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7" r:id="rId3"/>
  </p:sldMasterIdLst>
  <p:notesMasterIdLst>
    <p:notesMasterId r:id="rId11"/>
  </p:notesMasterIdLst>
  <p:sldIdLst>
    <p:sldId id="275" r:id="rId4"/>
    <p:sldId id="276" r:id="rId5"/>
    <p:sldId id="277" r:id="rId6"/>
    <p:sldId id="278" r:id="rId7"/>
    <p:sldId id="279" r:id="rId8"/>
    <p:sldId id="280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Cumming" initials="EC" lastIdx="5" clrIdx="0">
    <p:extLst>
      <p:ext uri="{19B8F6BF-5375-455C-9EA6-DF929625EA0E}">
        <p15:presenceInfo xmlns:p15="http://schemas.microsoft.com/office/powerpoint/2012/main" userId="S-1-5-21-1645522239-838170752-725345543-172236" providerId="AD"/>
      </p:ext>
    </p:extLst>
  </p:cmAuthor>
  <p:cmAuthor id="2" name="Shaun Twaddle" initials="ST" lastIdx="28" clrIdx="1">
    <p:extLst>
      <p:ext uri="{19B8F6BF-5375-455C-9EA6-DF929625EA0E}">
        <p15:presenceInfo xmlns:p15="http://schemas.microsoft.com/office/powerpoint/2012/main" userId="S::Shaun.Twaddle@mbie.govt.nz::1b847ac4-2475-44f7-ac44-fba52bdaafd0" providerId="AD"/>
      </p:ext>
    </p:extLst>
  </p:cmAuthor>
  <p:cmAuthor id="3" name="Kate Dobbin" initials="KD" lastIdx="2" clrIdx="2">
    <p:extLst>
      <p:ext uri="{19B8F6BF-5375-455C-9EA6-DF929625EA0E}">
        <p15:presenceInfo xmlns:p15="http://schemas.microsoft.com/office/powerpoint/2012/main" userId="S::Kate.Dobbin@mbie.govt.nz::65205f7a-58cc-4255-a0a2-51652955c8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16"/>
    <a:srgbClr val="FFCC65"/>
    <a:srgbClr val="FFD175"/>
    <a:srgbClr val="201747"/>
    <a:srgbClr val="21409A"/>
    <a:srgbClr val="FFF2CC"/>
    <a:srgbClr val="33B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80964" autoAdjust="0"/>
  </p:normalViewPr>
  <p:slideViewPr>
    <p:cSldViewPr snapToGrid="0">
      <p:cViewPr varScale="1">
        <p:scale>
          <a:sx n="69" d="100"/>
          <a:sy n="69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3EC6A-4913-4E37-9720-F52E35EE5438}" type="datetimeFigureOut">
              <a:rPr lang="en-NZ" smtClean="0"/>
              <a:t>6/04/2022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5EC42-57E1-4B2B-B5FD-DA8661CBD8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272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5EC42-57E1-4B2B-B5FD-DA8661CBD8F6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72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5EC42-57E1-4B2B-B5FD-DA8661CBD8F6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783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5EC42-57E1-4B2B-B5FD-DA8661CBD8F6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566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5EC42-57E1-4B2B-B5FD-DA8661CBD8F6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2350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95EC42-57E1-4B2B-B5FD-DA8661CBD8F6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63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Z Na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1" y="508233"/>
            <a:ext cx="3206750" cy="146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orth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NORTHLAND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5" y="508233"/>
            <a:ext cx="3206741" cy="146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ta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OTAGO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6" y="508233"/>
            <a:ext cx="3206739" cy="146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outh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SOUTHLAND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6" y="508233"/>
            <a:ext cx="3206739" cy="14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59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an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TARANAKI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7" y="508233"/>
            <a:ext cx="3206737" cy="146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2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aik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WAIKATO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7" y="508233"/>
            <a:ext cx="3206737" cy="14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82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elling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WELLINGTON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8" y="508233"/>
            <a:ext cx="3206735" cy="14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38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est Co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WEST COAST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8" y="508233"/>
            <a:ext cx="3206735" cy="146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6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55149"/>
            <a:ext cx="12191999" cy="702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49035" y="6337943"/>
            <a:ext cx="299391" cy="401937"/>
            <a:chOff x="11083280" y="4980101"/>
            <a:chExt cx="750000" cy="1006888"/>
          </a:xfrm>
        </p:grpSpPr>
        <p:sp>
          <p:nvSpPr>
            <p:cNvPr id="9" name="Oval 8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74840" y="6336001"/>
            <a:ext cx="299391" cy="401937"/>
            <a:chOff x="11083280" y="4980101"/>
            <a:chExt cx="750000" cy="1006888"/>
          </a:xfrm>
        </p:grpSpPr>
        <p:sp>
          <p:nvSpPr>
            <p:cNvPr id="20" name="Oval 1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223230" y="6336001"/>
            <a:ext cx="299391" cy="401937"/>
            <a:chOff x="11083280" y="4980101"/>
            <a:chExt cx="750000" cy="1006888"/>
          </a:xfrm>
        </p:grpSpPr>
        <p:sp>
          <p:nvSpPr>
            <p:cNvPr id="31" name="Oval 3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6160" y="6356350"/>
            <a:ext cx="63672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35DB90-646B-4642-8505-6BA6140E749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778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55149"/>
            <a:ext cx="12191999" cy="702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49035" y="6337943"/>
            <a:ext cx="299391" cy="401937"/>
            <a:chOff x="11083280" y="4980101"/>
            <a:chExt cx="750000" cy="1006888"/>
          </a:xfrm>
        </p:grpSpPr>
        <p:sp>
          <p:nvSpPr>
            <p:cNvPr id="9" name="Oval 8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74840" y="6336001"/>
            <a:ext cx="299391" cy="401937"/>
            <a:chOff x="11083280" y="4980101"/>
            <a:chExt cx="750000" cy="1006888"/>
          </a:xfrm>
        </p:grpSpPr>
        <p:sp>
          <p:nvSpPr>
            <p:cNvPr id="20" name="Oval 1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223230" y="6336001"/>
            <a:ext cx="299391" cy="401937"/>
            <a:chOff x="11083280" y="4980101"/>
            <a:chExt cx="750000" cy="1006888"/>
          </a:xfrm>
        </p:grpSpPr>
        <p:sp>
          <p:nvSpPr>
            <p:cNvPr id="31" name="Oval 3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86160" y="6356350"/>
            <a:ext cx="636724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35DB90-646B-4642-8505-6BA6140E749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5292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55149"/>
            <a:ext cx="12191999" cy="702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49035" y="6337943"/>
            <a:ext cx="299391" cy="401937"/>
            <a:chOff x="11083280" y="4980101"/>
            <a:chExt cx="750000" cy="1006888"/>
          </a:xfrm>
        </p:grpSpPr>
        <p:sp>
          <p:nvSpPr>
            <p:cNvPr id="10" name="Oval 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1074840" y="6336001"/>
            <a:ext cx="299391" cy="401937"/>
            <a:chOff x="11083280" y="4980101"/>
            <a:chExt cx="750000" cy="1006888"/>
          </a:xfrm>
        </p:grpSpPr>
        <p:sp>
          <p:nvSpPr>
            <p:cNvPr id="21" name="Oval 2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223230" y="6336001"/>
            <a:ext cx="299391" cy="401937"/>
            <a:chOff x="11083280" y="4980101"/>
            <a:chExt cx="750000" cy="1006888"/>
          </a:xfrm>
        </p:grpSpPr>
        <p:sp>
          <p:nvSpPr>
            <p:cNvPr id="32" name="Oval 31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Oval 40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118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118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935DB90-646B-4642-8505-6BA6140E749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66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uck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AUCKLAND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1" y="508233"/>
            <a:ext cx="3206750" cy="14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77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1999" cy="61545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93484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35DB90-646B-4642-8505-6BA6140E7496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49035" y="6337943"/>
            <a:ext cx="299391" cy="401937"/>
            <a:chOff x="11083280" y="4980101"/>
            <a:chExt cx="750000" cy="1006888"/>
          </a:xfrm>
        </p:grpSpPr>
        <p:sp>
          <p:nvSpPr>
            <p:cNvPr id="9" name="Oval 8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74840" y="6336001"/>
            <a:ext cx="299391" cy="401937"/>
            <a:chOff x="11083280" y="4980101"/>
            <a:chExt cx="750000" cy="1006888"/>
          </a:xfrm>
        </p:grpSpPr>
        <p:sp>
          <p:nvSpPr>
            <p:cNvPr id="20" name="Oval 1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223230" y="6336001"/>
            <a:ext cx="299391" cy="401937"/>
            <a:chOff x="11083280" y="4980101"/>
            <a:chExt cx="750000" cy="1006888"/>
          </a:xfrm>
        </p:grpSpPr>
        <p:sp>
          <p:nvSpPr>
            <p:cNvPr id="31" name="Oval 3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884063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1999" cy="61545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93484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935DB90-646B-4642-8505-6BA6140E7496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49035" y="6337943"/>
            <a:ext cx="299391" cy="401937"/>
            <a:chOff x="11083280" y="4980101"/>
            <a:chExt cx="750000" cy="1006888"/>
          </a:xfrm>
        </p:grpSpPr>
        <p:sp>
          <p:nvSpPr>
            <p:cNvPr id="9" name="Oval 8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074840" y="6336001"/>
            <a:ext cx="299391" cy="401937"/>
            <a:chOff x="11083280" y="4980101"/>
            <a:chExt cx="750000" cy="1006888"/>
          </a:xfrm>
        </p:grpSpPr>
        <p:sp>
          <p:nvSpPr>
            <p:cNvPr id="20" name="Oval 1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223230" y="6336001"/>
            <a:ext cx="299391" cy="401937"/>
            <a:chOff x="11083280" y="4980101"/>
            <a:chExt cx="750000" cy="1006888"/>
          </a:xfrm>
        </p:grpSpPr>
        <p:sp>
          <p:nvSpPr>
            <p:cNvPr id="31" name="Oval 3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6533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y of Plen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BAY OF PLENTY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2" y="508233"/>
            <a:ext cx="3206748" cy="14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9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nterbu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CANTERBURY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2" y="508233"/>
            <a:ext cx="3206748" cy="146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05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isbor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GISBORNE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3" y="508233"/>
            <a:ext cx="3206746" cy="146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5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awkes B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HAWKES BAY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3" y="508233"/>
            <a:ext cx="3206746" cy="146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9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nawatu-Whangan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MANAWATU-WHANGANUI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4" y="508233"/>
            <a:ext cx="3206743" cy="146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rlborou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MARLBOROUGH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4" y="508233"/>
            <a:ext cx="3206743" cy="146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lson-Tasm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792" y="2586852"/>
            <a:ext cx="9807657" cy="1975623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39792" y="4589463"/>
            <a:ext cx="9807657" cy="111961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NELSON-TASMAN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E3219C-C027-41DA-93FF-0C8086B210E4}" type="datetimeFigureOut">
              <a:rPr lang="en-NZ" smtClean="0"/>
              <a:pPr/>
              <a:t>6/04/2022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NZ"/>
              <a:t>Skills Leadership Group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916404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57977C7-CF63-48ED-93A5-6D173696D15F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15" y="508233"/>
            <a:ext cx="3206741" cy="146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1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219C-C027-41DA-93FF-0C8086B210E4}" type="datetimeFigureOut">
              <a:rPr lang="en-NZ" smtClean="0"/>
              <a:t>6/04/2022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77C7-CF63-48ED-93A5-6D173696D15F}" type="slidenum">
              <a:rPr lang="en-NZ" smtClean="0"/>
              <a:t>‹#›</a:t>
            </a:fld>
            <a:endParaRPr lang="en-NZ"/>
          </a:p>
        </p:txBody>
      </p:sp>
      <p:sp>
        <p:nvSpPr>
          <p:cNvPr id="7" name="Rectangle 6"/>
          <p:cNvSpPr/>
          <p:nvPr userDrawn="1"/>
        </p:nvSpPr>
        <p:spPr>
          <a:xfrm>
            <a:off x="0" y="6155149"/>
            <a:ext cx="12191999" cy="702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214382" y="6337943"/>
            <a:ext cx="299391" cy="401937"/>
            <a:chOff x="11083280" y="4980101"/>
            <a:chExt cx="750000" cy="1006888"/>
          </a:xfrm>
        </p:grpSpPr>
        <p:sp>
          <p:nvSpPr>
            <p:cNvPr id="9" name="Oval 8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1640187" y="6336001"/>
            <a:ext cx="299391" cy="401937"/>
            <a:chOff x="11083280" y="4980101"/>
            <a:chExt cx="750000" cy="1006888"/>
          </a:xfrm>
        </p:grpSpPr>
        <p:sp>
          <p:nvSpPr>
            <p:cNvPr id="20" name="Oval 19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" name="Group 29"/>
          <p:cNvGrpSpPr/>
          <p:nvPr userDrawn="1"/>
        </p:nvGrpSpPr>
        <p:grpSpPr>
          <a:xfrm>
            <a:off x="10788577" y="6336001"/>
            <a:ext cx="299391" cy="401937"/>
            <a:chOff x="11083280" y="4980101"/>
            <a:chExt cx="750000" cy="1006888"/>
          </a:xfrm>
        </p:grpSpPr>
        <p:sp>
          <p:nvSpPr>
            <p:cNvPr id="31" name="Oval 30"/>
            <p:cNvSpPr/>
            <p:nvPr userDrawn="1"/>
          </p:nvSpPr>
          <p:spPr>
            <a:xfrm>
              <a:off x="11513709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1513709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11375068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1660642" y="5392364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11228136" y="5186555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11228136" y="5607397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11083280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11368854" y="498010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1083280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68854" y="5814351"/>
              <a:ext cx="172638" cy="17263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75567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7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DB449-C7CC-469A-83F1-80A61166C91A}" type="datetimeFigureOut">
              <a:rPr lang="en-NZ" smtClean="0"/>
              <a:t>6/04/2022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5DB90-646B-4642-8505-6BA6140E749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384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gionRSLG@mbie.govt.nz" TargetMode="Externa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79B3-8443-4755-B88F-7971AAA0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Regional Skills Leadership Groups (RSLGs) – Delivering the 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DC56F-73C2-463B-9F7C-DF2285077F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RoVE Virtual Hui</a:t>
            </a:r>
          </a:p>
          <a:p>
            <a:r>
              <a:rPr lang="en-NZ" dirty="0">
                <a:solidFill>
                  <a:srgbClr val="FFAF16"/>
                </a:solidFill>
              </a:rPr>
              <a:t>APRIL 2022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561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587E-C926-4E7F-9842-B37FD012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70"/>
            <a:ext cx="10515600" cy="1325563"/>
          </a:xfrm>
        </p:spPr>
        <p:txBody>
          <a:bodyPr/>
          <a:lstStyle/>
          <a:p>
            <a:r>
              <a:rPr lang="en-NZ" dirty="0"/>
              <a:t>Collaboration – key to realising RSLG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AFAB-7FCD-42A4-AC76-A9EE2928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24" y="1520233"/>
            <a:ext cx="10515600" cy="4406818"/>
          </a:xfrm>
        </p:spPr>
        <p:txBody>
          <a:bodyPr>
            <a:noAutofit/>
          </a:bodyPr>
          <a:lstStyle/>
          <a:p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Regional Skills Leadership Groups (RSLGs) identify and support better ways of meeting future skills and workforce needs in our regions and cities.​ </a:t>
            </a:r>
          </a:p>
          <a:p>
            <a:endParaRPr lang="en-NZ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In a RoVE context this means a system that is collaborative, flexible, innovative and sustainable for all regions and communities, with provision that responds to regional skills needs.</a:t>
            </a:r>
          </a:p>
          <a:p>
            <a:endParaRPr lang="en-NZ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This sort of change </a:t>
            </a:r>
            <a:r>
              <a:rPr lang="en-NZ" b="1" dirty="0">
                <a:latin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NZ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wont happen overnight, but it will happen</a:t>
            </a:r>
            <a:r>
              <a:rPr lang="en-NZ" b="1" dirty="0">
                <a:latin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NZ" dirty="0">
                <a:latin typeface="Calibri" panose="020F0502020204030204" pitchFamily="34" charset="0"/>
                <a:cs typeface="Times New Roman" panose="02020603050405020304" pitchFamily="18" charset="0"/>
              </a:rPr>
              <a:t>, but relies on collaboration at a local, regional and national level.  </a:t>
            </a:r>
          </a:p>
          <a:p>
            <a:endParaRPr lang="en-N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NZ" sz="1800" b="0" i="0" u="none" strike="noStrike" baseline="0" dirty="0">
              <a:latin typeface="Gustan-Book"/>
            </a:endParaRPr>
          </a:p>
        </p:txBody>
      </p:sp>
    </p:spTree>
    <p:extLst>
      <p:ext uri="{BB962C8B-B14F-4D97-AF65-F5344CB8AC3E}">
        <p14:creationId xmlns:p14="http://schemas.microsoft.com/office/powerpoint/2010/main" val="309819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2AB2-277D-43C4-B392-2587294B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Canterbury: WDC and national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360B5-2670-43F2-A4D5-49D2088B8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450"/>
            <a:ext cx="6610815" cy="4351338"/>
          </a:xfrm>
        </p:spPr>
        <p:txBody>
          <a:bodyPr>
            <a:normAutofit fontScale="92500"/>
          </a:bodyPr>
          <a:lstStyle/>
          <a:p>
            <a:r>
              <a:rPr lang="en-NZ" sz="2400" dirty="0"/>
              <a:t>The Canterbury RSLG has identified the Manufacturing sector as a priority workforce and skills focus area.</a:t>
            </a:r>
          </a:p>
          <a:p>
            <a:endParaRPr lang="en-NZ" sz="2400" dirty="0"/>
          </a:p>
          <a:p>
            <a:r>
              <a:rPr lang="en-NZ" sz="2400" dirty="0"/>
              <a:t>Drawing on initial RSLG theming late last year, </a:t>
            </a:r>
            <a:r>
              <a:rPr lang="en-NZ" sz="2400" dirty="0" err="1"/>
              <a:t>Hanga</a:t>
            </a:r>
            <a:r>
              <a:rPr lang="en-NZ" sz="2400" dirty="0"/>
              <a:t>-</a:t>
            </a:r>
            <a:r>
              <a:rPr lang="en-NZ" sz="2400" dirty="0" err="1"/>
              <a:t>Aro</a:t>
            </a:r>
            <a:r>
              <a:rPr lang="en-NZ" sz="2400" dirty="0"/>
              <a:t>-Rau have met with the RSLG secretariat around areas of collaboration.</a:t>
            </a:r>
          </a:p>
          <a:p>
            <a:endParaRPr lang="en-NZ" sz="2400" dirty="0"/>
          </a:p>
          <a:p>
            <a:r>
              <a:rPr lang="en-NZ" sz="2400" dirty="0"/>
              <a:t>In addition to engaging with RoVE and tertiary education partners, the RSLG is engaging with the Advanced Manufacturing Industry Transformation Plan to identify areas of alignment, including engagement and consultation.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5F24C99-84E6-480B-83A2-B3EE23D45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147" y="1811396"/>
            <a:ext cx="2542478" cy="25424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D5FE3F-CEAE-428C-95DF-EDADDA56B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6486" y="4474582"/>
            <a:ext cx="297180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8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F8C1-D6A7-431E-BE23-075AA0CD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Marlborough: regional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54D58-F154-4309-809D-AC046EE2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416"/>
            <a:ext cx="6588512" cy="4604150"/>
          </a:xfrm>
        </p:spPr>
        <p:txBody>
          <a:bodyPr>
            <a:no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NZ" sz="2600" dirty="0"/>
              <a:t>The aged residential care sector has been identified by the Marlborough RSLG as having potential underemployment </a:t>
            </a:r>
            <a:r>
              <a:rPr lang="en-NZ" sz="2600" b="1" u="sng" dirty="0"/>
              <a:t>as well as</a:t>
            </a:r>
            <a:r>
              <a:rPr lang="en-NZ" sz="2600" b="1" dirty="0"/>
              <a:t> </a:t>
            </a:r>
            <a:r>
              <a:rPr lang="en-NZ" sz="2600" dirty="0"/>
              <a:t>a growing demand for labour.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NZ" sz="2600" dirty="0"/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NZ" sz="2600" dirty="0"/>
              <a:t>In mid-2021 the Marlborough RSLG held a workshop with all the key players within the sector to work through issues faced locally and develop solutions to address these issues</a:t>
            </a:r>
            <a:r>
              <a:rPr lang="en-NZ" sz="2600" b="1" dirty="0"/>
              <a:t>. This was the first time all key players had been in the same room together.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B74BB6D-2243-4363-A09E-85FD50BFF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90" y="1271239"/>
            <a:ext cx="4094356" cy="409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0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778A-CF8A-457C-B715-64391B8E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Manawat</a:t>
            </a:r>
            <a:r>
              <a:rPr lang="mi-NZ" dirty="0"/>
              <a:t>ū</a:t>
            </a:r>
            <a:r>
              <a:rPr lang="en-NZ" dirty="0"/>
              <a:t>-Whanganui: the sub-regional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EF6D-232E-4EE0-9A1D-BB8B0E038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369"/>
            <a:ext cx="7259444" cy="4508500"/>
          </a:xfrm>
        </p:spPr>
        <p:txBody>
          <a:bodyPr>
            <a:normAutofit lnSpcReduction="10000"/>
          </a:bodyPr>
          <a:lstStyle/>
          <a:p>
            <a:r>
              <a:rPr lang="en-NZ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N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Manawat</a:t>
            </a:r>
            <a:r>
              <a:rPr lang="mi-NZ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ū</a:t>
            </a:r>
            <a:r>
              <a:rPr lang="en-NZ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-Whanganui RSLG has been working hard to ensure that all communities, no matter how large or small are heard</a:t>
            </a:r>
            <a:r>
              <a:rPr lang="en-NZ" sz="2600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NZ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includes:</a:t>
            </a:r>
          </a:p>
          <a:p>
            <a:endParaRPr lang="en-NZ" sz="2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2600" dirty="0">
                <a:latin typeface="Calibri" panose="020F0502020204030204" pitchFamily="34" charset="0"/>
              </a:rPr>
              <a:t>Ensuring that all RSLG members have a good understanding of all communities in the region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NZ" sz="2600" dirty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2600" dirty="0">
                <a:latin typeface="Calibri" panose="020F0502020204030204" pitchFamily="34" charset="0"/>
              </a:rPr>
              <a:t>Actively encouraging and facilitating the sharing of best proactive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NZ" sz="2600" dirty="0">
              <a:latin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NZ" sz="2600" dirty="0">
                <a:latin typeface="Calibri" panose="020F0502020204030204" pitchFamily="34" charset="0"/>
              </a:rPr>
              <a:t>Having ‘down the metal road’ case studies in their regional workforce plan </a:t>
            </a:r>
          </a:p>
          <a:p>
            <a:pPr lvl="1"/>
            <a:endParaRPr lang="en-NZ" sz="1400" dirty="0">
              <a:highlight>
                <a:srgbClr val="FFFF00"/>
              </a:highlight>
              <a:latin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5BFB1B-1BCB-4298-9F43-2D7171C60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53"/>
          <a:stretch/>
        </p:blipFill>
        <p:spPr>
          <a:xfrm>
            <a:off x="8144320" y="1553368"/>
            <a:ext cx="3209480" cy="437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1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4083-852C-4A6B-AC6F-0C56A24F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Closing the loop – how collaboration fits with the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5F01-77C5-4046-AEC6-37EA8460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These examples of collaboration reflect the journey that we are on towards building workforce planning capability within our regions, and </a:t>
            </a:r>
            <a:r>
              <a:rPr lang="en-US" sz="24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this will take time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NZ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RSLGs, through the likes of their Regional Workforce Plans, </a:t>
            </a:r>
            <a:r>
              <a:rPr lang="en-N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and facilitate labour market dialogue within their regions. </a:t>
            </a: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N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supporting businesses, workers and communities to identify and act upon local opportunities, RSLGs can build a reputation as the “go-to” place for regional labour market insight. </a:t>
            </a: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N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turn, this will help expand the ongoing collaboration and ultimately support enduring skills and labour solutions that are tailored to our regions.   </a:t>
            </a:r>
          </a:p>
        </p:txBody>
      </p:sp>
    </p:spTree>
    <p:extLst>
      <p:ext uri="{BB962C8B-B14F-4D97-AF65-F5344CB8AC3E}">
        <p14:creationId xmlns:p14="http://schemas.microsoft.com/office/powerpoint/2010/main" val="245932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Ngā mihi nui kia koutou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Questions?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982556" y="6288405"/>
            <a:ext cx="6087524" cy="447675"/>
          </a:xfrm>
          <a:prstGeom prst="roundRect">
            <a:avLst>
              <a:gd name="adj" fmla="val 858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2400" dirty="0">
                <a:solidFill>
                  <a:srgbClr val="21409A"/>
                </a:solidFill>
                <a:cs typeface="Arial" panose="020B0604020202020204" pitchFamily="34" charset="0"/>
              </a:rPr>
              <a:t>Contact us          </a:t>
            </a:r>
            <a:r>
              <a:rPr lang="en-NZ" sz="2400" u="sng" dirty="0">
                <a:hlinkClick r:id="rId2"/>
              </a:rPr>
              <a:t>RSLG@mbie.govt.nz</a:t>
            </a:r>
            <a:r>
              <a:rPr lang="en-NZ" sz="2400" dirty="0"/>
              <a:t> </a:t>
            </a:r>
            <a:endParaRPr lang="en-NZ" sz="24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35061"/>
      </p:ext>
    </p:extLst>
  </p:cSld>
  <p:clrMapOvr>
    <a:masterClrMapping/>
  </p:clrMapOvr>
</p:sld>
</file>

<file path=ppt/theme/theme1.xml><?xml version="1.0" encoding="utf-8"?>
<a:theme xmlns:a="http://schemas.openxmlformats.org/drawingml/2006/main" name="RSLG Covers">
  <a:themeElements>
    <a:clrScheme name="RSLG Colours">
      <a:dk1>
        <a:sysClr val="windowText" lastClr="000000"/>
      </a:dk1>
      <a:lt1>
        <a:sysClr val="window" lastClr="FFFFFF"/>
      </a:lt1>
      <a:dk2>
        <a:srgbClr val="201747"/>
      </a:dk2>
      <a:lt2>
        <a:srgbClr val="21409A"/>
      </a:lt2>
      <a:accent1>
        <a:srgbClr val="FFAF16"/>
      </a:accent1>
      <a:accent2>
        <a:srgbClr val="00C8FF"/>
      </a:accent2>
      <a:accent3>
        <a:srgbClr val="7F3F98"/>
      </a:accent3>
      <a:accent4>
        <a:srgbClr val="ED1C24"/>
      </a:accent4>
      <a:accent5>
        <a:srgbClr val="F26522"/>
      </a:accent5>
      <a:accent6>
        <a:srgbClr val="00A14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009 Southland Murihiku hui DRAFT.potx" id="{FA51A7C3-C08F-44E7-8D3F-E007A6CD6B0E}" vid="{64D74827-FE28-4AFE-AEE4-E74039EC57E5}"/>
    </a:ext>
  </a:extLst>
</a:theme>
</file>

<file path=ppt/theme/theme2.xml><?xml version="1.0" encoding="utf-8"?>
<a:theme xmlns:a="http://schemas.openxmlformats.org/drawingml/2006/main" name="Slides">
  <a:themeElements>
    <a:clrScheme name="RSLG">
      <a:dk1>
        <a:sysClr val="windowText" lastClr="000000"/>
      </a:dk1>
      <a:lt1>
        <a:sysClr val="window" lastClr="FFFFFF"/>
      </a:lt1>
      <a:dk2>
        <a:srgbClr val="201747"/>
      </a:dk2>
      <a:lt2>
        <a:srgbClr val="21409A"/>
      </a:lt2>
      <a:accent1>
        <a:srgbClr val="FFAF16"/>
      </a:accent1>
      <a:accent2>
        <a:srgbClr val="00C8FF"/>
      </a:accent2>
      <a:accent3>
        <a:srgbClr val="7F3F98"/>
      </a:accent3>
      <a:accent4>
        <a:srgbClr val="ED1C24"/>
      </a:accent4>
      <a:accent5>
        <a:srgbClr val="F26522"/>
      </a:accent5>
      <a:accent6>
        <a:srgbClr val="00A14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009 Southland Murihiku hui DRAFT.potx" id="{FA51A7C3-C08F-44E7-8D3F-E007A6CD6B0E}" vid="{FCD4832E-5D56-4A1C-9EF4-B1452FE4C98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DC4691BF00A443899034738234036697" version="1.0.0">
  <systemFields>
    <field name="Objective-Id">
      <value order="0">A1812899</value>
    </field>
    <field name="Objective-Title">
      <value order="0">RoVE Hui - Delivering the vision - Liz Brown (Canterbury RSLG)</value>
    </field>
    <field name="Objective-Description">
      <value order="0"/>
    </field>
    <field name="Objective-CreationStamp">
      <value order="0">2022-03-30T20:17:59Z</value>
    </field>
    <field name="Objective-IsApproved">
      <value order="0">false</value>
    </field>
    <field name="Objective-IsPublished">
      <value order="0">true</value>
    </field>
    <field name="Objective-DatePublished">
      <value order="0">2022-04-06T01:30:54Z</value>
    </field>
    <field name="Objective-ModificationStamp">
      <value order="0">2022-04-06T01:34:01Z</value>
    </field>
    <field name="Objective-Owner">
      <value order="0">Jamie Wardrop</value>
    </field>
    <field name="Objective-Path">
      <value order="0">Objective Global Folder:TEC Global Folder (fA27):Communications:Websites:TEC Website:Content:2022:CM-W-TEC Website-Content-2022- REFORM OF VOCATIONAL EDUCATON (RoVE)</value>
    </field>
    <field name="Objective-Parent">
      <value order="0">CM-W-TEC Website-Content-2022- REFORM OF VOCATIONAL EDUCATON (RoVE)</value>
    </field>
    <field name="Objective-State">
      <value order="0">Published</value>
    </field>
    <field name="Objective-VersionId">
      <value order="0">vA4057220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CM-W-01-02-20-10/21-2616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">
      <field name="Objective-Reference">
        <value order="0"/>
      </field>
      <field name="Objective-Date">
        <value order="0"/>
      </field>
      <field name="Objective-Action">
        <value order="0"/>
      </field>
      <field name="Objective-Responsible">
        <value order="0"/>
      </field>
      <field name="Objective-Financial Year">
        <value order="0"/>
      </field>
      <field name="Objective-Calendar Year">
        <value order="0"/>
      </field>
      <field name="Objective-EDUMIS Number">
        <value order="0"/>
      </field>
      <field name="Objective-Sub Sector">
        <value order="0"/>
      </field>
      <field name="Objective-Fund Name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DC4691BF00A4438990347382340366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201009 Southland Murihiku hui DRAFT</Template>
  <TotalTime>16045</TotalTime>
  <Words>467</Words>
  <Application>Microsoft Office PowerPoint</Application>
  <PresentationFormat>Widescreen</PresentationFormat>
  <Paragraphs>44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Gustan-Book</vt:lpstr>
      <vt:lpstr>Symbol</vt:lpstr>
      <vt:lpstr>RSLG Covers</vt:lpstr>
      <vt:lpstr>Slides</vt:lpstr>
      <vt:lpstr>Regional Skills Leadership Groups (RSLGs) – Delivering the Vision</vt:lpstr>
      <vt:lpstr>Collaboration – key to realising RSLG success</vt:lpstr>
      <vt:lpstr>Canterbury: WDC and national alignment</vt:lpstr>
      <vt:lpstr>Marlborough: regional engagement</vt:lpstr>
      <vt:lpstr>Manawatū-Whanganui: the sub-regional voice</vt:lpstr>
      <vt:lpstr>Closing the loop – how collaboration fits with the vision</vt:lpstr>
      <vt:lpstr>Ngā mihi nui kia koutou</vt:lpstr>
    </vt:vector>
  </TitlesOfParts>
  <Company>Ministry of Business, Innovation &amp; Employment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Skills Leadership Groups</dc:title>
  <dc:creator>Ben Lowes</dc:creator>
  <cp:lastModifiedBy>Jessica Donaldson</cp:lastModifiedBy>
  <cp:revision>190</cp:revision>
  <dcterms:created xsi:type="dcterms:W3CDTF">2020-10-05T19:36:22Z</dcterms:created>
  <dcterms:modified xsi:type="dcterms:W3CDTF">2022-04-06T01:52:54Z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A1812899</vt:lpwstr>
  </property>
  <property fmtid="{D5CDD505-2E9C-101B-9397-08002B2CF9AE}" pid="4" name="Objective-Title">
    <vt:lpwstr>RoVE Hui - Delivering the vision - Liz Brown (Canterbury RSLG)</vt:lpwstr>
  </property>
  <property fmtid="{D5CDD505-2E9C-101B-9397-08002B2CF9AE}" pid="5" name="Objective-Description">
    <vt:lpwstr/>
  </property>
  <property fmtid="{D5CDD505-2E9C-101B-9397-08002B2CF9AE}" pid="6" name="Objective-CreationStamp">
    <vt:filetime>2022-04-06T01:30:54Z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2022-04-06T01:30:54Z</vt:filetime>
  </property>
  <property fmtid="{D5CDD505-2E9C-101B-9397-08002B2CF9AE}" pid="10" name="Objective-ModificationStamp">
    <vt:filetime>2022-04-06T01:34:01Z</vt:filetime>
  </property>
  <property fmtid="{D5CDD505-2E9C-101B-9397-08002B2CF9AE}" pid="11" name="Objective-Owner">
    <vt:lpwstr>Jamie Wardrop</vt:lpwstr>
  </property>
  <property fmtid="{D5CDD505-2E9C-101B-9397-08002B2CF9AE}" pid="12" name="Objective-Path">
    <vt:lpwstr>Objective Global Folder:TEC Global Folder (fA27):Communications:Websites:TEC Website:Content:2022:CM-W-TEC Website-Content-2022- REFORM OF VOCATIONAL EDUCATON (RoVE):</vt:lpwstr>
  </property>
  <property fmtid="{D5CDD505-2E9C-101B-9397-08002B2CF9AE}" pid="13" name="Objective-Parent">
    <vt:lpwstr>CM-W-TEC Website-Content-2022- REFORM OF VOCATIONAL EDUCATON (RoVE)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vA4057220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CM-W-01-02-20-10/21-2616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Reference">
    <vt:lpwstr/>
  </property>
  <property fmtid="{D5CDD505-2E9C-101B-9397-08002B2CF9AE}" pid="23" name="Objective-Date">
    <vt:lpwstr/>
  </property>
  <property fmtid="{D5CDD505-2E9C-101B-9397-08002B2CF9AE}" pid="24" name="Objective-Action">
    <vt:lpwstr/>
  </property>
  <property fmtid="{D5CDD505-2E9C-101B-9397-08002B2CF9AE}" pid="25" name="Objective-Responsible">
    <vt:lpwstr/>
  </property>
  <property fmtid="{D5CDD505-2E9C-101B-9397-08002B2CF9AE}" pid="26" name="Objective-Financial Year">
    <vt:lpwstr/>
  </property>
  <property fmtid="{D5CDD505-2E9C-101B-9397-08002B2CF9AE}" pid="27" name="Objective-Calendar Year">
    <vt:lpwstr/>
  </property>
  <property fmtid="{D5CDD505-2E9C-101B-9397-08002B2CF9AE}" pid="28" name="Objective-EDUMIS Number">
    <vt:lpwstr/>
  </property>
  <property fmtid="{D5CDD505-2E9C-101B-9397-08002B2CF9AE}" pid="29" name="Objective-Sub Sector">
    <vt:lpwstr/>
  </property>
  <property fmtid="{D5CDD505-2E9C-101B-9397-08002B2CF9AE}" pid="30" name="Objective-Fund Name">
    <vt:lpwstr/>
  </property>
  <property fmtid="{D5CDD505-2E9C-101B-9397-08002B2CF9AE}" pid="31" name="Objective-Connect Creator">
    <vt:lpwstr/>
  </property>
  <property fmtid="{D5CDD505-2E9C-101B-9397-08002B2CF9AE}" pid="32" name="Objective-Comment">
    <vt:lpwstr/>
  </property>
</Properties>
</file>