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 id="2147483666" r:id="rId6"/>
    <p:sldMasterId id="2147483672" r:id="rId7"/>
  </p:sldMasterIdLst>
  <p:sldIdLst>
    <p:sldId id="256" r:id="rId8"/>
    <p:sldId id="257" r:id="rId9"/>
    <p:sldId id="259" r:id="rId10"/>
    <p:sldId id="270" r:id="rId11"/>
    <p:sldId id="258" r:id="rId12"/>
    <p:sldId id="276" r:id="rId13"/>
    <p:sldId id="272" r:id="rId14"/>
    <p:sldId id="274" r:id="rId15"/>
    <p:sldId id="268" r:id="rId16"/>
    <p:sldId id="262" r:id="rId17"/>
    <p:sldId id="264" r:id="rId18"/>
    <p:sldId id="277" r:id="rId19"/>
    <p:sldId id="263" r:id="rId20"/>
    <p:sldId id="265" r:id="rId21"/>
    <p:sldId id="278" r:id="rId22"/>
    <p:sldId id="279" r:id="rId23"/>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724"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2545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202846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8FC74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15806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8FC740"/>
                </a:solidFill>
                <a:latin typeface="Calibri"/>
                <a:cs typeface="Calibri"/>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83691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8FC74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372033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83305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04087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12174"/>
            <a:ext cx="1143635" cy="2799080"/>
          </a:xfrm>
          <a:custGeom>
            <a:avLst/>
            <a:gdLst/>
            <a:ahLst/>
            <a:cxnLst/>
            <a:rect l="l" t="t" r="r" b="b"/>
            <a:pathLst>
              <a:path w="1143635" h="2799079">
                <a:moveTo>
                  <a:pt x="0" y="0"/>
                </a:moveTo>
                <a:lnTo>
                  <a:pt x="0" y="2798526"/>
                </a:lnTo>
                <a:lnTo>
                  <a:pt x="146483" y="2529419"/>
                </a:lnTo>
                <a:lnTo>
                  <a:pt x="510433" y="1989618"/>
                </a:lnTo>
                <a:lnTo>
                  <a:pt x="1143233" y="1114452"/>
                </a:lnTo>
                <a:lnTo>
                  <a:pt x="803577" y="636425"/>
                </a:lnTo>
                <a:lnTo>
                  <a:pt x="537342" y="342617"/>
                </a:lnTo>
                <a:lnTo>
                  <a:pt x="206813" y="112010"/>
                </a:lnTo>
                <a:lnTo>
                  <a:pt x="0" y="0"/>
                </a:lnTo>
                <a:close/>
              </a:path>
            </a:pathLst>
          </a:custGeom>
          <a:solidFill>
            <a:srgbClr val="8FC740"/>
          </a:solidFill>
        </p:spPr>
        <p:txBody>
          <a:bodyPr wrap="square" lIns="0" tIns="0" rIns="0" bIns="0" rtlCol="0"/>
          <a:lstStyle/>
          <a:p>
            <a:endParaRPr dirty="0"/>
          </a:p>
        </p:txBody>
      </p:sp>
      <p:pic>
        <p:nvPicPr>
          <p:cNvPr id="17" name="bg object 17"/>
          <p:cNvPicPr/>
          <p:nvPr/>
        </p:nvPicPr>
        <p:blipFill>
          <a:blip r:embed="rId2" cstate="print"/>
          <a:stretch>
            <a:fillRect/>
          </a:stretch>
        </p:blipFill>
        <p:spPr>
          <a:xfrm>
            <a:off x="0" y="0"/>
            <a:ext cx="4452962" cy="2257338"/>
          </a:xfrm>
          <a:prstGeom prst="rect">
            <a:avLst/>
          </a:prstGeom>
        </p:spPr>
      </p:pic>
      <p:sp>
        <p:nvSpPr>
          <p:cNvPr id="18" name="bg object 18"/>
          <p:cNvSpPr/>
          <p:nvPr/>
        </p:nvSpPr>
        <p:spPr>
          <a:xfrm>
            <a:off x="0" y="986372"/>
            <a:ext cx="1225550" cy="1140460"/>
          </a:xfrm>
          <a:custGeom>
            <a:avLst/>
            <a:gdLst/>
            <a:ahLst/>
            <a:cxnLst/>
            <a:rect l="l" t="t" r="r" b="b"/>
            <a:pathLst>
              <a:path w="1225550" h="1140460">
                <a:moveTo>
                  <a:pt x="0" y="0"/>
                </a:moveTo>
                <a:lnTo>
                  <a:pt x="0" y="253539"/>
                </a:lnTo>
                <a:lnTo>
                  <a:pt x="413701" y="527858"/>
                </a:lnTo>
                <a:lnTo>
                  <a:pt x="1066652" y="1140159"/>
                </a:lnTo>
                <a:lnTo>
                  <a:pt x="1225085" y="1012498"/>
                </a:lnTo>
                <a:lnTo>
                  <a:pt x="489475" y="361996"/>
                </a:lnTo>
                <a:lnTo>
                  <a:pt x="0" y="0"/>
                </a:lnTo>
                <a:close/>
              </a:path>
            </a:pathLst>
          </a:custGeom>
          <a:solidFill>
            <a:srgbClr val="FFFFFF"/>
          </a:solidFill>
        </p:spPr>
        <p:txBody>
          <a:bodyPr wrap="square" lIns="0" tIns="0" rIns="0" bIns="0" rtlCol="0"/>
          <a:lstStyle/>
          <a:p>
            <a:endParaRPr dirty="0"/>
          </a:p>
        </p:txBody>
      </p:sp>
      <p:sp>
        <p:nvSpPr>
          <p:cNvPr id="19" name="bg object 19"/>
          <p:cNvSpPr/>
          <p:nvPr/>
        </p:nvSpPr>
        <p:spPr>
          <a:xfrm>
            <a:off x="0" y="0"/>
            <a:ext cx="5248275" cy="4867910"/>
          </a:xfrm>
          <a:custGeom>
            <a:avLst/>
            <a:gdLst/>
            <a:ahLst/>
            <a:cxnLst/>
            <a:rect l="l" t="t" r="r" b="b"/>
            <a:pathLst>
              <a:path w="5248275" h="4867910">
                <a:moveTo>
                  <a:pt x="0" y="4867414"/>
                </a:moveTo>
                <a:lnTo>
                  <a:pt x="0" y="0"/>
                </a:lnTo>
                <a:lnTo>
                  <a:pt x="5247792" y="0"/>
                </a:lnTo>
                <a:lnTo>
                  <a:pt x="5247792" y="4867414"/>
                </a:lnTo>
                <a:lnTo>
                  <a:pt x="0" y="4867414"/>
                </a:lnTo>
                <a:close/>
              </a:path>
            </a:pathLst>
          </a:custGeom>
          <a:solidFill>
            <a:srgbClr val="000000">
              <a:alpha val="25000"/>
            </a:srgbClr>
          </a:solidFill>
        </p:spPr>
        <p:txBody>
          <a:bodyPr wrap="square" lIns="0" tIns="0" rIns="0" bIns="0" rtlCol="0"/>
          <a:lstStyle/>
          <a:p>
            <a:endParaRPr dirty="0"/>
          </a:p>
        </p:txBody>
      </p:sp>
      <p:sp>
        <p:nvSpPr>
          <p:cNvPr id="20" name="bg object 20"/>
          <p:cNvSpPr/>
          <p:nvPr/>
        </p:nvSpPr>
        <p:spPr>
          <a:xfrm>
            <a:off x="0" y="0"/>
            <a:ext cx="4606925" cy="4080510"/>
          </a:xfrm>
          <a:custGeom>
            <a:avLst/>
            <a:gdLst/>
            <a:ahLst/>
            <a:cxnLst/>
            <a:rect l="l" t="t" r="r" b="b"/>
            <a:pathLst>
              <a:path w="4606925" h="4080510">
                <a:moveTo>
                  <a:pt x="1936293" y="1300695"/>
                </a:moveTo>
                <a:lnTo>
                  <a:pt x="1901967" y="1326672"/>
                </a:lnTo>
                <a:lnTo>
                  <a:pt x="1816472" y="1392301"/>
                </a:lnTo>
                <a:lnTo>
                  <a:pt x="1731152" y="1459047"/>
                </a:lnTo>
                <a:lnTo>
                  <a:pt x="1646048" y="1526898"/>
                </a:lnTo>
                <a:lnTo>
                  <a:pt x="1561200" y="1595842"/>
                </a:lnTo>
                <a:lnTo>
                  <a:pt x="1476648" y="1665865"/>
                </a:lnTo>
                <a:lnTo>
                  <a:pt x="1392433" y="1736954"/>
                </a:lnTo>
                <a:lnTo>
                  <a:pt x="1308596" y="1809097"/>
                </a:lnTo>
                <a:lnTo>
                  <a:pt x="1225178" y="1882281"/>
                </a:lnTo>
                <a:lnTo>
                  <a:pt x="1142218" y="1956493"/>
                </a:lnTo>
                <a:lnTo>
                  <a:pt x="1059757" y="2031719"/>
                </a:lnTo>
                <a:lnTo>
                  <a:pt x="977837" y="2107948"/>
                </a:lnTo>
                <a:lnTo>
                  <a:pt x="896497" y="2185166"/>
                </a:lnTo>
                <a:lnTo>
                  <a:pt x="815777" y="2263360"/>
                </a:lnTo>
                <a:lnTo>
                  <a:pt x="775663" y="2302820"/>
                </a:lnTo>
                <a:lnTo>
                  <a:pt x="735719" y="2342518"/>
                </a:lnTo>
                <a:lnTo>
                  <a:pt x="695951" y="2382455"/>
                </a:lnTo>
                <a:lnTo>
                  <a:pt x="656364" y="2422627"/>
                </a:lnTo>
                <a:lnTo>
                  <a:pt x="616962" y="2463034"/>
                </a:lnTo>
                <a:lnTo>
                  <a:pt x="577750" y="2503673"/>
                </a:lnTo>
                <a:lnTo>
                  <a:pt x="538735" y="2544544"/>
                </a:lnTo>
                <a:lnTo>
                  <a:pt x="499920" y="2585645"/>
                </a:lnTo>
                <a:lnTo>
                  <a:pt x="461312" y="2626973"/>
                </a:lnTo>
                <a:lnTo>
                  <a:pt x="422914" y="2668528"/>
                </a:lnTo>
                <a:lnTo>
                  <a:pt x="384732" y="2710308"/>
                </a:lnTo>
                <a:lnTo>
                  <a:pt x="346772" y="2752311"/>
                </a:lnTo>
                <a:lnTo>
                  <a:pt x="309037" y="2794535"/>
                </a:lnTo>
                <a:lnTo>
                  <a:pt x="271534" y="2836979"/>
                </a:lnTo>
                <a:lnTo>
                  <a:pt x="234267" y="2879642"/>
                </a:lnTo>
                <a:lnTo>
                  <a:pt x="197242" y="2922522"/>
                </a:lnTo>
                <a:lnTo>
                  <a:pt x="160463" y="2965617"/>
                </a:lnTo>
                <a:lnTo>
                  <a:pt x="123935" y="3008925"/>
                </a:lnTo>
                <a:lnTo>
                  <a:pt x="87664" y="3052445"/>
                </a:lnTo>
                <a:lnTo>
                  <a:pt x="51655" y="3096176"/>
                </a:lnTo>
                <a:lnTo>
                  <a:pt x="15912" y="3140115"/>
                </a:lnTo>
                <a:lnTo>
                  <a:pt x="0" y="3159920"/>
                </a:lnTo>
                <a:lnTo>
                  <a:pt x="0" y="4079942"/>
                </a:lnTo>
                <a:lnTo>
                  <a:pt x="1070767" y="2320503"/>
                </a:lnTo>
                <a:lnTo>
                  <a:pt x="1936293" y="1300695"/>
                </a:lnTo>
                <a:close/>
              </a:path>
              <a:path w="4606925" h="4080510">
                <a:moveTo>
                  <a:pt x="2224380" y="1090113"/>
                </a:moveTo>
                <a:lnTo>
                  <a:pt x="2006513" y="1217958"/>
                </a:lnTo>
                <a:lnTo>
                  <a:pt x="1936293" y="1300695"/>
                </a:lnTo>
                <a:lnTo>
                  <a:pt x="2030449" y="1230354"/>
                </a:lnTo>
                <a:lnTo>
                  <a:pt x="2116205" y="1167576"/>
                </a:lnTo>
                <a:lnTo>
                  <a:pt x="2201993" y="1105962"/>
                </a:lnTo>
                <a:lnTo>
                  <a:pt x="2224380" y="1090113"/>
                </a:lnTo>
                <a:close/>
              </a:path>
              <a:path w="4606925" h="4080510">
                <a:moveTo>
                  <a:pt x="4606653" y="0"/>
                </a:moveTo>
                <a:lnTo>
                  <a:pt x="4189947" y="0"/>
                </a:lnTo>
                <a:lnTo>
                  <a:pt x="4165451" y="9550"/>
                </a:lnTo>
                <a:lnTo>
                  <a:pt x="4091029" y="39394"/>
                </a:lnTo>
                <a:lnTo>
                  <a:pt x="4015668" y="70710"/>
                </a:lnTo>
                <a:lnTo>
                  <a:pt x="3939407" y="103485"/>
                </a:lnTo>
                <a:lnTo>
                  <a:pt x="3862287" y="137705"/>
                </a:lnTo>
                <a:lnTo>
                  <a:pt x="3784350" y="173359"/>
                </a:lnTo>
                <a:lnTo>
                  <a:pt x="3705634" y="210433"/>
                </a:lnTo>
                <a:lnTo>
                  <a:pt x="3586192" y="268679"/>
                </a:lnTo>
                <a:lnTo>
                  <a:pt x="3465227" y="330048"/>
                </a:lnTo>
                <a:lnTo>
                  <a:pt x="3342878" y="394497"/>
                </a:lnTo>
                <a:lnTo>
                  <a:pt x="3219281" y="461982"/>
                </a:lnTo>
                <a:lnTo>
                  <a:pt x="3094573" y="532460"/>
                </a:lnTo>
                <a:lnTo>
                  <a:pt x="2968890" y="605888"/>
                </a:lnTo>
                <a:lnTo>
                  <a:pt x="2842370" y="682221"/>
                </a:lnTo>
                <a:lnTo>
                  <a:pt x="2715149" y="761418"/>
                </a:lnTo>
                <a:lnTo>
                  <a:pt x="2587364" y="843434"/>
                </a:lnTo>
                <a:lnTo>
                  <a:pt x="2459151" y="928225"/>
                </a:lnTo>
                <a:lnTo>
                  <a:pt x="2330649" y="1015749"/>
                </a:lnTo>
                <a:lnTo>
                  <a:pt x="2224380" y="1090113"/>
                </a:lnTo>
                <a:lnTo>
                  <a:pt x="3200809" y="517141"/>
                </a:lnTo>
                <a:lnTo>
                  <a:pt x="460665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1" i="0">
                <a:solidFill>
                  <a:srgbClr val="8FC74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643097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8FC740"/>
                </a:solidFill>
                <a:latin typeface="Calibri"/>
                <a:cs typeface="Calibri"/>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12827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8FC74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882194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78700" y="2904902"/>
            <a:ext cx="3687445" cy="299719"/>
          </a:xfrm>
          <a:prstGeom prst="rect">
            <a:avLst/>
          </a:prstGeom>
        </p:spPr>
        <p:txBody>
          <a:bodyPr wrap="square" lIns="0" tIns="0" rIns="0" bIns="0">
            <a:spAutoFit/>
          </a:bodyPr>
          <a:lstStyle>
            <a:lvl1pPr>
              <a:defRPr sz="1800" b="1" i="0">
                <a:solidFill>
                  <a:srgbClr val="8FC740"/>
                </a:solidFill>
                <a:latin typeface="Calibri"/>
                <a:cs typeface="Calibri"/>
              </a:defRPr>
            </a:lvl1pPr>
          </a:lstStyle>
          <a:p>
            <a:endParaRPr/>
          </a:p>
        </p:txBody>
      </p:sp>
      <p:sp>
        <p:nvSpPr>
          <p:cNvPr id="3" name="Holder 3"/>
          <p:cNvSpPr>
            <a:spLocks noGrp="1"/>
          </p:cNvSpPr>
          <p:nvPr>
            <p:ph type="body" idx="1"/>
          </p:nvPr>
        </p:nvSpPr>
        <p:spPr>
          <a:xfrm>
            <a:off x="3041072" y="2461760"/>
            <a:ext cx="4611255" cy="37230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2055307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05504" y="620903"/>
            <a:ext cx="4482391" cy="299719"/>
          </a:xfrm>
          <a:prstGeom prst="rect">
            <a:avLst/>
          </a:prstGeom>
        </p:spPr>
        <p:txBody>
          <a:bodyPr wrap="square" lIns="0" tIns="0" rIns="0" bIns="0">
            <a:spAutoFit/>
          </a:bodyPr>
          <a:lstStyle>
            <a:lvl1pPr>
              <a:defRPr sz="1800" b="1" i="0">
                <a:solidFill>
                  <a:srgbClr val="8FC740"/>
                </a:solidFill>
                <a:latin typeface="Calibri"/>
                <a:cs typeface="Calibri"/>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4/6/2022</a:t>
            </a:fld>
            <a:endParaRPr lang="en-US" dirty="0"/>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437584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hyperlink" Target="https://foodandfibrecove.nz/knowledgebase/ffcove-k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692377" cy="7560080"/>
            <a:chOff x="0" y="0"/>
            <a:chExt cx="10692377" cy="7560080"/>
          </a:xfrm>
        </p:grpSpPr>
        <p:sp>
          <p:nvSpPr>
            <p:cNvPr id="3" name="object 3"/>
            <p:cNvSpPr/>
            <p:nvPr/>
          </p:nvSpPr>
          <p:spPr>
            <a:xfrm>
              <a:off x="0" y="822096"/>
              <a:ext cx="10692130" cy="6737984"/>
            </a:xfrm>
            <a:custGeom>
              <a:avLst/>
              <a:gdLst/>
              <a:ahLst/>
              <a:cxnLst/>
              <a:rect l="l" t="t" r="r" b="b"/>
              <a:pathLst>
                <a:path w="10692130" h="6737984">
                  <a:moveTo>
                    <a:pt x="0" y="6737908"/>
                  </a:moveTo>
                  <a:lnTo>
                    <a:pt x="0" y="0"/>
                  </a:lnTo>
                  <a:lnTo>
                    <a:pt x="10692003" y="0"/>
                  </a:lnTo>
                  <a:lnTo>
                    <a:pt x="10692003" y="6737908"/>
                  </a:lnTo>
                  <a:lnTo>
                    <a:pt x="0" y="6737908"/>
                  </a:lnTo>
                  <a:close/>
                </a:path>
              </a:pathLst>
            </a:custGeom>
            <a:solidFill>
              <a:srgbClr val="000000">
                <a:alpha val="19999"/>
              </a:srgbClr>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0" y="889405"/>
              <a:ext cx="10692003" cy="6670599"/>
            </a:xfrm>
            <a:prstGeom prst="rect">
              <a:avLst/>
            </a:prstGeom>
          </p:spPr>
        </p:pic>
        <p:sp>
          <p:nvSpPr>
            <p:cNvPr id="5" name="object 5"/>
            <p:cNvSpPr/>
            <p:nvPr/>
          </p:nvSpPr>
          <p:spPr>
            <a:xfrm>
              <a:off x="2815208" y="0"/>
              <a:ext cx="5727700" cy="1073150"/>
            </a:xfrm>
            <a:custGeom>
              <a:avLst/>
              <a:gdLst/>
              <a:ahLst/>
              <a:cxnLst/>
              <a:rect l="l" t="t" r="r" b="b"/>
              <a:pathLst>
                <a:path w="5727700" h="1073150">
                  <a:moveTo>
                    <a:pt x="0" y="0"/>
                  </a:moveTo>
                  <a:lnTo>
                    <a:pt x="5727699" y="0"/>
                  </a:lnTo>
                  <a:lnTo>
                    <a:pt x="5727699" y="1072616"/>
                  </a:lnTo>
                  <a:lnTo>
                    <a:pt x="0" y="1072616"/>
                  </a:lnTo>
                  <a:lnTo>
                    <a:pt x="0" y="0"/>
                  </a:lnTo>
                  <a:close/>
                </a:path>
              </a:pathLst>
            </a:custGeom>
            <a:solidFill>
              <a:srgbClr val="000000">
                <a:alpha val="19999"/>
              </a:srgbClr>
            </a:solidFill>
          </p:spPr>
          <p:txBody>
            <a:bodyPr wrap="square" lIns="0" tIns="0" rIns="0" bIns="0" rtlCol="0"/>
            <a:lstStyle/>
            <a:p>
              <a:endParaRPr dirty="0"/>
            </a:p>
          </p:txBody>
        </p:sp>
        <p:sp>
          <p:nvSpPr>
            <p:cNvPr id="6" name="object 6"/>
            <p:cNvSpPr/>
            <p:nvPr/>
          </p:nvSpPr>
          <p:spPr>
            <a:xfrm>
              <a:off x="2881782" y="12"/>
              <a:ext cx="5586730" cy="998219"/>
            </a:xfrm>
            <a:custGeom>
              <a:avLst/>
              <a:gdLst/>
              <a:ahLst/>
              <a:cxnLst/>
              <a:rect l="l" t="t" r="r" b="b"/>
              <a:pathLst>
                <a:path w="5586730" h="998219">
                  <a:moveTo>
                    <a:pt x="5586450" y="0"/>
                  </a:moveTo>
                  <a:lnTo>
                    <a:pt x="0" y="0"/>
                  </a:lnTo>
                  <a:lnTo>
                    <a:pt x="0" y="997851"/>
                  </a:lnTo>
                  <a:lnTo>
                    <a:pt x="5586450" y="997851"/>
                  </a:lnTo>
                  <a:lnTo>
                    <a:pt x="5586450" y="0"/>
                  </a:lnTo>
                  <a:close/>
                </a:path>
              </a:pathLst>
            </a:custGeom>
            <a:solidFill>
              <a:srgbClr val="FFFFFF"/>
            </a:solidFill>
          </p:spPr>
          <p:txBody>
            <a:bodyPr wrap="square" lIns="0" tIns="0" rIns="0" bIns="0" rtlCol="0"/>
            <a:lstStyle/>
            <a:p>
              <a:endParaRPr dirty="0"/>
            </a:p>
          </p:txBody>
        </p:sp>
        <p:sp>
          <p:nvSpPr>
            <p:cNvPr id="7" name="object 7"/>
            <p:cNvSpPr/>
            <p:nvPr/>
          </p:nvSpPr>
          <p:spPr>
            <a:xfrm>
              <a:off x="0" y="0"/>
              <a:ext cx="7027545" cy="4606290"/>
            </a:xfrm>
            <a:custGeom>
              <a:avLst/>
              <a:gdLst/>
              <a:ahLst/>
              <a:cxnLst/>
              <a:rect l="l" t="t" r="r" b="b"/>
              <a:pathLst>
                <a:path w="7027545" h="4606290">
                  <a:moveTo>
                    <a:pt x="1359833" y="0"/>
                  </a:moveTo>
                  <a:lnTo>
                    <a:pt x="0" y="0"/>
                  </a:lnTo>
                  <a:lnTo>
                    <a:pt x="0" y="4605924"/>
                  </a:lnTo>
                  <a:lnTo>
                    <a:pt x="1326615" y="3468280"/>
                  </a:lnTo>
                  <a:lnTo>
                    <a:pt x="2507339" y="2772442"/>
                  </a:lnTo>
                  <a:lnTo>
                    <a:pt x="4187468" y="2250059"/>
                  </a:lnTo>
                  <a:lnTo>
                    <a:pt x="7027199" y="1620003"/>
                  </a:lnTo>
                  <a:lnTo>
                    <a:pt x="4419968" y="917838"/>
                  </a:lnTo>
                  <a:lnTo>
                    <a:pt x="2817340" y="465952"/>
                  </a:lnTo>
                  <a:lnTo>
                    <a:pt x="1559116" y="68300"/>
                  </a:lnTo>
                  <a:lnTo>
                    <a:pt x="1359833" y="0"/>
                  </a:lnTo>
                  <a:close/>
                </a:path>
              </a:pathLst>
            </a:custGeom>
            <a:solidFill>
              <a:srgbClr val="EBEBEC"/>
            </a:solidFill>
          </p:spPr>
          <p:txBody>
            <a:bodyPr wrap="square" lIns="0" tIns="0" rIns="0" bIns="0" rtlCol="0"/>
            <a:lstStyle/>
            <a:p>
              <a:endParaRPr dirty="0"/>
            </a:p>
          </p:txBody>
        </p:sp>
        <p:pic>
          <p:nvPicPr>
            <p:cNvPr id="8" name="object 8"/>
            <p:cNvPicPr/>
            <p:nvPr/>
          </p:nvPicPr>
          <p:blipFill>
            <a:blip r:embed="rId3" cstate="print"/>
            <a:stretch>
              <a:fillRect/>
            </a:stretch>
          </p:blipFill>
          <p:spPr>
            <a:xfrm>
              <a:off x="249236" y="0"/>
              <a:ext cx="10442767" cy="2439580"/>
            </a:xfrm>
            <a:prstGeom prst="rect">
              <a:avLst/>
            </a:prstGeom>
          </p:spPr>
        </p:pic>
        <p:sp>
          <p:nvSpPr>
            <p:cNvPr id="9" name="object 9"/>
            <p:cNvSpPr/>
            <p:nvPr/>
          </p:nvSpPr>
          <p:spPr>
            <a:xfrm>
              <a:off x="1694218" y="1472011"/>
              <a:ext cx="640715" cy="817880"/>
            </a:xfrm>
            <a:custGeom>
              <a:avLst/>
              <a:gdLst/>
              <a:ahLst/>
              <a:cxnLst/>
              <a:rect l="l" t="t" r="r" b="b"/>
              <a:pathLst>
                <a:path w="640714" h="817880">
                  <a:moveTo>
                    <a:pt x="320065" y="0"/>
                  </a:moveTo>
                  <a:lnTo>
                    <a:pt x="135027" y="210275"/>
                  </a:lnTo>
                  <a:lnTo>
                    <a:pt x="40008" y="335651"/>
                  </a:lnTo>
                  <a:lnTo>
                    <a:pt x="5001" y="425885"/>
                  </a:lnTo>
                  <a:lnTo>
                    <a:pt x="0" y="530733"/>
                  </a:lnTo>
                  <a:lnTo>
                    <a:pt x="490" y="548316"/>
                  </a:lnTo>
                  <a:lnTo>
                    <a:pt x="13246" y="607841"/>
                  </a:lnTo>
                  <a:lnTo>
                    <a:pt x="61324" y="669904"/>
                  </a:lnTo>
                  <a:lnTo>
                    <a:pt x="105969" y="690659"/>
                  </a:lnTo>
                  <a:lnTo>
                    <a:pt x="168274" y="698576"/>
                  </a:lnTo>
                  <a:lnTo>
                    <a:pt x="219621" y="689206"/>
                  </a:lnTo>
                  <a:lnTo>
                    <a:pt x="260095" y="663301"/>
                  </a:lnTo>
                  <a:lnTo>
                    <a:pt x="285625" y="624166"/>
                  </a:lnTo>
                  <a:lnTo>
                    <a:pt x="292138" y="575106"/>
                  </a:lnTo>
                  <a:lnTo>
                    <a:pt x="274794" y="533206"/>
                  </a:lnTo>
                  <a:lnTo>
                    <a:pt x="236943" y="512965"/>
                  </a:lnTo>
                  <a:lnTo>
                    <a:pt x="244855" y="525424"/>
                  </a:lnTo>
                  <a:lnTo>
                    <a:pt x="247878" y="531901"/>
                  </a:lnTo>
                  <a:lnTo>
                    <a:pt x="249231" y="582568"/>
                  </a:lnTo>
                  <a:lnTo>
                    <a:pt x="213893" y="620623"/>
                  </a:lnTo>
                  <a:lnTo>
                    <a:pt x="163706" y="624239"/>
                  </a:lnTo>
                  <a:lnTo>
                    <a:pt x="125006" y="590613"/>
                  </a:lnTo>
                  <a:lnTo>
                    <a:pt x="112429" y="544898"/>
                  </a:lnTo>
                  <a:lnTo>
                    <a:pt x="113296" y="528828"/>
                  </a:lnTo>
                  <a:lnTo>
                    <a:pt x="125378" y="489465"/>
                  </a:lnTo>
                  <a:lnTo>
                    <a:pt x="149251" y="455156"/>
                  </a:lnTo>
                  <a:lnTo>
                    <a:pt x="182634" y="427753"/>
                  </a:lnTo>
                  <a:lnTo>
                    <a:pt x="223247" y="409113"/>
                  </a:lnTo>
                  <a:lnTo>
                    <a:pt x="268808" y="401091"/>
                  </a:lnTo>
                  <a:lnTo>
                    <a:pt x="314682" y="404757"/>
                  </a:lnTo>
                  <a:lnTo>
                    <a:pt x="356441" y="419026"/>
                  </a:lnTo>
                  <a:lnTo>
                    <a:pt x="392722" y="442501"/>
                  </a:lnTo>
                  <a:lnTo>
                    <a:pt x="422162" y="473787"/>
                  </a:lnTo>
                  <a:lnTo>
                    <a:pt x="443397" y="511487"/>
                  </a:lnTo>
                  <a:lnTo>
                    <a:pt x="455065" y="554205"/>
                  </a:lnTo>
                  <a:lnTo>
                    <a:pt x="455803" y="600544"/>
                  </a:lnTo>
                  <a:lnTo>
                    <a:pt x="447328" y="645900"/>
                  </a:lnTo>
                  <a:lnTo>
                    <a:pt x="432128" y="687288"/>
                  </a:lnTo>
                  <a:lnTo>
                    <a:pt x="410181" y="724065"/>
                  </a:lnTo>
                  <a:lnTo>
                    <a:pt x="381467" y="755583"/>
                  </a:lnTo>
                  <a:lnTo>
                    <a:pt x="345966" y="781198"/>
                  </a:lnTo>
                  <a:lnTo>
                    <a:pt x="303656" y="800265"/>
                  </a:lnTo>
                  <a:lnTo>
                    <a:pt x="260642" y="812838"/>
                  </a:lnTo>
                  <a:lnTo>
                    <a:pt x="275197" y="814789"/>
                  </a:lnTo>
                  <a:lnTo>
                    <a:pt x="289958" y="816209"/>
                  </a:lnTo>
                  <a:lnTo>
                    <a:pt x="304917" y="817077"/>
                  </a:lnTo>
                  <a:lnTo>
                    <a:pt x="320065" y="817372"/>
                  </a:lnTo>
                  <a:lnTo>
                    <a:pt x="367363" y="815339"/>
                  </a:lnTo>
                  <a:lnTo>
                    <a:pt x="412505" y="809106"/>
                  </a:lnTo>
                  <a:lnTo>
                    <a:pt x="454998" y="798472"/>
                  </a:lnTo>
                  <a:lnTo>
                    <a:pt x="494346" y="783234"/>
                  </a:lnTo>
                  <a:lnTo>
                    <a:pt x="530053" y="763191"/>
                  </a:lnTo>
                  <a:lnTo>
                    <a:pt x="561625" y="738141"/>
                  </a:lnTo>
                  <a:lnTo>
                    <a:pt x="588567" y="707883"/>
                  </a:lnTo>
                  <a:lnTo>
                    <a:pt x="610383" y="672215"/>
                  </a:lnTo>
                  <a:lnTo>
                    <a:pt x="626579" y="630935"/>
                  </a:lnTo>
                  <a:lnTo>
                    <a:pt x="636660" y="583841"/>
                  </a:lnTo>
                  <a:lnTo>
                    <a:pt x="640130" y="530733"/>
                  </a:lnTo>
                  <a:lnTo>
                    <a:pt x="590120" y="360902"/>
                  </a:lnTo>
                  <a:lnTo>
                    <a:pt x="480098" y="188118"/>
                  </a:lnTo>
                  <a:lnTo>
                    <a:pt x="370075" y="53959"/>
                  </a:lnTo>
                  <a:lnTo>
                    <a:pt x="320065" y="0"/>
                  </a:lnTo>
                  <a:close/>
                </a:path>
              </a:pathLst>
            </a:custGeom>
            <a:solidFill>
              <a:srgbClr val="000000"/>
            </a:solidFill>
          </p:spPr>
          <p:txBody>
            <a:bodyPr wrap="square" lIns="0" tIns="0" rIns="0" bIns="0" rtlCol="0"/>
            <a:lstStyle/>
            <a:p>
              <a:endParaRPr dirty="0"/>
            </a:p>
          </p:txBody>
        </p:sp>
        <p:pic>
          <p:nvPicPr>
            <p:cNvPr id="10" name="object 10"/>
            <p:cNvPicPr/>
            <p:nvPr/>
          </p:nvPicPr>
          <p:blipFill>
            <a:blip r:embed="rId4" cstate="print"/>
            <a:stretch>
              <a:fillRect/>
            </a:stretch>
          </p:blipFill>
          <p:spPr>
            <a:xfrm>
              <a:off x="473500" y="2664217"/>
              <a:ext cx="1817842" cy="269177"/>
            </a:xfrm>
            <a:prstGeom prst="rect">
              <a:avLst/>
            </a:prstGeom>
          </p:spPr>
        </p:pic>
        <p:sp>
          <p:nvSpPr>
            <p:cNvPr id="11" name="object 11"/>
            <p:cNvSpPr/>
            <p:nvPr/>
          </p:nvSpPr>
          <p:spPr>
            <a:xfrm>
              <a:off x="2303779" y="2716618"/>
              <a:ext cx="48895" cy="10160"/>
            </a:xfrm>
            <a:custGeom>
              <a:avLst/>
              <a:gdLst/>
              <a:ahLst/>
              <a:cxnLst/>
              <a:rect l="l" t="t" r="r" b="b"/>
              <a:pathLst>
                <a:path w="48894" h="10160">
                  <a:moveTo>
                    <a:pt x="48742" y="0"/>
                  </a:moveTo>
                  <a:lnTo>
                    <a:pt x="0" y="0"/>
                  </a:lnTo>
                  <a:lnTo>
                    <a:pt x="0" y="9931"/>
                  </a:lnTo>
                  <a:lnTo>
                    <a:pt x="48742" y="9931"/>
                  </a:lnTo>
                  <a:lnTo>
                    <a:pt x="48742" y="0"/>
                  </a:lnTo>
                  <a:close/>
                </a:path>
              </a:pathLst>
            </a:custGeom>
            <a:solidFill>
              <a:srgbClr val="000000"/>
            </a:solidFill>
          </p:spPr>
          <p:txBody>
            <a:bodyPr wrap="square" lIns="0" tIns="0" rIns="0" bIns="0" rtlCol="0"/>
            <a:lstStyle/>
            <a:p>
              <a:endParaRPr dirty="0"/>
            </a:p>
          </p:txBody>
        </p:sp>
        <p:pic>
          <p:nvPicPr>
            <p:cNvPr id="12" name="object 12"/>
            <p:cNvPicPr/>
            <p:nvPr/>
          </p:nvPicPr>
          <p:blipFill>
            <a:blip r:embed="rId5" cstate="print"/>
            <a:stretch>
              <a:fillRect/>
            </a:stretch>
          </p:blipFill>
          <p:spPr>
            <a:xfrm>
              <a:off x="2372010" y="2664217"/>
              <a:ext cx="251387" cy="118176"/>
            </a:xfrm>
            <a:prstGeom prst="rect">
              <a:avLst/>
            </a:prstGeom>
          </p:spPr>
        </p:pic>
        <p:pic>
          <p:nvPicPr>
            <p:cNvPr id="13" name="object 13"/>
            <p:cNvPicPr/>
            <p:nvPr/>
          </p:nvPicPr>
          <p:blipFill>
            <a:blip r:embed="rId6" cstate="print"/>
            <a:stretch>
              <a:fillRect/>
            </a:stretch>
          </p:blipFill>
          <p:spPr>
            <a:xfrm>
              <a:off x="1671218" y="2366573"/>
              <a:ext cx="185343" cy="225082"/>
            </a:xfrm>
            <a:prstGeom prst="rect">
              <a:avLst/>
            </a:prstGeom>
          </p:spPr>
        </p:pic>
        <p:pic>
          <p:nvPicPr>
            <p:cNvPr id="14" name="object 14"/>
            <p:cNvPicPr/>
            <p:nvPr/>
          </p:nvPicPr>
          <p:blipFill>
            <a:blip r:embed="rId7" cstate="print"/>
            <a:stretch>
              <a:fillRect/>
            </a:stretch>
          </p:blipFill>
          <p:spPr>
            <a:xfrm>
              <a:off x="1883858" y="2369094"/>
              <a:ext cx="293485" cy="224717"/>
            </a:xfrm>
            <a:prstGeom prst="rect">
              <a:avLst/>
            </a:prstGeom>
          </p:spPr>
        </p:pic>
        <p:sp>
          <p:nvSpPr>
            <p:cNvPr id="15" name="object 15"/>
            <p:cNvSpPr/>
            <p:nvPr/>
          </p:nvSpPr>
          <p:spPr>
            <a:xfrm>
              <a:off x="483984" y="1977237"/>
              <a:ext cx="1842770" cy="615950"/>
            </a:xfrm>
            <a:custGeom>
              <a:avLst/>
              <a:gdLst/>
              <a:ahLst/>
              <a:cxnLst/>
              <a:rect l="l" t="t" r="r" b="b"/>
              <a:pathLst>
                <a:path w="1842770" h="615950">
                  <a:moveTo>
                    <a:pt x="178371" y="4292"/>
                  </a:moveTo>
                  <a:lnTo>
                    <a:pt x="2705" y="4292"/>
                  </a:lnTo>
                  <a:lnTo>
                    <a:pt x="2705" y="69062"/>
                  </a:lnTo>
                  <a:lnTo>
                    <a:pt x="2705" y="113512"/>
                  </a:lnTo>
                  <a:lnTo>
                    <a:pt x="2705" y="177012"/>
                  </a:lnTo>
                  <a:lnTo>
                    <a:pt x="2705" y="281152"/>
                  </a:lnTo>
                  <a:lnTo>
                    <a:pt x="76263" y="281152"/>
                  </a:lnTo>
                  <a:lnTo>
                    <a:pt x="76263" y="177012"/>
                  </a:lnTo>
                  <a:lnTo>
                    <a:pt x="166306" y="177012"/>
                  </a:lnTo>
                  <a:lnTo>
                    <a:pt x="166306" y="113512"/>
                  </a:lnTo>
                  <a:lnTo>
                    <a:pt x="76263" y="113512"/>
                  </a:lnTo>
                  <a:lnTo>
                    <a:pt x="76263" y="69062"/>
                  </a:lnTo>
                  <a:lnTo>
                    <a:pt x="178371" y="69062"/>
                  </a:lnTo>
                  <a:lnTo>
                    <a:pt x="178371" y="4292"/>
                  </a:lnTo>
                  <a:close/>
                </a:path>
                <a:path w="1842770" h="615950">
                  <a:moveTo>
                    <a:pt x="179654" y="338607"/>
                  </a:moveTo>
                  <a:lnTo>
                    <a:pt x="0" y="338607"/>
                  </a:lnTo>
                  <a:lnTo>
                    <a:pt x="0" y="403377"/>
                  </a:lnTo>
                  <a:lnTo>
                    <a:pt x="0" y="447827"/>
                  </a:lnTo>
                  <a:lnTo>
                    <a:pt x="0" y="511327"/>
                  </a:lnTo>
                  <a:lnTo>
                    <a:pt x="0" y="615467"/>
                  </a:lnTo>
                  <a:lnTo>
                    <a:pt x="75234" y="615467"/>
                  </a:lnTo>
                  <a:lnTo>
                    <a:pt x="75234" y="511327"/>
                  </a:lnTo>
                  <a:lnTo>
                    <a:pt x="167309" y="511327"/>
                  </a:lnTo>
                  <a:lnTo>
                    <a:pt x="167309" y="447827"/>
                  </a:lnTo>
                  <a:lnTo>
                    <a:pt x="75234" y="447827"/>
                  </a:lnTo>
                  <a:lnTo>
                    <a:pt x="75234" y="403377"/>
                  </a:lnTo>
                  <a:lnTo>
                    <a:pt x="179654" y="403377"/>
                  </a:lnTo>
                  <a:lnTo>
                    <a:pt x="179654" y="338607"/>
                  </a:lnTo>
                  <a:close/>
                </a:path>
                <a:path w="1842770" h="615950">
                  <a:moveTo>
                    <a:pt x="299707" y="338645"/>
                  </a:moveTo>
                  <a:lnTo>
                    <a:pt x="224485" y="338645"/>
                  </a:lnTo>
                  <a:lnTo>
                    <a:pt x="224485" y="614895"/>
                  </a:lnTo>
                  <a:lnTo>
                    <a:pt x="299707" y="614895"/>
                  </a:lnTo>
                  <a:lnTo>
                    <a:pt x="299707" y="338645"/>
                  </a:lnTo>
                  <a:close/>
                </a:path>
                <a:path w="1842770" h="615950">
                  <a:moveTo>
                    <a:pt x="502373" y="142455"/>
                  </a:moveTo>
                  <a:lnTo>
                    <a:pt x="495325" y="95516"/>
                  </a:lnTo>
                  <a:lnTo>
                    <a:pt x="475335" y="56172"/>
                  </a:lnTo>
                  <a:lnTo>
                    <a:pt x="444119" y="26047"/>
                  </a:lnTo>
                  <a:lnTo>
                    <a:pt x="427215" y="18059"/>
                  </a:lnTo>
                  <a:lnTo>
                    <a:pt x="427215" y="142455"/>
                  </a:lnTo>
                  <a:lnTo>
                    <a:pt x="422021" y="172631"/>
                  </a:lnTo>
                  <a:lnTo>
                    <a:pt x="407314" y="195935"/>
                  </a:lnTo>
                  <a:lnTo>
                    <a:pt x="384479" y="210947"/>
                  </a:lnTo>
                  <a:lnTo>
                    <a:pt x="354850" y="216255"/>
                  </a:lnTo>
                  <a:lnTo>
                    <a:pt x="325234" y="210947"/>
                  </a:lnTo>
                  <a:lnTo>
                    <a:pt x="302399" y="195935"/>
                  </a:lnTo>
                  <a:lnTo>
                    <a:pt x="287705" y="172631"/>
                  </a:lnTo>
                  <a:lnTo>
                    <a:pt x="282498" y="142455"/>
                  </a:lnTo>
                  <a:lnTo>
                    <a:pt x="287705" y="112115"/>
                  </a:lnTo>
                  <a:lnTo>
                    <a:pt x="302399" y="88836"/>
                  </a:lnTo>
                  <a:lnTo>
                    <a:pt x="325234" y="73926"/>
                  </a:lnTo>
                  <a:lnTo>
                    <a:pt x="354850" y="68656"/>
                  </a:lnTo>
                  <a:lnTo>
                    <a:pt x="384479" y="73977"/>
                  </a:lnTo>
                  <a:lnTo>
                    <a:pt x="407314" y="88988"/>
                  </a:lnTo>
                  <a:lnTo>
                    <a:pt x="422021" y="112280"/>
                  </a:lnTo>
                  <a:lnTo>
                    <a:pt x="427215" y="142455"/>
                  </a:lnTo>
                  <a:lnTo>
                    <a:pt x="427215" y="18059"/>
                  </a:lnTo>
                  <a:lnTo>
                    <a:pt x="403377" y="6781"/>
                  </a:lnTo>
                  <a:lnTo>
                    <a:pt x="354850" y="0"/>
                  </a:lnTo>
                  <a:lnTo>
                    <a:pt x="306324" y="6781"/>
                  </a:lnTo>
                  <a:lnTo>
                    <a:pt x="265595" y="26047"/>
                  </a:lnTo>
                  <a:lnTo>
                    <a:pt x="234365" y="56172"/>
                  </a:lnTo>
                  <a:lnTo>
                    <a:pt x="214376" y="95516"/>
                  </a:lnTo>
                  <a:lnTo>
                    <a:pt x="207327" y="142455"/>
                  </a:lnTo>
                  <a:lnTo>
                    <a:pt x="214376" y="189407"/>
                  </a:lnTo>
                  <a:lnTo>
                    <a:pt x="234365" y="228752"/>
                  </a:lnTo>
                  <a:lnTo>
                    <a:pt x="265595" y="258876"/>
                  </a:lnTo>
                  <a:lnTo>
                    <a:pt x="306324" y="278142"/>
                  </a:lnTo>
                  <a:lnTo>
                    <a:pt x="354850" y="284924"/>
                  </a:lnTo>
                  <a:lnTo>
                    <a:pt x="403377" y="278142"/>
                  </a:lnTo>
                  <a:lnTo>
                    <a:pt x="444119" y="258876"/>
                  </a:lnTo>
                  <a:lnTo>
                    <a:pt x="475335" y="228752"/>
                  </a:lnTo>
                  <a:lnTo>
                    <a:pt x="481685" y="216255"/>
                  </a:lnTo>
                  <a:lnTo>
                    <a:pt x="495325" y="189407"/>
                  </a:lnTo>
                  <a:lnTo>
                    <a:pt x="502373" y="142455"/>
                  </a:lnTo>
                  <a:close/>
                </a:path>
                <a:path w="1842770" h="615950">
                  <a:moveTo>
                    <a:pt x="592404" y="534390"/>
                  </a:moveTo>
                  <a:lnTo>
                    <a:pt x="581367" y="496951"/>
                  </a:lnTo>
                  <a:lnTo>
                    <a:pt x="552119" y="471639"/>
                  </a:lnTo>
                  <a:lnTo>
                    <a:pt x="564299" y="460997"/>
                  </a:lnTo>
                  <a:lnTo>
                    <a:pt x="573036" y="448360"/>
                  </a:lnTo>
                  <a:lnTo>
                    <a:pt x="573328" y="447573"/>
                  </a:lnTo>
                  <a:lnTo>
                    <a:pt x="578307" y="434238"/>
                  </a:lnTo>
                  <a:lnTo>
                    <a:pt x="580072" y="419163"/>
                  </a:lnTo>
                  <a:lnTo>
                    <a:pt x="576033" y="400215"/>
                  </a:lnTo>
                  <a:lnTo>
                    <a:pt x="573062" y="386270"/>
                  </a:lnTo>
                  <a:lnTo>
                    <a:pt x="553250" y="360857"/>
                  </a:lnTo>
                  <a:lnTo>
                    <a:pt x="522503" y="344462"/>
                  </a:lnTo>
                  <a:lnTo>
                    <a:pt x="515937" y="343509"/>
                  </a:lnTo>
                  <a:lnTo>
                    <a:pt x="515937" y="528866"/>
                  </a:lnTo>
                  <a:lnTo>
                    <a:pt x="513994" y="538899"/>
                  </a:lnTo>
                  <a:lnTo>
                    <a:pt x="508342" y="546328"/>
                  </a:lnTo>
                  <a:lnTo>
                    <a:pt x="499300" y="550951"/>
                  </a:lnTo>
                  <a:lnTo>
                    <a:pt x="487172" y="552538"/>
                  </a:lnTo>
                  <a:lnTo>
                    <a:pt x="435775" y="552538"/>
                  </a:lnTo>
                  <a:lnTo>
                    <a:pt x="435775" y="505193"/>
                  </a:lnTo>
                  <a:lnTo>
                    <a:pt x="487172" y="505193"/>
                  </a:lnTo>
                  <a:lnTo>
                    <a:pt x="499300" y="506780"/>
                  </a:lnTo>
                  <a:lnTo>
                    <a:pt x="508342" y="511403"/>
                  </a:lnTo>
                  <a:lnTo>
                    <a:pt x="513994" y="518845"/>
                  </a:lnTo>
                  <a:lnTo>
                    <a:pt x="515937" y="528866"/>
                  </a:lnTo>
                  <a:lnTo>
                    <a:pt x="515937" y="343509"/>
                  </a:lnTo>
                  <a:lnTo>
                    <a:pt x="503605" y="341706"/>
                  </a:lnTo>
                  <a:lnTo>
                    <a:pt x="503605" y="423900"/>
                  </a:lnTo>
                  <a:lnTo>
                    <a:pt x="501738" y="433920"/>
                  </a:lnTo>
                  <a:lnTo>
                    <a:pt x="496316" y="441363"/>
                  </a:lnTo>
                  <a:lnTo>
                    <a:pt x="487654" y="445985"/>
                  </a:lnTo>
                  <a:lnTo>
                    <a:pt x="476072" y="447573"/>
                  </a:lnTo>
                  <a:lnTo>
                    <a:pt x="435775" y="447573"/>
                  </a:lnTo>
                  <a:lnTo>
                    <a:pt x="435775" y="400215"/>
                  </a:lnTo>
                  <a:lnTo>
                    <a:pt x="476072" y="400215"/>
                  </a:lnTo>
                  <a:lnTo>
                    <a:pt x="487654" y="401815"/>
                  </a:lnTo>
                  <a:lnTo>
                    <a:pt x="496316" y="406438"/>
                  </a:lnTo>
                  <a:lnTo>
                    <a:pt x="501738" y="413880"/>
                  </a:lnTo>
                  <a:lnTo>
                    <a:pt x="503605" y="423900"/>
                  </a:lnTo>
                  <a:lnTo>
                    <a:pt x="503605" y="341706"/>
                  </a:lnTo>
                  <a:lnTo>
                    <a:pt x="482638" y="338645"/>
                  </a:lnTo>
                  <a:lnTo>
                    <a:pt x="361378" y="338645"/>
                  </a:lnTo>
                  <a:lnTo>
                    <a:pt x="361378" y="614895"/>
                  </a:lnTo>
                  <a:lnTo>
                    <a:pt x="497027" y="614895"/>
                  </a:lnTo>
                  <a:lnTo>
                    <a:pt x="535863" y="609092"/>
                  </a:lnTo>
                  <a:lnTo>
                    <a:pt x="566000" y="592696"/>
                  </a:lnTo>
                  <a:lnTo>
                    <a:pt x="585482" y="567283"/>
                  </a:lnTo>
                  <a:lnTo>
                    <a:pt x="588594" y="552538"/>
                  </a:lnTo>
                  <a:lnTo>
                    <a:pt x="592404" y="534390"/>
                  </a:lnTo>
                  <a:close/>
                </a:path>
                <a:path w="1842770" h="615950">
                  <a:moveTo>
                    <a:pt x="828014" y="142455"/>
                  </a:moveTo>
                  <a:lnTo>
                    <a:pt x="820966" y="95516"/>
                  </a:lnTo>
                  <a:lnTo>
                    <a:pt x="800976" y="56172"/>
                  </a:lnTo>
                  <a:lnTo>
                    <a:pt x="769759" y="26047"/>
                  </a:lnTo>
                  <a:lnTo>
                    <a:pt x="752843" y="18059"/>
                  </a:lnTo>
                  <a:lnTo>
                    <a:pt x="752843" y="142455"/>
                  </a:lnTo>
                  <a:lnTo>
                    <a:pt x="747636" y="172631"/>
                  </a:lnTo>
                  <a:lnTo>
                    <a:pt x="732942" y="195935"/>
                  </a:lnTo>
                  <a:lnTo>
                    <a:pt x="710107" y="210947"/>
                  </a:lnTo>
                  <a:lnTo>
                    <a:pt x="680491" y="216255"/>
                  </a:lnTo>
                  <a:lnTo>
                    <a:pt x="650875" y="210947"/>
                  </a:lnTo>
                  <a:lnTo>
                    <a:pt x="628027" y="195935"/>
                  </a:lnTo>
                  <a:lnTo>
                    <a:pt x="613333" y="172631"/>
                  </a:lnTo>
                  <a:lnTo>
                    <a:pt x="608139" y="142455"/>
                  </a:lnTo>
                  <a:lnTo>
                    <a:pt x="613333" y="112115"/>
                  </a:lnTo>
                  <a:lnTo>
                    <a:pt x="628027" y="88836"/>
                  </a:lnTo>
                  <a:lnTo>
                    <a:pt x="650875" y="73926"/>
                  </a:lnTo>
                  <a:lnTo>
                    <a:pt x="680491" y="68656"/>
                  </a:lnTo>
                  <a:lnTo>
                    <a:pt x="710107" y="73977"/>
                  </a:lnTo>
                  <a:lnTo>
                    <a:pt x="732942" y="88988"/>
                  </a:lnTo>
                  <a:lnTo>
                    <a:pt x="747636" y="112280"/>
                  </a:lnTo>
                  <a:lnTo>
                    <a:pt x="752843" y="142455"/>
                  </a:lnTo>
                  <a:lnTo>
                    <a:pt x="752843" y="18059"/>
                  </a:lnTo>
                  <a:lnTo>
                    <a:pt x="729018" y="6781"/>
                  </a:lnTo>
                  <a:lnTo>
                    <a:pt x="680491" y="0"/>
                  </a:lnTo>
                  <a:lnTo>
                    <a:pt x="631964" y="6781"/>
                  </a:lnTo>
                  <a:lnTo>
                    <a:pt x="591223" y="26047"/>
                  </a:lnTo>
                  <a:lnTo>
                    <a:pt x="560006" y="56172"/>
                  </a:lnTo>
                  <a:lnTo>
                    <a:pt x="540004" y="95516"/>
                  </a:lnTo>
                  <a:lnTo>
                    <a:pt x="532968" y="142455"/>
                  </a:lnTo>
                  <a:lnTo>
                    <a:pt x="540004" y="189407"/>
                  </a:lnTo>
                  <a:lnTo>
                    <a:pt x="560006" y="228752"/>
                  </a:lnTo>
                  <a:lnTo>
                    <a:pt x="591223" y="258876"/>
                  </a:lnTo>
                  <a:lnTo>
                    <a:pt x="631964" y="278142"/>
                  </a:lnTo>
                  <a:lnTo>
                    <a:pt x="680491" y="284924"/>
                  </a:lnTo>
                  <a:lnTo>
                    <a:pt x="729018" y="278142"/>
                  </a:lnTo>
                  <a:lnTo>
                    <a:pt x="769759" y="258876"/>
                  </a:lnTo>
                  <a:lnTo>
                    <a:pt x="800976" y="228752"/>
                  </a:lnTo>
                  <a:lnTo>
                    <a:pt x="807326" y="216255"/>
                  </a:lnTo>
                  <a:lnTo>
                    <a:pt x="820966" y="189407"/>
                  </a:lnTo>
                  <a:lnTo>
                    <a:pt x="828014" y="142455"/>
                  </a:lnTo>
                  <a:close/>
                </a:path>
                <a:path w="1842770" h="615950">
                  <a:moveTo>
                    <a:pt x="887590" y="612927"/>
                  </a:moveTo>
                  <a:lnTo>
                    <a:pt x="834504" y="529653"/>
                  </a:lnTo>
                  <a:lnTo>
                    <a:pt x="824699" y="514273"/>
                  </a:lnTo>
                  <a:lnTo>
                    <a:pt x="844334" y="499948"/>
                  </a:lnTo>
                  <a:lnTo>
                    <a:pt x="859078" y="481711"/>
                  </a:lnTo>
                  <a:lnTo>
                    <a:pt x="864781" y="468490"/>
                  </a:lnTo>
                  <a:lnTo>
                    <a:pt x="868349" y="460222"/>
                  </a:lnTo>
                  <a:lnTo>
                    <a:pt x="864450" y="401002"/>
                  </a:lnTo>
                  <a:lnTo>
                    <a:pt x="840892" y="365493"/>
                  </a:lnTo>
                  <a:lnTo>
                    <a:pt x="806183" y="345668"/>
                  </a:lnTo>
                  <a:lnTo>
                    <a:pt x="795502" y="343979"/>
                  </a:lnTo>
                  <a:lnTo>
                    <a:pt x="795502" y="434543"/>
                  </a:lnTo>
                  <a:lnTo>
                    <a:pt x="792962" y="448843"/>
                  </a:lnTo>
                  <a:lnTo>
                    <a:pt x="785596" y="459511"/>
                  </a:lnTo>
                  <a:lnTo>
                    <a:pt x="773836" y="466191"/>
                  </a:lnTo>
                  <a:lnTo>
                    <a:pt x="758101" y="468490"/>
                  </a:lnTo>
                  <a:lnTo>
                    <a:pt x="714527" y="468490"/>
                  </a:lnTo>
                  <a:lnTo>
                    <a:pt x="714527" y="401002"/>
                  </a:lnTo>
                  <a:lnTo>
                    <a:pt x="758101" y="401002"/>
                  </a:lnTo>
                  <a:lnTo>
                    <a:pt x="773836" y="403301"/>
                  </a:lnTo>
                  <a:lnTo>
                    <a:pt x="785596" y="409930"/>
                  </a:lnTo>
                  <a:lnTo>
                    <a:pt x="792962" y="420484"/>
                  </a:lnTo>
                  <a:lnTo>
                    <a:pt x="795502" y="434543"/>
                  </a:lnTo>
                  <a:lnTo>
                    <a:pt x="795502" y="343979"/>
                  </a:lnTo>
                  <a:lnTo>
                    <a:pt x="761796" y="338645"/>
                  </a:lnTo>
                  <a:lnTo>
                    <a:pt x="639292" y="338645"/>
                  </a:lnTo>
                  <a:lnTo>
                    <a:pt x="639292" y="614895"/>
                  </a:lnTo>
                  <a:lnTo>
                    <a:pt x="714527" y="614895"/>
                  </a:lnTo>
                  <a:lnTo>
                    <a:pt x="714527" y="529653"/>
                  </a:lnTo>
                  <a:lnTo>
                    <a:pt x="754811" y="529653"/>
                  </a:lnTo>
                  <a:lnTo>
                    <a:pt x="803325" y="614895"/>
                  </a:lnTo>
                  <a:lnTo>
                    <a:pt x="887590" y="614895"/>
                  </a:lnTo>
                  <a:lnTo>
                    <a:pt x="887590" y="612927"/>
                  </a:lnTo>
                  <a:close/>
                </a:path>
                <a:path w="1842770" h="615950">
                  <a:moveTo>
                    <a:pt x="1111656" y="550189"/>
                  </a:moveTo>
                  <a:lnTo>
                    <a:pt x="1003134" y="550189"/>
                  </a:lnTo>
                  <a:lnTo>
                    <a:pt x="1003134" y="507009"/>
                  </a:lnTo>
                  <a:lnTo>
                    <a:pt x="1099731" y="507009"/>
                  </a:lnTo>
                  <a:lnTo>
                    <a:pt x="1099731" y="443509"/>
                  </a:lnTo>
                  <a:lnTo>
                    <a:pt x="1003134" y="443509"/>
                  </a:lnTo>
                  <a:lnTo>
                    <a:pt x="1003134" y="402869"/>
                  </a:lnTo>
                  <a:lnTo>
                    <a:pt x="1107948" y="402869"/>
                  </a:lnTo>
                  <a:lnTo>
                    <a:pt x="1107948" y="338099"/>
                  </a:lnTo>
                  <a:lnTo>
                    <a:pt x="928306" y="338099"/>
                  </a:lnTo>
                  <a:lnTo>
                    <a:pt x="928306" y="402869"/>
                  </a:lnTo>
                  <a:lnTo>
                    <a:pt x="928306" y="443509"/>
                  </a:lnTo>
                  <a:lnTo>
                    <a:pt x="928306" y="507009"/>
                  </a:lnTo>
                  <a:lnTo>
                    <a:pt x="928306" y="550189"/>
                  </a:lnTo>
                  <a:lnTo>
                    <a:pt x="928306" y="614959"/>
                  </a:lnTo>
                  <a:lnTo>
                    <a:pt x="1111656" y="614959"/>
                  </a:lnTo>
                  <a:lnTo>
                    <a:pt x="1111656" y="550189"/>
                  </a:lnTo>
                  <a:close/>
                </a:path>
                <a:path w="1842770" h="615950">
                  <a:moveTo>
                    <a:pt x="1129538" y="142062"/>
                  </a:moveTo>
                  <a:lnTo>
                    <a:pt x="1122819" y="96075"/>
                  </a:lnTo>
                  <a:lnTo>
                    <a:pt x="1103630" y="57950"/>
                  </a:lnTo>
                  <a:lnTo>
                    <a:pt x="1073353" y="29057"/>
                  </a:lnTo>
                  <a:lnTo>
                    <a:pt x="1054366" y="20358"/>
                  </a:lnTo>
                  <a:lnTo>
                    <a:pt x="1054366" y="142062"/>
                  </a:lnTo>
                  <a:lnTo>
                    <a:pt x="1049655" y="173240"/>
                  </a:lnTo>
                  <a:lnTo>
                    <a:pt x="1036015" y="196430"/>
                  </a:lnTo>
                  <a:lnTo>
                    <a:pt x="1014171" y="210883"/>
                  </a:lnTo>
                  <a:lnTo>
                    <a:pt x="984821" y="215861"/>
                  </a:lnTo>
                  <a:lnTo>
                    <a:pt x="947039" y="215861"/>
                  </a:lnTo>
                  <a:lnTo>
                    <a:pt x="947039" y="69049"/>
                  </a:lnTo>
                  <a:lnTo>
                    <a:pt x="984821" y="69049"/>
                  </a:lnTo>
                  <a:lnTo>
                    <a:pt x="1014171" y="74028"/>
                  </a:lnTo>
                  <a:lnTo>
                    <a:pt x="1036015" y="88392"/>
                  </a:lnTo>
                  <a:lnTo>
                    <a:pt x="1049655" y="111340"/>
                  </a:lnTo>
                  <a:lnTo>
                    <a:pt x="1054366" y="142062"/>
                  </a:lnTo>
                  <a:lnTo>
                    <a:pt x="1054366" y="20358"/>
                  </a:lnTo>
                  <a:lnTo>
                    <a:pt x="1033411" y="10744"/>
                  </a:lnTo>
                  <a:lnTo>
                    <a:pt x="985227" y="4330"/>
                  </a:lnTo>
                  <a:lnTo>
                    <a:pt x="873480" y="4330"/>
                  </a:lnTo>
                  <a:lnTo>
                    <a:pt x="873480" y="280581"/>
                  </a:lnTo>
                  <a:lnTo>
                    <a:pt x="985227" y="280581"/>
                  </a:lnTo>
                  <a:lnTo>
                    <a:pt x="1033411" y="274180"/>
                  </a:lnTo>
                  <a:lnTo>
                    <a:pt x="1073353" y="255803"/>
                  </a:lnTo>
                  <a:lnTo>
                    <a:pt x="1103630" y="226796"/>
                  </a:lnTo>
                  <a:lnTo>
                    <a:pt x="1109091" y="215861"/>
                  </a:lnTo>
                  <a:lnTo>
                    <a:pt x="1122819" y="188442"/>
                  </a:lnTo>
                  <a:lnTo>
                    <a:pt x="1129538" y="142062"/>
                  </a:lnTo>
                  <a:close/>
                </a:path>
                <a:path w="1842770" h="615950">
                  <a:moveTo>
                    <a:pt x="1842350" y="597446"/>
                  </a:moveTo>
                  <a:lnTo>
                    <a:pt x="1743798" y="597446"/>
                  </a:lnTo>
                  <a:lnTo>
                    <a:pt x="1743798" y="504736"/>
                  </a:lnTo>
                  <a:lnTo>
                    <a:pt x="1837118" y="504736"/>
                  </a:lnTo>
                  <a:lnTo>
                    <a:pt x="1837118" y="490766"/>
                  </a:lnTo>
                  <a:lnTo>
                    <a:pt x="1743798" y="490766"/>
                  </a:lnTo>
                  <a:lnTo>
                    <a:pt x="1743798" y="406946"/>
                  </a:lnTo>
                  <a:lnTo>
                    <a:pt x="1841042" y="406946"/>
                  </a:lnTo>
                  <a:lnTo>
                    <a:pt x="1841042" y="391706"/>
                  </a:lnTo>
                  <a:lnTo>
                    <a:pt x="1728076" y="391706"/>
                  </a:lnTo>
                  <a:lnTo>
                    <a:pt x="1728076" y="406946"/>
                  </a:lnTo>
                  <a:lnTo>
                    <a:pt x="1728076" y="490766"/>
                  </a:lnTo>
                  <a:lnTo>
                    <a:pt x="1728076" y="504736"/>
                  </a:lnTo>
                  <a:lnTo>
                    <a:pt x="1728076" y="597446"/>
                  </a:lnTo>
                  <a:lnTo>
                    <a:pt x="1728076" y="611416"/>
                  </a:lnTo>
                  <a:lnTo>
                    <a:pt x="1842350" y="611416"/>
                  </a:lnTo>
                  <a:lnTo>
                    <a:pt x="1842350" y="597446"/>
                  </a:lnTo>
                  <a:close/>
                </a:path>
              </a:pathLst>
            </a:custGeom>
            <a:solidFill>
              <a:srgbClr val="000000"/>
            </a:solidFill>
          </p:spPr>
          <p:txBody>
            <a:bodyPr wrap="square" lIns="0" tIns="0" rIns="0" bIns="0" rtlCol="0"/>
            <a:lstStyle/>
            <a:p>
              <a:endParaRPr dirty="0"/>
            </a:p>
          </p:txBody>
        </p:sp>
        <p:pic>
          <p:nvPicPr>
            <p:cNvPr id="16" name="object 16"/>
            <p:cNvPicPr/>
            <p:nvPr/>
          </p:nvPicPr>
          <p:blipFill>
            <a:blip r:embed="rId8" cstate="print"/>
            <a:stretch>
              <a:fillRect/>
            </a:stretch>
          </p:blipFill>
          <p:spPr>
            <a:xfrm>
              <a:off x="1647160" y="2190127"/>
              <a:ext cx="137599" cy="144017"/>
            </a:xfrm>
            <a:prstGeom prst="rect">
              <a:avLst/>
            </a:prstGeom>
          </p:spPr>
        </p:pic>
        <p:sp>
          <p:nvSpPr>
            <p:cNvPr id="17" name="object 17"/>
            <p:cNvSpPr/>
            <p:nvPr/>
          </p:nvSpPr>
          <p:spPr>
            <a:xfrm>
              <a:off x="1783262" y="1602141"/>
              <a:ext cx="314960" cy="273685"/>
            </a:xfrm>
            <a:custGeom>
              <a:avLst/>
              <a:gdLst/>
              <a:ahLst/>
              <a:cxnLst/>
              <a:rect l="l" t="t" r="r" b="b"/>
              <a:pathLst>
                <a:path w="314960" h="273685">
                  <a:moveTo>
                    <a:pt x="208826" y="0"/>
                  </a:moveTo>
                  <a:lnTo>
                    <a:pt x="170970" y="3520"/>
                  </a:lnTo>
                  <a:lnTo>
                    <a:pt x="138614" y="21110"/>
                  </a:lnTo>
                  <a:lnTo>
                    <a:pt x="115950" y="51511"/>
                  </a:lnTo>
                  <a:lnTo>
                    <a:pt x="111319" y="70368"/>
                  </a:lnTo>
                  <a:lnTo>
                    <a:pt x="113880" y="88340"/>
                  </a:lnTo>
                  <a:lnTo>
                    <a:pt x="123005" y="103623"/>
                  </a:lnTo>
                  <a:lnTo>
                    <a:pt x="138061" y="114414"/>
                  </a:lnTo>
                  <a:lnTo>
                    <a:pt x="156380" y="118498"/>
                  </a:lnTo>
                  <a:lnTo>
                    <a:pt x="174780" y="115537"/>
                  </a:lnTo>
                  <a:lnTo>
                    <a:pt x="191175" y="106258"/>
                  </a:lnTo>
                  <a:lnTo>
                    <a:pt x="203479" y="91389"/>
                  </a:lnTo>
                  <a:lnTo>
                    <a:pt x="205562" y="87605"/>
                  </a:lnTo>
                  <a:lnTo>
                    <a:pt x="209918" y="78638"/>
                  </a:lnTo>
                  <a:lnTo>
                    <a:pt x="212118" y="103775"/>
                  </a:lnTo>
                  <a:lnTo>
                    <a:pt x="203625" y="126514"/>
                  </a:lnTo>
                  <a:lnTo>
                    <a:pt x="185940" y="144800"/>
                  </a:lnTo>
                  <a:lnTo>
                    <a:pt x="160566" y="156578"/>
                  </a:lnTo>
                  <a:lnTo>
                    <a:pt x="125955" y="158848"/>
                  </a:lnTo>
                  <a:lnTo>
                    <a:pt x="94724" y="147696"/>
                  </a:lnTo>
                  <a:lnTo>
                    <a:pt x="70106" y="125069"/>
                  </a:lnTo>
                  <a:lnTo>
                    <a:pt x="55333" y="92913"/>
                  </a:lnTo>
                  <a:lnTo>
                    <a:pt x="41072" y="113559"/>
                  </a:lnTo>
                  <a:lnTo>
                    <a:pt x="27028" y="134480"/>
                  </a:lnTo>
                  <a:lnTo>
                    <a:pt x="13303" y="155593"/>
                  </a:lnTo>
                  <a:lnTo>
                    <a:pt x="0" y="176809"/>
                  </a:lnTo>
                  <a:lnTo>
                    <a:pt x="4018" y="185581"/>
                  </a:lnTo>
                  <a:lnTo>
                    <a:pt x="50747" y="246879"/>
                  </a:lnTo>
                  <a:lnTo>
                    <a:pt x="90863" y="266651"/>
                  </a:lnTo>
                  <a:lnTo>
                    <a:pt x="136868" y="273481"/>
                  </a:lnTo>
                  <a:lnTo>
                    <a:pt x="186080" y="268694"/>
                  </a:lnTo>
                  <a:lnTo>
                    <a:pt x="228018" y="255131"/>
                  </a:lnTo>
                  <a:lnTo>
                    <a:pt x="262432" y="233034"/>
                  </a:lnTo>
                  <a:lnTo>
                    <a:pt x="289036" y="202491"/>
                  </a:lnTo>
                  <a:lnTo>
                    <a:pt x="307543" y="163589"/>
                  </a:lnTo>
                  <a:lnTo>
                    <a:pt x="314369" y="118401"/>
                  </a:lnTo>
                  <a:lnTo>
                    <a:pt x="305704" y="75656"/>
                  </a:lnTo>
                  <a:lnTo>
                    <a:pt x="283072" y="38932"/>
                  </a:lnTo>
                  <a:lnTo>
                    <a:pt x="247992" y="11811"/>
                  </a:lnTo>
                  <a:lnTo>
                    <a:pt x="208826" y="0"/>
                  </a:lnTo>
                  <a:close/>
                </a:path>
              </a:pathLst>
            </a:custGeom>
            <a:solidFill>
              <a:srgbClr val="00A0DC"/>
            </a:solidFill>
          </p:spPr>
          <p:txBody>
            <a:bodyPr wrap="square" lIns="0" tIns="0" rIns="0" bIns="0" rtlCol="0"/>
            <a:lstStyle/>
            <a:p>
              <a:endParaRPr dirty="0"/>
            </a:p>
          </p:txBody>
        </p:sp>
        <p:sp>
          <p:nvSpPr>
            <p:cNvPr id="18" name="object 18"/>
            <p:cNvSpPr/>
            <p:nvPr/>
          </p:nvSpPr>
          <p:spPr>
            <a:xfrm>
              <a:off x="2069385" y="1729418"/>
              <a:ext cx="258445" cy="252729"/>
            </a:xfrm>
            <a:custGeom>
              <a:avLst/>
              <a:gdLst/>
              <a:ahLst/>
              <a:cxnLst/>
              <a:rect l="l" t="t" r="r" b="b"/>
              <a:pathLst>
                <a:path w="258444" h="252730">
                  <a:moveTo>
                    <a:pt x="92324" y="0"/>
                  </a:moveTo>
                  <a:lnTo>
                    <a:pt x="61496" y="10220"/>
                  </a:lnTo>
                  <a:lnTo>
                    <a:pt x="28991" y="35356"/>
                  </a:lnTo>
                  <a:lnTo>
                    <a:pt x="8023" y="69387"/>
                  </a:lnTo>
                  <a:lnTo>
                    <a:pt x="0" y="108993"/>
                  </a:lnTo>
                  <a:lnTo>
                    <a:pt x="6328" y="150860"/>
                  </a:lnTo>
                  <a:lnTo>
                    <a:pt x="25137" y="189178"/>
                  </a:lnTo>
                  <a:lnTo>
                    <a:pt x="52772" y="218921"/>
                  </a:lnTo>
                  <a:lnTo>
                    <a:pt x="94218" y="241474"/>
                  </a:lnTo>
                  <a:lnTo>
                    <a:pt x="157821" y="252611"/>
                  </a:lnTo>
                  <a:lnTo>
                    <a:pt x="195147" y="249301"/>
                  </a:lnTo>
                  <a:lnTo>
                    <a:pt x="229103" y="237652"/>
                  </a:lnTo>
                  <a:lnTo>
                    <a:pt x="257953" y="216989"/>
                  </a:lnTo>
                  <a:lnTo>
                    <a:pt x="251685" y="193330"/>
                  </a:lnTo>
                  <a:lnTo>
                    <a:pt x="243656" y="169209"/>
                  </a:lnTo>
                  <a:lnTo>
                    <a:pt x="234021" y="144730"/>
                  </a:lnTo>
                  <a:lnTo>
                    <a:pt x="222939" y="119999"/>
                  </a:lnTo>
                  <a:lnTo>
                    <a:pt x="206480" y="134135"/>
                  </a:lnTo>
                  <a:lnTo>
                    <a:pt x="186787" y="143420"/>
                  </a:lnTo>
                  <a:lnTo>
                    <a:pt x="165062" y="147087"/>
                  </a:lnTo>
                  <a:lnTo>
                    <a:pt x="142510" y="144371"/>
                  </a:lnTo>
                  <a:lnTo>
                    <a:pt x="119001" y="133455"/>
                  </a:lnTo>
                  <a:lnTo>
                    <a:pt x="102613" y="116511"/>
                  </a:lnTo>
                  <a:lnTo>
                    <a:pt x="94740" y="95441"/>
                  </a:lnTo>
                  <a:lnTo>
                    <a:pt x="96777" y="72146"/>
                  </a:lnTo>
                  <a:lnTo>
                    <a:pt x="100816" y="80451"/>
                  </a:lnTo>
                  <a:lnTo>
                    <a:pt x="102746" y="83969"/>
                  </a:lnTo>
                  <a:lnTo>
                    <a:pt x="114145" y="97747"/>
                  </a:lnTo>
                  <a:lnTo>
                    <a:pt x="129335" y="106344"/>
                  </a:lnTo>
                  <a:lnTo>
                    <a:pt x="146385" y="109087"/>
                  </a:lnTo>
                  <a:lnTo>
                    <a:pt x="163363" y="105305"/>
                  </a:lnTo>
                  <a:lnTo>
                    <a:pt x="177131" y="95482"/>
                  </a:lnTo>
                  <a:lnTo>
                    <a:pt x="185555" y="81594"/>
                  </a:lnTo>
                  <a:lnTo>
                    <a:pt x="188089" y="65240"/>
                  </a:lnTo>
                  <a:lnTo>
                    <a:pt x="184191" y="48016"/>
                  </a:lnTo>
                  <a:lnTo>
                    <a:pt x="172494" y="28851"/>
                  </a:lnTo>
                  <a:lnTo>
                    <a:pt x="150197" y="10047"/>
                  </a:lnTo>
                  <a:lnTo>
                    <a:pt x="122682" y="186"/>
                  </a:lnTo>
                  <a:lnTo>
                    <a:pt x="92324" y="0"/>
                  </a:lnTo>
                  <a:close/>
                </a:path>
              </a:pathLst>
            </a:custGeom>
            <a:solidFill>
              <a:srgbClr val="8FC740"/>
            </a:solidFill>
          </p:spPr>
          <p:txBody>
            <a:bodyPr wrap="square" lIns="0" tIns="0" rIns="0" bIns="0" rtlCol="0"/>
            <a:lstStyle/>
            <a:p>
              <a:endParaRPr dirty="0"/>
            </a:p>
          </p:txBody>
        </p:sp>
        <p:sp>
          <p:nvSpPr>
            <p:cNvPr id="20" name="object 20"/>
            <p:cNvSpPr/>
            <p:nvPr/>
          </p:nvSpPr>
          <p:spPr>
            <a:xfrm>
              <a:off x="23742" y="0"/>
              <a:ext cx="10668635" cy="2471420"/>
            </a:xfrm>
            <a:custGeom>
              <a:avLst/>
              <a:gdLst/>
              <a:ahLst/>
              <a:cxnLst/>
              <a:rect l="l" t="t" r="r" b="b"/>
              <a:pathLst>
                <a:path w="10668635" h="2471420">
                  <a:moveTo>
                    <a:pt x="351723" y="0"/>
                  </a:moveTo>
                  <a:lnTo>
                    <a:pt x="0" y="0"/>
                  </a:lnTo>
                  <a:lnTo>
                    <a:pt x="1670683" y="850554"/>
                  </a:lnTo>
                  <a:lnTo>
                    <a:pt x="2934203" y="1649778"/>
                  </a:lnTo>
                  <a:lnTo>
                    <a:pt x="3729200" y="2240467"/>
                  </a:lnTo>
                  <a:lnTo>
                    <a:pt x="4005377" y="2471046"/>
                  </a:lnTo>
                  <a:lnTo>
                    <a:pt x="5147215" y="2151590"/>
                  </a:lnTo>
                  <a:lnTo>
                    <a:pt x="4196016" y="2151590"/>
                  </a:lnTo>
                  <a:lnTo>
                    <a:pt x="2709220" y="1113059"/>
                  </a:lnTo>
                  <a:lnTo>
                    <a:pt x="1355761" y="407877"/>
                  </a:lnTo>
                  <a:lnTo>
                    <a:pt x="371051" y="6461"/>
                  </a:lnTo>
                  <a:lnTo>
                    <a:pt x="351723" y="0"/>
                  </a:lnTo>
                  <a:close/>
                </a:path>
                <a:path w="10668635" h="2471420">
                  <a:moveTo>
                    <a:pt x="10668260" y="146166"/>
                  </a:moveTo>
                  <a:lnTo>
                    <a:pt x="10602057" y="160996"/>
                  </a:lnTo>
                  <a:lnTo>
                    <a:pt x="10026317" y="296254"/>
                  </a:lnTo>
                  <a:lnTo>
                    <a:pt x="9394537" y="456744"/>
                  </a:lnTo>
                  <a:lnTo>
                    <a:pt x="8714887" y="642225"/>
                  </a:lnTo>
                  <a:lnTo>
                    <a:pt x="7941009" y="868205"/>
                  </a:lnTo>
                  <a:lnTo>
                    <a:pt x="7100961" y="1129885"/>
                  </a:lnTo>
                  <a:lnTo>
                    <a:pt x="6237416" y="1415430"/>
                  </a:lnTo>
                  <a:lnTo>
                    <a:pt x="5297349" y="1744414"/>
                  </a:lnTo>
                  <a:lnTo>
                    <a:pt x="4196016" y="2151590"/>
                  </a:lnTo>
                  <a:lnTo>
                    <a:pt x="5147215" y="2151590"/>
                  </a:lnTo>
                  <a:lnTo>
                    <a:pt x="7008569" y="1630833"/>
                  </a:lnTo>
                  <a:lnTo>
                    <a:pt x="9876807" y="1048463"/>
                  </a:lnTo>
                  <a:lnTo>
                    <a:pt x="10668260" y="923668"/>
                  </a:lnTo>
                  <a:lnTo>
                    <a:pt x="10668260" y="146166"/>
                  </a:lnTo>
                  <a:close/>
                </a:path>
              </a:pathLst>
            </a:custGeom>
            <a:solidFill>
              <a:srgbClr val="FFFFFF"/>
            </a:solidFill>
          </p:spPr>
          <p:txBody>
            <a:bodyPr wrap="square" lIns="0" tIns="0" rIns="0" bIns="0" rtlCol="0"/>
            <a:lstStyle/>
            <a:p>
              <a:endParaRPr dirty="0"/>
            </a:p>
          </p:txBody>
        </p:sp>
        <p:sp>
          <p:nvSpPr>
            <p:cNvPr id="21" name="object 21"/>
            <p:cNvSpPr/>
            <p:nvPr/>
          </p:nvSpPr>
          <p:spPr>
            <a:xfrm>
              <a:off x="4002928" y="0"/>
              <a:ext cx="2555240" cy="726440"/>
            </a:xfrm>
            <a:custGeom>
              <a:avLst/>
              <a:gdLst/>
              <a:ahLst/>
              <a:cxnLst/>
              <a:rect l="l" t="t" r="r" b="b"/>
              <a:pathLst>
                <a:path w="2555240" h="726440">
                  <a:moveTo>
                    <a:pt x="2555156" y="0"/>
                  </a:moveTo>
                  <a:lnTo>
                    <a:pt x="0" y="0"/>
                  </a:lnTo>
                  <a:lnTo>
                    <a:pt x="259521" y="140248"/>
                  </a:lnTo>
                  <a:lnTo>
                    <a:pt x="583985" y="380256"/>
                  </a:lnTo>
                  <a:lnTo>
                    <a:pt x="957071" y="726126"/>
                  </a:lnTo>
                  <a:lnTo>
                    <a:pt x="1964282" y="233445"/>
                  </a:lnTo>
                  <a:lnTo>
                    <a:pt x="2555156" y="0"/>
                  </a:lnTo>
                  <a:close/>
                </a:path>
              </a:pathLst>
            </a:custGeom>
            <a:solidFill>
              <a:srgbClr val="8FC740"/>
            </a:solidFill>
          </p:spPr>
          <p:txBody>
            <a:bodyPr wrap="square" lIns="0" tIns="0" rIns="0" bIns="0" rtlCol="0"/>
            <a:lstStyle/>
            <a:p>
              <a:endParaRPr dirty="0"/>
            </a:p>
          </p:txBody>
        </p:sp>
        <p:pic>
          <p:nvPicPr>
            <p:cNvPr id="22" name="object 22"/>
            <p:cNvPicPr/>
            <p:nvPr/>
          </p:nvPicPr>
          <p:blipFill>
            <a:blip r:embed="rId9" cstate="print"/>
            <a:stretch>
              <a:fillRect/>
            </a:stretch>
          </p:blipFill>
          <p:spPr>
            <a:xfrm>
              <a:off x="8607450" y="6518097"/>
              <a:ext cx="1734997" cy="70184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1FB14B75-5DE0-494C-8239-979640365E97}"/>
              </a:ext>
            </a:extLst>
          </p:cNvPr>
          <p:cNvGrpSpPr/>
          <p:nvPr/>
        </p:nvGrpSpPr>
        <p:grpSpPr>
          <a:xfrm>
            <a:off x="0" y="0"/>
            <a:ext cx="3578137" cy="3317291"/>
            <a:chOff x="0" y="0"/>
            <a:chExt cx="3945890" cy="3658235"/>
          </a:xfrm>
        </p:grpSpPr>
        <p:sp>
          <p:nvSpPr>
            <p:cNvPr id="3" name="object 4">
              <a:extLst>
                <a:ext uri="{FF2B5EF4-FFF2-40B4-BE49-F238E27FC236}">
                  <a16:creationId xmlns:a16="http://schemas.microsoft.com/office/drawing/2014/main" id="{8D1F6D85-07B8-42E9-A9BD-5CA96E9B7D50}"/>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4" name="object 5">
              <a:extLst>
                <a:ext uri="{FF2B5EF4-FFF2-40B4-BE49-F238E27FC236}">
                  <a16:creationId xmlns:a16="http://schemas.microsoft.com/office/drawing/2014/main" id="{8C052431-5D35-45E0-860F-7328390B0ABD}"/>
                </a:ext>
              </a:extLst>
            </p:cNvPr>
            <p:cNvPicPr/>
            <p:nvPr/>
          </p:nvPicPr>
          <p:blipFill>
            <a:blip r:embed="rId2" cstate="print"/>
            <a:stretch>
              <a:fillRect/>
            </a:stretch>
          </p:blipFill>
          <p:spPr>
            <a:xfrm>
              <a:off x="0" y="0"/>
              <a:ext cx="3826789" cy="1872005"/>
            </a:xfrm>
            <a:prstGeom prst="rect">
              <a:avLst/>
            </a:prstGeom>
          </p:spPr>
        </p:pic>
        <p:sp>
          <p:nvSpPr>
            <p:cNvPr id="5" name="object 6">
              <a:extLst>
                <a:ext uri="{FF2B5EF4-FFF2-40B4-BE49-F238E27FC236}">
                  <a16:creationId xmlns:a16="http://schemas.microsoft.com/office/drawing/2014/main" id="{FDEB3954-4F9C-4E10-883E-1F298912D643}"/>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6" name="object 8">
              <a:extLst>
                <a:ext uri="{FF2B5EF4-FFF2-40B4-BE49-F238E27FC236}">
                  <a16:creationId xmlns:a16="http://schemas.microsoft.com/office/drawing/2014/main" id="{59AF83BF-144F-4001-A5A8-5883CAA5EB92}"/>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grpSp>
        <p:nvGrpSpPr>
          <p:cNvPr id="7" name="object 9">
            <a:extLst>
              <a:ext uri="{FF2B5EF4-FFF2-40B4-BE49-F238E27FC236}">
                <a16:creationId xmlns:a16="http://schemas.microsoft.com/office/drawing/2014/main" id="{3925BC0B-EBBE-4BA2-9D45-5EE7FFC9485D}"/>
              </a:ext>
            </a:extLst>
          </p:cNvPr>
          <p:cNvGrpSpPr/>
          <p:nvPr/>
        </p:nvGrpSpPr>
        <p:grpSpPr>
          <a:xfrm>
            <a:off x="6834264" y="4375118"/>
            <a:ext cx="3859136" cy="3187732"/>
            <a:chOff x="6436855" y="4044784"/>
            <a:chExt cx="4255770" cy="3515360"/>
          </a:xfrm>
        </p:grpSpPr>
        <p:pic>
          <p:nvPicPr>
            <p:cNvPr id="8" name="object 10">
              <a:extLst>
                <a:ext uri="{FF2B5EF4-FFF2-40B4-BE49-F238E27FC236}">
                  <a16:creationId xmlns:a16="http://schemas.microsoft.com/office/drawing/2014/main" id="{E56F2A58-FBCB-4F9C-99AC-D177D0695D46}"/>
                </a:ext>
              </a:extLst>
            </p:cNvPr>
            <p:cNvPicPr/>
            <p:nvPr/>
          </p:nvPicPr>
          <p:blipFill>
            <a:blip r:embed="rId3" cstate="print"/>
            <a:stretch>
              <a:fillRect/>
            </a:stretch>
          </p:blipFill>
          <p:spPr>
            <a:xfrm>
              <a:off x="6795922" y="5547601"/>
              <a:ext cx="3896080" cy="2012403"/>
            </a:xfrm>
            <a:prstGeom prst="rect">
              <a:avLst/>
            </a:prstGeom>
          </p:spPr>
        </p:pic>
        <p:sp>
          <p:nvSpPr>
            <p:cNvPr id="9" name="object 11">
              <a:extLst>
                <a:ext uri="{FF2B5EF4-FFF2-40B4-BE49-F238E27FC236}">
                  <a16:creationId xmlns:a16="http://schemas.microsoft.com/office/drawing/2014/main" id="{BF895B94-0F9C-4C41-8892-8D57613AE2ED}"/>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0" name="object 13">
              <a:extLst>
                <a:ext uri="{FF2B5EF4-FFF2-40B4-BE49-F238E27FC236}">
                  <a16:creationId xmlns:a16="http://schemas.microsoft.com/office/drawing/2014/main" id="{65FD4293-B952-4554-83F9-B4023B38C99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4" name="object 2">
            <a:extLst>
              <a:ext uri="{FF2B5EF4-FFF2-40B4-BE49-F238E27FC236}">
                <a16:creationId xmlns:a16="http://schemas.microsoft.com/office/drawing/2014/main" id="{01413EF5-CD69-481E-B26D-96EC12CD808A}"/>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15" name="object 15">
            <a:extLst>
              <a:ext uri="{FF2B5EF4-FFF2-40B4-BE49-F238E27FC236}">
                <a16:creationId xmlns:a16="http://schemas.microsoft.com/office/drawing/2014/main" id="{BAFCC550-2943-4CDC-80AA-52AE1394D058}"/>
              </a:ext>
            </a:extLst>
          </p:cNvPr>
          <p:cNvSpPr txBox="1">
            <a:spLocks/>
          </p:cNvSpPr>
          <p:nvPr/>
        </p:nvSpPr>
        <p:spPr>
          <a:xfrm>
            <a:off x="2676894" y="518815"/>
            <a:ext cx="5339611" cy="398765"/>
          </a:xfrm>
          <a:prstGeom prst="rect">
            <a:avLst/>
          </a:prstGeom>
        </p:spPr>
        <p:txBody>
          <a:bodyPr vert="horz" wrap="square" lIns="0" tIns="10860" rIns="0" bIns="0" rtlCol="0" anchor="b">
            <a:spAutoFit/>
          </a:bodyPr>
          <a:lstStyle>
            <a:lvl1pPr algn="l" defTabSz="914400" rtl="0" eaLnBrk="1" latinLnBrk="0" hangingPunct="1">
              <a:lnSpc>
                <a:spcPct val="90000"/>
              </a:lnSpc>
              <a:spcBef>
                <a:spcPct val="0"/>
              </a:spcBef>
              <a:buNone/>
              <a:defRPr sz="1632" b="1" i="0" kern="1200">
                <a:solidFill>
                  <a:srgbClr val="8FC740"/>
                </a:solidFill>
                <a:latin typeface="Calibri"/>
                <a:ea typeface="+mj-ea"/>
                <a:cs typeface="Calibri"/>
              </a:defRPr>
            </a:lvl1pPr>
          </a:lstStyle>
          <a:p>
            <a:pPr marL="10860" marR="0" lvl="0" indent="0" algn="ctr" defTabSz="914400" rtl="0" eaLnBrk="1" fontAlgn="auto" latinLnBrk="0" hangingPunct="1">
              <a:lnSpc>
                <a:spcPct val="90000"/>
              </a:lnSpc>
              <a:spcBef>
                <a:spcPts val="86"/>
              </a:spcBef>
              <a:spcAft>
                <a:spcPts val="0"/>
              </a:spcAft>
              <a:buClrTx/>
              <a:buSzTx/>
              <a:buFontTx/>
              <a:buNone/>
              <a:tabLst/>
              <a:defRPr/>
            </a:pPr>
            <a:r>
              <a:rPr lang="en-US" sz="2800" spc="128" dirty="0">
                <a:solidFill>
                  <a:srgbClr val="92D050"/>
                </a:solidFill>
                <a:latin typeface="+mn-lt"/>
              </a:rPr>
              <a:t>Taking Stock</a:t>
            </a:r>
            <a:endParaRPr kumimoji="0" lang="en-NZ" sz="2800" b="1" i="0" u="none" strike="noStrike" kern="1200" cap="none" spc="128" normalizeH="0" baseline="0" noProof="0" dirty="0">
              <a:ln>
                <a:noFill/>
              </a:ln>
              <a:solidFill>
                <a:srgbClr val="92D050"/>
              </a:solidFill>
              <a:effectLst/>
              <a:uLnTx/>
              <a:uFillTx/>
              <a:latin typeface="+mn-lt"/>
              <a:ea typeface="+mj-ea"/>
              <a:cs typeface="Calibri"/>
            </a:endParaRPr>
          </a:p>
        </p:txBody>
      </p:sp>
      <p:sp>
        <p:nvSpPr>
          <p:cNvPr id="16" name="object 20">
            <a:extLst>
              <a:ext uri="{FF2B5EF4-FFF2-40B4-BE49-F238E27FC236}">
                <a16:creationId xmlns:a16="http://schemas.microsoft.com/office/drawing/2014/main" id="{5BAD2DDE-5AE6-4781-A9E6-8494E42CA076}"/>
              </a:ext>
            </a:extLst>
          </p:cNvPr>
          <p:cNvSpPr txBox="1"/>
          <p:nvPr/>
        </p:nvSpPr>
        <p:spPr>
          <a:xfrm>
            <a:off x="3795661" y="848768"/>
            <a:ext cx="3102075" cy="569795"/>
          </a:xfrm>
          <a:prstGeom prst="rect">
            <a:avLst/>
          </a:prstGeom>
        </p:spPr>
        <p:txBody>
          <a:bodyPr vert="horz" wrap="square" lIns="0" tIns="11516" rIns="0" bIns="0" rtlCol="0">
            <a:spAutoFit/>
          </a:bodyPr>
          <a:lstStyle/>
          <a:p>
            <a:pPr marL="11516" algn="ctr">
              <a:spcBef>
                <a:spcPts val="91"/>
              </a:spcBef>
            </a:pPr>
            <a:r>
              <a:rPr lang="en-US" sz="1200" b="1" spc="154" dirty="0">
                <a:latin typeface="Calibri"/>
                <a:cs typeface="Calibri"/>
              </a:rPr>
              <a:t>Initiated by FFCoVE Lead By Scarlatti </a:t>
            </a:r>
            <a:r>
              <a:rPr lang="en-US" sz="3627" b="1" spc="154" dirty="0">
                <a:latin typeface="Calibri"/>
                <a:cs typeface="Calibri"/>
              </a:rPr>
              <a:t> </a:t>
            </a:r>
            <a:endParaRPr sz="3627" dirty="0">
              <a:latin typeface="Calibri"/>
              <a:cs typeface="Calibri"/>
            </a:endParaRPr>
          </a:p>
        </p:txBody>
      </p:sp>
      <p:sp>
        <p:nvSpPr>
          <p:cNvPr id="17" name="object 21">
            <a:extLst>
              <a:ext uri="{FF2B5EF4-FFF2-40B4-BE49-F238E27FC236}">
                <a16:creationId xmlns:a16="http://schemas.microsoft.com/office/drawing/2014/main" id="{33A92DB9-556C-41D2-8B1A-8FF604AE6D08}"/>
              </a:ext>
            </a:extLst>
          </p:cNvPr>
          <p:cNvSpPr txBox="1"/>
          <p:nvPr/>
        </p:nvSpPr>
        <p:spPr>
          <a:xfrm>
            <a:off x="1536700" y="1967893"/>
            <a:ext cx="8241791" cy="3564845"/>
          </a:xfrm>
          <a:prstGeom prst="rect">
            <a:avLst/>
          </a:prstGeom>
        </p:spPr>
        <p:txBody>
          <a:bodyPr vert="horz" wrap="square" lIns="0" tIns="11516" rIns="0" bIns="0" rtlCol="0">
            <a:spAutoFit/>
          </a:bodyPr>
          <a:lstStyle/>
          <a:p>
            <a:pPr fontAlgn="base"/>
            <a:r>
              <a:rPr lang="en-NZ" sz="1630" dirty="0">
                <a:latin typeface="Calibri" panose="020F0502020204030204" pitchFamily="34" charset="0"/>
              </a:rPr>
              <a:t>The Taking Stock project is started in July 2021 and was completed at the end of February 2022.  Its objectives and the resulting outputs were;</a:t>
            </a:r>
          </a:p>
          <a:p>
            <a:pPr fontAlgn="base"/>
            <a:endParaRPr lang="en-NZ" sz="1630" dirty="0">
              <a:latin typeface="Calibri" panose="020F0502020204030204" pitchFamily="34" charset="0"/>
            </a:endParaRPr>
          </a:p>
          <a:p>
            <a:pPr marL="285750" indent="-285750" fontAlgn="base">
              <a:buFont typeface="Arial" panose="020B0604020202020204" pitchFamily="34" charset="0"/>
              <a:buChar char="•"/>
            </a:pPr>
            <a:r>
              <a:rPr lang="en-US" sz="1630" dirty="0">
                <a:latin typeface="Calibri" panose="020F0502020204030204" pitchFamily="34" charset="0"/>
              </a:rPr>
              <a:t>A</a:t>
            </a:r>
            <a:r>
              <a:rPr lang="en-NZ" sz="1630" dirty="0">
                <a:latin typeface="Calibri" panose="020F0502020204030204" pitchFamily="34" charset="0"/>
              </a:rPr>
              <a:t> literature review that established an authoritative view of best practice vocational education and training delivery against which the current state could can be compared</a:t>
            </a:r>
          </a:p>
          <a:p>
            <a:pPr fontAlgn="base"/>
            <a:endParaRPr lang="en-NZ" sz="1630" dirty="0">
              <a:latin typeface="Calibri" panose="020F0502020204030204" pitchFamily="34" charset="0"/>
            </a:endParaRPr>
          </a:p>
          <a:p>
            <a:pPr marL="285750" indent="-285750" fontAlgn="base">
              <a:buFont typeface="Arial" panose="020B0604020202020204" pitchFamily="34" charset="0"/>
              <a:buChar char="•"/>
            </a:pPr>
            <a:r>
              <a:rPr lang="en-US" sz="1630" dirty="0">
                <a:latin typeface="Calibri" panose="020F0502020204030204" pitchFamily="34" charset="0"/>
              </a:rPr>
              <a:t>A</a:t>
            </a:r>
            <a:r>
              <a:rPr lang="en-NZ" sz="1630" dirty="0">
                <a:latin typeface="Calibri" panose="020F0502020204030204" pitchFamily="34" charset="0"/>
              </a:rPr>
              <a:t> set of rubrics against which the sector can measure what is acceptable, good or excellent in vocational education and training</a:t>
            </a:r>
          </a:p>
          <a:p>
            <a:pPr fontAlgn="base"/>
            <a:endParaRPr lang="en-NZ" sz="1630" dirty="0">
              <a:latin typeface="Calibri" panose="020F0502020204030204" pitchFamily="34" charset="0"/>
            </a:endParaRPr>
          </a:p>
          <a:p>
            <a:pPr marL="285750" indent="-285750" fontAlgn="base">
              <a:buFont typeface="Arial" panose="020B0604020202020204" pitchFamily="34" charset="0"/>
              <a:buChar char="•"/>
            </a:pPr>
            <a:r>
              <a:rPr lang="en-NZ" sz="1630" dirty="0">
                <a:latin typeface="Calibri" panose="020F0502020204030204" pitchFamily="34" charset="0"/>
              </a:rPr>
              <a:t>Through surveys and interviews across a wide range of vocational education and training providers, food and fibre sector employers, peak bodies and learners developed a report on what is working well and what good practice looks like</a:t>
            </a:r>
          </a:p>
          <a:p>
            <a:pPr marL="285750" indent="-285750" fontAlgn="base">
              <a:buFont typeface="Arial" panose="020B0604020202020204" pitchFamily="34" charset="0"/>
              <a:buChar char="•"/>
            </a:pPr>
            <a:endParaRPr lang="en-US" sz="1632" dirty="0">
              <a:latin typeface="Calibri" panose="020F0502020204030204" pitchFamily="34" charset="0"/>
              <a:cs typeface="Calibri" panose="020F0502020204030204" pitchFamily="34" charset="0"/>
            </a:endParaRPr>
          </a:p>
          <a:p>
            <a:pPr marL="322458" marR="4607" indent="-310942">
              <a:spcBef>
                <a:spcPts val="91"/>
              </a:spcBef>
              <a:buFont typeface="Arial" panose="020B0604020202020204" pitchFamily="34" charset="0"/>
              <a:buChar char="•"/>
            </a:pPr>
            <a:endParaRPr lang="en-US" sz="1814"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274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1FB14B75-5DE0-494C-8239-979640365E97}"/>
              </a:ext>
            </a:extLst>
          </p:cNvPr>
          <p:cNvGrpSpPr/>
          <p:nvPr/>
        </p:nvGrpSpPr>
        <p:grpSpPr>
          <a:xfrm>
            <a:off x="0" y="0"/>
            <a:ext cx="3578137" cy="3317291"/>
            <a:chOff x="0" y="0"/>
            <a:chExt cx="3945890" cy="3658235"/>
          </a:xfrm>
        </p:grpSpPr>
        <p:sp>
          <p:nvSpPr>
            <p:cNvPr id="3" name="object 4">
              <a:extLst>
                <a:ext uri="{FF2B5EF4-FFF2-40B4-BE49-F238E27FC236}">
                  <a16:creationId xmlns:a16="http://schemas.microsoft.com/office/drawing/2014/main" id="{8D1F6D85-07B8-42E9-A9BD-5CA96E9B7D50}"/>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4" name="object 5">
              <a:extLst>
                <a:ext uri="{FF2B5EF4-FFF2-40B4-BE49-F238E27FC236}">
                  <a16:creationId xmlns:a16="http://schemas.microsoft.com/office/drawing/2014/main" id="{8C052431-5D35-45E0-860F-7328390B0ABD}"/>
                </a:ext>
              </a:extLst>
            </p:cNvPr>
            <p:cNvPicPr/>
            <p:nvPr/>
          </p:nvPicPr>
          <p:blipFill>
            <a:blip r:embed="rId2" cstate="print"/>
            <a:stretch>
              <a:fillRect/>
            </a:stretch>
          </p:blipFill>
          <p:spPr>
            <a:xfrm>
              <a:off x="0" y="0"/>
              <a:ext cx="3826789" cy="1872005"/>
            </a:xfrm>
            <a:prstGeom prst="rect">
              <a:avLst/>
            </a:prstGeom>
          </p:spPr>
        </p:pic>
        <p:sp>
          <p:nvSpPr>
            <p:cNvPr id="5" name="object 6">
              <a:extLst>
                <a:ext uri="{FF2B5EF4-FFF2-40B4-BE49-F238E27FC236}">
                  <a16:creationId xmlns:a16="http://schemas.microsoft.com/office/drawing/2014/main" id="{FDEB3954-4F9C-4E10-883E-1F298912D643}"/>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6" name="object 8">
              <a:extLst>
                <a:ext uri="{FF2B5EF4-FFF2-40B4-BE49-F238E27FC236}">
                  <a16:creationId xmlns:a16="http://schemas.microsoft.com/office/drawing/2014/main" id="{59AF83BF-144F-4001-A5A8-5883CAA5EB92}"/>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grpSp>
        <p:nvGrpSpPr>
          <p:cNvPr id="7" name="object 9">
            <a:extLst>
              <a:ext uri="{FF2B5EF4-FFF2-40B4-BE49-F238E27FC236}">
                <a16:creationId xmlns:a16="http://schemas.microsoft.com/office/drawing/2014/main" id="{3925BC0B-EBBE-4BA2-9D45-5EE7FFC9485D}"/>
              </a:ext>
            </a:extLst>
          </p:cNvPr>
          <p:cNvGrpSpPr/>
          <p:nvPr/>
        </p:nvGrpSpPr>
        <p:grpSpPr>
          <a:xfrm>
            <a:off x="6834264" y="4375118"/>
            <a:ext cx="3859136" cy="3187732"/>
            <a:chOff x="6436855" y="4044784"/>
            <a:chExt cx="4255770" cy="3515360"/>
          </a:xfrm>
        </p:grpSpPr>
        <p:pic>
          <p:nvPicPr>
            <p:cNvPr id="8" name="object 10">
              <a:extLst>
                <a:ext uri="{FF2B5EF4-FFF2-40B4-BE49-F238E27FC236}">
                  <a16:creationId xmlns:a16="http://schemas.microsoft.com/office/drawing/2014/main" id="{E56F2A58-FBCB-4F9C-99AC-D177D0695D46}"/>
                </a:ext>
              </a:extLst>
            </p:cNvPr>
            <p:cNvPicPr/>
            <p:nvPr/>
          </p:nvPicPr>
          <p:blipFill>
            <a:blip r:embed="rId3" cstate="print"/>
            <a:stretch>
              <a:fillRect/>
            </a:stretch>
          </p:blipFill>
          <p:spPr>
            <a:xfrm>
              <a:off x="6795922" y="5547601"/>
              <a:ext cx="3896080" cy="2012403"/>
            </a:xfrm>
            <a:prstGeom prst="rect">
              <a:avLst/>
            </a:prstGeom>
          </p:spPr>
        </p:pic>
        <p:sp>
          <p:nvSpPr>
            <p:cNvPr id="9" name="object 11">
              <a:extLst>
                <a:ext uri="{FF2B5EF4-FFF2-40B4-BE49-F238E27FC236}">
                  <a16:creationId xmlns:a16="http://schemas.microsoft.com/office/drawing/2014/main" id="{BF895B94-0F9C-4C41-8892-8D57613AE2ED}"/>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0" name="object 13">
              <a:extLst>
                <a:ext uri="{FF2B5EF4-FFF2-40B4-BE49-F238E27FC236}">
                  <a16:creationId xmlns:a16="http://schemas.microsoft.com/office/drawing/2014/main" id="{65FD4293-B952-4554-83F9-B4023B38C99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4" name="object 2">
            <a:extLst>
              <a:ext uri="{FF2B5EF4-FFF2-40B4-BE49-F238E27FC236}">
                <a16:creationId xmlns:a16="http://schemas.microsoft.com/office/drawing/2014/main" id="{01413EF5-CD69-481E-B26D-96EC12CD808A}"/>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15" name="object 15">
            <a:extLst>
              <a:ext uri="{FF2B5EF4-FFF2-40B4-BE49-F238E27FC236}">
                <a16:creationId xmlns:a16="http://schemas.microsoft.com/office/drawing/2014/main" id="{BAFCC550-2943-4CDC-80AA-52AE1394D058}"/>
              </a:ext>
            </a:extLst>
          </p:cNvPr>
          <p:cNvSpPr txBox="1">
            <a:spLocks/>
          </p:cNvSpPr>
          <p:nvPr/>
        </p:nvSpPr>
        <p:spPr>
          <a:xfrm>
            <a:off x="2676894" y="518815"/>
            <a:ext cx="5339611" cy="398765"/>
          </a:xfrm>
          <a:prstGeom prst="rect">
            <a:avLst/>
          </a:prstGeom>
        </p:spPr>
        <p:txBody>
          <a:bodyPr vert="horz" wrap="square" lIns="0" tIns="10860" rIns="0" bIns="0" rtlCol="0" anchor="b">
            <a:spAutoFit/>
          </a:bodyPr>
          <a:lstStyle>
            <a:lvl1pPr algn="l" defTabSz="914400" rtl="0" eaLnBrk="1" latinLnBrk="0" hangingPunct="1">
              <a:lnSpc>
                <a:spcPct val="90000"/>
              </a:lnSpc>
              <a:spcBef>
                <a:spcPct val="0"/>
              </a:spcBef>
              <a:buNone/>
              <a:defRPr sz="1632" b="1" i="0" kern="1200">
                <a:solidFill>
                  <a:srgbClr val="8FC740"/>
                </a:solidFill>
                <a:latin typeface="Calibri"/>
                <a:ea typeface="+mj-ea"/>
                <a:cs typeface="Calibri"/>
              </a:defRPr>
            </a:lvl1pPr>
          </a:lstStyle>
          <a:p>
            <a:pPr marL="10860" marR="0" lvl="0" indent="0" algn="ctr" defTabSz="914400" rtl="0" eaLnBrk="1" fontAlgn="auto" latinLnBrk="0" hangingPunct="1">
              <a:lnSpc>
                <a:spcPct val="90000"/>
              </a:lnSpc>
              <a:spcBef>
                <a:spcPts val="86"/>
              </a:spcBef>
              <a:spcAft>
                <a:spcPts val="0"/>
              </a:spcAft>
              <a:buClrTx/>
              <a:buSzTx/>
              <a:buFontTx/>
              <a:buNone/>
              <a:tabLst/>
              <a:defRPr/>
            </a:pPr>
            <a:r>
              <a:rPr lang="en-US" sz="2800" spc="128" dirty="0">
                <a:solidFill>
                  <a:srgbClr val="92D050"/>
                </a:solidFill>
                <a:latin typeface="+mn-lt"/>
              </a:rPr>
              <a:t>Tupu Case Study</a:t>
            </a:r>
            <a:endParaRPr kumimoji="0" lang="en-NZ" sz="2800" b="1" i="0" u="none" strike="noStrike" kern="1200" cap="none" spc="128" normalizeH="0" baseline="0" noProof="0" dirty="0">
              <a:ln>
                <a:noFill/>
              </a:ln>
              <a:solidFill>
                <a:srgbClr val="92D050"/>
              </a:solidFill>
              <a:effectLst/>
              <a:uLnTx/>
              <a:uFillTx/>
              <a:latin typeface="+mn-lt"/>
              <a:ea typeface="+mj-ea"/>
              <a:cs typeface="Calibri"/>
            </a:endParaRPr>
          </a:p>
        </p:txBody>
      </p:sp>
      <p:sp>
        <p:nvSpPr>
          <p:cNvPr id="16" name="object 20">
            <a:extLst>
              <a:ext uri="{FF2B5EF4-FFF2-40B4-BE49-F238E27FC236}">
                <a16:creationId xmlns:a16="http://schemas.microsoft.com/office/drawing/2014/main" id="{5BAD2DDE-5AE6-4781-A9E6-8494E42CA076}"/>
              </a:ext>
            </a:extLst>
          </p:cNvPr>
          <p:cNvSpPr txBox="1"/>
          <p:nvPr/>
        </p:nvSpPr>
        <p:spPr>
          <a:xfrm>
            <a:off x="2405575" y="866600"/>
            <a:ext cx="6504039" cy="569795"/>
          </a:xfrm>
          <a:prstGeom prst="rect">
            <a:avLst/>
          </a:prstGeom>
        </p:spPr>
        <p:txBody>
          <a:bodyPr vert="horz" wrap="square" lIns="0" tIns="11516" rIns="0" bIns="0" rtlCol="0">
            <a:spAutoFit/>
          </a:bodyPr>
          <a:lstStyle/>
          <a:p>
            <a:pPr marL="11516" algn="ctr">
              <a:spcBef>
                <a:spcPts val="91"/>
              </a:spcBef>
            </a:pPr>
            <a:r>
              <a:rPr lang="en-US" sz="1200" b="1" spc="154" dirty="0">
                <a:latin typeface="Calibri"/>
                <a:cs typeface="Calibri"/>
              </a:rPr>
              <a:t>Initiated by Te Hiku Development Trust Lead by Te Hiku Development Trust </a:t>
            </a:r>
            <a:r>
              <a:rPr lang="en-US" sz="3627" b="1" spc="154" dirty="0">
                <a:latin typeface="Calibri"/>
                <a:cs typeface="Calibri"/>
              </a:rPr>
              <a:t> </a:t>
            </a:r>
            <a:endParaRPr sz="3627" dirty="0">
              <a:latin typeface="Calibri"/>
              <a:cs typeface="Calibri"/>
            </a:endParaRPr>
          </a:p>
        </p:txBody>
      </p:sp>
      <p:sp>
        <p:nvSpPr>
          <p:cNvPr id="18" name="object 21">
            <a:extLst>
              <a:ext uri="{FF2B5EF4-FFF2-40B4-BE49-F238E27FC236}">
                <a16:creationId xmlns:a16="http://schemas.microsoft.com/office/drawing/2014/main" id="{8E1925BF-520D-4856-9C9E-A204F4B5A6AB}"/>
              </a:ext>
            </a:extLst>
          </p:cNvPr>
          <p:cNvSpPr txBox="1"/>
          <p:nvPr/>
        </p:nvSpPr>
        <p:spPr>
          <a:xfrm>
            <a:off x="1345767" y="1842369"/>
            <a:ext cx="8015395" cy="4568197"/>
          </a:xfrm>
          <a:prstGeom prst="rect">
            <a:avLst/>
          </a:prstGeom>
        </p:spPr>
        <p:txBody>
          <a:bodyPr vert="horz" wrap="square" lIns="0" tIns="11516" rIns="0" bIns="0" rtlCol="0">
            <a:spAutoFit/>
          </a:bodyPr>
          <a:lstStyle/>
          <a:p>
            <a:pPr algn="l" fontAlgn="base"/>
            <a:r>
              <a:rPr lang="en-NZ" sz="1630" dirty="0">
                <a:latin typeface="+mn-lt"/>
              </a:rPr>
              <a:t>The Te Hiku Iwi Development Trust (Kaitaia, Northland) recently commissioned an innovative ‘learn as you earn’ programme (the Tupu programme) to trial a new way of transitioning out of work rangatahi into meaningful work.  It was obvious that, even after just a few months, some impressive results were being achieved with very positive outcomes for both worker-leaners and employers in an environment where neither group had been particularly well served in the past.  It was agreed that;</a:t>
            </a:r>
          </a:p>
          <a:p>
            <a:pPr algn="l" fontAlgn="base"/>
            <a:endParaRPr lang="en-NZ" sz="1630" dirty="0">
              <a:latin typeface="+mn-lt"/>
            </a:endParaRPr>
          </a:p>
          <a:p>
            <a:pPr marL="285750" indent="-285750" algn="l" fontAlgn="base">
              <a:buFont typeface="Arial" panose="020B0604020202020204" pitchFamily="34" charset="0"/>
              <a:buChar char="•"/>
            </a:pPr>
            <a:r>
              <a:rPr lang="en-NZ" sz="1630" dirty="0">
                <a:latin typeface="+mn-lt"/>
              </a:rPr>
              <a:t>Empirical data should be captured on what was different about the Tupu programme and why those changes were working for Tupu where other programmes across New Zealand had not been as successful</a:t>
            </a:r>
          </a:p>
          <a:p>
            <a:pPr algn="l" fontAlgn="base"/>
            <a:endParaRPr lang="en-NZ" sz="1630" dirty="0">
              <a:latin typeface="+mn-lt"/>
            </a:endParaRPr>
          </a:p>
          <a:p>
            <a:pPr marL="285750" indent="-285750" algn="l" fontAlgn="base">
              <a:buFont typeface="Arial" panose="020B0604020202020204" pitchFamily="34" charset="0"/>
              <a:buChar char="•"/>
            </a:pPr>
            <a:r>
              <a:rPr lang="en-NZ" sz="1630" dirty="0">
                <a:latin typeface="+mn-lt"/>
              </a:rPr>
              <a:t>A report be developed to ensure all learnings be made available to future initiatives, providers and Government agencies alike </a:t>
            </a:r>
          </a:p>
          <a:p>
            <a:pPr marL="285750" indent="-285750" algn="l" fontAlgn="base">
              <a:buFont typeface="Arial" panose="020B0604020202020204" pitchFamily="34" charset="0"/>
              <a:buChar char="•"/>
            </a:pPr>
            <a:endParaRPr lang="en-NZ" sz="1630" dirty="0">
              <a:latin typeface="+mn-lt"/>
            </a:endParaRPr>
          </a:p>
          <a:p>
            <a:pPr algn="l" fontAlgn="base"/>
            <a:r>
              <a:rPr lang="en-NZ" sz="1630" dirty="0">
                <a:latin typeface="+mn-lt"/>
              </a:rPr>
              <a:t>Funded by the FFCoVE, the Trust has engaged a research company which is working toward a final report toward the middle of 2022</a:t>
            </a:r>
          </a:p>
          <a:p>
            <a:pPr marL="285750" indent="-285750" fontAlgn="base">
              <a:buFont typeface="Arial" panose="020B0604020202020204" pitchFamily="34" charset="0"/>
              <a:buChar char="•"/>
            </a:pPr>
            <a:endParaRPr lang="en-US" sz="1632" dirty="0">
              <a:latin typeface="Calibri" panose="020F0502020204030204" pitchFamily="34" charset="0"/>
              <a:cs typeface="Calibri" panose="020F0502020204030204" pitchFamily="34" charset="0"/>
            </a:endParaRPr>
          </a:p>
          <a:p>
            <a:pPr marL="322458" marR="4607" indent="-310942">
              <a:spcBef>
                <a:spcPts val="91"/>
              </a:spcBef>
              <a:buFont typeface="Arial" panose="020B0604020202020204" pitchFamily="34" charset="0"/>
              <a:buChar char="•"/>
            </a:pPr>
            <a:endParaRPr lang="en-US" sz="1814"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681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1FB14B75-5DE0-494C-8239-979640365E97}"/>
              </a:ext>
            </a:extLst>
          </p:cNvPr>
          <p:cNvGrpSpPr/>
          <p:nvPr/>
        </p:nvGrpSpPr>
        <p:grpSpPr>
          <a:xfrm>
            <a:off x="0" y="0"/>
            <a:ext cx="3578137" cy="3317291"/>
            <a:chOff x="0" y="0"/>
            <a:chExt cx="3945890" cy="3658235"/>
          </a:xfrm>
        </p:grpSpPr>
        <p:sp>
          <p:nvSpPr>
            <p:cNvPr id="3" name="object 4">
              <a:extLst>
                <a:ext uri="{FF2B5EF4-FFF2-40B4-BE49-F238E27FC236}">
                  <a16:creationId xmlns:a16="http://schemas.microsoft.com/office/drawing/2014/main" id="{8D1F6D85-07B8-42E9-A9BD-5CA96E9B7D50}"/>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4" name="object 5">
              <a:extLst>
                <a:ext uri="{FF2B5EF4-FFF2-40B4-BE49-F238E27FC236}">
                  <a16:creationId xmlns:a16="http://schemas.microsoft.com/office/drawing/2014/main" id="{8C052431-5D35-45E0-860F-7328390B0ABD}"/>
                </a:ext>
              </a:extLst>
            </p:cNvPr>
            <p:cNvPicPr/>
            <p:nvPr/>
          </p:nvPicPr>
          <p:blipFill>
            <a:blip r:embed="rId2" cstate="print"/>
            <a:stretch>
              <a:fillRect/>
            </a:stretch>
          </p:blipFill>
          <p:spPr>
            <a:xfrm>
              <a:off x="0" y="0"/>
              <a:ext cx="3826789" cy="1872005"/>
            </a:xfrm>
            <a:prstGeom prst="rect">
              <a:avLst/>
            </a:prstGeom>
          </p:spPr>
        </p:pic>
        <p:sp>
          <p:nvSpPr>
            <p:cNvPr id="5" name="object 6">
              <a:extLst>
                <a:ext uri="{FF2B5EF4-FFF2-40B4-BE49-F238E27FC236}">
                  <a16:creationId xmlns:a16="http://schemas.microsoft.com/office/drawing/2014/main" id="{FDEB3954-4F9C-4E10-883E-1F298912D643}"/>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6" name="object 8">
              <a:extLst>
                <a:ext uri="{FF2B5EF4-FFF2-40B4-BE49-F238E27FC236}">
                  <a16:creationId xmlns:a16="http://schemas.microsoft.com/office/drawing/2014/main" id="{59AF83BF-144F-4001-A5A8-5883CAA5EB92}"/>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grpSp>
        <p:nvGrpSpPr>
          <p:cNvPr id="7" name="object 9">
            <a:extLst>
              <a:ext uri="{FF2B5EF4-FFF2-40B4-BE49-F238E27FC236}">
                <a16:creationId xmlns:a16="http://schemas.microsoft.com/office/drawing/2014/main" id="{3925BC0B-EBBE-4BA2-9D45-5EE7FFC9485D}"/>
              </a:ext>
            </a:extLst>
          </p:cNvPr>
          <p:cNvGrpSpPr/>
          <p:nvPr/>
        </p:nvGrpSpPr>
        <p:grpSpPr>
          <a:xfrm>
            <a:off x="6834264" y="4375118"/>
            <a:ext cx="3859136" cy="3187732"/>
            <a:chOff x="6436855" y="4044784"/>
            <a:chExt cx="4255770" cy="3515360"/>
          </a:xfrm>
        </p:grpSpPr>
        <p:pic>
          <p:nvPicPr>
            <p:cNvPr id="8" name="object 10">
              <a:extLst>
                <a:ext uri="{FF2B5EF4-FFF2-40B4-BE49-F238E27FC236}">
                  <a16:creationId xmlns:a16="http://schemas.microsoft.com/office/drawing/2014/main" id="{E56F2A58-FBCB-4F9C-99AC-D177D0695D46}"/>
                </a:ext>
              </a:extLst>
            </p:cNvPr>
            <p:cNvPicPr/>
            <p:nvPr/>
          </p:nvPicPr>
          <p:blipFill>
            <a:blip r:embed="rId3" cstate="print"/>
            <a:stretch>
              <a:fillRect/>
            </a:stretch>
          </p:blipFill>
          <p:spPr>
            <a:xfrm>
              <a:off x="6795922" y="5547601"/>
              <a:ext cx="3896080" cy="2012403"/>
            </a:xfrm>
            <a:prstGeom prst="rect">
              <a:avLst/>
            </a:prstGeom>
          </p:spPr>
        </p:pic>
        <p:sp>
          <p:nvSpPr>
            <p:cNvPr id="9" name="object 11">
              <a:extLst>
                <a:ext uri="{FF2B5EF4-FFF2-40B4-BE49-F238E27FC236}">
                  <a16:creationId xmlns:a16="http://schemas.microsoft.com/office/drawing/2014/main" id="{BF895B94-0F9C-4C41-8892-8D57613AE2ED}"/>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0" name="object 13">
              <a:extLst>
                <a:ext uri="{FF2B5EF4-FFF2-40B4-BE49-F238E27FC236}">
                  <a16:creationId xmlns:a16="http://schemas.microsoft.com/office/drawing/2014/main" id="{65FD4293-B952-4554-83F9-B4023B38C99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4" name="object 2">
            <a:extLst>
              <a:ext uri="{FF2B5EF4-FFF2-40B4-BE49-F238E27FC236}">
                <a16:creationId xmlns:a16="http://schemas.microsoft.com/office/drawing/2014/main" id="{01413EF5-CD69-481E-B26D-96EC12CD808A}"/>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15" name="object 15">
            <a:extLst>
              <a:ext uri="{FF2B5EF4-FFF2-40B4-BE49-F238E27FC236}">
                <a16:creationId xmlns:a16="http://schemas.microsoft.com/office/drawing/2014/main" id="{BAFCC550-2943-4CDC-80AA-52AE1394D058}"/>
              </a:ext>
            </a:extLst>
          </p:cNvPr>
          <p:cNvSpPr txBox="1">
            <a:spLocks/>
          </p:cNvSpPr>
          <p:nvPr/>
        </p:nvSpPr>
        <p:spPr>
          <a:xfrm>
            <a:off x="3033313" y="472185"/>
            <a:ext cx="5339611" cy="799387"/>
          </a:xfrm>
          <a:prstGeom prst="rect">
            <a:avLst/>
          </a:prstGeom>
        </p:spPr>
        <p:txBody>
          <a:bodyPr vert="horz" wrap="square" lIns="0" tIns="10860" rIns="0" bIns="0" rtlCol="0" anchor="b">
            <a:spAutoFit/>
          </a:bodyPr>
          <a:lstStyle>
            <a:lvl1pPr algn="l" defTabSz="914400" rtl="0" eaLnBrk="1" latinLnBrk="0" hangingPunct="1">
              <a:lnSpc>
                <a:spcPct val="90000"/>
              </a:lnSpc>
              <a:spcBef>
                <a:spcPct val="0"/>
              </a:spcBef>
              <a:buNone/>
              <a:defRPr sz="1632" b="1" i="0" kern="1200">
                <a:solidFill>
                  <a:srgbClr val="8FC740"/>
                </a:solidFill>
                <a:latin typeface="Calibri"/>
                <a:ea typeface="+mj-ea"/>
                <a:cs typeface="Calibri"/>
              </a:defRPr>
            </a:lvl1pPr>
          </a:lstStyle>
          <a:p>
            <a:pPr marL="10860" marR="0" lvl="0" indent="0" algn="ctr" defTabSz="914400" rtl="0" eaLnBrk="1" fontAlgn="auto" latinLnBrk="0" hangingPunct="1">
              <a:lnSpc>
                <a:spcPct val="90000"/>
              </a:lnSpc>
              <a:spcBef>
                <a:spcPts val="86"/>
              </a:spcBef>
              <a:spcAft>
                <a:spcPts val="0"/>
              </a:spcAft>
              <a:buClrTx/>
              <a:buSzTx/>
              <a:buFontTx/>
              <a:buNone/>
              <a:tabLst/>
              <a:defRPr/>
            </a:pPr>
            <a:r>
              <a:rPr kumimoji="0" lang="en-US" sz="2800" b="1" i="0" u="none" strike="noStrike" kern="1200" cap="none" spc="128" normalizeH="0" baseline="0" noProof="0" dirty="0">
                <a:ln>
                  <a:noFill/>
                </a:ln>
                <a:solidFill>
                  <a:srgbClr val="92D050"/>
                </a:solidFill>
                <a:effectLst/>
                <a:uLnTx/>
                <a:uFillTx/>
                <a:latin typeface="+mn-lt"/>
                <a:ea typeface="+mj-ea"/>
                <a:cs typeface="Calibri"/>
              </a:rPr>
              <a:t>Re</a:t>
            </a:r>
            <a:r>
              <a:rPr lang="en-US" sz="2800" spc="128" dirty="0">
                <a:solidFill>
                  <a:srgbClr val="92D050"/>
                </a:solidFill>
                <a:latin typeface="+mn-lt"/>
              </a:rPr>
              <a:t>sidential and Group Training</a:t>
            </a:r>
          </a:p>
          <a:p>
            <a:pPr marL="10860" marR="0" lvl="0" indent="0" algn="ctr" defTabSz="914400" rtl="0" eaLnBrk="1" fontAlgn="auto" latinLnBrk="0" hangingPunct="1">
              <a:lnSpc>
                <a:spcPct val="90000"/>
              </a:lnSpc>
              <a:spcBef>
                <a:spcPts val="86"/>
              </a:spcBef>
              <a:spcAft>
                <a:spcPts val="0"/>
              </a:spcAft>
              <a:buClrTx/>
              <a:buSzTx/>
              <a:buFontTx/>
              <a:buNone/>
              <a:tabLst/>
              <a:defRPr/>
            </a:pPr>
            <a:r>
              <a:rPr kumimoji="0" lang="en-US" sz="2800" b="1" i="0" u="none" strike="noStrike" kern="1200" cap="none" spc="128" normalizeH="0" baseline="0" noProof="0" dirty="0">
                <a:ln>
                  <a:noFill/>
                </a:ln>
                <a:solidFill>
                  <a:srgbClr val="92D050"/>
                </a:solidFill>
                <a:effectLst/>
                <a:uLnTx/>
                <a:uFillTx/>
                <a:latin typeface="+mn-lt"/>
                <a:ea typeface="+mj-ea"/>
                <a:cs typeface="Calibri"/>
              </a:rPr>
              <a:t>Research Project</a:t>
            </a:r>
            <a:endParaRPr kumimoji="0" lang="en-NZ" sz="2800" b="1" i="0" u="none" strike="noStrike" kern="1200" cap="none" spc="128" normalizeH="0" baseline="0" noProof="0" dirty="0">
              <a:ln>
                <a:noFill/>
              </a:ln>
              <a:solidFill>
                <a:srgbClr val="92D050"/>
              </a:solidFill>
              <a:effectLst/>
              <a:uLnTx/>
              <a:uFillTx/>
              <a:latin typeface="+mn-lt"/>
              <a:ea typeface="+mj-ea"/>
              <a:cs typeface="Calibri"/>
            </a:endParaRPr>
          </a:p>
        </p:txBody>
      </p:sp>
      <p:sp>
        <p:nvSpPr>
          <p:cNvPr id="16" name="object 20">
            <a:extLst>
              <a:ext uri="{FF2B5EF4-FFF2-40B4-BE49-F238E27FC236}">
                <a16:creationId xmlns:a16="http://schemas.microsoft.com/office/drawing/2014/main" id="{5BAD2DDE-5AE6-4781-A9E6-8494E42CA076}"/>
              </a:ext>
            </a:extLst>
          </p:cNvPr>
          <p:cNvSpPr txBox="1"/>
          <p:nvPr/>
        </p:nvSpPr>
        <p:spPr>
          <a:xfrm>
            <a:off x="2451098" y="1451519"/>
            <a:ext cx="6504039" cy="196294"/>
          </a:xfrm>
          <a:prstGeom prst="rect">
            <a:avLst/>
          </a:prstGeom>
        </p:spPr>
        <p:txBody>
          <a:bodyPr vert="horz" wrap="square" lIns="0" tIns="11516" rIns="0" bIns="0" rtlCol="0">
            <a:spAutoFit/>
          </a:bodyPr>
          <a:lstStyle/>
          <a:p>
            <a:pPr marL="11516" algn="ctr">
              <a:spcBef>
                <a:spcPts val="91"/>
              </a:spcBef>
            </a:pPr>
            <a:r>
              <a:rPr lang="en-US" sz="1200" b="1" spc="154" dirty="0">
                <a:latin typeface="Calibri"/>
                <a:cs typeface="Calibri"/>
              </a:rPr>
              <a:t>Initiated by FFCoVE Led by Skills Consulting</a:t>
            </a:r>
            <a:endParaRPr sz="3627" dirty="0">
              <a:latin typeface="Calibri"/>
              <a:cs typeface="Calibri"/>
            </a:endParaRPr>
          </a:p>
        </p:txBody>
      </p:sp>
      <p:sp>
        <p:nvSpPr>
          <p:cNvPr id="17" name="object 21">
            <a:extLst>
              <a:ext uri="{FF2B5EF4-FFF2-40B4-BE49-F238E27FC236}">
                <a16:creationId xmlns:a16="http://schemas.microsoft.com/office/drawing/2014/main" id="{31606D17-5D60-4AB5-B98F-190BD85F0ED0}"/>
              </a:ext>
            </a:extLst>
          </p:cNvPr>
          <p:cNvSpPr txBox="1"/>
          <p:nvPr/>
        </p:nvSpPr>
        <p:spPr>
          <a:xfrm>
            <a:off x="1820078" y="1978382"/>
            <a:ext cx="7766080" cy="4831859"/>
          </a:xfrm>
          <a:prstGeom prst="rect">
            <a:avLst/>
          </a:prstGeom>
        </p:spPr>
        <p:txBody>
          <a:bodyPr vert="horz" wrap="square" lIns="0" tIns="11516" rIns="0" bIns="0" rtlCol="0">
            <a:spAutoFit/>
          </a:bodyPr>
          <a:lstStyle/>
          <a:p>
            <a:pPr fontAlgn="base"/>
            <a:r>
              <a:rPr lang="en-NZ" sz="1630" dirty="0">
                <a:latin typeface="+mn-lt"/>
              </a:rPr>
              <a:t>Based on initial exploration, there appears to be potential for an updated or modernised version of residential training within the FF Sector.  Similarly, Group Training would seem to offer a range of advantages that make it an attractive option for the food and fibre sector. This project will explore the potential for a Group Training Scheme to be established, on its own, or as an element of a wider training model.</a:t>
            </a:r>
          </a:p>
          <a:p>
            <a:pPr fontAlgn="base"/>
            <a:endParaRPr lang="en-NZ" sz="1630" dirty="0">
              <a:latin typeface="+mn-lt"/>
            </a:endParaRPr>
          </a:p>
          <a:p>
            <a:pPr fontAlgn="base"/>
            <a:r>
              <a:rPr lang="en-NZ" sz="1630" dirty="0">
                <a:latin typeface="+mn-lt"/>
              </a:rPr>
              <a:t> The primary objectives of the research are:</a:t>
            </a:r>
          </a:p>
          <a:p>
            <a:pPr fontAlgn="base"/>
            <a:endParaRPr lang="en-NZ" sz="1630" dirty="0">
              <a:latin typeface="+mn-lt"/>
            </a:endParaRPr>
          </a:p>
          <a:p>
            <a:pPr marL="285750" indent="-285750" fontAlgn="base">
              <a:buFont typeface="Arial" panose="020B0604020202020204" pitchFamily="34" charset="0"/>
              <a:buChar char="•"/>
            </a:pPr>
            <a:r>
              <a:rPr lang="en-NZ" sz="1630" dirty="0">
                <a:latin typeface="+mn-lt"/>
              </a:rPr>
              <a:t>To capture and consider national and international best evidence on both residential and group training, and test these for applicability in the Food and Fibre sector.  </a:t>
            </a:r>
          </a:p>
          <a:p>
            <a:pPr marL="285750" indent="-285750" fontAlgn="base">
              <a:buFont typeface="Arial" panose="020B0604020202020204" pitchFamily="34" charset="0"/>
              <a:buChar char="•"/>
            </a:pPr>
            <a:r>
              <a:rPr lang="en-NZ" sz="1630" dirty="0">
                <a:latin typeface="+mn-lt"/>
              </a:rPr>
              <a:t>To assemble the necessary information and inputs to design a new training model or service innovation within the Food and Fibre sector. </a:t>
            </a:r>
          </a:p>
          <a:p>
            <a:pPr marL="285750" indent="-285750" fontAlgn="base">
              <a:buFont typeface="Arial" panose="020B0604020202020204" pitchFamily="34" charset="0"/>
              <a:buChar char="•"/>
            </a:pPr>
            <a:r>
              <a:rPr lang="en-NZ" sz="1630" dirty="0">
                <a:latin typeface="+mn-lt"/>
              </a:rPr>
              <a:t>To test the proposed model against relevant policy settings and good practices to ensure system deliverability and industry credibility.  </a:t>
            </a:r>
          </a:p>
          <a:p>
            <a:pPr marL="285750" indent="-285750" fontAlgn="base">
              <a:buFont typeface="Arial" panose="020B0604020202020204" pitchFamily="34" charset="0"/>
              <a:buChar char="•"/>
            </a:pPr>
            <a:r>
              <a:rPr lang="en-NZ" sz="1630" dirty="0">
                <a:latin typeface="+mn-lt"/>
              </a:rPr>
              <a:t>To consider how the new training model can expand or augment current formal VET delivery, to attract more learners and employers through the availability of a new and fit-for-purpose training option for the sector.</a:t>
            </a:r>
          </a:p>
          <a:p>
            <a:pPr marL="322458" marR="4607" indent="-310942">
              <a:spcBef>
                <a:spcPts val="91"/>
              </a:spcBef>
              <a:buFont typeface="Arial" panose="020B0604020202020204" pitchFamily="34" charset="0"/>
              <a:buChar char="•"/>
            </a:pPr>
            <a:endParaRPr lang="en-US" sz="1632" dirty="0">
              <a:latin typeface="Calibri" panose="020F0502020204030204" pitchFamily="34" charset="0"/>
              <a:cs typeface="Calibri" panose="020F0502020204030204" pitchFamily="34" charset="0"/>
            </a:endParaRPr>
          </a:p>
          <a:p>
            <a:pPr marL="322458" marR="4607" indent="-310942">
              <a:spcBef>
                <a:spcPts val="91"/>
              </a:spcBef>
              <a:buFont typeface="Arial" panose="020B0604020202020204" pitchFamily="34" charset="0"/>
              <a:buChar char="•"/>
            </a:pPr>
            <a:endParaRPr lang="en-US" sz="1814"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297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1FB14B75-5DE0-494C-8239-979640365E97}"/>
              </a:ext>
            </a:extLst>
          </p:cNvPr>
          <p:cNvGrpSpPr/>
          <p:nvPr/>
        </p:nvGrpSpPr>
        <p:grpSpPr>
          <a:xfrm>
            <a:off x="0" y="0"/>
            <a:ext cx="3578137" cy="3317291"/>
            <a:chOff x="0" y="0"/>
            <a:chExt cx="3945890" cy="3658235"/>
          </a:xfrm>
        </p:grpSpPr>
        <p:sp>
          <p:nvSpPr>
            <p:cNvPr id="3" name="object 4">
              <a:extLst>
                <a:ext uri="{FF2B5EF4-FFF2-40B4-BE49-F238E27FC236}">
                  <a16:creationId xmlns:a16="http://schemas.microsoft.com/office/drawing/2014/main" id="{8D1F6D85-07B8-42E9-A9BD-5CA96E9B7D50}"/>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4" name="object 5">
              <a:extLst>
                <a:ext uri="{FF2B5EF4-FFF2-40B4-BE49-F238E27FC236}">
                  <a16:creationId xmlns:a16="http://schemas.microsoft.com/office/drawing/2014/main" id="{8C052431-5D35-45E0-860F-7328390B0ABD}"/>
                </a:ext>
              </a:extLst>
            </p:cNvPr>
            <p:cNvPicPr/>
            <p:nvPr/>
          </p:nvPicPr>
          <p:blipFill>
            <a:blip r:embed="rId2" cstate="print"/>
            <a:stretch>
              <a:fillRect/>
            </a:stretch>
          </p:blipFill>
          <p:spPr>
            <a:xfrm>
              <a:off x="0" y="0"/>
              <a:ext cx="3826789" cy="1872005"/>
            </a:xfrm>
            <a:prstGeom prst="rect">
              <a:avLst/>
            </a:prstGeom>
          </p:spPr>
        </p:pic>
        <p:sp>
          <p:nvSpPr>
            <p:cNvPr id="5" name="object 6">
              <a:extLst>
                <a:ext uri="{FF2B5EF4-FFF2-40B4-BE49-F238E27FC236}">
                  <a16:creationId xmlns:a16="http://schemas.microsoft.com/office/drawing/2014/main" id="{FDEB3954-4F9C-4E10-883E-1F298912D643}"/>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6" name="object 8">
              <a:extLst>
                <a:ext uri="{FF2B5EF4-FFF2-40B4-BE49-F238E27FC236}">
                  <a16:creationId xmlns:a16="http://schemas.microsoft.com/office/drawing/2014/main" id="{59AF83BF-144F-4001-A5A8-5883CAA5EB92}"/>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grpSp>
        <p:nvGrpSpPr>
          <p:cNvPr id="7" name="object 9">
            <a:extLst>
              <a:ext uri="{FF2B5EF4-FFF2-40B4-BE49-F238E27FC236}">
                <a16:creationId xmlns:a16="http://schemas.microsoft.com/office/drawing/2014/main" id="{3925BC0B-EBBE-4BA2-9D45-5EE7FFC9485D}"/>
              </a:ext>
            </a:extLst>
          </p:cNvPr>
          <p:cNvGrpSpPr/>
          <p:nvPr/>
        </p:nvGrpSpPr>
        <p:grpSpPr>
          <a:xfrm>
            <a:off x="6834264" y="4375118"/>
            <a:ext cx="3859136" cy="3187732"/>
            <a:chOff x="6436855" y="4044784"/>
            <a:chExt cx="4255770" cy="3515360"/>
          </a:xfrm>
        </p:grpSpPr>
        <p:pic>
          <p:nvPicPr>
            <p:cNvPr id="8" name="object 10">
              <a:extLst>
                <a:ext uri="{FF2B5EF4-FFF2-40B4-BE49-F238E27FC236}">
                  <a16:creationId xmlns:a16="http://schemas.microsoft.com/office/drawing/2014/main" id="{E56F2A58-FBCB-4F9C-99AC-D177D0695D46}"/>
                </a:ext>
              </a:extLst>
            </p:cNvPr>
            <p:cNvPicPr/>
            <p:nvPr/>
          </p:nvPicPr>
          <p:blipFill>
            <a:blip r:embed="rId3" cstate="print"/>
            <a:stretch>
              <a:fillRect/>
            </a:stretch>
          </p:blipFill>
          <p:spPr>
            <a:xfrm>
              <a:off x="6795922" y="5547601"/>
              <a:ext cx="3896080" cy="2012403"/>
            </a:xfrm>
            <a:prstGeom prst="rect">
              <a:avLst/>
            </a:prstGeom>
          </p:spPr>
        </p:pic>
        <p:sp>
          <p:nvSpPr>
            <p:cNvPr id="9" name="object 11">
              <a:extLst>
                <a:ext uri="{FF2B5EF4-FFF2-40B4-BE49-F238E27FC236}">
                  <a16:creationId xmlns:a16="http://schemas.microsoft.com/office/drawing/2014/main" id="{BF895B94-0F9C-4C41-8892-8D57613AE2ED}"/>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0" name="object 13">
              <a:extLst>
                <a:ext uri="{FF2B5EF4-FFF2-40B4-BE49-F238E27FC236}">
                  <a16:creationId xmlns:a16="http://schemas.microsoft.com/office/drawing/2014/main" id="{65FD4293-B952-4554-83F9-B4023B38C99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4" name="object 2">
            <a:extLst>
              <a:ext uri="{FF2B5EF4-FFF2-40B4-BE49-F238E27FC236}">
                <a16:creationId xmlns:a16="http://schemas.microsoft.com/office/drawing/2014/main" id="{01413EF5-CD69-481E-B26D-96EC12CD808A}"/>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15" name="object 15">
            <a:extLst>
              <a:ext uri="{FF2B5EF4-FFF2-40B4-BE49-F238E27FC236}">
                <a16:creationId xmlns:a16="http://schemas.microsoft.com/office/drawing/2014/main" id="{BAFCC550-2943-4CDC-80AA-52AE1394D058}"/>
              </a:ext>
            </a:extLst>
          </p:cNvPr>
          <p:cNvSpPr txBox="1">
            <a:spLocks/>
          </p:cNvSpPr>
          <p:nvPr/>
        </p:nvSpPr>
        <p:spPr>
          <a:xfrm>
            <a:off x="3040817" y="337065"/>
            <a:ext cx="4611764" cy="799387"/>
          </a:xfrm>
          <a:prstGeom prst="rect">
            <a:avLst/>
          </a:prstGeom>
        </p:spPr>
        <p:txBody>
          <a:bodyPr vert="horz" wrap="square" lIns="0" tIns="10860" rIns="0" bIns="0" rtlCol="0" anchor="b">
            <a:spAutoFit/>
          </a:bodyPr>
          <a:lstStyle>
            <a:lvl1pPr algn="l" defTabSz="914400" rtl="0" eaLnBrk="1" latinLnBrk="0" hangingPunct="1">
              <a:lnSpc>
                <a:spcPct val="90000"/>
              </a:lnSpc>
              <a:spcBef>
                <a:spcPct val="0"/>
              </a:spcBef>
              <a:buNone/>
              <a:defRPr sz="1632" b="1" i="0" kern="1200">
                <a:solidFill>
                  <a:srgbClr val="8FC740"/>
                </a:solidFill>
                <a:latin typeface="Calibri"/>
                <a:ea typeface="+mj-ea"/>
                <a:cs typeface="Calibri"/>
              </a:defRPr>
            </a:lvl1pPr>
          </a:lstStyle>
          <a:p>
            <a:pPr marL="10860" marR="0" lvl="0" indent="0" algn="ctr" defTabSz="914400" rtl="0" eaLnBrk="1" fontAlgn="auto" latinLnBrk="0" hangingPunct="1">
              <a:lnSpc>
                <a:spcPct val="90000"/>
              </a:lnSpc>
              <a:spcBef>
                <a:spcPts val="86"/>
              </a:spcBef>
              <a:spcAft>
                <a:spcPts val="0"/>
              </a:spcAft>
              <a:buClrTx/>
              <a:buSzTx/>
              <a:buFontTx/>
              <a:buNone/>
              <a:tabLst/>
              <a:defRPr/>
            </a:pPr>
            <a:r>
              <a:rPr kumimoji="0" lang="en-US" sz="2800" b="1" i="0" u="none" strike="noStrike" kern="1200" cap="none" spc="128" normalizeH="0" baseline="0" noProof="0" dirty="0">
                <a:ln>
                  <a:noFill/>
                </a:ln>
                <a:solidFill>
                  <a:srgbClr val="92D050"/>
                </a:solidFill>
                <a:effectLst/>
                <a:uLnTx/>
                <a:uFillTx/>
                <a:latin typeface="+mn-lt"/>
                <a:ea typeface="+mj-ea"/>
                <a:cs typeface="Calibri"/>
              </a:rPr>
              <a:t>Food and Fibre Leadership </a:t>
            </a:r>
          </a:p>
          <a:p>
            <a:pPr marL="10860" marR="0" lvl="0" indent="0" algn="ctr" defTabSz="914400" rtl="0" eaLnBrk="1" fontAlgn="auto" latinLnBrk="0" hangingPunct="1">
              <a:lnSpc>
                <a:spcPct val="90000"/>
              </a:lnSpc>
              <a:spcBef>
                <a:spcPts val="86"/>
              </a:spcBef>
              <a:spcAft>
                <a:spcPts val="0"/>
              </a:spcAft>
              <a:buClrTx/>
              <a:buSzTx/>
              <a:buFontTx/>
              <a:buNone/>
              <a:tabLst/>
              <a:defRPr/>
            </a:pPr>
            <a:r>
              <a:rPr kumimoji="0" lang="en-US" sz="2800" b="1" i="0" u="none" strike="noStrike" kern="1200" cap="none" spc="128" normalizeH="0" baseline="0" noProof="0" dirty="0">
                <a:ln>
                  <a:noFill/>
                </a:ln>
                <a:solidFill>
                  <a:srgbClr val="92D050"/>
                </a:solidFill>
                <a:effectLst/>
                <a:uLnTx/>
                <a:uFillTx/>
                <a:latin typeface="+mn-lt"/>
                <a:ea typeface="+mj-ea"/>
                <a:cs typeface="Calibri"/>
              </a:rPr>
              <a:t>Fram</a:t>
            </a:r>
            <a:r>
              <a:rPr lang="en-US" sz="2800" spc="128" dirty="0">
                <a:solidFill>
                  <a:srgbClr val="92D050"/>
                </a:solidFill>
                <a:latin typeface="+mn-lt"/>
              </a:rPr>
              <a:t>ework Project</a:t>
            </a:r>
            <a:endParaRPr kumimoji="0" lang="en-NZ" sz="2800" b="1" i="0" u="none" strike="noStrike" kern="1200" cap="none" spc="128" normalizeH="0" baseline="0" noProof="0" dirty="0">
              <a:ln>
                <a:noFill/>
              </a:ln>
              <a:solidFill>
                <a:srgbClr val="92D050"/>
              </a:solidFill>
              <a:effectLst/>
              <a:uLnTx/>
              <a:uFillTx/>
              <a:latin typeface="+mn-lt"/>
              <a:ea typeface="+mj-ea"/>
              <a:cs typeface="Calibri"/>
            </a:endParaRPr>
          </a:p>
        </p:txBody>
      </p:sp>
      <p:sp>
        <p:nvSpPr>
          <p:cNvPr id="16" name="object 20">
            <a:extLst>
              <a:ext uri="{FF2B5EF4-FFF2-40B4-BE49-F238E27FC236}">
                <a16:creationId xmlns:a16="http://schemas.microsoft.com/office/drawing/2014/main" id="{5BAD2DDE-5AE6-4781-A9E6-8494E42CA076}"/>
              </a:ext>
            </a:extLst>
          </p:cNvPr>
          <p:cNvSpPr txBox="1"/>
          <p:nvPr/>
        </p:nvSpPr>
        <p:spPr>
          <a:xfrm>
            <a:off x="4177821" y="1088850"/>
            <a:ext cx="2337757" cy="569795"/>
          </a:xfrm>
          <a:prstGeom prst="rect">
            <a:avLst/>
          </a:prstGeom>
        </p:spPr>
        <p:txBody>
          <a:bodyPr vert="horz" wrap="square" lIns="0" tIns="11516" rIns="0" bIns="0" rtlCol="0">
            <a:spAutoFit/>
          </a:bodyPr>
          <a:lstStyle/>
          <a:p>
            <a:pPr marL="11516" algn="ctr">
              <a:spcBef>
                <a:spcPts val="91"/>
              </a:spcBef>
            </a:pPr>
            <a:r>
              <a:rPr lang="en-US" sz="1200" b="1" spc="154" dirty="0">
                <a:latin typeface="Calibri"/>
                <a:cs typeface="Calibri"/>
              </a:rPr>
              <a:t>Initiated by Rural Leaders </a:t>
            </a:r>
            <a:r>
              <a:rPr lang="en-US" sz="3627" b="1" spc="154" dirty="0">
                <a:latin typeface="Calibri"/>
                <a:cs typeface="Calibri"/>
              </a:rPr>
              <a:t> </a:t>
            </a:r>
            <a:endParaRPr sz="3627" dirty="0">
              <a:latin typeface="Calibri"/>
              <a:cs typeface="Calibri"/>
            </a:endParaRPr>
          </a:p>
        </p:txBody>
      </p:sp>
      <p:sp>
        <p:nvSpPr>
          <p:cNvPr id="19" name="object 21">
            <a:extLst>
              <a:ext uri="{FF2B5EF4-FFF2-40B4-BE49-F238E27FC236}">
                <a16:creationId xmlns:a16="http://schemas.microsoft.com/office/drawing/2014/main" id="{1A01BE8C-6A25-497C-B894-02DBF51BB35C}"/>
              </a:ext>
            </a:extLst>
          </p:cNvPr>
          <p:cNvSpPr txBox="1"/>
          <p:nvPr/>
        </p:nvSpPr>
        <p:spPr>
          <a:xfrm>
            <a:off x="946303" y="1817830"/>
            <a:ext cx="8800792" cy="5707483"/>
          </a:xfrm>
          <a:prstGeom prst="rect">
            <a:avLst/>
          </a:prstGeom>
        </p:spPr>
        <p:txBody>
          <a:bodyPr vert="horz" wrap="square" lIns="0" tIns="11516" rIns="0" bIns="0" rtlCol="0">
            <a:spAutoFit/>
          </a:bodyPr>
          <a:lstStyle/>
          <a:p>
            <a:pPr marL="285750" lvl="0" indent="-285750">
              <a:buFont typeface="Arial" panose="020B0604020202020204" pitchFamily="34" charset="0"/>
              <a:buChar char="•"/>
            </a:pPr>
            <a:r>
              <a:rPr lang="en-NZ" sz="1500" dirty="0">
                <a:latin typeface="+mn-lt"/>
              </a:rPr>
              <a:t>This project proposes to design and drive the adoption a food and fibre leadership training framework with supporting system(s). it will provide a set of success criteria that other projects would use in order to meet the current and future leadership needs of New Zealand’s food and fibre sector.</a:t>
            </a:r>
          </a:p>
          <a:p>
            <a:pPr lvl="0"/>
            <a:r>
              <a:rPr lang="en-NZ" sz="1500" dirty="0">
                <a:latin typeface="+mn-lt"/>
              </a:rPr>
              <a:t> </a:t>
            </a:r>
          </a:p>
          <a:p>
            <a:pPr marL="285750" lvl="0" indent="-285750">
              <a:buFont typeface="Arial" panose="020B0604020202020204" pitchFamily="34" charset="0"/>
              <a:buChar char="•"/>
            </a:pPr>
            <a:r>
              <a:rPr lang="en-NZ" sz="1500" dirty="0">
                <a:latin typeface="+mn-lt"/>
              </a:rPr>
              <a:t>Initial consultations have revealed a demand for a high-performance leadership system, underpinned by an academically credentialed framework at every level that will lift the performance and profitability of food and fibre businesses across the sector.</a:t>
            </a:r>
          </a:p>
          <a:p>
            <a:pPr lvl="0"/>
            <a:r>
              <a:rPr lang="en-NZ" sz="1500" dirty="0">
                <a:latin typeface="+mn-lt"/>
              </a:rPr>
              <a:t> </a:t>
            </a:r>
          </a:p>
          <a:p>
            <a:pPr marL="285750" lvl="0" indent="-285750" fontAlgn="base">
              <a:buFont typeface="Arial" panose="020B0604020202020204" pitchFamily="34" charset="0"/>
              <a:buChar char="•"/>
            </a:pPr>
            <a:r>
              <a:rPr lang="en-NZ" sz="1500" dirty="0">
                <a:latin typeface="+mn-lt"/>
              </a:rPr>
              <a:t>Left unchecked, the sector will end up with a plethora of disconnected leadership programmes that are not credentialed vocationally or academically, lack logical progression, and suffer from a variety of pedagogical value. Therefore, this project is designed to have impact across the food and fibre sector. </a:t>
            </a:r>
          </a:p>
          <a:p>
            <a:pPr lvl="0" fontAlgn="base"/>
            <a:endParaRPr lang="en-NZ" sz="1500" dirty="0">
              <a:latin typeface="+mn-lt"/>
            </a:endParaRPr>
          </a:p>
          <a:p>
            <a:pPr marL="285750" indent="-285750" fontAlgn="base">
              <a:buFont typeface="Arial" panose="020B0604020202020204" pitchFamily="34" charset="0"/>
              <a:buChar char="•"/>
            </a:pPr>
            <a:r>
              <a:rPr lang="en-NZ" sz="1500" dirty="0">
                <a:latin typeface="+mn-lt"/>
              </a:rPr>
              <a:t>Once instituted, the food and fibre leadership framework and enabling systems will form the backbone of the wider high-performance food and fibre model.  It will take industry entrants and volunteers and build their competency and confidence through different transition levels so that they can evolve their capabilities in-line with increasingly complex roles and responsibilities. </a:t>
            </a:r>
          </a:p>
          <a:p>
            <a:pPr marL="285750" indent="-285750" fontAlgn="base">
              <a:buFont typeface="Arial" panose="020B0604020202020204" pitchFamily="34" charset="0"/>
              <a:buChar char="•"/>
            </a:pPr>
            <a:endParaRPr lang="en-NZ" sz="1500" dirty="0">
              <a:latin typeface="+mn-lt"/>
            </a:endParaRPr>
          </a:p>
          <a:p>
            <a:pPr marL="285750" indent="-285750" fontAlgn="base">
              <a:buFont typeface="Arial" panose="020B0604020202020204" pitchFamily="34" charset="0"/>
              <a:buChar char="•"/>
            </a:pPr>
            <a:r>
              <a:rPr lang="en-NZ" sz="1500" dirty="0">
                <a:latin typeface="+mn-lt"/>
              </a:rPr>
              <a:t>The impact of this is a Sector that values its people, a Sector in which people achieve their potential and a Sector that can leverage its opportunities in a VUCA (Volatility, Uncertainty, Complexity and Ambiguity) </a:t>
            </a:r>
          </a:p>
          <a:p>
            <a:pPr fontAlgn="base"/>
            <a:r>
              <a:rPr lang="en-NZ" sz="1500" dirty="0">
                <a:latin typeface="+mn-lt"/>
              </a:rPr>
              <a:t>       era of accelerating change.    </a:t>
            </a:r>
          </a:p>
          <a:p>
            <a:pPr marL="285750" lvl="0" indent="-285750" fontAlgn="base">
              <a:buFont typeface="Arial" panose="020B0604020202020204" pitchFamily="34" charset="0"/>
              <a:buChar char="•"/>
            </a:pPr>
            <a:endParaRPr lang="en-NZ" sz="1600" dirty="0"/>
          </a:p>
          <a:p>
            <a:pPr fontAlgn="base"/>
            <a:r>
              <a:rPr lang="en-NZ" dirty="0"/>
              <a:t> </a:t>
            </a:r>
          </a:p>
          <a:p>
            <a:pPr marL="322458" marR="4607" indent="-310942">
              <a:spcBef>
                <a:spcPts val="91"/>
              </a:spcBef>
              <a:buFont typeface="Arial" panose="020B0604020202020204" pitchFamily="34" charset="0"/>
              <a:buChar char="•"/>
            </a:pPr>
            <a:endParaRPr lang="en-US" sz="1632" dirty="0">
              <a:latin typeface="Calibri" panose="020F0502020204030204" pitchFamily="34" charset="0"/>
              <a:cs typeface="Calibri" panose="020F0502020204030204" pitchFamily="34" charset="0"/>
            </a:endParaRPr>
          </a:p>
          <a:p>
            <a:pPr marL="322458" marR="4607" indent="-310942">
              <a:spcBef>
                <a:spcPts val="91"/>
              </a:spcBef>
              <a:buFont typeface="Arial" panose="020B0604020202020204" pitchFamily="34" charset="0"/>
              <a:buChar char="•"/>
            </a:pPr>
            <a:endParaRPr lang="en-US" sz="1814"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377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1FB14B75-5DE0-494C-8239-979640365E97}"/>
              </a:ext>
            </a:extLst>
          </p:cNvPr>
          <p:cNvGrpSpPr/>
          <p:nvPr/>
        </p:nvGrpSpPr>
        <p:grpSpPr>
          <a:xfrm>
            <a:off x="0" y="0"/>
            <a:ext cx="3578137" cy="3317291"/>
            <a:chOff x="0" y="0"/>
            <a:chExt cx="3945890" cy="3658235"/>
          </a:xfrm>
        </p:grpSpPr>
        <p:sp>
          <p:nvSpPr>
            <p:cNvPr id="3" name="object 4">
              <a:extLst>
                <a:ext uri="{FF2B5EF4-FFF2-40B4-BE49-F238E27FC236}">
                  <a16:creationId xmlns:a16="http://schemas.microsoft.com/office/drawing/2014/main" id="{8D1F6D85-07B8-42E9-A9BD-5CA96E9B7D50}"/>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4" name="object 5">
              <a:extLst>
                <a:ext uri="{FF2B5EF4-FFF2-40B4-BE49-F238E27FC236}">
                  <a16:creationId xmlns:a16="http://schemas.microsoft.com/office/drawing/2014/main" id="{8C052431-5D35-45E0-860F-7328390B0ABD}"/>
                </a:ext>
              </a:extLst>
            </p:cNvPr>
            <p:cNvPicPr/>
            <p:nvPr/>
          </p:nvPicPr>
          <p:blipFill>
            <a:blip r:embed="rId2" cstate="print"/>
            <a:stretch>
              <a:fillRect/>
            </a:stretch>
          </p:blipFill>
          <p:spPr>
            <a:xfrm>
              <a:off x="0" y="0"/>
              <a:ext cx="3826789" cy="1872005"/>
            </a:xfrm>
            <a:prstGeom prst="rect">
              <a:avLst/>
            </a:prstGeom>
          </p:spPr>
        </p:pic>
        <p:sp>
          <p:nvSpPr>
            <p:cNvPr id="5" name="object 6">
              <a:extLst>
                <a:ext uri="{FF2B5EF4-FFF2-40B4-BE49-F238E27FC236}">
                  <a16:creationId xmlns:a16="http://schemas.microsoft.com/office/drawing/2014/main" id="{FDEB3954-4F9C-4E10-883E-1F298912D643}"/>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6" name="object 8">
              <a:extLst>
                <a:ext uri="{FF2B5EF4-FFF2-40B4-BE49-F238E27FC236}">
                  <a16:creationId xmlns:a16="http://schemas.microsoft.com/office/drawing/2014/main" id="{59AF83BF-144F-4001-A5A8-5883CAA5EB92}"/>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grpSp>
        <p:nvGrpSpPr>
          <p:cNvPr id="7" name="object 9">
            <a:extLst>
              <a:ext uri="{FF2B5EF4-FFF2-40B4-BE49-F238E27FC236}">
                <a16:creationId xmlns:a16="http://schemas.microsoft.com/office/drawing/2014/main" id="{3925BC0B-EBBE-4BA2-9D45-5EE7FFC9485D}"/>
              </a:ext>
            </a:extLst>
          </p:cNvPr>
          <p:cNvGrpSpPr/>
          <p:nvPr/>
        </p:nvGrpSpPr>
        <p:grpSpPr>
          <a:xfrm>
            <a:off x="6834264" y="4375118"/>
            <a:ext cx="3859136" cy="3187732"/>
            <a:chOff x="6436855" y="4044784"/>
            <a:chExt cx="4255770" cy="3515360"/>
          </a:xfrm>
        </p:grpSpPr>
        <p:pic>
          <p:nvPicPr>
            <p:cNvPr id="8" name="object 10">
              <a:extLst>
                <a:ext uri="{FF2B5EF4-FFF2-40B4-BE49-F238E27FC236}">
                  <a16:creationId xmlns:a16="http://schemas.microsoft.com/office/drawing/2014/main" id="{E56F2A58-FBCB-4F9C-99AC-D177D0695D46}"/>
                </a:ext>
              </a:extLst>
            </p:cNvPr>
            <p:cNvPicPr/>
            <p:nvPr/>
          </p:nvPicPr>
          <p:blipFill>
            <a:blip r:embed="rId3" cstate="print"/>
            <a:stretch>
              <a:fillRect/>
            </a:stretch>
          </p:blipFill>
          <p:spPr>
            <a:xfrm>
              <a:off x="6795922" y="5547601"/>
              <a:ext cx="3896080" cy="2012403"/>
            </a:xfrm>
            <a:prstGeom prst="rect">
              <a:avLst/>
            </a:prstGeom>
          </p:spPr>
        </p:pic>
        <p:sp>
          <p:nvSpPr>
            <p:cNvPr id="9" name="object 11">
              <a:extLst>
                <a:ext uri="{FF2B5EF4-FFF2-40B4-BE49-F238E27FC236}">
                  <a16:creationId xmlns:a16="http://schemas.microsoft.com/office/drawing/2014/main" id="{BF895B94-0F9C-4C41-8892-8D57613AE2ED}"/>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0" name="object 13">
              <a:extLst>
                <a:ext uri="{FF2B5EF4-FFF2-40B4-BE49-F238E27FC236}">
                  <a16:creationId xmlns:a16="http://schemas.microsoft.com/office/drawing/2014/main" id="{65FD4293-B952-4554-83F9-B4023B38C99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4" name="object 2">
            <a:extLst>
              <a:ext uri="{FF2B5EF4-FFF2-40B4-BE49-F238E27FC236}">
                <a16:creationId xmlns:a16="http://schemas.microsoft.com/office/drawing/2014/main" id="{01413EF5-CD69-481E-B26D-96EC12CD808A}"/>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15" name="object 15">
            <a:extLst>
              <a:ext uri="{FF2B5EF4-FFF2-40B4-BE49-F238E27FC236}">
                <a16:creationId xmlns:a16="http://schemas.microsoft.com/office/drawing/2014/main" id="{BAFCC550-2943-4CDC-80AA-52AE1394D058}"/>
              </a:ext>
            </a:extLst>
          </p:cNvPr>
          <p:cNvSpPr txBox="1">
            <a:spLocks/>
          </p:cNvSpPr>
          <p:nvPr/>
        </p:nvSpPr>
        <p:spPr>
          <a:xfrm>
            <a:off x="2419347" y="809008"/>
            <a:ext cx="6344483" cy="398765"/>
          </a:xfrm>
          <a:prstGeom prst="rect">
            <a:avLst/>
          </a:prstGeom>
        </p:spPr>
        <p:txBody>
          <a:bodyPr vert="horz" wrap="square" lIns="0" tIns="10860" rIns="0" bIns="0" rtlCol="0" anchor="b">
            <a:spAutoFit/>
          </a:bodyPr>
          <a:lstStyle>
            <a:lvl1pPr algn="l" defTabSz="914400" rtl="0" eaLnBrk="1" latinLnBrk="0" hangingPunct="1">
              <a:lnSpc>
                <a:spcPct val="90000"/>
              </a:lnSpc>
              <a:spcBef>
                <a:spcPct val="0"/>
              </a:spcBef>
              <a:buNone/>
              <a:defRPr sz="1632" b="1" i="0" kern="1200">
                <a:solidFill>
                  <a:srgbClr val="8FC740"/>
                </a:solidFill>
                <a:latin typeface="Calibri"/>
                <a:ea typeface="+mj-ea"/>
                <a:cs typeface="Calibri"/>
              </a:defRPr>
            </a:lvl1pPr>
          </a:lstStyle>
          <a:p>
            <a:pPr marL="10860" marR="0" lvl="0" indent="0" algn="ctr" defTabSz="914400" rtl="0" eaLnBrk="1" fontAlgn="auto" latinLnBrk="0" hangingPunct="1">
              <a:lnSpc>
                <a:spcPct val="90000"/>
              </a:lnSpc>
              <a:spcBef>
                <a:spcPts val="86"/>
              </a:spcBef>
              <a:spcAft>
                <a:spcPts val="0"/>
              </a:spcAft>
              <a:buClrTx/>
              <a:buSzTx/>
              <a:buFontTx/>
              <a:buNone/>
              <a:tabLst/>
              <a:defRPr/>
            </a:pPr>
            <a:r>
              <a:rPr lang="en-US" sz="2800" spc="128" dirty="0">
                <a:solidFill>
                  <a:srgbClr val="92D050"/>
                </a:solidFill>
                <a:latin typeface="+mn-lt"/>
              </a:rPr>
              <a:t>Proposed Collaboration with ConCoVE</a:t>
            </a:r>
            <a:endParaRPr kumimoji="0" lang="en-NZ" sz="2800" b="1" i="0" u="none" strike="noStrike" kern="1200" cap="none" spc="128" normalizeH="0" baseline="0" noProof="0" dirty="0">
              <a:ln>
                <a:noFill/>
              </a:ln>
              <a:solidFill>
                <a:srgbClr val="92D050"/>
              </a:solidFill>
              <a:effectLst/>
              <a:uLnTx/>
              <a:uFillTx/>
              <a:latin typeface="+mn-lt"/>
              <a:ea typeface="+mj-ea"/>
              <a:cs typeface="Calibri"/>
            </a:endParaRPr>
          </a:p>
        </p:txBody>
      </p:sp>
      <p:sp>
        <p:nvSpPr>
          <p:cNvPr id="17" name="object 21">
            <a:extLst>
              <a:ext uri="{FF2B5EF4-FFF2-40B4-BE49-F238E27FC236}">
                <a16:creationId xmlns:a16="http://schemas.microsoft.com/office/drawing/2014/main" id="{A47EFE56-17ED-427D-906B-8C61794B63D2}"/>
              </a:ext>
            </a:extLst>
          </p:cNvPr>
          <p:cNvSpPr txBox="1"/>
          <p:nvPr/>
        </p:nvSpPr>
        <p:spPr>
          <a:xfrm>
            <a:off x="1583892" y="1617222"/>
            <a:ext cx="8015395" cy="5108858"/>
          </a:xfrm>
          <a:prstGeom prst="rect">
            <a:avLst/>
          </a:prstGeom>
        </p:spPr>
        <p:txBody>
          <a:bodyPr vert="horz" wrap="square" lIns="0" tIns="11516" rIns="0" bIns="0" rtlCol="0">
            <a:spAutoFit/>
          </a:bodyPr>
          <a:lstStyle/>
          <a:p>
            <a:pPr marL="285750" indent="-285750" fontAlgn="base">
              <a:buFont typeface="Arial" panose="020B0604020202020204" pitchFamily="34" charset="0"/>
              <a:buChar char="•"/>
            </a:pPr>
            <a:r>
              <a:rPr lang="en-NZ" sz="1630" dirty="0">
                <a:latin typeface="+mn-lt"/>
              </a:rPr>
              <a:t>We recognise the, by design, close similarities in each others Kaupapa</a:t>
            </a:r>
          </a:p>
          <a:p>
            <a:pPr fontAlgn="base"/>
            <a:endParaRPr lang="en-NZ" sz="1630" dirty="0">
              <a:latin typeface="+mn-lt"/>
            </a:endParaRPr>
          </a:p>
          <a:p>
            <a:pPr marL="285750" indent="-285750" fontAlgn="base">
              <a:buFont typeface="Arial" panose="020B0604020202020204" pitchFamily="34" charset="0"/>
              <a:buChar char="•"/>
            </a:pPr>
            <a:r>
              <a:rPr lang="en-NZ" sz="1630" dirty="0">
                <a:latin typeface="+mn-lt"/>
              </a:rPr>
              <a:t>We had agreed from the outset to collaborate and our relationship continues to develop</a:t>
            </a:r>
          </a:p>
          <a:p>
            <a:pPr fontAlgn="base"/>
            <a:endParaRPr lang="en-NZ" sz="1630" dirty="0">
              <a:latin typeface="+mn-lt"/>
            </a:endParaRPr>
          </a:p>
          <a:p>
            <a:pPr marL="285750" indent="-285750" fontAlgn="base">
              <a:buFont typeface="Arial" panose="020B0604020202020204" pitchFamily="34" charset="0"/>
              <a:buChar char="•"/>
            </a:pPr>
            <a:r>
              <a:rPr lang="en-US" sz="1630" dirty="0">
                <a:latin typeface="+mn-lt"/>
              </a:rPr>
              <a:t>W</a:t>
            </a:r>
            <a:r>
              <a:rPr lang="en-NZ" sz="1630" dirty="0">
                <a:latin typeface="+mn-lt"/>
              </a:rPr>
              <a:t>e share intelligence and insights on each others projects </a:t>
            </a:r>
          </a:p>
          <a:p>
            <a:pPr fontAlgn="base"/>
            <a:endParaRPr lang="en-NZ" sz="1630" dirty="0">
              <a:latin typeface="+mn-lt"/>
            </a:endParaRPr>
          </a:p>
          <a:p>
            <a:pPr marL="285750" indent="-285750" fontAlgn="base">
              <a:buFont typeface="Arial" panose="020B0604020202020204" pitchFamily="34" charset="0"/>
              <a:buChar char="•"/>
            </a:pPr>
            <a:r>
              <a:rPr lang="en-NZ" sz="1630" dirty="0">
                <a:latin typeface="+mn-lt"/>
              </a:rPr>
              <a:t>Staff from either CoVE can, where applicable, sit on the other CoVEs project steering or reference groups</a:t>
            </a:r>
          </a:p>
          <a:p>
            <a:pPr marL="285750" indent="-285750" fontAlgn="base">
              <a:buFont typeface="Arial" panose="020B0604020202020204" pitchFamily="34" charset="0"/>
              <a:buChar char="•"/>
            </a:pPr>
            <a:endParaRPr lang="en-NZ" sz="1630" dirty="0">
              <a:latin typeface="+mn-lt"/>
            </a:endParaRPr>
          </a:p>
          <a:p>
            <a:pPr marL="285750" indent="-285750" fontAlgn="base">
              <a:buFont typeface="Arial" panose="020B0604020202020204" pitchFamily="34" charset="0"/>
              <a:buChar char="•"/>
            </a:pPr>
            <a:r>
              <a:rPr lang="en-US" sz="1630" dirty="0">
                <a:latin typeface="+mn-lt"/>
              </a:rPr>
              <a:t>W</a:t>
            </a:r>
            <a:r>
              <a:rPr lang="en-NZ" sz="1630" dirty="0">
                <a:latin typeface="+mn-lt"/>
              </a:rPr>
              <a:t>e have discussed the possibility of two joint programmes of work:</a:t>
            </a:r>
          </a:p>
          <a:p>
            <a:pPr fontAlgn="base"/>
            <a:r>
              <a:rPr lang="en-NZ" sz="1630" dirty="0">
                <a:latin typeface="+mn-lt"/>
              </a:rPr>
              <a:t> </a:t>
            </a:r>
          </a:p>
          <a:p>
            <a:pPr marL="742950" lvl="1" indent="-285750" fontAlgn="base">
              <a:buFont typeface="Arial" panose="020B0604020202020204" pitchFamily="34" charset="0"/>
              <a:buChar char="•"/>
            </a:pPr>
            <a:r>
              <a:rPr lang="en-US" sz="1630" dirty="0">
                <a:latin typeface="+mn-lt"/>
              </a:rPr>
              <a:t>P</a:t>
            </a:r>
            <a:r>
              <a:rPr lang="en-NZ" sz="1630" dirty="0">
                <a:latin typeface="+mn-lt"/>
              </a:rPr>
              <a:t>roductivity, which will include both leadership, disruptive technology and diversity </a:t>
            </a:r>
          </a:p>
          <a:p>
            <a:pPr marL="457200" lvl="1" fontAlgn="base"/>
            <a:endParaRPr lang="en-NZ" sz="1630" dirty="0">
              <a:latin typeface="+mn-lt"/>
            </a:endParaRPr>
          </a:p>
          <a:p>
            <a:pPr marL="742950" lvl="1" indent="-285750" fontAlgn="base">
              <a:buFont typeface="Arial" panose="020B0604020202020204" pitchFamily="34" charset="0"/>
              <a:buChar char="•"/>
            </a:pPr>
            <a:r>
              <a:rPr lang="en-US" sz="1630" dirty="0">
                <a:latin typeface="+mn-lt"/>
              </a:rPr>
              <a:t>S</a:t>
            </a:r>
            <a:r>
              <a:rPr lang="en-NZ" sz="1630" dirty="0">
                <a:latin typeface="+mn-lt"/>
              </a:rPr>
              <a:t>ustainability or “a Landscape for living” both CoVEs recognise the importance of ensuring all future training for industry no matter the level, needs to ensure both the building in a focus of the importance of environmental sustainability as well as the technical knowledge and skills to realise that focus</a:t>
            </a:r>
          </a:p>
          <a:p>
            <a:pPr marL="742950" lvl="1" indent="-285750" fontAlgn="base">
              <a:buFont typeface="Arial" panose="020B0604020202020204" pitchFamily="34" charset="0"/>
              <a:buChar char="•"/>
            </a:pPr>
            <a:endParaRPr lang="en-NZ" dirty="0"/>
          </a:p>
          <a:p>
            <a:pPr marL="322458" marR="4607" indent="-310942">
              <a:spcBef>
                <a:spcPts val="91"/>
              </a:spcBef>
              <a:buFont typeface="Arial" panose="020B0604020202020204" pitchFamily="34" charset="0"/>
              <a:buChar char="•"/>
            </a:pPr>
            <a:endParaRPr lang="en-US" sz="1632" dirty="0">
              <a:latin typeface="Calibri" panose="020F0502020204030204" pitchFamily="34" charset="0"/>
              <a:cs typeface="Calibri" panose="020F0502020204030204" pitchFamily="34" charset="0"/>
            </a:endParaRPr>
          </a:p>
          <a:p>
            <a:pPr marL="322458" marR="4607" indent="-310942">
              <a:spcBef>
                <a:spcPts val="91"/>
              </a:spcBef>
              <a:buFont typeface="Arial" panose="020B0604020202020204" pitchFamily="34" charset="0"/>
              <a:buChar char="•"/>
            </a:pPr>
            <a:endParaRPr lang="en-US" sz="1814"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06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1FB14B75-5DE0-494C-8239-979640365E97}"/>
              </a:ext>
            </a:extLst>
          </p:cNvPr>
          <p:cNvGrpSpPr/>
          <p:nvPr/>
        </p:nvGrpSpPr>
        <p:grpSpPr>
          <a:xfrm>
            <a:off x="0" y="0"/>
            <a:ext cx="3578137" cy="3317291"/>
            <a:chOff x="0" y="0"/>
            <a:chExt cx="3945890" cy="3658235"/>
          </a:xfrm>
        </p:grpSpPr>
        <p:sp>
          <p:nvSpPr>
            <p:cNvPr id="3" name="object 4">
              <a:extLst>
                <a:ext uri="{FF2B5EF4-FFF2-40B4-BE49-F238E27FC236}">
                  <a16:creationId xmlns:a16="http://schemas.microsoft.com/office/drawing/2014/main" id="{8D1F6D85-07B8-42E9-A9BD-5CA96E9B7D50}"/>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4" name="object 5">
              <a:extLst>
                <a:ext uri="{FF2B5EF4-FFF2-40B4-BE49-F238E27FC236}">
                  <a16:creationId xmlns:a16="http://schemas.microsoft.com/office/drawing/2014/main" id="{8C052431-5D35-45E0-860F-7328390B0ABD}"/>
                </a:ext>
              </a:extLst>
            </p:cNvPr>
            <p:cNvPicPr/>
            <p:nvPr/>
          </p:nvPicPr>
          <p:blipFill>
            <a:blip r:embed="rId2" cstate="print"/>
            <a:stretch>
              <a:fillRect/>
            </a:stretch>
          </p:blipFill>
          <p:spPr>
            <a:xfrm>
              <a:off x="0" y="0"/>
              <a:ext cx="3826789" cy="1872005"/>
            </a:xfrm>
            <a:prstGeom prst="rect">
              <a:avLst/>
            </a:prstGeom>
          </p:spPr>
        </p:pic>
        <p:sp>
          <p:nvSpPr>
            <p:cNvPr id="5" name="object 6">
              <a:extLst>
                <a:ext uri="{FF2B5EF4-FFF2-40B4-BE49-F238E27FC236}">
                  <a16:creationId xmlns:a16="http://schemas.microsoft.com/office/drawing/2014/main" id="{FDEB3954-4F9C-4E10-883E-1F298912D643}"/>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6" name="object 8">
              <a:extLst>
                <a:ext uri="{FF2B5EF4-FFF2-40B4-BE49-F238E27FC236}">
                  <a16:creationId xmlns:a16="http://schemas.microsoft.com/office/drawing/2014/main" id="{59AF83BF-144F-4001-A5A8-5883CAA5EB92}"/>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grpSp>
        <p:nvGrpSpPr>
          <p:cNvPr id="7" name="object 9">
            <a:extLst>
              <a:ext uri="{FF2B5EF4-FFF2-40B4-BE49-F238E27FC236}">
                <a16:creationId xmlns:a16="http://schemas.microsoft.com/office/drawing/2014/main" id="{3925BC0B-EBBE-4BA2-9D45-5EE7FFC9485D}"/>
              </a:ext>
            </a:extLst>
          </p:cNvPr>
          <p:cNvGrpSpPr/>
          <p:nvPr/>
        </p:nvGrpSpPr>
        <p:grpSpPr>
          <a:xfrm>
            <a:off x="6834264" y="4375118"/>
            <a:ext cx="3859136" cy="3187732"/>
            <a:chOff x="6436855" y="4044784"/>
            <a:chExt cx="4255770" cy="3515360"/>
          </a:xfrm>
        </p:grpSpPr>
        <p:pic>
          <p:nvPicPr>
            <p:cNvPr id="8" name="object 10">
              <a:extLst>
                <a:ext uri="{FF2B5EF4-FFF2-40B4-BE49-F238E27FC236}">
                  <a16:creationId xmlns:a16="http://schemas.microsoft.com/office/drawing/2014/main" id="{E56F2A58-FBCB-4F9C-99AC-D177D0695D46}"/>
                </a:ext>
              </a:extLst>
            </p:cNvPr>
            <p:cNvPicPr/>
            <p:nvPr/>
          </p:nvPicPr>
          <p:blipFill>
            <a:blip r:embed="rId3" cstate="print"/>
            <a:stretch>
              <a:fillRect/>
            </a:stretch>
          </p:blipFill>
          <p:spPr>
            <a:xfrm>
              <a:off x="6795922" y="5547601"/>
              <a:ext cx="3896080" cy="2012403"/>
            </a:xfrm>
            <a:prstGeom prst="rect">
              <a:avLst/>
            </a:prstGeom>
          </p:spPr>
        </p:pic>
        <p:sp>
          <p:nvSpPr>
            <p:cNvPr id="9" name="object 11">
              <a:extLst>
                <a:ext uri="{FF2B5EF4-FFF2-40B4-BE49-F238E27FC236}">
                  <a16:creationId xmlns:a16="http://schemas.microsoft.com/office/drawing/2014/main" id="{BF895B94-0F9C-4C41-8892-8D57613AE2ED}"/>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0" name="object 13">
              <a:extLst>
                <a:ext uri="{FF2B5EF4-FFF2-40B4-BE49-F238E27FC236}">
                  <a16:creationId xmlns:a16="http://schemas.microsoft.com/office/drawing/2014/main" id="{65FD4293-B952-4554-83F9-B4023B38C99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4" name="object 2">
            <a:extLst>
              <a:ext uri="{FF2B5EF4-FFF2-40B4-BE49-F238E27FC236}">
                <a16:creationId xmlns:a16="http://schemas.microsoft.com/office/drawing/2014/main" id="{01413EF5-CD69-481E-B26D-96EC12CD808A}"/>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15" name="object 15">
            <a:extLst>
              <a:ext uri="{FF2B5EF4-FFF2-40B4-BE49-F238E27FC236}">
                <a16:creationId xmlns:a16="http://schemas.microsoft.com/office/drawing/2014/main" id="{BAFCC550-2943-4CDC-80AA-52AE1394D058}"/>
              </a:ext>
            </a:extLst>
          </p:cNvPr>
          <p:cNvSpPr txBox="1">
            <a:spLocks/>
          </p:cNvSpPr>
          <p:nvPr/>
        </p:nvSpPr>
        <p:spPr>
          <a:xfrm>
            <a:off x="2419347" y="809008"/>
            <a:ext cx="6344483" cy="398765"/>
          </a:xfrm>
          <a:prstGeom prst="rect">
            <a:avLst/>
          </a:prstGeom>
        </p:spPr>
        <p:txBody>
          <a:bodyPr vert="horz" wrap="square" lIns="0" tIns="10860" rIns="0" bIns="0" rtlCol="0" anchor="b">
            <a:spAutoFit/>
          </a:bodyPr>
          <a:lstStyle>
            <a:lvl1pPr algn="l" defTabSz="914400" rtl="0" eaLnBrk="1" latinLnBrk="0" hangingPunct="1">
              <a:lnSpc>
                <a:spcPct val="90000"/>
              </a:lnSpc>
              <a:spcBef>
                <a:spcPct val="0"/>
              </a:spcBef>
              <a:buNone/>
              <a:defRPr sz="1632" b="1" i="0" kern="1200">
                <a:solidFill>
                  <a:srgbClr val="8FC740"/>
                </a:solidFill>
                <a:latin typeface="Calibri"/>
                <a:ea typeface="+mj-ea"/>
                <a:cs typeface="Calibri"/>
              </a:defRPr>
            </a:lvl1pPr>
          </a:lstStyle>
          <a:p>
            <a:pPr marL="10860" marR="0" lvl="0" indent="0" algn="ctr" defTabSz="914400" rtl="0" eaLnBrk="1" fontAlgn="auto" latinLnBrk="0" hangingPunct="1">
              <a:lnSpc>
                <a:spcPct val="90000"/>
              </a:lnSpc>
              <a:spcBef>
                <a:spcPts val="86"/>
              </a:spcBef>
              <a:spcAft>
                <a:spcPts val="0"/>
              </a:spcAft>
              <a:buClrTx/>
              <a:buSzTx/>
              <a:buFontTx/>
              <a:buNone/>
              <a:tabLst/>
              <a:defRPr/>
            </a:pPr>
            <a:r>
              <a:rPr lang="en-US" sz="2800" spc="128" dirty="0">
                <a:solidFill>
                  <a:srgbClr val="92D050"/>
                </a:solidFill>
                <a:latin typeface="+mn-lt"/>
              </a:rPr>
              <a:t>In Conclusion </a:t>
            </a:r>
            <a:endParaRPr kumimoji="0" lang="en-NZ" sz="2800" b="1" i="0" u="none" strike="noStrike" kern="1200" cap="none" spc="128" normalizeH="0" baseline="0" noProof="0" dirty="0">
              <a:ln>
                <a:noFill/>
              </a:ln>
              <a:solidFill>
                <a:srgbClr val="92D050"/>
              </a:solidFill>
              <a:effectLst/>
              <a:uLnTx/>
              <a:uFillTx/>
              <a:latin typeface="+mn-lt"/>
              <a:ea typeface="+mj-ea"/>
              <a:cs typeface="Calibri"/>
            </a:endParaRPr>
          </a:p>
        </p:txBody>
      </p:sp>
      <p:sp>
        <p:nvSpPr>
          <p:cNvPr id="17" name="object 21">
            <a:extLst>
              <a:ext uri="{FF2B5EF4-FFF2-40B4-BE49-F238E27FC236}">
                <a16:creationId xmlns:a16="http://schemas.microsoft.com/office/drawing/2014/main" id="{A47EFE56-17ED-427D-906B-8C61794B63D2}"/>
              </a:ext>
            </a:extLst>
          </p:cNvPr>
          <p:cNvSpPr txBox="1"/>
          <p:nvPr/>
        </p:nvSpPr>
        <p:spPr>
          <a:xfrm>
            <a:off x="1583892" y="1617222"/>
            <a:ext cx="8015395" cy="4858020"/>
          </a:xfrm>
          <a:prstGeom prst="rect">
            <a:avLst/>
          </a:prstGeom>
        </p:spPr>
        <p:txBody>
          <a:bodyPr vert="horz" wrap="square" lIns="0" tIns="11516" rIns="0" bIns="0" rtlCol="0">
            <a:spAutoFit/>
          </a:bodyPr>
          <a:lstStyle/>
          <a:p>
            <a:pPr marL="285750" indent="-285750" fontAlgn="base">
              <a:buFont typeface="Arial" panose="020B0604020202020204" pitchFamily="34" charset="0"/>
              <a:buChar char="•"/>
            </a:pPr>
            <a:r>
              <a:rPr lang="en-US" sz="1630" dirty="0">
                <a:latin typeface="+mn-lt"/>
              </a:rPr>
              <a:t>The Food and Fibre Cove in its pursuit of the encouragement and continued development of vocational excellence, unashamedly focuses on the learner placing them at the center of  all of its activity</a:t>
            </a:r>
          </a:p>
          <a:p>
            <a:pPr marL="285750" indent="-285750" fontAlgn="base">
              <a:buFont typeface="Arial" panose="020B0604020202020204" pitchFamily="34" charset="0"/>
              <a:buChar char="•"/>
            </a:pPr>
            <a:endParaRPr lang="en-US" sz="1630" dirty="0">
              <a:latin typeface="+mn-lt"/>
            </a:endParaRPr>
          </a:p>
          <a:p>
            <a:pPr marL="285750" indent="-285750" fontAlgn="base">
              <a:buFont typeface="Arial" panose="020B0604020202020204" pitchFamily="34" charset="0"/>
              <a:buChar char="•"/>
            </a:pPr>
            <a:r>
              <a:rPr lang="en-US" sz="1630" dirty="0">
                <a:latin typeface="+mn-lt"/>
              </a:rPr>
              <a:t>The Food and Fibre CoVE as its name suggests takes its lead from its industry constituency and strives, with its constituency and all VET related partners, to ensure that the Food and Fibre Sector has the skilled talent that it needs to thrive and grow into the future</a:t>
            </a:r>
          </a:p>
          <a:p>
            <a:pPr marL="285750" indent="-285750" fontAlgn="base">
              <a:buFont typeface="Arial" panose="020B0604020202020204" pitchFamily="34" charset="0"/>
              <a:buChar char="•"/>
            </a:pPr>
            <a:endParaRPr lang="en-US" sz="1630" dirty="0">
              <a:latin typeface="+mn-lt"/>
            </a:endParaRPr>
          </a:p>
          <a:p>
            <a:pPr marL="285750" indent="-285750" fontAlgn="base">
              <a:buFont typeface="Arial" panose="020B0604020202020204" pitchFamily="34" charset="0"/>
              <a:buChar char="•"/>
            </a:pPr>
            <a:r>
              <a:rPr lang="en-US" sz="1630" dirty="0">
                <a:latin typeface="+mn-lt"/>
              </a:rPr>
              <a:t>The Food and Fibre CoVE is fully committed to the ongoing success of the wider Vocational Education and Training Sector and to Aotearoa Inc as a whole. All Food and Fibre Cove outputs will be readily available for use by whom ever wishes to use them  </a:t>
            </a:r>
          </a:p>
          <a:p>
            <a:pPr marL="285750" indent="-285750" fontAlgn="base">
              <a:buFont typeface="Arial" panose="020B0604020202020204" pitchFamily="34" charset="0"/>
              <a:buChar char="•"/>
            </a:pPr>
            <a:endParaRPr lang="en-US" sz="1630" dirty="0">
              <a:latin typeface="+mn-lt"/>
            </a:endParaRPr>
          </a:p>
          <a:p>
            <a:pPr marL="285750" indent="-285750" fontAlgn="base">
              <a:buFont typeface="Arial" panose="020B0604020202020204" pitchFamily="34" charset="0"/>
              <a:buChar char="•"/>
            </a:pPr>
            <a:endParaRPr lang="en-US" sz="1630" dirty="0">
              <a:latin typeface="+mn-lt"/>
            </a:endParaRPr>
          </a:p>
          <a:p>
            <a:pPr marL="285750" indent="-285750" fontAlgn="base">
              <a:buFont typeface="Arial" panose="020B0604020202020204" pitchFamily="34" charset="0"/>
              <a:buChar char="•"/>
            </a:pPr>
            <a:endParaRPr lang="en-US" sz="1630" dirty="0">
              <a:latin typeface="+mn-lt"/>
            </a:endParaRPr>
          </a:p>
          <a:p>
            <a:pPr marL="285750" indent="-285750" fontAlgn="base">
              <a:buFont typeface="Arial" panose="020B0604020202020204" pitchFamily="34" charset="0"/>
              <a:buChar char="•"/>
            </a:pPr>
            <a:endParaRPr lang="en-US" sz="1630" dirty="0">
              <a:latin typeface="+mn-lt"/>
            </a:endParaRPr>
          </a:p>
          <a:p>
            <a:pPr marL="285750" indent="-285750" fontAlgn="base">
              <a:buFont typeface="Arial" panose="020B0604020202020204" pitchFamily="34" charset="0"/>
              <a:buChar char="•"/>
            </a:pPr>
            <a:endParaRPr lang="en-NZ" sz="1630" dirty="0">
              <a:latin typeface="+mn-lt"/>
            </a:endParaRPr>
          </a:p>
          <a:p>
            <a:pPr marL="742950" lvl="1" indent="-285750" fontAlgn="base">
              <a:buFont typeface="Arial" panose="020B0604020202020204" pitchFamily="34" charset="0"/>
              <a:buChar char="•"/>
            </a:pPr>
            <a:endParaRPr lang="en-NZ" dirty="0"/>
          </a:p>
          <a:p>
            <a:pPr marL="322458" marR="4607" indent="-310942">
              <a:spcBef>
                <a:spcPts val="91"/>
              </a:spcBef>
              <a:buFont typeface="Arial" panose="020B0604020202020204" pitchFamily="34" charset="0"/>
              <a:buChar char="•"/>
            </a:pPr>
            <a:endParaRPr lang="en-US" sz="1632" dirty="0">
              <a:latin typeface="Calibri" panose="020F0502020204030204" pitchFamily="34" charset="0"/>
              <a:cs typeface="Calibri" panose="020F0502020204030204" pitchFamily="34" charset="0"/>
            </a:endParaRPr>
          </a:p>
          <a:p>
            <a:pPr marL="322458" marR="4607" indent="-310942">
              <a:spcBef>
                <a:spcPts val="91"/>
              </a:spcBef>
              <a:buFont typeface="Arial" panose="020B0604020202020204" pitchFamily="34" charset="0"/>
              <a:buChar char="•"/>
            </a:pPr>
            <a:endParaRPr lang="en-US" sz="1814"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4835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0692377" cy="7560080"/>
            <a:chOff x="0" y="0"/>
            <a:chExt cx="10692377" cy="7560080"/>
          </a:xfrm>
        </p:grpSpPr>
        <p:sp>
          <p:nvSpPr>
            <p:cNvPr id="3" name="object 3"/>
            <p:cNvSpPr/>
            <p:nvPr/>
          </p:nvSpPr>
          <p:spPr>
            <a:xfrm>
              <a:off x="0" y="822096"/>
              <a:ext cx="10692130" cy="6737984"/>
            </a:xfrm>
            <a:custGeom>
              <a:avLst/>
              <a:gdLst/>
              <a:ahLst/>
              <a:cxnLst/>
              <a:rect l="l" t="t" r="r" b="b"/>
              <a:pathLst>
                <a:path w="10692130" h="6737984">
                  <a:moveTo>
                    <a:pt x="0" y="6737908"/>
                  </a:moveTo>
                  <a:lnTo>
                    <a:pt x="0" y="0"/>
                  </a:lnTo>
                  <a:lnTo>
                    <a:pt x="10692003" y="0"/>
                  </a:lnTo>
                  <a:lnTo>
                    <a:pt x="10692003" y="6737908"/>
                  </a:lnTo>
                  <a:lnTo>
                    <a:pt x="0" y="6737908"/>
                  </a:lnTo>
                  <a:close/>
                </a:path>
              </a:pathLst>
            </a:custGeom>
            <a:solidFill>
              <a:srgbClr val="000000">
                <a:alpha val="19999"/>
              </a:srgbClr>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0" y="889405"/>
              <a:ext cx="10692003" cy="6670599"/>
            </a:xfrm>
            <a:prstGeom prst="rect">
              <a:avLst/>
            </a:prstGeom>
          </p:spPr>
        </p:pic>
        <p:sp>
          <p:nvSpPr>
            <p:cNvPr id="5" name="object 5"/>
            <p:cNvSpPr/>
            <p:nvPr/>
          </p:nvSpPr>
          <p:spPr>
            <a:xfrm>
              <a:off x="2815208" y="0"/>
              <a:ext cx="5727700" cy="1073150"/>
            </a:xfrm>
            <a:custGeom>
              <a:avLst/>
              <a:gdLst/>
              <a:ahLst/>
              <a:cxnLst/>
              <a:rect l="l" t="t" r="r" b="b"/>
              <a:pathLst>
                <a:path w="5727700" h="1073150">
                  <a:moveTo>
                    <a:pt x="0" y="0"/>
                  </a:moveTo>
                  <a:lnTo>
                    <a:pt x="5727699" y="0"/>
                  </a:lnTo>
                  <a:lnTo>
                    <a:pt x="5727699" y="1072616"/>
                  </a:lnTo>
                  <a:lnTo>
                    <a:pt x="0" y="1072616"/>
                  </a:lnTo>
                  <a:lnTo>
                    <a:pt x="0" y="0"/>
                  </a:lnTo>
                  <a:close/>
                </a:path>
              </a:pathLst>
            </a:custGeom>
            <a:solidFill>
              <a:srgbClr val="000000">
                <a:alpha val="19999"/>
              </a:srgbClr>
            </a:solidFill>
          </p:spPr>
          <p:txBody>
            <a:bodyPr wrap="square" lIns="0" tIns="0" rIns="0" bIns="0" rtlCol="0"/>
            <a:lstStyle/>
            <a:p>
              <a:endParaRPr dirty="0"/>
            </a:p>
          </p:txBody>
        </p:sp>
        <p:sp>
          <p:nvSpPr>
            <p:cNvPr id="6" name="object 6"/>
            <p:cNvSpPr/>
            <p:nvPr/>
          </p:nvSpPr>
          <p:spPr>
            <a:xfrm>
              <a:off x="2881782" y="12"/>
              <a:ext cx="5586730" cy="998219"/>
            </a:xfrm>
            <a:custGeom>
              <a:avLst/>
              <a:gdLst/>
              <a:ahLst/>
              <a:cxnLst/>
              <a:rect l="l" t="t" r="r" b="b"/>
              <a:pathLst>
                <a:path w="5586730" h="998219">
                  <a:moveTo>
                    <a:pt x="5586450" y="0"/>
                  </a:moveTo>
                  <a:lnTo>
                    <a:pt x="0" y="0"/>
                  </a:lnTo>
                  <a:lnTo>
                    <a:pt x="0" y="997851"/>
                  </a:lnTo>
                  <a:lnTo>
                    <a:pt x="5586450" y="997851"/>
                  </a:lnTo>
                  <a:lnTo>
                    <a:pt x="5586450" y="0"/>
                  </a:lnTo>
                  <a:close/>
                </a:path>
              </a:pathLst>
            </a:custGeom>
            <a:solidFill>
              <a:srgbClr val="FFFFFF"/>
            </a:solidFill>
          </p:spPr>
          <p:txBody>
            <a:bodyPr wrap="square" lIns="0" tIns="0" rIns="0" bIns="0" rtlCol="0"/>
            <a:lstStyle/>
            <a:p>
              <a:endParaRPr dirty="0"/>
            </a:p>
          </p:txBody>
        </p:sp>
        <p:sp>
          <p:nvSpPr>
            <p:cNvPr id="7" name="object 7"/>
            <p:cNvSpPr/>
            <p:nvPr/>
          </p:nvSpPr>
          <p:spPr>
            <a:xfrm>
              <a:off x="0" y="0"/>
              <a:ext cx="7027545" cy="4606290"/>
            </a:xfrm>
            <a:custGeom>
              <a:avLst/>
              <a:gdLst/>
              <a:ahLst/>
              <a:cxnLst/>
              <a:rect l="l" t="t" r="r" b="b"/>
              <a:pathLst>
                <a:path w="7027545" h="4606290">
                  <a:moveTo>
                    <a:pt x="1359833" y="0"/>
                  </a:moveTo>
                  <a:lnTo>
                    <a:pt x="0" y="0"/>
                  </a:lnTo>
                  <a:lnTo>
                    <a:pt x="0" y="4605924"/>
                  </a:lnTo>
                  <a:lnTo>
                    <a:pt x="1326615" y="3468280"/>
                  </a:lnTo>
                  <a:lnTo>
                    <a:pt x="2507339" y="2772442"/>
                  </a:lnTo>
                  <a:lnTo>
                    <a:pt x="4187468" y="2250059"/>
                  </a:lnTo>
                  <a:lnTo>
                    <a:pt x="7027199" y="1620003"/>
                  </a:lnTo>
                  <a:lnTo>
                    <a:pt x="4419968" y="917838"/>
                  </a:lnTo>
                  <a:lnTo>
                    <a:pt x="2817340" y="465952"/>
                  </a:lnTo>
                  <a:lnTo>
                    <a:pt x="1559116" y="68300"/>
                  </a:lnTo>
                  <a:lnTo>
                    <a:pt x="1359833" y="0"/>
                  </a:lnTo>
                  <a:close/>
                </a:path>
              </a:pathLst>
            </a:custGeom>
            <a:solidFill>
              <a:srgbClr val="EBEBEC"/>
            </a:solidFill>
          </p:spPr>
          <p:txBody>
            <a:bodyPr wrap="square" lIns="0" tIns="0" rIns="0" bIns="0" rtlCol="0"/>
            <a:lstStyle/>
            <a:p>
              <a:endParaRPr dirty="0"/>
            </a:p>
          </p:txBody>
        </p:sp>
        <p:pic>
          <p:nvPicPr>
            <p:cNvPr id="8" name="object 8"/>
            <p:cNvPicPr/>
            <p:nvPr/>
          </p:nvPicPr>
          <p:blipFill>
            <a:blip r:embed="rId3" cstate="print"/>
            <a:stretch>
              <a:fillRect/>
            </a:stretch>
          </p:blipFill>
          <p:spPr>
            <a:xfrm>
              <a:off x="249236" y="0"/>
              <a:ext cx="10442767" cy="2439580"/>
            </a:xfrm>
            <a:prstGeom prst="rect">
              <a:avLst/>
            </a:prstGeom>
          </p:spPr>
        </p:pic>
        <p:sp>
          <p:nvSpPr>
            <p:cNvPr id="9" name="object 9"/>
            <p:cNvSpPr/>
            <p:nvPr/>
          </p:nvSpPr>
          <p:spPr>
            <a:xfrm>
              <a:off x="1694218" y="1472011"/>
              <a:ext cx="640715" cy="817880"/>
            </a:xfrm>
            <a:custGeom>
              <a:avLst/>
              <a:gdLst/>
              <a:ahLst/>
              <a:cxnLst/>
              <a:rect l="l" t="t" r="r" b="b"/>
              <a:pathLst>
                <a:path w="640714" h="817880">
                  <a:moveTo>
                    <a:pt x="320065" y="0"/>
                  </a:moveTo>
                  <a:lnTo>
                    <a:pt x="135027" y="210275"/>
                  </a:lnTo>
                  <a:lnTo>
                    <a:pt x="40008" y="335651"/>
                  </a:lnTo>
                  <a:lnTo>
                    <a:pt x="5001" y="425885"/>
                  </a:lnTo>
                  <a:lnTo>
                    <a:pt x="0" y="530733"/>
                  </a:lnTo>
                  <a:lnTo>
                    <a:pt x="490" y="548316"/>
                  </a:lnTo>
                  <a:lnTo>
                    <a:pt x="13246" y="607841"/>
                  </a:lnTo>
                  <a:lnTo>
                    <a:pt x="61324" y="669904"/>
                  </a:lnTo>
                  <a:lnTo>
                    <a:pt x="105969" y="690659"/>
                  </a:lnTo>
                  <a:lnTo>
                    <a:pt x="168274" y="698576"/>
                  </a:lnTo>
                  <a:lnTo>
                    <a:pt x="219621" y="689206"/>
                  </a:lnTo>
                  <a:lnTo>
                    <a:pt x="260095" y="663301"/>
                  </a:lnTo>
                  <a:lnTo>
                    <a:pt x="285625" y="624166"/>
                  </a:lnTo>
                  <a:lnTo>
                    <a:pt x="292138" y="575106"/>
                  </a:lnTo>
                  <a:lnTo>
                    <a:pt x="274794" y="533206"/>
                  </a:lnTo>
                  <a:lnTo>
                    <a:pt x="236943" y="512965"/>
                  </a:lnTo>
                  <a:lnTo>
                    <a:pt x="244855" y="525424"/>
                  </a:lnTo>
                  <a:lnTo>
                    <a:pt x="247878" y="531901"/>
                  </a:lnTo>
                  <a:lnTo>
                    <a:pt x="249231" y="582568"/>
                  </a:lnTo>
                  <a:lnTo>
                    <a:pt x="213893" y="620623"/>
                  </a:lnTo>
                  <a:lnTo>
                    <a:pt x="163706" y="624239"/>
                  </a:lnTo>
                  <a:lnTo>
                    <a:pt x="125006" y="590613"/>
                  </a:lnTo>
                  <a:lnTo>
                    <a:pt x="112429" y="544898"/>
                  </a:lnTo>
                  <a:lnTo>
                    <a:pt x="113296" y="528828"/>
                  </a:lnTo>
                  <a:lnTo>
                    <a:pt x="125378" y="489465"/>
                  </a:lnTo>
                  <a:lnTo>
                    <a:pt x="149251" y="455156"/>
                  </a:lnTo>
                  <a:lnTo>
                    <a:pt x="182634" y="427753"/>
                  </a:lnTo>
                  <a:lnTo>
                    <a:pt x="223247" y="409113"/>
                  </a:lnTo>
                  <a:lnTo>
                    <a:pt x="268808" y="401091"/>
                  </a:lnTo>
                  <a:lnTo>
                    <a:pt x="314682" y="404757"/>
                  </a:lnTo>
                  <a:lnTo>
                    <a:pt x="356441" y="419026"/>
                  </a:lnTo>
                  <a:lnTo>
                    <a:pt x="392722" y="442501"/>
                  </a:lnTo>
                  <a:lnTo>
                    <a:pt x="422162" y="473787"/>
                  </a:lnTo>
                  <a:lnTo>
                    <a:pt x="443397" y="511487"/>
                  </a:lnTo>
                  <a:lnTo>
                    <a:pt x="455065" y="554205"/>
                  </a:lnTo>
                  <a:lnTo>
                    <a:pt x="455803" y="600544"/>
                  </a:lnTo>
                  <a:lnTo>
                    <a:pt x="447328" y="645900"/>
                  </a:lnTo>
                  <a:lnTo>
                    <a:pt x="432128" y="687288"/>
                  </a:lnTo>
                  <a:lnTo>
                    <a:pt x="410181" y="724065"/>
                  </a:lnTo>
                  <a:lnTo>
                    <a:pt x="381467" y="755583"/>
                  </a:lnTo>
                  <a:lnTo>
                    <a:pt x="345966" y="781198"/>
                  </a:lnTo>
                  <a:lnTo>
                    <a:pt x="303656" y="800265"/>
                  </a:lnTo>
                  <a:lnTo>
                    <a:pt x="260642" y="812838"/>
                  </a:lnTo>
                  <a:lnTo>
                    <a:pt x="275197" y="814789"/>
                  </a:lnTo>
                  <a:lnTo>
                    <a:pt x="289958" y="816209"/>
                  </a:lnTo>
                  <a:lnTo>
                    <a:pt x="304917" y="817077"/>
                  </a:lnTo>
                  <a:lnTo>
                    <a:pt x="320065" y="817372"/>
                  </a:lnTo>
                  <a:lnTo>
                    <a:pt x="367363" y="815339"/>
                  </a:lnTo>
                  <a:lnTo>
                    <a:pt x="412505" y="809106"/>
                  </a:lnTo>
                  <a:lnTo>
                    <a:pt x="454998" y="798472"/>
                  </a:lnTo>
                  <a:lnTo>
                    <a:pt x="494346" y="783234"/>
                  </a:lnTo>
                  <a:lnTo>
                    <a:pt x="530053" y="763191"/>
                  </a:lnTo>
                  <a:lnTo>
                    <a:pt x="561625" y="738141"/>
                  </a:lnTo>
                  <a:lnTo>
                    <a:pt x="588567" y="707883"/>
                  </a:lnTo>
                  <a:lnTo>
                    <a:pt x="610383" y="672215"/>
                  </a:lnTo>
                  <a:lnTo>
                    <a:pt x="626579" y="630935"/>
                  </a:lnTo>
                  <a:lnTo>
                    <a:pt x="636660" y="583841"/>
                  </a:lnTo>
                  <a:lnTo>
                    <a:pt x="640130" y="530733"/>
                  </a:lnTo>
                  <a:lnTo>
                    <a:pt x="590120" y="360902"/>
                  </a:lnTo>
                  <a:lnTo>
                    <a:pt x="480098" y="188118"/>
                  </a:lnTo>
                  <a:lnTo>
                    <a:pt x="370075" y="53959"/>
                  </a:lnTo>
                  <a:lnTo>
                    <a:pt x="320065" y="0"/>
                  </a:lnTo>
                  <a:close/>
                </a:path>
              </a:pathLst>
            </a:custGeom>
            <a:solidFill>
              <a:srgbClr val="000000"/>
            </a:solidFill>
          </p:spPr>
          <p:txBody>
            <a:bodyPr wrap="square" lIns="0" tIns="0" rIns="0" bIns="0" rtlCol="0"/>
            <a:lstStyle/>
            <a:p>
              <a:endParaRPr dirty="0"/>
            </a:p>
          </p:txBody>
        </p:sp>
        <p:pic>
          <p:nvPicPr>
            <p:cNvPr id="10" name="object 10"/>
            <p:cNvPicPr/>
            <p:nvPr/>
          </p:nvPicPr>
          <p:blipFill>
            <a:blip r:embed="rId4" cstate="print"/>
            <a:stretch>
              <a:fillRect/>
            </a:stretch>
          </p:blipFill>
          <p:spPr>
            <a:xfrm>
              <a:off x="473500" y="2664217"/>
              <a:ext cx="1817842" cy="269177"/>
            </a:xfrm>
            <a:prstGeom prst="rect">
              <a:avLst/>
            </a:prstGeom>
          </p:spPr>
        </p:pic>
        <p:sp>
          <p:nvSpPr>
            <p:cNvPr id="11" name="object 11"/>
            <p:cNvSpPr/>
            <p:nvPr/>
          </p:nvSpPr>
          <p:spPr>
            <a:xfrm>
              <a:off x="2303779" y="2716618"/>
              <a:ext cx="48895" cy="10160"/>
            </a:xfrm>
            <a:custGeom>
              <a:avLst/>
              <a:gdLst/>
              <a:ahLst/>
              <a:cxnLst/>
              <a:rect l="l" t="t" r="r" b="b"/>
              <a:pathLst>
                <a:path w="48894" h="10160">
                  <a:moveTo>
                    <a:pt x="48742" y="0"/>
                  </a:moveTo>
                  <a:lnTo>
                    <a:pt x="0" y="0"/>
                  </a:lnTo>
                  <a:lnTo>
                    <a:pt x="0" y="9931"/>
                  </a:lnTo>
                  <a:lnTo>
                    <a:pt x="48742" y="9931"/>
                  </a:lnTo>
                  <a:lnTo>
                    <a:pt x="48742" y="0"/>
                  </a:lnTo>
                  <a:close/>
                </a:path>
              </a:pathLst>
            </a:custGeom>
            <a:solidFill>
              <a:srgbClr val="000000"/>
            </a:solidFill>
          </p:spPr>
          <p:txBody>
            <a:bodyPr wrap="square" lIns="0" tIns="0" rIns="0" bIns="0" rtlCol="0"/>
            <a:lstStyle/>
            <a:p>
              <a:endParaRPr dirty="0"/>
            </a:p>
          </p:txBody>
        </p:sp>
        <p:pic>
          <p:nvPicPr>
            <p:cNvPr id="12" name="object 12"/>
            <p:cNvPicPr/>
            <p:nvPr/>
          </p:nvPicPr>
          <p:blipFill>
            <a:blip r:embed="rId5" cstate="print"/>
            <a:stretch>
              <a:fillRect/>
            </a:stretch>
          </p:blipFill>
          <p:spPr>
            <a:xfrm>
              <a:off x="2372010" y="2664217"/>
              <a:ext cx="251387" cy="118176"/>
            </a:xfrm>
            <a:prstGeom prst="rect">
              <a:avLst/>
            </a:prstGeom>
          </p:spPr>
        </p:pic>
        <p:pic>
          <p:nvPicPr>
            <p:cNvPr id="13" name="object 13"/>
            <p:cNvPicPr/>
            <p:nvPr/>
          </p:nvPicPr>
          <p:blipFill>
            <a:blip r:embed="rId6" cstate="print"/>
            <a:stretch>
              <a:fillRect/>
            </a:stretch>
          </p:blipFill>
          <p:spPr>
            <a:xfrm>
              <a:off x="1671218" y="2366573"/>
              <a:ext cx="185343" cy="225082"/>
            </a:xfrm>
            <a:prstGeom prst="rect">
              <a:avLst/>
            </a:prstGeom>
          </p:spPr>
        </p:pic>
        <p:pic>
          <p:nvPicPr>
            <p:cNvPr id="14" name="object 14"/>
            <p:cNvPicPr/>
            <p:nvPr/>
          </p:nvPicPr>
          <p:blipFill>
            <a:blip r:embed="rId7" cstate="print"/>
            <a:stretch>
              <a:fillRect/>
            </a:stretch>
          </p:blipFill>
          <p:spPr>
            <a:xfrm>
              <a:off x="1883858" y="2369094"/>
              <a:ext cx="293485" cy="224717"/>
            </a:xfrm>
            <a:prstGeom prst="rect">
              <a:avLst/>
            </a:prstGeom>
          </p:spPr>
        </p:pic>
        <p:sp>
          <p:nvSpPr>
            <p:cNvPr id="15" name="object 15"/>
            <p:cNvSpPr/>
            <p:nvPr/>
          </p:nvSpPr>
          <p:spPr>
            <a:xfrm>
              <a:off x="483984" y="1977237"/>
              <a:ext cx="1842770" cy="615950"/>
            </a:xfrm>
            <a:custGeom>
              <a:avLst/>
              <a:gdLst/>
              <a:ahLst/>
              <a:cxnLst/>
              <a:rect l="l" t="t" r="r" b="b"/>
              <a:pathLst>
                <a:path w="1842770" h="615950">
                  <a:moveTo>
                    <a:pt x="178371" y="4292"/>
                  </a:moveTo>
                  <a:lnTo>
                    <a:pt x="2705" y="4292"/>
                  </a:lnTo>
                  <a:lnTo>
                    <a:pt x="2705" y="69062"/>
                  </a:lnTo>
                  <a:lnTo>
                    <a:pt x="2705" y="113512"/>
                  </a:lnTo>
                  <a:lnTo>
                    <a:pt x="2705" y="177012"/>
                  </a:lnTo>
                  <a:lnTo>
                    <a:pt x="2705" y="281152"/>
                  </a:lnTo>
                  <a:lnTo>
                    <a:pt x="76263" y="281152"/>
                  </a:lnTo>
                  <a:lnTo>
                    <a:pt x="76263" y="177012"/>
                  </a:lnTo>
                  <a:lnTo>
                    <a:pt x="166306" y="177012"/>
                  </a:lnTo>
                  <a:lnTo>
                    <a:pt x="166306" y="113512"/>
                  </a:lnTo>
                  <a:lnTo>
                    <a:pt x="76263" y="113512"/>
                  </a:lnTo>
                  <a:lnTo>
                    <a:pt x="76263" y="69062"/>
                  </a:lnTo>
                  <a:lnTo>
                    <a:pt x="178371" y="69062"/>
                  </a:lnTo>
                  <a:lnTo>
                    <a:pt x="178371" y="4292"/>
                  </a:lnTo>
                  <a:close/>
                </a:path>
                <a:path w="1842770" h="615950">
                  <a:moveTo>
                    <a:pt x="179654" y="338607"/>
                  </a:moveTo>
                  <a:lnTo>
                    <a:pt x="0" y="338607"/>
                  </a:lnTo>
                  <a:lnTo>
                    <a:pt x="0" y="403377"/>
                  </a:lnTo>
                  <a:lnTo>
                    <a:pt x="0" y="447827"/>
                  </a:lnTo>
                  <a:lnTo>
                    <a:pt x="0" y="511327"/>
                  </a:lnTo>
                  <a:lnTo>
                    <a:pt x="0" y="615467"/>
                  </a:lnTo>
                  <a:lnTo>
                    <a:pt x="75234" y="615467"/>
                  </a:lnTo>
                  <a:lnTo>
                    <a:pt x="75234" y="511327"/>
                  </a:lnTo>
                  <a:lnTo>
                    <a:pt x="167309" y="511327"/>
                  </a:lnTo>
                  <a:lnTo>
                    <a:pt x="167309" y="447827"/>
                  </a:lnTo>
                  <a:lnTo>
                    <a:pt x="75234" y="447827"/>
                  </a:lnTo>
                  <a:lnTo>
                    <a:pt x="75234" y="403377"/>
                  </a:lnTo>
                  <a:lnTo>
                    <a:pt x="179654" y="403377"/>
                  </a:lnTo>
                  <a:lnTo>
                    <a:pt x="179654" y="338607"/>
                  </a:lnTo>
                  <a:close/>
                </a:path>
                <a:path w="1842770" h="615950">
                  <a:moveTo>
                    <a:pt x="299707" y="338645"/>
                  </a:moveTo>
                  <a:lnTo>
                    <a:pt x="224485" y="338645"/>
                  </a:lnTo>
                  <a:lnTo>
                    <a:pt x="224485" y="614895"/>
                  </a:lnTo>
                  <a:lnTo>
                    <a:pt x="299707" y="614895"/>
                  </a:lnTo>
                  <a:lnTo>
                    <a:pt x="299707" y="338645"/>
                  </a:lnTo>
                  <a:close/>
                </a:path>
                <a:path w="1842770" h="615950">
                  <a:moveTo>
                    <a:pt x="502373" y="142455"/>
                  </a:moveTo>
                  <a:lnTo>
                    <a:pt x="495325" y="95516"/>
                  </a:lnTo>
                  <a:lnTo>
                    <a:pt x="475335" y="56172"/>
                  </a:lnTo>
                  <a:lnTo>
                    <a:pt x="444119" y="26047"/>
                  </a:lnTo>
                  <a:lnTo>
                    <a:pt x="427215" y="18059"/>
                  </a:lnTo>
                  <a:lnTo>
                    <a:pt x="427215" y="142455"/>
                  </a:lnTo>
                  <a:lnTo>
                    <a:pt x="422021" y="172631"/>
                  </a:lnTo>
                  <a:lnTo>
                    <a:pt x="407314" y="195935"/>
                  </a:lnTo>
                  <a:lnTo>
                    <a:pt x="384479" y="210947"/>
                  </a:lnTo>
                  <a:lnTo>
                    <a:pt x="354850" y="216255"/>
                  </a:lnTo>
                  <a:lnTo>
                    <a:pt x="325234" y="210947"/>
                  </a:lnTo>
                  <a:lnTo>
                    <a:pt x="302399" y="195935"/>
                  </a:lnTo>
                  <a:lnTo>
                    <a:pt x="287705" y="172631"/>
                  </a:lnTo>
                  <a:lnTo>
                    <a:pt x="282498" y="142455"/>
                  </a:lnTo>
                  <a:lnTo>
                    <a:pt x="287705" y="112115"/>
                  </a:lnTo>
                  <a:lnTo>
                    <a:pt x="302399" y="88836"/>
                  </a:lnTo>
                  <a:lnTo>
                    <a:pt x="325234" y="73926"/>
                  </a:lnTo>
                  <a:lnTo>
                    <a:pt x="354850" y="68656"/>
                  </a:lnTo>
                  <a:lnTo>
                    <a:pt x="384479" y="73977"/>
                  </a:lnTo>
                  <a:lnTo>
                    <a:pt x="407314" y="88988"/>
                  </a:lnTo>
                  <a:lnTo>
                    <a:pt x="422021" y="112280"/>
                  </a:lnTo>
                  <a:lnTo>
                    <a:pt x="427215" y="142455"/>
                  </a:lnTo>
                  <a:lnTo>
                    <a:pt x="427215" y="18059"/>
                  </a:lnTo>
                  <a:lnTo>
                    <a:pt x="403377" y="6781"/>
                  </a:lnTo>
                  <a:lnTo>
                    <a:pt x="354850" y="0"/>
                  </a:lnTo>
                  <a:lnTo>
                    <a:pt x="306324" y="6781"/>
                  </a:lnTo>
                  <a:lnTo>
                    <a:pt x="265595" y="26047"/>
                  </a:lnTo>
                  <a:lnTo>
                    <a:pt x="234365" y="56172"/>
                  </a:lnTo>
                  <a:lnTo>
                    <a:pt x="214376" y="95516"/>
                  </a:lnTo>
                  <a:lnTo>
                    <a:pt x="207327" y="142455"/>
                  </a:lnTo>
                  <a:lnTo>
                    <a:pt x="214376" y="189407"/>
                  </a:lnTo>
                  <a:lnTo>
                    <a:pt x="234365" y="228752"/>
                  </a:lnTo>
                  <a:lnTo>
                    <a:pt x="265595" y="258876"/>
                  </a:lnTo>
                  <a:lnTo>
                    <a:pt x="306324" y="278142"/>
                  </a:lnTo>
                  <a:lnTo>
                    <a:pt x="354850" y="284924"/>
                  </a:lnTo>
                  <a:lnTo>
                    <a:pt x="403377" y="278142"/>
                  </a:lnTo>
                  <a:lnTo>
                    <a:pt x="444119" y="258876"/>
                  </a:lnTo>
                  <a:lnTo>
                    <a:pt x="475335" y="228752"/>
                  </a:lnTo>
                  <a:lnTo>
                    <a:pt x="481685" y="216255"/>
                  </a:lnTo>
                  <a:lnTo>
                    <a:pt x="495325" y="189407"/>
                  </a:lnTo>
                  <a:lnTo>
                    <a:pt x="502373" y="142455"/>
                  </a:lnTo>
                  <a:close/>
                </a:path>
                <a:path w="1842770" h="615950">
                  <a:moveTo>
                    <a:pt x="592404" y="534390"/>
                  </a:moveTo>
                  <a:lnTo>
                    <a:pt x="581367" y="496951"/>
                  </a:lnTo>
                  <a:lnTo>
                    <a:pt x="552119" y="471639"/>
                  </a:lnTo>
                  <a:lnTo>
                    <a:pt x="564299" y="460997"/>
                  </a:lnTo>
                  <a:lnTo>
                    <a:pt x="573036" y="448360"/>
                  </a:lnTo>
                  <a:lnTo>
                    <a:pt x="573328" y="447573"/>
                  </a:lnTo>
                  <a:lnTo>
                    <a:pt x="578307" y="434238"/>
                  </a:lnTo>
                  <a:lnTo>
                    <a:pt x="580072" y="419163"/>
                  </a:lnTo>
                  <a:lnTo>
                    <a:pt x="576033" y="400215"/>
                  </a:lnTo>
                  <a:lnTo>
                    <a:pt x="573062" y="386270"/>
                  </a:lnTo>
                  <a:lnTo>
                    <a:pt x="553250" y="360857"/>
                  </a:lnTo>
                  <a:lnTo>
                    <a:pt x="522503" y="344462"/>
                  </a:lnTo>
                  <a:lnTo>
                    <a:pt x="515937" y="343509"/>
                  </a:lnTo>
                  <a:lnTo>
                    <a:pt x="515937" y="528866"/>
                  </a:lnTo>
                  <a:lnTo>
                    <a:pt x="513994" y="538899"/>
                  </a:lnTo>
                  <a:lnTo>
                    <a:pt x="508342" y="546328"/>
                  </a:lnTo>
                  <a:lnTo>
                    <a:pt x="499300" y="550951"/>
                  </a:lnTo>
                  <a:lnTo>
                    <a:pt x="487172" y="552538"/>
                  </a:lnTo>
                  <a:lnTo>
                    <a:pt x="435775" y="552538"/>
                  </a:lnTo>
                  <a:lnTo>
                    <a:pt x="435775" y="505193"/>
                  </a:lnTo>
                  <a:lnTo>
                    <a:pt x="487172" y="505193"/>
                  </a:lnTo>
                  <a:lnTo>
                    <a:pt x="499300" y="506780"/>
                  </a:lnTo>
                  <a:lnTo>
                    <a:pt x="508342" y="511403"/>
                  </a:lnTo>
                  <a:lnTo>
                    <a:pt x="513994" y="518845"/>
                  </a:lnTo>
                  <a:lnTo>
                    <a:pt x="515937" y="528866"/>
                  </a:lnTo>
                  <a:lnTo>
                    <a:pt x="515937" y="343509"/>
                  </a:lnTo>
                  <a:lnTo>
                    <a:pt x="503605" y="341706"/>
                  </a:lnTo>
                  <a:lnTo>
                    <a:pt x="503605" y="423900"/>
                  </a:lnTo>
                  <a:lnTo>
                    <a:pt x="501738" y="433920"/>
                  </a:lnTo>
                  <a:lnTo>
                    <a:pt x="496316" y="441363"/>
                  </a:lnTo>
                  <a:lnTo>
                    <a:pt x="487654" y="445985"/>
                  </a:lnTo>
                  <a:lnTo>
                    <a:pt x="476072" y="447573"/>
                  </a:lnTo>
                  <a:lnTo>
                    <a:pt x="435775" y="447573"/>
                  </a:lnTo>
                  <a:lnTo>
                    <a:pt x="435775" y="400215"/>
                  </a:lnTo>
                  <a:lnTo>
                    <a:pt x="476072" y="400215"/>
                  </a:lnTo>
                  <a:lnTo>
                    <a:pt x="487654" y="401815"/>
                  </a:lnTo>
                  <a:lnTo>
                    <a:pt x="496316" y="406438"/>
                  </a:lnTo>
                  <a:lnTo>
                    <a:pt x="501738" y="413880"/>
                  </a:lnTo>
                  <a:lnTo>
                    <a:pt x="503605" y="423900"/>
                  </a:lnTo>
                  <a:lnTo>
                    <a:pt x="503605" y="341706"/>
                  </a:lnTo>
                  <a:lnTo>
                    <a:pt x="482638" y="338645"/>
                  </a:lnTo>
                  <a:lnTo>
                    <a:pt x="361378" y="338645"/>
                  </a:lnTo>
                  <a:lnTo>
                    <a:pt x="361378" y="614895"/>
                  </a:lnTo>
                  <a:lnTo>
                    <a:pt x="497027" y="614895"/>
                  </a:lnTo>
                  <a:lnTo>
                    <a:pt x="535863" y="609092"/>
                  </a:lnTo>
                  <a:lnTo>
                    <a:pt x="566000" y="592696"/>
                  </a:lnTo>
                  <a:lnTo>
                    <a:pt x="585482" y="567283"/>
                  </a:lnTo>
                  <a:lnTo>
                    <a:pt x="588594" y="552538"/>
                  </a:lnTo>
                  <a:lnTo>
                    <a:pt x="592404" y="534390"/>
                  </a:lnTo>
                  <a:close/>
                </a:path>
                <a:path w="1842770" h="615950">
                  <a:moveTo>
                    <a:pt x="828014" y="142455"/>
                  </a:moveTo>
                  <a:lnTo>
                    <a:pt x="820966" y="95516"/>
                  </a:lnTo>
                  <a:lnTo>
                    <a:pt x="800976" y="56172"/>
                  </a:lnTo>
                  <a:lnTo>
                    <a:pt x="769759" y="26047"/>
                  </a:lnTo>
                  <a:lnTo>
                    <a:pt x="752843" y="18059"/>
                  </a:lnTo>
                  <a:lnTo>
                    <a:pt x="752843" y="142455"/>
                  </a:lnTo>
                  <a:lnTo>
                    <a:pt x="747636" y="172631"/>
                  </a:lnTo>
                  <a:lnTo>
                    <a:pt x="732942" y="195935"/>
                  </a:lnTo>
                  <a:lnTo>
                    <a:pt x="710107" y="210947"/>
                  </a:lnTo>
                  <a:lnTo>
                    <a:pt x="680491" y="216255"/>
                  </a:lnTo>
                  <a:lnTo>
                    <a:pt x="650875" y="210947"/>
                  </a:lnTo>
                  <a:lnTo>
                    <a:pt x="628027" y="195935"/>
                  </a:lnTo>
                  <a:lnTo>
                    <a:pt x="613333" y="172631"/>
                  </a:lnTo>
                  <a:lnTo>
                    <a:pt x="608139" y="142455"/>
                  </a:lnTo>
                  <a:lnTo>
                    <a:pt x="613333" y="112115"/>
                  </a:lnTo>
                  <a:lnTo>
                    <a:pt x="628027" y="88836"/>
                  </a:lnTo>
                  <a:lnTo>
                    <a:pt x="650875" y="73926"/>
                  </a:lnTo>
                  <a:lnTo>
                    <a:pt x="680491" y="68656"/>
                  </a:lnTo>
                  <a:lnTo>
                    <a:pt x="710107" y="73977"/>
                  </a:lnTo>
                  <a:lnTo>
                    <a:pt x="732942" y="88988"/>
                  </a:lnTo>
                  <a:lnTo>
                    <a:pt x="747636" y="112280"/>
                  </a:lnTo>
                  <a:lnTo>
                    <a:pt x="752843" y="142455"/>
                  </a:lnTo>
                  <a:lnTo>
                    <a:pt x="752843" y="18059"/>
                  </a:lnTo>
                  <a:lnTo>
                    <a:pt x="729018" y="6781"/>
                  </a:lnTo>
                  <a:lnTo>
                    <a:pt x="680491" y="0"/>
                  </a:lnTo>
                  <a:lnTo>
                    <a:pt x="631964" y="6781"/>
                  </a:lnTo>
                  <a:lnTo>
                    <a:pt x="591223" y="26047"/>
                  </a:lnTo>
                  <a:lnTo>
                    <a:pt x="560006" y="56172"/>
                  </a:lnTo>
                  <a:lnTo>
                    <a:pt x="540004" y="95516"/>
                  </a:lnTo>
                  <a:lnTo>
                    <a:pt x="532968" y="142455"/>
                  </a:lnTo>
                  <a:lnTo>
                    <a:pt x="540004" y="189407"/>
                  </a:lnTo>
                  <a:lnTo>
                    <a:pt x="560006" y="228752"/>
                  </a:lnTo>
                  <a:lnTo>
                    <a:pt x="591223" y="258876"/>
                  </a:lnTo>
                  <a:lnTo>
                    <a:pt x="631964" y="278142"/>
                  </a:lnTo>
                  <a:lnTo>
                    <a:pt x="680491" y="284924"/>
                  </a:lnTo>
                  <a:lnTo>
                    <a:pt x="729018" y="278142"/>
                  </a:lnTo>
                  <a:lnTo>
                    <a:pt x="769759" y="258876"/>
                  </a:lnTo>
                  <a:lnTo>
                    <a:pt x="800976" y="228752"/>
                  </a:lnTo>
                  <a:lnTo>
                    <a:pt x="807326" y="216255"/>
                  </a:lnTo>
                  <a:lnTo>
                    <a:pt x="820966" y="189407"/>
                  </a:lnTo>
                  <a:lnTo>
                    <a:pt x="828014" y="142455"/>
                  </a:lnTo>
                  <a:close/>
                </a:path>
                <a:path w="1842770" h="615950">
                  <a:moveTo>
                    <a:pt x="887590" y="612927"/>
                  </a:moveTo>
                  <a:lnTo>
                    <a:pt x="834504" y="529653"/>
                  </a:lnTo>
                  <a:lnTo>
                    <a:pt x="824699" y="514273"/>
                  </a:lnTo>
                  <a:lnTo>
                    <a:pt x="844334" y="499948"/>
                  </a:lnTo>
                  <a:lnTo>
                    <a:pt x="859078" y="481711"/>
                  </a:lnTo>
                  <a:lnTo>
                    <a:pt x="864781" y="468490"/>
                  </a:lnTo>
                  <a:lnTo>
                    <a:pt x="868349" y="460222"/>
                  </a:lnTo>
                  <a:lnTo>
                    <a:pt x="864450" y="401002"/>
                  </a:lnTo>
                  <a:lnTo>
                    <a:pt x="840892" y="365493"/>
                  </a:lnTo>
                  <a:lnTo>
                    <a:pt x="806183" y="345668"/>
                  </a:lnTo>
                  <a:lnTo>
                    <a:pt x="795502" y="343979"/>
                  </a:lnTo>
                  <a:lnTo>
                    <a:pt x="795502" y="434543"/>
                  </a:lnTo>
                  <a:lnTo>
                    <a:pt x="792962" y="448843"/>
                  </a:lnTo>
                  <a:lnTo>
                    <a:pt x="785596" y="459511"/>
                  </a:lnTo>
                  <a:lnTo>
                    <a:pt x="773836" y="466191"/>
                  </a:lnTo>
                  <a:lnTo>
                    <a:pt x="758101" y="468490"/>
                  </a:lnTo>
                  <a:lnTo>
                    <a:pt x="714527" y="468490"/>
                  </a:lnTo>
                  <a:lnTo>
                    <a:pt x="714527" y="401002"/>
                  </a:lnTo>
                  <a:lnTo>
                    <a:pt x="758101" y="401002"/>
                  </a:lnTo>
                  <a:lnTo>
                    <a:pt x="773836" y="403301"/>
                  </a:lnTo>
                  <a:lnTo>
                    <a:pt x="785596" y="409930"/>
                  </a:lnTo>
                  <a:lnTo>
                    <a:pt x="792962" y="420484"/>
                  </a:lnTo>
                  <a:lnTo>
                    <a:pt x="795502" y="434543"/>
                  </a:lnTo>
                  <a:lnTo>
                    <a:pt x="795502" y="343979"/>
                  </a:lnTo>
                  <a:lnTo>
                    <a:pt x="761796" y="338645"/>
                  </a:lnTo>
                  <a:lnTo>
                    <a:pt x="639292" y="338645"/>
                  </a:lnTo>
                  <a:lnTo>
                    <a:pt x="639292" y="614895"/>
                  </a:lnTo>
                  <a:lnTo>
                    <a:pt x="714527" y="614895"/>
                  </a:lnTo>
                  <a:lnTo>
                    <a:pt x="714527" y="529653"/>
                  </a:lnTo>
                  <a:lnTo>
                    <a:pt x="754811" y="529653"/>
                  </a:lnTo>
                  <a:lnTo>
                    <a:pt x="803325" y="614895"/>
                  </a:lnTo>
                  <a:lnTo>
                    <a:pt x="887590" y="614895"/>
                  </a:lnTo>
                  <a:lnTo>
                    <a:pt x="887590" y="612927"/>
                  </a:lnTo>
                  <a:close/>
                </a:path>
                <a:path w="1842770" h="615950">
                  <a:moveTo>
                    <a:pt x="1111656" y="550189"/>
                  </a:moveTo>
                  <a:lnTo>
                    <a:pt x="1003134" y="550189"/>
                  </a:lnTo>
                  <a:lnTo>
                    <a:pt x="1003134" y="507009"/>
                  </a:lnTo>
                  <a:lnTo>
                    <a:pt x="1099731" y="507009"/>
                  </a:lnTo>
                  <a:lnTo>
                    <a:pt x="1099731" y="443509"/>
                  </a:lnTo>
                  <a:lnTo>
                    <a:pt x="1003134" y="443509"/>
                  </a:lnTo>
                  <a:lnTo>
                    <a:pt x="1003134" y="402869"/>
                  </a:lnTo>
                  <a:lnTo>
                    <a:pt x="1107948" y="402869"/>
                  </a:lnTo>
                  <a:lnTo>
                    <a:pt x="1107948" y="338099"/>
                  </a:lnTo>
                  <a:lnTo>
                    <a:pt x="928306" y="338099"/>
                  </a:lnTo>
                  <a:lnTo>
                    <a:pt x="928306" y="402869"/>
                  </a:lnTo>
                  <a:lnTo>
                    <a:pt x="928306" y="443509"/>
                  </a:lnTo>
                  <a:lnTo>
                    <a:pt x="928306" y="507009"/>
                  </a:lnTo>
                  <a:lnTo>
                    <a:pt x="928306" y="550189"/>
                  </a:lnTo>
                  <a:lnTo>
                    <a:pt x="928306" y="614959"/>
                  </a:lnTo>
                  <a:lnTo>
                    <a:pt x="1111656" y="614959"/>
                  </a:lnTo>
                  <a:lnTo>
                    <a:pt x="1111656" y="550189"/>
                  </a:lnTo>
                  <a:close/>
                </a:path>
                <a:path w="1842770" h="615950">
                  <a:moveTo>
                    <a:pt x="1129538" y="142062"/>
                  </a:moveTo>
                  <a:lnTo>
                    <a:pt x="1122819" y="96075"/>
                  </a:lnTo>
                  <a:lnTo>
                    <a:pt x="1103630" y="57950"/>
                  </a:lnTo>
                  <a:lnTo>
                    <a:pt x="1073353" y="29057"/>
                  </a:lnTo>
                  <a:lnTo>
                    <a:pt x="1054366" y="20358"/>
                  </a:lnTo>
                  <a:lnTo>
                    <a:pt x="1054366" y="142062"/>
                  </a:lnTo>
                  <a:lnTo>
                    <a:pt x="1049655" y="173240"/>
                  </a:lnTo>
                  <a:lnTo>
                    <a:pt x="1036015" y="196430"/>
                  </a:lnTo>
                  <a:lnTo>
                    <a:pt x="1014171" y="210883"/>
                  </a:lnTo>
                  <a:lnTo>
                    <a:pt x="984821" y="215861"/>
                  </a:lnTo>
                  <a:lnTo>
                    <a:pt x="947039" y="215861"/>
                  </a:lnTo>
                  <a:lnTo>
                    <a:pt x="947039" y="69049"/>
                  </a:lnTo>
                  <a:lnTo>
                    <a:pt x="984821" y="69049"/>
                  </a:lnTo>
                  <a:lnTo>
                    <a:pt x="1014171" y="74028"/>
                  </a:lnTo>
                  <a:lnTo>
                    <a:pt x="1036015" y="88392"/>
                  </a:lnTo>
                  <a:lnTo>
                    <a:pt x="1049655" y="111340"/>
                  </a:lnTo>
                  <a:lnTo>
                    <a:pt x="1054366" y="142062"/>
                  </a:lnTo>
                  <a:lnTo>
                    <a:pt x="1054366" y="20358"/>
                  </a:lnTo>
                  <a:lnTo>
                    <a:pt x="1033411" y="10744"/>
                  </a:lnTo>
                  <a:lnTo>
                    <a:pt x="985227" y="4330"/>
                  </a:lnTo>
                  <a:lnTo>
                    <a:pt x="873480" y="4330"/>
                  </a:lnTo>
                  <a:lnTo>
                    <a:pt x="873480" y="280581"/>
                  </a:lnTo>
                  <a:lnTo>
                    <a:pt x="985227" y="280581"/>
                  </a:lnTo>
                  <a:lnTo>
                    <a:pt x="1033411" y="274180"/>
                  </a:lnTo>
                  <a:lnTo>
                    <a:pt x="1073353" y="255803"/>
                  </a:lnTo>
                  <a:lnTo>
                    <a:pt x="1103630" y="226796"/>
                  </a:lnTo>
                  <a:lnTo>
                    <a:pt x="1109091" y="215861"/>
                  </a:lnTo>
                  <a:lnTo>
                    <a:pt x="1122819" y="188442"/>
                  </a:lnTo>
                  <a:lnTo>
                    <a:pt x="1129538" y="142062"/>
                  </a:lnTo>
                  <a:close/>
                </a:path>
                <a:path w="1842770" h="615950">
                  <a:moveTo>
                    <a:pt x="1842350" y="597446"/>
                  </a:moveTo>
                  <a:lnTo>
                    <a:pt x="1743798" y="597446"/>
                  </a:lnTo>
                  <a:lnTo>
                    <a:pt x="1743798" y="504736"/>
                  </a:lnTo>
                  <a:lnTo>
                    <a:pt x="1837118" y="504736"/>
                  </a:lnTo>
                  <a:lnTo>
                    <a:pt x="1837118" y="490766"/>
                  </a:lnTo>
                  <a:lnTo>
                    <a:pt x="1743798" y="490766"/>
                  </a:lnTo>
                  <a:lnTo>
                    <a:pt x="1743798" y="406946"/>
                  </a:lnTo>
                  <a:lnTo>
                    <a:pt x="1841042" y="406946"/>
                  </a:lnTo>
                  <a:lnTo>
                    <a:pt x="1841042" y="391706"/>
                  </a:lnTo>
                  <a:lnTo>
                    <a:pt x="1728076" y="391706"/>
                  </a:lnTo>
                  <a:lnTo>
                    <a:pt x="1728076" y="406946"/>
                  </a:lnTo>
                  <a:lnTo>
                    <a:pt x="1728076" y="490766"/>
                  </a:lnTo>
                  <a:lnTo>
                    <a:pt x="1728076" y="504736"/>
                  </a:lnTo>
                  <a:lnTo>
                    <a:pt x="1728076" y="597446"/>
                  </a:lnTo>
                  <a:lnTo>
                    <a:pt x="1728076" y="611416"/>
                  </a:lnTo>
                  <a:lnTo>
                    <a:pt x="1842350" y="611416"/>
                  </a:lnTo>
                  <a:lnTo>
                    <a:pt x="1842350" y="597446"/>
                  </a:lnTo>
                  <a:close/>
                </a:path>
              </a:pathLst>
            </a:custGeom>
            <a:solidFill>
              <a:srgbClr val="000000"/>
            </a:solidFill>
          </p:spPr>
          <p:txBody>
            <a:bodyPr wrap="square" lIns="0" tIns="0" rIns="0" bIns="0" rtlCol="0"/>
            <a:lstStyle/>
            <a:p>
              <a:endParaRPr dirty="0"/>
            </a:p>
          </p:txBody>
        </p:sp>
        <p:pic>
          <p:nvPicPr>
            <p:cNvPr id="16" name="object 16"/>
            <p:cNvPicPr/>
            <p:nvPr/>
          </p:nvPicPr>
          <p:blipFill>
            <a:blip r:embed="rId8" cstate="print"/>
            <a:stretch>
              <a:fillRect/>
            </a:stretch>
          </p:blipFill>
          <p:spPr>
            <a:xfrm>
              <a:off x="1647160" y="2190127"/>
              <a:ext cx="137599" cy="144017"/>
            </a:xfrm>
            <a:prstGeom prst="rect">
              <a:avLst/>
            </a:prstGeom>
          </p:spPr>
        </p:pic>
        <p:sp>
          <p:nvSpPr>
            <p:cNvPr id="17" name="object 17"/>
            <p:cNvSpPr/>
            <p:nvPr/>
          </p:nvSpPr>
          <p:spPr>
            <a:xfrm>
              <a:off x="1783262" y="1602141"/>
              <a:ext cx="314960" cy="273685"/>
            </a:xfrm>
            <a:custGeom>
              <a:avLst/>
              <a:gdLst/>
              <a:ahLst/>
              <a:cxnLst/>
              <a:rect l="l" t="t" r="r" b="b"/>
              <a:pathLst>
                <a:path w="314960" h="273685">
                  <a:moveTo>
                    <a:pt x="208826" y="0"/>
                  </a:moveTo>
                  <a:lnTo>
                    <a:pt x="170970" y="3520"/>
                  </a:lnTo>
                  <a:lnTo>
                    <a:pt x="138614" y="21110"/>
                  </a:lnTo>
                  <a:lnTo>
                    <a:pt x="115950" y="51511"/>
                  </a:lnTo>
                  <a:lnTo>
                    <a:pt x="111319" y="70368"/>
                  </a:lnTo>
                  <a:lnTo>
                    <a:pt x="113880" y="88340"/>
                  </a:lnTo>
                  <a:lnTo>
                    <a:pt x="123005" y="103623"/>
                  </a:lnTo>
                  <a:lnTo>
                    <a:pt x="138061" y="114414"/>
                  </a:lnTo>
                  <a:lnTo>
                    <a:pt x="156380" y="118498"/>
                  </a:lnTo>
                  <a:lnTo>
                    <a:pt x="174780" y="115537"/>
                  </a:lnTo>
                  <a:lnTo>
                    <a:pt x="191175" y="106258"/>
                  </a:lnTo>
                  <a:lnTo>
                    <a:pt x="203479" y="91389"/>
                  </a:lnTo>
                  <a:lnTo>
                    <a:pt x="205562" y="87605"/>
                  </a:lnTo>
                  <a:lnTo>
                    <a:pt x="209918" y="78638"/>
                  </a:lnTo>
                  <a:lnTo>
                    <a:pt x="212118" y="103775"/>
                  </a:lnTo>
                  <a:lnTo>
                    <a:pt x="203625" y="126514"/>
                  </a:lnTo>
                  <a:lnTo>
                    <a:pt x="185940" y="144800"/>
                  </a:lnTo>
                  <a:lnTo>
                    <a:pt x="160566" y="156578"/>
                  </a:lnTo>
                  <a:lnTo>
                    <a:pt x="125955" y="158848"/>
                  </a:lnTo>
                  <a:lnTo>
                    <a:pt x="94724" y="147696"/>
                  </a:lnTo>
                  <a:lnTo>
                    <a:pt x="70106" y="125069"/>
                  </a:lnTo>
                  <a:lnTo>
                    <a:pt x="55333" y="92913"/>
                  </a:lnTo>
                  <a:lnTo>
                    <a:pt x="41072" y="113559"/>
                  </a:lnTo>
                  <a:lnTo>
                    <a:pt x="27028" y="134480"/>
                  </a:lnTo>
                  <a:lnTo>
                    <a:pt x="13303" y="155593"/>
                  </a:lnTo>
                  <a:lnTo>
                    <a:pt x="0" y="176809"/>
                  </a:lnTo>
                  <a:lnTo>
                    <a:pt x="4018" y="185581"/>
                  </a:lnTo>
                  <a:lnTo>
                    <a:pt x="50747" y="246879"/>
                  </a:lnTo>
                  <a:lnTo>
                    <a:pt x="90863" y="266651"/>
                  </a:lnTo>
                  <a:lnTo>
                    <a:pt x="136868" y="273481"/>
                  </a:lnTo>
                  <a:lnTo>
                    <a:pt x="186080" y="268694"/>
                  </a:lnTo>
                  <a:lnTo>
                    <a:pt x="228018" y="255131"/>
                  </a:lnTo>
                  <a:lnTo>
                    <a:pt x="262432" y="233034"/>
                  </a:lnTo>
                  <a:lnTo>
                    <a:pt x="289036" y="202491"/>
                  </a:lnTo>
                  <a:lnTo>
                    <a:pt x="307543" y="163589"/>
                  </a:lnTo>
                  <a:lnTo>
                    <a:pt x="314369" y="118401"/>
                  </a:lnTo>
                  <a:lnTo>
                    <a:pt x="305704" y="75656"/>
                  </a:lnTo>
                  <a:lnTo>
                    <a:pt x="283072" y="38932"/>
                  </a:lnTo>
                  <a:lnTo>
                    <a:pt x="247992" y="11811"/>
                  </a:lnTo>
                  <a:lnTo>
                    <a:pt x="208826" y="0"/>
                  </a:lnTo>
                  <a:close/>
                </a:path>
              </a:pathLst>
            </a:custGeom>
            <a:solidFill>
              <a:srgbClr val="00A0DC"/>
            </a:solidFill>
          </p:spPr>
          <p:txBody>
            <a:bodyPr wrap="square" lIns="0" tIns="0" rIns="0" bIns="0" rtlCol="0"/>
            <a:lstStyle/>
            <a:p>
              <a:endParaRPr dirty="0"/>
            </a:p>
          </p:txBody>
        </p:sp>
        <p:sp>
          <p:nvSpPr>
            <p:cNvPr id="18" name="object 18"/>
            <p:cNvSpPr/>
            <p:nvPr/>
          </p:nvSpPr>
          <p:spPr>
            <a:xfrm>
              <a:off x="2069385" y="1729418"/>
              <a:ext cx="258445" cy="252729"/>
            </a:xfrm>
            <a:custGeom>
              <a:avLst/>
              <a:gdLst/>
              <a:ahLst/>
              <a:cxnLst/>
              <a:rect l="l" t="t" r="r" b="b"/>
              <a:pathLst>
                <a:path w="258444" h="252730">
                  <a:moveTo>
                    <a:pt x="92324" y="0"/>
                  </a:moveTo>
                  <a:lnTo>
                    <a:pt x="61496" y="10220"/>
                  </a:lnTo>
                  <a:lnTo>
                    <a:pt x="28991" y="35356"/>
                  </a:lnTo>
                  <a:lnTo>
                    <a:pt x="8023" y="69387"/>
                  </a:lnTo>
                  <a:lnTo>
                    <a:pt x="0" y="108993"/>
                  </a:lnTo>
                  <a:lnTo>
                    <a:pt x="6328" y="150860"/>
                  </a:lnTo>
                  <a:lnTo>
                    <a:pt x="25137" y="189178"/>
                  </a:lnTo>
                  <a:lnTo>
                    <a:pt x="52772" y="218921"/>
                  </a:lnTo>
                  <a:lnTo>
                    <a:pt x="94218" y="241474"/>
                  </a:lnTo>
                  <a:lnTo>
                    <a:pt x="157821" y="252611"/>
                  </a:lnTo>
                  <a:lnTo>
                    <a:pt x="195147" y="249301"/>
                  </a:lnTo>
                  <a:lnTo>
                    <a:pt x="229103" y="237652"/>
                  </a:lnTo>
                  <a:lnTo>
                    <a:pt x="257953" y="216989"/>
                  </a:lnTo>
                  <a:lnTo>
                    <a:pt x="251685" y="193330"/>
                  </a:lnTo>
                  <a:lnTo>
                    <a:pt x="243656" y="169209"/>
                  </a:lnTo>
                  <a:lnTo>
                    <a:pt x="234021" y="144730"/>
                  </a:lnTo>
                  <a:lnTo>
                    <a:pt x="222939" y="119999"/>
                  </a:lnTo>
                  <a:lnTo>
                    <a:pt x="206480" y="134135"/>
                  </a:lnTo>
                  <a:lnTo>
                    <a:pt x="186787" y="143420"/>
                  </a:lnTo>
                  <a:lnTo>
                    <a:pt x="165062" y="147087"/>
                  </a:lnTo>
                  <a:lnTo>
                    <a:pt x="142510" y="144371"/>
                  </a:lnTo>
                  <a:lnTo>
                    <a:pt x="119001" y="133455"/>
                  </a:lnTo>
                  <a:lnTo>
                    <a:pt x="102613" y="116511"/>
                  </a:lnTo>
                  <a:lnTo>
                    <a:pt x="94740" y="95441"/>
                  </a:lnTo>
                  <a:lnTo>
                    <a:pt x="96777" y="72146"/>
                  </a:lnTo>
                  <a:lnTo>
                    <a:pt x="100816" y="80451"/>
                  </a:lnTo>
                  <a:lnTo>
                    <a:pt x="102746" y="83969"/>
                  </a:lnTo>
                  <a:lnTo>
                    <a:pt x="114145" y="97747"/>
                  </a:lnTo>
                  <a:lnTo>
                    <a:pt x="129335" y="106344"/>
                  </a:lnTo>
                  <a:lnTo>
                    <a:pt x="146385" y="109087"/>
                  </a:lnTo>
                  <a:lnTo>
                    <a:pt x="163363" y="105305"/>
                  </a:lnTo>
                  <a:lnTo>
                    <a:pt x="177131" y="95482"/>
                  </a:lnTo>
                  <a:lnTo>
                    <a:pt x="185555" y="81594"/>
                  </a:lnTo>
                  <a:lnTo>
                    <a:pt x="188089" y="65240"/>
                  </a:lnTo>
                  <a:lnTo>
                    <a:pt x="184191" y="48016"/>
                  </a:lnTo>
                  <a:lnTo>
                    <a:pt x="172494" y="28851"/>
                  </a:lnTo>
                  <a:lnTo>
                    <a:pt x="150197" y="10047"/>
                  </a:lnTo>
                  <a:lnTo>
                    <a:pt x="122682" y="186"/>
                  </a:lnTo>
                  <a:lnTo>
                    <a:pt x="92324" y="0"/>
                  </a:lnTo>
                  <a:close/>
                </a:path>
              </a:pathLst>
            </a:custGeom>
            <a:solidFill>
              <a:srgbClr val="8FC740"/>
            </a:solidFill>
          </p:spPr>
          <p:txBody>
            <a:bodyPr wrap="square" lIns="0" tIns="0" rIns="0" bIns="0" rtlCol="0"/>
            <a:lstStyle/>
            <a:p>
              <a:endParaRPr dirty="0"/>
            </a:p>
          </p:txBody>
        </p:sp>
        <p:sp>
          <p:nvSpPr>
            <p:cNvPr id="20" name="object 20"/>
            <p:cNvSpPr/>
            <p:nvPr/>
          </p:nvSpPr>
          <p:spPr>
            <a:xfrm>
              <a:off x="23742" y="0"/>
              <a:ext cx="10668635" cy="2471420"/>
            </a:xfrm>
            <a:custGeom>
              <a:avLst/>
              <a:gdLst/>
              <a:ahLst/>
              <a:cxnLst/>
              <a:rect l="l" t="t" r="r" b="b"/>
              <a:pathLst>
                <a:path w="10668635" h="2471420">
                  <a:moveTo>
                    <a:pt x="351723" y="0"/>
                  </a:moveTo>
                  <a:lnTo>
                    <a:pt x="0" y="0"/>
                  </a:lnTo>
                  <a:lnTo>
                    <a:pt x="1670683" y="850554"/>
                  </a:lnTo>
                  <a:lnTo>
                    <a:pt x="2934203" y="1649778"/>
                  </a:lnTo>
                  <a:lnTo>
                    <a:pt x="3729200" y="2240467"/>
                  </a:lnTo>
                  <a:lnTo>
                    <a:pt x="4005377" y="2471046"/>
                  </a:lnTo>
                  <a:lnTo>
                    <a:pt x="5147215" y="2151590"/>
                  </a:lnTo>
                  <a:lnTo>
                    <a:pt x="4196016" y="2151590"/>
                  </a:lnTo>
                  <a:lnTo>
                    <a:pt x="2709220" y="1113059"/>
                  </a:lnTo>
                  <a:lnTo>
                    <a:pt x="1355761" y="407877"/>
                  </a:lnTo>
                  <a:lnTo>
                    <a:pt x="371051" y="6461"/>
                  </a:lnTo>
                  <a:lnTo>
                    <a:pt x="351723" y="0"/>
                  </a:lnTo>
                  <a:close/>
                </a:path>
                <a:path w="10668635" h="2471420">
                  <a:moveTo>
                    <a:pt x="10668260" y="146166"/>
                  </a:moveTo>
                  <a:lnTo>
                    <a:pt x="10602057" y="160996"/>
                  </a:lnTo>
                  <a:lnTo>
                    <a:pt x="10026317" y="296254"/>
                  </a:lnTo>
                  <a:lnTo>
                    <a:pt x="9394537" y="456744"/>
                  </a:lnTo>
                  <a:lnTo>
                    <a:pt x="8714887" y="642225"/>
                  </a:lnTo>
                  <a:lnTo>
                    <a:pt x="7941009" y="868205"/>
                  </a:lnTo>
                  <a:lnTo>
                    <a:pt x="7100961" y="1129885"/>
                  </a:lnTo>
                  <a:lnTo>
                    <a:pt x="6237416" y="1415430"/>
                  </a:lnTo>
                  <a:lnTo>
                    <a:pt x="5297349" y="1744414"/>
                  </a:lnTo>
                  <a:lnTo>
                    <a:pt x="4196016" y="2151590"/>
                  </a:lnTo>
                  <a:lnTo>
                    <a:pt x="5147215" y="2151590"/>
                  </a:lnTo>
                  <a:lnTo>
                    <a:pt x="7008569" y="1630833"/>
                  </a:lnTo>
                  <a:lnTo>
                    <a:pt x="9876807" y="1048463"/>
                  </a:lnTo>
                  <a:lnTo>
                    <a:pt x="10668260" y="923668"/>
                  </a:lnTo>
                  <a:lnTo>
                    <a:pt x="10668260" y="146166"/>
                  </a:lnTo>
                  <a:close/>
                </a:path>
              </a:pathLst>
            </a:custGeom>
            <a:solidFill>
              <a:srgbClr val="FFFFFF"/>
            </a:solidFill>
          </p:spPr>
          <p:txBody>
            <a:bodyPr wrap="square" lIns="0" tIns="0" rIns="0" bIns="0" rtlCol="0"/>
            <a:lstStyle/>
            <a:p>
              <a:endParaRPr dirty="0"/>
            </a:p>
          </p:txBody>
        </p:sp>
        <p:sp>
          <p:nvSpPr>
            <p:cNvPr id="21" name="object 21"/>
            <p:cNvSpPr/>
            <p:nvPr/>
          </p:nvSpPr>
          <p:spPr>
            <a:xfrm>
              <a:off x="4002928" y="0"/>
              <a:ext cx="2555240" cy="726440"/>
            </a:xfrm>
            <a:custGeom>
              <a:avLst/>
              <a:gdLst/>
              <a:ahLst/>
              <a:cxnLst/>
              <a:rect l="l" t="t" r="r" b="b"/>
              <a:pathLst>
                <a:path w="2555240" h="726440">
                  <a:moveTo>
                    <a:pt x="2555156" y="0"/>
                  </a:moveTo>
                  <a:lnTo>
                    <a:pt x="0" y="0"/>
                  </a:lnTo>
                  <a:lnTo>
                    <a:pt x="259521" y="140248"/>
                  </a:lnTo>
                  <a:lnTo>
                    <a:pt x="583985" y="380256"/>
                  </a:lnTo>
                  <a:lnTo>
                    <a:pt x="957071" y="726126"/>
                  </a:lnTo>
                  <a:lnTo>
                    <a:pt x="1964282" y="233445"/>
                  </a:lnTo>
                  <a:lnTo>
                    <a:pt x="2555156" y="0"/>
                  </a:lnTo>
                  <a:close/>
                </a:path>
              </a:pathLst>
            </a:custGeom>
            <a:solidFill>
              <a:srgbClr val="8FC740"/>
            </a:solidFill>
          </p:spPr>
          <p:txBody>
            <a:bodyPr wrap="square" lIns="0" tIns="0" rIns="0" bIns="0" rtlCol="0"/>
            <a:lstStyle/>
            <a:p>
              <a:endParaRPr dirty="0"/>
            </a:p>
          </p:txBody>
        </p:sp>
        <p:pic>
          <p:nvPicPr>
            <p:cNvPr id="22" name="object 22"/>
            <p:cNvPicPr/>
            <p:nvPr/>
          </p:nvPicPr>
          <p:blipFill>
            <a:blip r:embed="rId9" cstate="print"/>
            <a:stretch>
              <a:fillRect/>
            </a:stretch>
          </p:blipFill>
          <p:spPr>
            <a:xfrm>
              <a:off x="8607450" y="6518097"/>
              <a:ext cx="1734997" cy="701840"/>
            </a:xfrm>
            <a:prstGeom prst="rect">
              <a:avLst/>
            </a:prstGeom>
          </p:spPr>
        </p:pic>
      </p:grpSp>
    </p:spTree>
    <p:extLst>
      <p:ext uri="{BB962C8B-B14F-4D97-AF65-F5344CB8AC3E}">
        <p14:creationId xmlns:p14="http://schemas.microsoft.com/office/powerpoint/2010/main" val="249323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1FB14B75-5DE0-494C-8239-979640365E97}"/>
              </a:ext>
            </a:extLst>
          </p:cNvPr>
          <p:cNvGrpSpPr/>
          <p:nvPr/>
        </p:nvGrpSpPr>
        <p:grpSpPr>
          <a:xfrm>
            <a:off x="0" y="-16528"/>
            <a:ext cx="3578137" cy="3317291"/>
            <a:chOff x="0" y="0"/>
            <a:chExt cx="3945890" cy="3658235"/>
          </a:xfrm>
        </p:grpSpPr>
        <p:sp>
          <p:nvSpPr>
            <p:cNvPr id="3" name="object 4">
              <a:extLst>
                <a:ext uri="{FF2B5EF4-FFF2-40B4-BE49-F238E27FC236}">
                  <a16:creationId xmlns:a16="http://schemas.microsoft.com/office/drawing/2014/main" id="{8D1F6D85-07B8-42E9-A9BD-5CA96E9B7D50}"/>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4" name="object 5">
              <a:extLst>
                <a:ext uri="{FF2B5EF4-FFF2-40B4-BE49-F238E27FC236}">
                  <a16:creationId xmlns:a16="http://schemas.microsoft.com/office/drawing/2014/main" id="{8C052431-5D35-45E0-860F-7328390B0ABD}"/>
                </a:ext>
              </a:extLst>
            </p:cNvPr>
            <p:cNvPicPr/>
            <p:nvPr/>
          </p:nvPicPr>
          <p:blipFill>
            <a:blip r:embed="rId2" cstate="print"/>
            <a:stretch>
              <a:fillRect/>
            </a:stretch>
          </p:blipFill>
          <p:spPr>
            <a:xfrm>
              <a:off x="0" y="0"/>
              <a:ext cx="3826789" cy="1872005"/>
            </a:xfrm>
            <a:prstGeom prst="rect">
              <a:avLst/>
            </a:prstGeom>
          </p:spPr>
        </p:pic>
        <p:sp>
          <p:nvSpPr>
            <p:cNvPr id="5" name="object 6">
              <a:extLst>
                <a:ext uri="{FF2B5EF4-FFF2-40B4-BE49-F238E27FC236}">
                  <a16:creationId xmlns:a16="http://schemas.microsoft.com/office/drawing/2014/main" id="{FDEB3954-4F9C-4E10-883E-1F298912D643}"/>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6" name="object 8">
              <a:extLst>
                <a:ext uri="{FF2B5EF4-FFF2-40B4-BE49-F238E27FC236}">
                  <a16:creationId xmlns:a16="http://schemas.microsoft.com/office/drawing/2014/main" id="{59AF83BF-144F-4001-A5A8-5883CAA5EB92}"/>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sp>
        <p:nvSpPr>
          <p:cNvPr id="11" name="object 2">
            <a:extLst>
              <a:ext uri="{FF2B5EF4-FFF2-40B4-BE49-F238E27FC236}">
                <a16:creationId xmlns:a16="http://schemas.microsoft.com/office/drawing/2014/main" id="{6AB0D27A-F0DE-4AA3-8110-351CB463E974}"/>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grpSp>
        <p:nvGrpSpPr>
          <p:cNvPr id="7" name="object 9">
            <a:extLst>
              <a:ext uri="{FF2B5EF4-FFF2-40B4-BE49-F238E27FC236}">
                <a16:creationId xmlns:a16="http://schemas.microsoft.com/office/drawing/2014/main" id="{3925BC0B-EBBE-4BA2-9D45-5EE7FFC9485D}"/>
              </a:ext>
            </a:extLst>
          </p:cNvPr>
          <p:cNvGrpSpPr/>
          <p:nvPr/>
        </p:nvGrpSpPr>
        <p:grpSpPr>
          <a:xfrm>
            <a:off x="6834264" y="4375118"/>
            <a:ext cx="3859136" cy="3187732"/>
            <a:chOff x="6436855" y="4044784"/>
            <a:chExt cx="4255770" cy="3515360"/>
          </a:xfrm>
        </p:grpSpPr>
        <p:pic>
          <p:nvPicPr>
            <p:cNvPr id="8" name="object 10">
              <a:extLst>
                <a:ext uri="{FF2B5EF4-FFF2-40B4-BE49-F238E27FC236}">
                  <a16:creationId xmlns:a16="http://schemas.microsoft.com/office/drawing/2014/main" id="{E56F2A58-FBCB-4F9C-99AC-D177D0695D46}"/>
                </a:ext>
              </a:extLst>
            </p:cNvPr>
            <p:cNvPicPr/>
            <p:nvPr/>
          </p:nvPicPr>
          <p:blipFill>
            <a:blip r:embed="rId3" cstate="print"/>
            <a:stretch>
              <a:fillRect/>
            </a:stretch>
          </p:blipFill>
          <p:spPr>
            <a:xfrm>
              <a:off x="6795922" y="5547601"/>
              <a:ext cx="3896080" cy="2012403"/>
            </a:xfrm>
            <a:prstGeom prst="rect">
              <a:avLst/>
            </a:prstGeom>
          </p:spPr>
        </p:pic>
        <p:sp>
          <p:nvSpPr>
            <p:cNvPr id="9" name="object 11">
              <a:extLst>
                <a:ext uri="{FF2B5EF4-FFF2-40B4-BE49-F238E27FC236}">
                  <a16:creationId xmlns:a16="http://schemas.microsoft.com/office/drawing/2014/main" id="{BF895B94-0F9C-4C41-8892-8D57613AE2ED}"/>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0" name="object 13">
              <a:extLst>
                <a:ext uri="{FF2B5EF4-FFF2-40B4-BE49-F238E27FC236}">
                  <a16:creationId xmlns:a16="http://schemas.microsoft.com/office/drawing/2014/main" id="{65FD4293-B952-4554-83F9-B4023B38C99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4" name="object 16">
            <a:extLst>
              <a:ext uri="{FF2B5EF4-FFF2-40B4-BE49-F238E27FC236}">
                <a16:creationId xmlns:a16="http://schemas.microsoft.com/office/drawing/2014/main" id="{D22F2FF8-6D52-403F-B491-07ECA3496836}"/>
              </a:ext>
            </a:extLst>
          </p:cNvPr>
          <p:cNvSpPr txBox="1">
            <a:spLocks/>
          </p:cNvSpPr>
          <p:nvPr/>
        </p:nvSpPr>
        <p:spPr>
          <a:xfrm>
            <a:off x="3266837" y="521945"/>
            <a:ext cx="4802642" cy="442516"/>
          </a:xfrm>
          <a:prstGeom prst="rect">
            <a:avLst/>
          </a:prstGeom>
        </p:spPr>
        <p:txBody>
          <a:bodyPr vert="horz" wrap="square" lIns="0" tIns="11516" rIns="0" bIns="0" rtlCol="0" anchor="ctr">
            <a:spAutoFit/>
          </a:bodyPr>
          <a:lstStyle>
            <a:lvl1pPr algn="l" defTabSz="914400" rtl="0" eaLnBrk="1" latinLnBrk="0" hangingPunct="1">
              <a:lnSpc>
                <a:spcPct val="90000"/>
              </a:lnSpc>
              <a:spcBef>
                <a:spcPct val="0"/>
              </a:spcBef>
              <a:buNone/>
              <a:defRPr sz="1632" b="1" i="0" kern="1200">
                <a:solidFill>
                  <a:srgbClr val="8FC740"/>
                </a:solidFill>
                <a:latin typeface="Calibri"/>
                <a:ea typeface="+mj-ea"/>
                <a:cs typeface="Calibri"/>
              </a:defRPr>
            </a:lvl1pPr>
          </a:lstStyle>
          <a:p>
            <a:pPr marL="11516" marR="0" lvl="0" indent="0" algn="l" defTabSz="914400" rtl="0" eaLnBrk="1" fontAlgn="auto" latinLnBrk="0" hangingPunct="1">
              <a:lnSpc>
                <a:spcPct val="100000"/>
              </a:lnSpc>
              <a:spcBef>
                <a:spcPts val="91"/>
              </a:spcBef>
              <a:spcAft>
                <a:spcPts val="0"/>
              </a:spcAft>
              <a:buClrTx/>
              <a:buSzTx/>
              <a:buFontTx/>
              <a:buNone/>
              <a:tabLst/>
              <a:defRPr/>
            </a:pPr>
            <a:r>
              <a:rPr kumimoji="0" lang="en-NZ" sz="2800" b="1" i="0" u="none" strike="noStrike" kern="1200" cap="none" spc="109" normalizeH="0" baseline="0" noProof="0" dirty="0">
                <a:ln>
                  <a:noFill/>
                </a:ln>
                <a:solidFill>
                  <a:srgbClr val="8FC740"/>
                </a:solidFill>
                <a:effectLst/>
                <a:uLnTx/>
                <a:uFillTx/>
                <a:latin typeface="Calibri"/>
                <a:ea typeface="+mj-ea"/>
                <a:cs typeface="Calibri"/>
              </a:rPr>
              <a:t>Commitment</a:t>
            </a:r>
            <a:r>
              <a:rPr kumimoji="0" lang="en-NZ" sz="2800" b="1" i="0" u="none" strike="noStrike" kern="1200" cap="none" spc="-23" normalizeH="0" baseline="0" noProof="0" dirty="0">
                <a:ln>
                  <a:noFill/>
                </a:ln>
                <a:solidFill>
                  <a:srgbClr val="8FC740"/>
                </a:solidFill>
                <a:effectLst/>
                <a:uLnTx/>
                <a:uFillTx/>
                <a:latin typeface="Calibri"/>
                <a:ea typeface="+mj-ea"/>
                <a:cs typeface="Calibri"/>
              </a:rPr>
              <a:t> </a:t>
            </a:r>
            <a:r>
              <a:rPr kumimoji="0" lang="en-NZ" sz="2800" b="1" i="0" u="none" strike="noStrike" kern="1200" cap="none" spc="122" normalizeH="0" baseline="0" noProof="0" dirty="0">
                <a:ln>
                  <a:noFill/>
                </a:ln>
                <a:solidFill>
                  <a:srgbClr val="8FC740"/>
                </a:solidFill>
                <a:effectLst/>
                <a:uLnTx/>
                <a:uFillTx/>
                <a:latin typeface="Calibri"/>
                <a:ea typeface="+mj-ea"/>
                <a:cs typeface="Calibri"/>
              </a:rPr>
              <a:t>With</a:t>
            </a:r>
            <a:r>
              <a:rPr kumimoji="0" lang="en-NZ" sz="2800" b="1" i="0" u="none" strike="noStrike" kern="1200" cap="none" spc="-14" normalizeH="0" baseline="0" noProof="0" dirty="0">
                <a:ln>
                  <a:noFill/>
                </a:ln>
                <a:solidFill>
                  <a:srgbClr val="8FC740"/>
                </a:solidFill>
                <a:effectLst/>
                <a:uLnTx/>
                <a:uFillTx/>
                <a:latin typeface="Calibri"/>
                <a:ea typeface="+mj-ea"/>
                <a:cs typeface="Calibri"/>
              </a:rPr>
              <a:t> </a:t>
            </a:r>
            <a:r>
              <a:rPr kumimoji="0" lang="en-NZ" sz="2800" b="1" i="0" u="none" strike="noStrike" kern="1200" cap="none" spc="145" normalizeH="0" baseline="0" noProof="0" dirty="0">
                <a:ln>
                  <a:noFill/>
                </a:ln>
                <a:solidFill>
                  <a:srgbClr val="8FC740"/>
                </a:solidFill>
                <a:effectLst/>
                <a:uLnTx/>
                <a:uFillTx/>
                <a:latin typeface="Calibri"/>
                <a:ea typeface="+mj-ea"/>
                <a:cs typeface="Calibri"/>
              </a:rPr>
              <a:t>Aspiration</a:t>
            </a:r>
          </a:p>
        </p:txBody>
      </p:sp>
      <p:sp>
        <p:nvSpPr>
          <p:cNvPr id="17" name="object 18">
            <a:extLst>
              <a:ext uri="{FF2B5EF4-FFF2-40B4-BE49-F238E27FC236}">
                <a16:creationId xmlns:a16="http://schemas.microsoft.com/office/drawing/2014/main" id="{B2B58D93-6D9B-406A-A934-E78574820CB2}"/>
              </a:ext>
            </a:extLst>
          </p:cNvPr>
          <p:cNvSpPr txBox="1"/>
          <p:nvPr/>
        </p:nvSpPr>
        <p:spPr>
          <a:xfrm>
            <a:off x="988681" y="1915392"/>
            <a:ext cx="9227339" cy="4347174"/>
          </a:xfrm>
          <a:prstGeom prst="rect">
            <a:avLst/>
          </a:prstGeom>
        </p:spPr>
        <p:txBody>
          <a:bodyPr vert="horz" wrap="square" lIns="0" tIns="11516" rIns="0" bIns="0" rtlCol="0">
            <a:spAutoFit/>
          </a:bodyPr>
          <a:lstStyle/>
          <a:p>
            <a:pPr marL="11516" marR="348370" algn="l" rtl="0">
              <a:spcBef>
                <a:spcPts val="91"/>
              </a:spcBef>
            </a:pPr>
            <a:r>
              <a:rPr lang="en-NZ" sz="1630" dirty="0">
                <a:solidFill>
                  <a:srgbClr val="231F20"/>
                </a:solidFill>
                <a:latin typeface="+mn-lt"/>
                <a:ea typeface="+mn-ea"/>
                <a:cs typeface="Calibri" panose="020F0502020204030204" pitchFamily="34" charset="0"/>
              </a:rPr>
              <a:t>Driven by the RoVE, FFCoVE is an initiative of the Food and Fibre Centre of Vocational  Excellence Society Incorporated. The society is a combination of  industry peak bodies, employers and training providers from across the food  and fibre sector</a:t>
            </a:r>
            <a:r>
              <a:rPr lang="en-NZ" sz="1630" dirty="0">
                <a:solidFill>
                  <a:srgbClr val="231F20"/>
                </a:solidFill>
                <a:latin typeface="+mn-lt"/>
                <a:ea typeface="+mn-ea"/>
                <a:cs typeface="Tahoma"/>
              </a:rPr>
              <a:t>. The FFCoVE is committed to investing in excellence in  vocational education and training for the food and fibre  sector so that:</a:t>
            </a:r>
            <a:endParaRPr lang="en-NZ" sz="1630" dirty="0">
              <a:solidFill>
                <a:prstClr val="black"/>
              </a:solidFill>
              <a:latin typeface="+mn-lt"/>
              <a:ea typeface="+mn-ea"/>
              <a:cs typeface="Tahoma"/>
            </a:endParaRPr>
          </a:p>
          <a:p>
            <a:pPr algn="l" rtl="0">
              <a:spcBef>
                <a:spcPts val="45"/>
              </a:spcBef>
            </a:pPr>
            <a:endParaRPr lang="en-NZ" sz="1630" dirty="0">
              <a:solidFill>
                <a:prstClr val="black"/>
              </a:solidFill>
              <a:latin typeface="+mn-lt"/>
              <a:ea typeface="+mn-ea"/>
              <a:cs typeface="Tahoma"/>
            </a:endParaRPr>
          </a:p>
          <a:p>
            <a:pPr marL="218811" marR="166987" indent="-207294" algn="l" rtl="0">
              <a:buFontTx/>
              <a:buChar char="•"/>
              <a:tabLst>
                <a:tab pos="218235" algn="l"/>
                <a:tab pos="218811" algn="l"/>
              </a:tabLst>
            </a:pPr>
            <a:r>
              <a:rPr lang="en-NZ" sz="1630" dirty="0">
                <a:solidFill>
                  <a:srgbClr val="231F20"/>
                </a:solidFill>
                <a:latin typeface="+mn-lt"/>
                <a:ea typeface="+mn-ea"/>
                <a:cs typeface="Tahoma"/>
              </a:rPr>
              <a:t>Learners have access to and can experience exciting, varied and fulfilling opportunities</a:t>
            </a:r>
            <a:endParaRPr lang="en-NZ" sz="1630" dirty="0">
              <a:solidFill>
                <a:prstClr val="black"/>
              </a:solidFill>
              <a:latin typeface="+mn-lt"/>
              <a:ea typeface="+mn-ea"/>
              <a:cs typeface="Tahoma"/>
            </a:endParaRPr>
          </a:p>
          <a:p>
            <a:pPr algn="l" rtl="0">
              <a:spcBef>
                <a:spcPts val="50"/>
              </a:spcBef>
              <a:buClr>
                <a:srgbClr val="231F20"/>
              </a:buClr>
              <a:buFont typeface="Tahoma"/>
              <a:buChar char="•"/>
            </a:pPr>
            <a:endParaRPr lang="en-NZ" sz="1630" dirty="0">
              <a:solidFill>
                <a:prstClr val="black"/>
              </a:solidFill>
              <a:latin typeface="+mn-lt"/>
              <a:ea typeface="+mn-ea"/>
              <a:cs typeface="Tahoma"/>
            </a:endParaRPr>
          </a:p>
          <a:p>
            <a:pPr marL="218811" marR="366796" indent="-207294" algn="l" rtl="0">
              <a:buFontTx/>
              <a:buChar char="•"/>
              <a:tabLst>
                <a:tab pos="218235" algn="l"/>
                <a:tab pos="218811" algn="l"/>
              </a:tabLst>
            </a:pPr>
            <a:r>
              <a:rPr lang="en-NZ" sz="1630" dirty="0">
                <a:solidFill>
                  <a:srgbClr val="231F20"/>
                </a:solidFill>
                <a:latin typeface="+mn-lt"/>
                <a:ea typeface="+mn-ea"/>
                <a:cs typeface="Tahoma"/>
              </a:rPr>
              <a:t>Employers engage as trainers/learners and develop  motivated and ambitious employees</a:t>
            </a:r>
            <a:endParaRPr lang="en-NZ" sz="1630" dirty="0">
              <a:solidFill>
                <a:prstClr val="black"/>
              </a:solidFill>
              <a:latin typeface="+mn-lt"/>
              <a:ea typeface="+mn-ea"/>
              <a:cs typeface="Tahoma"/>
            </a:endParaRPr>
          </a:p>
          <a:p>
            <a:pPr algn="l" rtl="0">
              <a:spcBef>
                <a:spcPts val="50"/>
              </a:spcBef>
              <a:buClr>
                <a:srgbClr val="231F20"/>
              </a:buClr>
              <a:buFont typeface="Tahoma"/>
              <a:buChar char="•"/>
            </a:pPr>
            <a:endParaRPr lang="en-NZ" sz="1630" dirty="0">
              <a:solidFill>
                <a:prstClr val="black"/>
              </a:solidFill>
              <a:latin typeface="+mn-lt"/>
              <a:ea typeface="+mn-ea"/>
              <a:cs typeface="Tahoma"/>
            </a:endParaRPr>
          </a:p>
          <a:p>
            <a:pPr marL="218811" marR="472746" indent="-207294" algn="l" rtl="0">
              <a:buFontTx/>
              <a:buChar char="•"/>
              <a:tabLst>
                <a:tab pos="218235" algn="l"/>
                <a:tab pos="218811" algn="l"/>
              </a:tabLst>
            </a:pPr>
            <a:r>
              <a:rPr lang="en-NZ" sz="1630" dirty="0">
                <a:solidFill>
                  <a:srgbClr val="231F20"/>
                </a:solidFill>
                <a:latin typeface="+mn-lt"/>
                <a:ea typeface="+mn-ea"/>
                <a:cs typeface="Tahoma"/>
              </a:rPr>
              <a:t>Higher numbers and a more diverse talent pool of  learners are attracted and retained</a:t>
            </a:r>
            <a:endParaRPr lang="en-NZ" sz="1630" dirty="0">
              <a:solidFill>
                <a:prstClr val="black"/>
              </a:solidFill>
              <a:latin typeface="+mn-lt"/>
              <a:ea typeface="+mn-ea"/>
              <a:cs typeface="Tahoma"/>
            </a:endParaRPr>
          </a:p>
          <a:p>
            <a:pPr algn="l" rtl="0">
              <a:spcBef>
                <a:spcPts val="45"/>
              </a:spcBef>
              <a:buClr>
                <a:srgbClr val="231F20"/>
              </a:buClr>
              <a:buFont typeface="Tahoma"/>
              <a:buChar char="•"/>
            </a:pPr>
            <a:endParaRPr lang="en-NZ" sz="1630" dirty="0">
              <a:solidFill>
                <a:prstClr val="black"/>
              </a:solidFill>
              <a:latin typeface="+mn-lt"/>
              <a:ea typeface="+mn-ea"/>
              <a:cs typeface="Tahoma"/>
            </a:endParaRPr>
          </a:p>
          <a:p>
            <a:pPr marL="218811" marR="216508" indent="-207294" algn="l" rtl="0">
              <a:buFontTx/>
              <a:buChar char="•"/>
              <a:tabLst>
                <a:tab pos="218235" algn="l"/>
                <a:tab pos="218811" algn="l"/>
              </a:tabLst>
            </a:pPr>
            <a:r>
              <a:rPr lang="en-NZ" sz="1630" dirty="0">
                <a:solidFill>
                  <a:srgbClr val="231F20"/>
                </a:solidFill>
                <a:latin typeface="+mn-lt"/>
                <a:ea typeface="+mn-ea"/>
                <a:cs typeface="Tahoma"/>
              </a:rPr>
              <a:t>We see the needs of Māori and Pasifika employers and ākonga being met</a:t>
            </a:r>
            <a:endParaRPr lang="en-NZ" sz="1630" dirty="0">
              <a:solidFill>
                <a:prstClr val="black"/>
              </a:solidFill>
              <a:latin typeface="+mn-lt"/>
              <a:ea typeface="+mn-ea"/>
              <a:cs typeface="Tahoma"/>
            </a:endParaRPr>
          </a:p>
          <a:p>
            <a:pPr algn="l" rtl="0">
              <a:spcBef>
                <a:spcPts val="50"/>
              </a:spcBef>
              <a:buClr>
                <a:srgbClr val="231F20"/>
              </a:buClr>
            </a:pPr>
            <a:endParaRPr lang="en-NZ" sz="1630" dirty="0">
              <a:solidFill>
                <a:prstClr val="black"/>
              </a:solidFill>
              <a:latin typeface="+mn-lt"/>
              <a:ea typeface="+mn-ea"/>
              <a:cs typeface="Tahoma"/>
            </a:endParaRPr>
          </a:p>
          <a:p>
            <a:pPr marL="218811" marR="215356" indent="-207294" algn="l" rtl="0">
              <a:buFontTx/>
              <a:buChar char="•"/>
              <a:tabLst>
                <a:tab pos="218235" algn="l"/>
                <a:tab pos="218811" algn="l"/>
              </a:tabLst>
            </a:pPr>
            <a:r>
              <a:rPr lang="en-NZ" sz="1630" dirty="0">
                <a:solidFill>
                  <a:srgbClr val="231F20"/>
                </a:solidFill>
                <a:latin typeface="Calibri" panose="020F0502020204030204" pitchFamily="34" charset="0"/>
                <a:ea typeface="+mn-ea"/>
                <a:cs typeface="Tahoma"/>
              </a:rPr>
              <a:t>FFCoVE complements the strategies of Fit for a Better World along with the Food &amp; Fibre and Forestry Skills Action Plans</a:t>
            </a:r>
            <a:endParaRPr lang="en-NZ" sz="1630" dirty="0">
              <a:solidFill>
                <a:prstClr val="black"/>
              </a:solidFill>
              <a:latin typeface="Calibri" panose="020F0502020204030204" pitchFamily="34" charset="0"/>
              <a:ea typeface="+mn-ea"/>
              <a:cs typeface="Tahoma"/>
            </a:endParaRPr>
          </a:p>
          <a:p>
            <a:pPr algn="l" rtl="0">
              <a:spcBef>
                <a:spcPts val="45"/>
              </a:spcBef>
              <a:buClr>
                <a:srgbClr val="231F20"/>
              </a:buClr>
              <a:buFont typeface="Tahoma"/>
              <a:buChar char="•"/>
            </a:pPr>
            <a:endParaRPr lang="en-NZ" sz="1630" dirty="0">
              <a:solidFill>
                <a:prstClr val="black"/>
              </a:solidFill>
              <a:latin typeface="+mn-lt"/>
              <a:ea typeface="+mn-ea"/>
              <a:cs typeface="Tahoma"/>
            </a:endParaRPr>
          </a:p>
          <a:p>
            <a:pPr marL="218811" marR="4607" indent="-207294" algn="l" rtl="0">
              <a:spcBef>
                <a:spcPts val="5"/>
              </a:spcBef>
              <a:buFontTx/>
              <a:buChar char="•"/>
              <a:tabLst>
                <a:tab pos="218235" algn="l"/>
                <a:tab pos="218811" algn="l"/>
              </a:tabLst>
            </a:pPr>
            <a:r>
              <a:rPr lang="en-NZ" sz="1630" dirty="0">
                <a:solidFill>
                  <a:srgbClr val="231F20"/>
                </a:solidFill>
                <a:latin typeface="+mn-lt"/>
                <a:ea typeface="+mn-ea"/>
                <a:cs typeface="Tahoma"/>
              </a:rPr>
              <a:t>As investment agents we understand what the market and consumers require for success</a:t>
            </a:r>
            <a:endParaRPr lang="en-NZ" sz="1630" dirty="0">
              <a:solidFill>
                <a:prstClr val="black"/>
              </a:solidFill>
              <a:latin typeface="+mn-lt"/>
              <a:ea typeface="+mn-ea"/>
              <a:cs typeface="Tahoma"/>
            </a:endParaRPr>
          </a:p>
        </p:txBody>
      </p:sp>
    </p:spTree>
    <p:extLst>
      <p:ext uri="{BB962C8B-B14F-4D97-AF65-F5344CB8AC3E}">
        <p14:creationId xmlns:p14="http://schemas.microsoft.com/office/powerpoint/2010/main" val="118343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1FB14B75-5DE0-494C-8239-979640365E97}"/>
              </a:ext>
            </a:extLst>
          </p:cNvPr>
          <p:cNvGrpSpPr/>
          <p:nvPr/>
        </p:nvGrpSpPr>
        <p:grpSpPr>
          <a:xfrm>
            <a:off x="0" y="0"/>
            <a:ext cx="3578137" cy="3317291"/>
            <a:chOff x="0" y="0"/>
            <a:chExt cx="3945890" cy="3658235"/>
          </a:xfrm>
        </p:grpSpPr>
        <p:sp>
          <p:nvSpPr>
            <p:cNvPr id="3" name="object 4">
              <a:extLst>
                <a:ext uri="{FF2B5EF4-FFF2-40B4-BE49-F238E27FC236}">
                  <a16:creationId xmlns:a16="http://schemas.microsoft.com/office/drawing/2014/main" id="{8D1F6D85-07B8-42E9-A9BD-5CA96E9B7D50}"/>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4" name="object 5">
              <a:extLst>
                <a:ext uri="{FF2B5EF4-FFF2-40B4-BE49-F238E27FC236}">
                  <a16:creationId xmlns:a16="http://schemas.microsoft.com/office/drawing/2014/main" id="{8C052431-5D35-45E0-860F-7328390B0ABD}"/>
                </a:ext>
              </a:extLst>
            </p:cNvPr>
            <p:cNvPicPr/>
            <p:nvPr/>
          </p:nvPicPr>
          <p:blipFill>
            <a:blip r:embed="rId2" cstate="print"/>
            <a:stretch>
              <a:fillRect/>
            </a:stretch>
          </p:blipFill>
          <p:spPr>
            <a:xfrm>
              <a:off x="0" y="0"/>
              <a:ext cx="3826789" cy="1872005"/>
            </a:xfrm>
            <a:prstGeom prst="rect">
              <a:avLst/>
            </a:prstGeom>
          </p:spPr>
        </p:pic>
        <p:sp>
          <p:nvSpPr>
            <p:cNvPr id="5" name="object 6">
              <a:extLst>
                <a:ext uri="{FF2B5EF4-FFF2-40B4-BE49-F238E27FC236}">
                  <a16:creationId xmlns:a16="http://schemas.microsoft.com/office/drawing/2014/main" id="{FDEB3954-4F9C-4E10-883E-1F298912D643}"/>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6" name="object 8">
              <a:extLst>
                <a:ext uri="{FF2B5EF4-FFF2-40B4-BE49-F238E27FC236}">
                  <a16:creationId xmlns:a16="http://schemas.microsoft.com/office/drawing/2014/main" id="{59AF83BF-144F-4001-A5A8-5883CAA5EB92}"/>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grpSp>
        <p:nvGrpSpPr>
          <p:cNvPr id="7" name="object 9">
            <a:extLst>
              <a:ext uri="{FF2B5EF4-FFF2-40B4-BE49-F238E27FC236}">
                <a16:creationId xmlns:a16="http://schemas.microsoft.com/office/drawing/2014/main" id="{3925BC0B-EBBE-4BA2-9D45-5EE7FFC9485D}"/>
              </a:ext>
            </a:extLst>
          </p:cNvPr>
          <p:cNvGrpSpPr/>
          <p:nvPr/>
        </p:nvGrpSpPr>
        <p:grpSpPr>
          <a:xfrm>
            <a:off x="6834264" y="4375118"/>
            <a:ext cx="3859136" cy="3187732"/>
            <a:chOff x="6436855" y="4044784"/>
            <a:chExt cx="4255770" cy="3515360"/>
          </a:xfrm>
        </p:grpSpPr>
        <p:pic>
          <p:nvPicPr>
            <p:cNvPr id="8" name="object 10">
              <a:extLst>
                <a:ext uri="{FF2B5EF4-FFF2-40B4-BE49-F238E27FC236}">
                  <a16:creationId xmlns:a16="http://schemas.microsoft.com/office/drawing/2014/main" id="{E56F2A58-FBCB-4F9C-99AC-D177D0695D46}"/>
                </a:ext>
              </a:extLst>
            </p:cNvPr>
            <p:cNvPicPr/>
            <p:nvPr/>
          </p:nvPicPr>
          <p:blipFill>
            <a:blip r:embed="rId3" cstate="print"/>
            <a:stretch>
              <a:fillRect/>
            </a:stretch>
          </p:blipFill>
          <p:spPr>
            <a:xfrm>
              <a:off x="6795922" y="5547601"/>
              <a:ext cx="3896080" cy="2012403"/>
            </a:xfrm>
            <a:prstGeom prst="rect">
              <a:avLst/>
            </a:prstGeom>
          </p:spPr>
        </p:pic>
        <p:sp>
          <p:nvSpPr>
            <p:cNvPr id="9" name="object 11">
              <a:extLst>
                <a:ext uri="{FF2B5EF4-FFF2-40B4-BE49-F238E27FC236}">
                  <a16:creationId xmlns:a16="http://schemas.microsoft.com/office/drawing/2014/main" id="{BF895B94-0F9C-4C41-8892-8D57613AE2ED}"/>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0" name="object 13">
              <a:extLst>
                <a:ext uri="{FF2B5EF4-FFF2-40B4-BE49-F238E27FC236}">
                  <a16:creationId xmlns:a16="http://schemas.microsoft.com/office/drawing/2014/main" id="{65FD4293-B952-4554-83F9-B4023B38C99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6" name="object 15">
            <a:extLst>
              <a:ext uri="{FF2B5EF4-FFF2-40B4-BE49-F238E27FC236}">
                <a16:creationId xmlns:a16="http://schemas.microsoft.com/office/drawing/2014/main" id="{D6D1357B-FAA1-411A-9194-B8DEA057AB48}"/>
              </a:ext>
            </a:extLst>
          </p:cNvPr>
          <p:cNvSpPr txBox="1">
            <a:spLocks/>
          </p:cNvSpPr>
          <p:nvPr/>
        </p:nvSpPr>
        <p:spPr>
          <a:xfrm>
            <a:off x="2297293" y="870496"/>
            <a:ext cx="6098807" cy="398765"/>
          </a:xfrm>
          <a:prstGeom prst="rect">
            <a:avLst/>
          </a:prstGeom>
        </p:spPr>
        <p:txBody>
          <a:bodyPr vert="horz" wrap="square" lIns="0" tIns="10860" rIns="0" bIns="0" rtlCol="0" anchor="b">
            <a:spAutoFit/>
          </a:bodyPr>
          <a:lstStyle>
            <a:lvl1pPr algn="l" defTabSz="914400" rtl="0" eaLnBrk="1" latinLnBrk="0" hangingPunct="1">
              <a:lnSpc>
                <a:spcPct val="90000"/>
              </a:lnSpc>
              <a:spcBef>
                <a:spcPct val="0"/>
              </a:spcBef>
              <a:buNone/>
              <a:defRPr sz="1632" b="1" i="0" kern="1200">
                <a:solidFill>
                  <a:srgbClr val="8FC740"/>
                </a:solidFill>
                <a:latin typeface="Calibri"/>
                <a:ea typeface="+mj-ea"/>
                <a:cs typeface="Calibri"/>
              </a:defRPr>
            </a:lvl1pPr>
          </a:lstStyle>
          <a:p>
            <a:pPr marL="10860" marR="0" lvl="0" indent="0" algn="ctr" defTabSz="914400" rtl="0" eaLnBrk="1" fontAlgn="auto" latinLnBrk="0" hangingPunct="1">
              <a:lnSpc>
                <a:spcPct val="90000"/>
              </a:lnSpc>
              <a:spcBef>
                <a:spcPts val="86"/>
              </a:spcBef>
              <a:spcAft>
                <a:spcPts val="0"/>
              </a:spcAft>
              <a:buClrTx/>
              <a:buSzTx/>
              <a:buFontTx/>
              <a:buNone/>
              <a:tabLst/>
              <a:defRPr/>
            </a:pPr>
            <a:r>
              <a:rPr kumimoji="0" lang="en-NZ" sz="2800" b="1" i="0" u="none" strike="noStrike" kern="1200" cap="none" spc="128" normalizeH="0" baseline="0" noProof="0" dirty="0">
                <a:ln>
                  <a:noFill/>
                </a:ln>
                <a:solidFill>
                  <a:srgbClr val="92D050"/>
                </a:solidFill>
                <a:effectLst/>
                <a:uLnTx/>
                <a:uFillTx/>
                <a:latin typeface="Calibri"/>
                <a:ea typeface="+mj-ea"/>
                <a:cs typeface="Calibri"/>
              </a:rPr>
              <a:t>Food and Fibre Cove Core Values</a:t>
            </a:r>
          </a:p>
        </p:txBody>
      </p:sp>
      <p:sp>
        <p:nvSpPr>
          <p:cNvPr id="14" name="object 2">
            <a:extLst>
              <a:ext uri="{FF2B5EF4-FFF2-40B4-BE49-F238E27FC236}">
                <a16:creationId xmlns:a16="http://schemas.microsoft.com/office/drawing/2014/main" id="{07358F81-7F42-4D3A-9405-3E303F13A689}"/>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18" name="object 17">
            <a:extLst>
              <a:ext uri="{FF2B5EF4-FFF2-40B4-BE49-F238E27FC236}">
                <a16:creationId xmlns:a16="http://schemas.microsoft.com/office/drawing/2014/main" id="{2E898E53-06CC-4504-9808-4561E94B8116}"/>
              </a:ext>
            </a:extLst>
          </p:cNvPr>
          <p:cNvSpPr txBox="1"/>
          <p:nvPr/>
        </p:nvSpPr>
        <p:spPr>
          <a:xfrm>
            <a:off x="2998554" y="1710776"/>
            <a:ext cx="4696287" cy="4521432"/>
          </a:xfrm>
          <a:prstGeom prst="rect">
            <a:avLst/>
          </a:prstGeom>
        </p:spPr>
        <p:txBody>
          <a:bodyPr vert="horz" wrap="square" lIns="0" tIns="10860" rIns="0" bIns="0" rtlCol="0">
            <a:spAutoFit/>
          </a:bodyPr>
          <a:lstStyle/>
          <a:p>
            <a:pPr marL="285755" indent="-285755">
              <a:buFont typeface="Arial" panose="020B0604020202020204" pitchFamily="34" charset="0"/>
              <a:buChar char="•"/>
            </a:pPr>
            <a:r>
              <a:rPr lang="en-NZ" sz="1630" b="1" dirty="0">
                <a:latin typeface="+mn-lt"/>
              </a:rPr>
              <a:t>Courageous –Māia:</a:t>
            </a:r>
            <a:r>
              <a:rPr lang="en-NZ" sz="1630" dirty="0">
                <a:latin typeface="+mn-lt"/>
              </a:rPr>
              <a:t> We will challenge ideas, systems, models and practises and pursue a path of positive disruption, all the time seeking Vocational Education and Training excellence</a:t>
            </a:r>
          </a:p>
          <a:p>
            <a:pPr marL="285755" indent="-285755">
              <a:buFont typeface="Arial" panose="020B0604020202020204" pitchFamily="34" charset="0"/>
              <a:buChar char="•"/>
            </a:pPr>
            <a:endParaRPr lang="en-NZ" sz="1630" dirty="0">
              <a:latin typeface="+mn-lt"/>
            </a:endParaRPr>
          </a:p>
          <a:p>
            <a:pPr marL="285755" indent="-285755">
              <a:buFont typeface="Arial" panose="020B0604020202020204" pitchFamily="34" charset="0"/>
              <a:buChar char="•"/>
            </a:pPr>
            <a:r>
              <a:rPr lang="en-NZ" sz="1630" b="1" dirty="0">
                <a:latin typeface="+mn-lt"/>
              </a:rPr>
              <a:t>Innovation -Auaha:</a:t>
            </a:r>
            <a:r>
              <a:rPr lang="en-NZ" sz="1630" dirty="0">
                <a:latin typeface="+mn-lt"/>
              </a:rPr>
              <a:t> We consider possibilities and encourage new ideas, seize relevant opportunities, learn from challenges, and build on our successes</a:t>
            </a:r>
          </a:p>
          <a:p>
            <a:pPr marL="285755" indent="-285755">
              <a:buFont typeface="Arial" panose="020B0604020202020204" pitchFamily="34" charset="0"/>
              <a:buChar char="•"/>
            </a:pPr>
            <a:endParaRPr lang="en-NZ" sz="1630" dirty="0">
              <a:latin typeface="+mn-lt"/>
            </a:endParaRPr>
          </a:p>
          <a:p>
            <a:pPr marL="285755" indent="-285755">
              <a:buFont typeface="Arial" panose="020B0604020202020204" pitchFamily="34" charset="0"/>
              <a:buChar char="•"/>
            </a:pPr>
            <a:r>
              <a:rPr lang="en-NZ" sz="1630" b="1" dirty="0">
                <a:latin typeface="+mn-lt"/>
              </a:rPr>
              <a:t>Integrity -Pono:</a:t>
            </a:r>
            <a:r>
              <a:rPr lang="en-NZ" sz="1630" dirty="0">
                <a:latin typeface="+mn-lt"/>
              </a:rPr>
              <a:t> We will be transparent, responsible, honest and accountable, listening with intent and taking relevant action</a:t>
            </a:r>
          </a:p>
          <a:p>
            <a:pPr marL="285755" indent="-285755">
              <a:buFont typeface="Arial" panose="020B0604020202020204" pitchFamily="34" charset="0"/>
              <a:buChar char="•"/>
            </a:pPr>
            <a:endParaRPr lang="en-NZ" sz="1630" dirty="0">
              <a:latin typeface="+mn-lt"/>
            </a:endParaRPr>
          </a:p>
          <a:p>
            <a:pPr marL="285755" indent="-285755">
              <a:buFont typeface="Arial" panose="020B0604020202020204" pitchFamily="34" charset="0"/>
              <a:buChar char="•"/>
            </a:pPr>
            <a:r>
              <a:rPr lang="en-NZ" sz="1630" b="1" dirty="0">
                <a:latin typeface="+mn-lt"/>
              </a:rPr>
              <a:t>Synergistic -Whanaungatanga:</a:t>
            </a:r>
            <a:r>
              <a:rPr lang="en-NZ" sz="1630" dirty="0">
                <a:latin typeface="+mn-lt"/>
              </a:rPr>
              <a:t> Valuing our relationships, we will work with others through productive and co-design partnerships by sharing knowledge and expertise to contribute towards common goals </a:t>
            </a:r>
            <a:r>
              <a:rPr lang="en-NZ" sz="1630" dirty="0">
                <a:solidFill>
                  <a:schemeClr val="bg1"/>
                </a:solidFill>
                <a:latin typeface="+mn-lt"/>
              </a:rPr>
              <a:t> </a:t>
            </a:r>
            <a:r>
              <a:rPr lang="en-NZ" sz="1600" dirty="0">
                <a:solidFill>
                  <a:schemeClr val="bg1"/>
                </a:solidFill>
              </a:rPr>
              <a:t>common goals.</a:t>
            </a:r>
          </a:p>
        </p:txBody>
      </p:sp>
    </p:spTree>
    <p:extLst>
      <p:ext uri="{BB962C8B-B14F-4D97-AF65-F5344CB8AC3E}">
        <p14:creationId xmlns:p14="http://schemas.microsoft.com/office/powerpoint/2010/main" val="2153435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0"/>
              <a:ext cx="10691990" cy="7559992"/>
            </a:xfrm>
            <a:prstGeom prst="rect">
              <a:avLst/>
            </a:prstGeom>
          </p:spPr>
        </p:pic>
        <p:pic>
          <p:nvPicPr>
            <p:cNvPr id="4" name="object 4"/>
            <p:cNvPicPr/>
            <p:nvPr/>
          </p:nvPicPr>
          <p:blipFill>
            <a:blip r:embed="rId3" cstate="print"/>
            <a:stretch>
              <a:fillRect/>
            </a:stretch>
          </p:blipFill>
          <p:spPr>
            <a:xfrm>
              <a:off x="7675194" y="3856609"/>
              <a:ext cx="2340000" cy="3703396"/>
            </a:xfrm>
            <a:prstGeom prst="rect">
              <a:avLst/>
            </a:prstGeom>
          </p:spPr>
        </p:pic>
        <p:sp>
          <p:nvSpPr>
            <p:cNvPr id="5" name="object 5"/>
            <p:cNvSpPr/>
            <p:nvPr/>
          </p:nvSpPr>
          <p:spPr>
            <a:xfrm>
              <a:off x="8611290" y="5761831"/>
              <a:ext cx="480695" cy="325120"/>
            </a:xfrm>
            <a:custGeom>
              <a:avLst/>
              <a:gdLst/>
              <a:ahLst/>
              <a:cxnLst/>
              <a:rect l="l" t="t" r="r" b="b"/>
              <a:pathLst>
                <a:path w="480695" h="325120">
                  <a:moveTo>
                    <a:pt x="190550" y="0"/>
                  </a:moveTo>
                  <a:lnTo>
                    <a:pt x="148702" y="9434"/>
                  </a:lnTo>
                  <a:lnTo>
                    <a:pt x="111512" y="23887"/>
                  </a:lnTo>
                  <a:lnTo>
                    <a:pt x="51104" y="67843"/>
                  </a:lnTo>
                  <a:lnTo>
                    <a:pt x="12779" y="128119"/>
                  </a:lnTo>
                  <a:lnTo>
                    <a:pt x="0" y="200939"/>
                  </a:lnTo>
                  <a:lnTo>
                    <a:pt x="1949" y="227340"/>
                  </a:lnTo>
                  <a:lnTo>
                    <a:pt x="17541" y="272235"/>
                  </a:lnTo>
                  <a:lnTo>
                    <a:pt x="47888" y="305756"/>
                  </a:lnTo>
                  <a:lnTo>
                    <a:pt x="88017" y="322934"/>
                  </a:lnTo>
                  <a:lnTo>
                    <a:pt x="111442" y="325081"/>
                  </a:lnTo>
                  <a:lnTo>
                    <a:pt x="130618" y="323674"/>
                  </a:lnTo>
                  <a:lnTo>
                    <a:pt x="175831" y="302564"/>
                  </a:lnTo>
                  <a:lnTo>
                    <a:pt x="198286" y="260339"/>
                  </a:lnTo>
                  <a:lnTo>
                    <a:pt x="199783" y="242506"/>
                  </a:lnTo>
                  <a:lnTo>
                    <a:pt x="198574" y="226849"/>
                  </a:lnTo>
                  <a:lnTo>
                    <a:pt x="180441" y="189382"/>
                  </a:lnTo>
                  <a:lnTo>
                    <a:pt x="78536" y="186499"/>
                  </a:lnTo>
                  <a:lnTo>
                    <a:pt x="80548" y="161617"/>
                  </a:lnTo>
                  <a:lnTo>
                    <a:pt x="94983" y="118458"/>
                  </a:lnTo>
                  <a:lnTo>
                    <a:pt x="123208" y="84283"/>
                  </a:lnTo>
                  <a:lnTo>
                    <a:pt x="164780" y="60176"/>
                  </a:lnTo>
                  <a:lnTo>
                    <a:pt x="190550" y="51968"/>
                  </a:lnTo>
                  <a:lnTo>
                    <a:pt x="190550" y="0"/>
                  </a:lnTo>
                  <a:close/>
                </a:path>
                <a:path w="480695" h="325120">
                  <a:moveTo>
                    <a:pt x="130492" y="169176"/>
                  </a:moveTo>
                  <a:lnTo>
                    <a:pt x="91667" y="178927"/>
                  </a:lnTo>
                  <a:lnTo>
                    <a:pt x="78536" y="186499"/>
                  </a:lnTo>
                  <a:lnTo>
                    <a:pt x="177055" y="186499"/>
                  </a:lnTo>
                  <a:lnTo>
                    <a:pt x="170063" y="180545"/>
                  </a:lnTo>
                  <a:lnTo>
                    <a:pt x="158281" y="174231"/>
                  </a:lnTo>
                  <a:lnTo>
                    <a:pt x="145092" y="170440"/>
                  </a:lnTo>
                  <a:lnTo>
                    <a:pt x="130492" y="169176"/>
                  </a:lnTo>
                  <a:close/>
                </a:path>
                <a:path w="480695" h="325120">
                  <a:moveTo>
                    <a:pt x="470598" y="0"/>
                  </a:moveTo>
                  <a:lnTo>
                    <a:pt x="428767" y="9434"/>
                  </a:lnTo>
                  <a:lnTo>
                    <a:pt x="391628" y="23887"/>
                  </a:lnTo>
                  <a:lnTo>
                    <a:pt x="331431" y="67843"/>
                  </a:lnTo>
                  <a:lnTo>
                    <a:pt x="293330" y="128119"/>
                  </a:lnTo>
                  <a:lnTo>
                    <a:pt x="280631" y="200939"/>
                  </a:lnTo>
                  <a:lnTo>
                    <a:pt x="282561" y="227340"/>
                  </a:lnTo>
                  <a:lnTo>
                    <a:pt x="298001" y="272235"/>
                  </a:lnTo>
                  <a:lnTo>
                    <a:pt x="328096" y="305756"/>
                  </a:lnTo>
                  <a:lnTo>
                    <a:pt x="368082" y="322934"/>
                  </a:lnTo>
                  <a:lnTo>
                    <a:pt x="391490" y="325081"/>
                  </a:lnTo>
                  <a:lnTo>
                    <a:pt x="410685" y="323674"/>
                  </a:lnTo>
                  <a:lnTo>
                    <a:pt x="456158" y="302564"/>
                  </a:lnTo>
                  <a:lnTo>
                    <a:pt x="478898" y="260339"/>
                  </a:lnTo>
                  <a:lnTo>
                    <a:pt x="480415" y="242506"/>
                  </a:lnTo>
                  <a:lnTo>
                    <a:pt x="479206" y="226849"/>
                  </a:lnTo>
                  <a:lnTo>
                    <a:pt x="461073" y="189382"/>
                  </a:lnTo>
                  <a:lnTo>
                    <a:pt x="358571" y="186499"/>
                  </a:lnTo>
                  <a:lnTo>
                    <a:pt x="360848" y="161384"/>
                  </a:lnTo>
                  <a:lnTo>
                    <a:pt x="375573" y="118078"/>
                  </a:lnTo>
                  <a:lnTo>
                    <a:pt x="403791" y="84117"/>
                  </a:lnTo>
                  <a:lnTo>
                    <a:pt x="445078" y="60157"/>
                  </a:lnTo>
                  <a:lnTo>
                    <a:pt x="470598" y="51968"/>
                  </a:lnTo>
                  <a:lnTo>
                    <a:pt x="470598" y="0"/>
                  </a:lnTo>
                  <a:close/>
                </a:path>
                <a:path w="480695" h="325120">
                  <a:moveTo>
                    <a:pt x="410540" y="169176"/>
                  </a:moveTo>
                  <a:lnTo>
                    <a:pt x="371706" y="178927"/>
                  </a:lnTo>
                  <a:lnTo>
                    <a:pt x="358571" y="186499"/>
                  </a:lnTo>
                  <a:lnTo>
                    <a:pt x="457675" y="186499"/>
                  </a:lnTo>
                  <a:lnTo>
                    <a:pt x="450657" y="180545"/>
                  </a:lnTo>
                  <a:lnTo>
                    <a:pt x="438764" y="174231"/>
                  </a:lnTo>
                  <a:lnTo>
                    <a:pt x="425392" y="170440"/>
                  </a:lnTo>
                  <a:lnTo>
                    <a:pt x="410540" y="169176"/>
                  </a:lnTo>
                  <a:close/>
                </a:path>
              </a:pathLst>
            </a:custGeom>
            <a:solidFill>
              <a:srgbClr val="245E4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6" name="object 6"/>
          <p:cNvSpPr txBox="1"/>
          <p:nvPr/>
        </p:nvSpPr>
        <p:spPr>
          <a:xfrm>
            <a:off x="7907618" y="6264302"/>
            <a:ext cx="1890395" cy="878840"/>
          </a:xfrm>
          <a:prstGeom prst="rect">
            <a:avLst/>
          </a:prstGeom>
        </p:spPr>
        <p:txBody>
          <a:bodyPr vert="horz" wrap="square" lIns="0" tIns="12700" rIns="0" bIns="0" rtlCol="0">
            <a:spAutoFit/>
          </a:bodyPr>
          <a:lstStyle/>
          <a:p>
            <a:pPr marL="12700" marR="5080" lvl="0" indent="0" algn="ctr"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80" normalizeH="0" baseline="0" noProof="0" dirty="0">
                <a:ln>
                  <a:noFill/>
                </a:ln>
                <a:solidFill>
                  <a:sysClr val="windowText" lastClr="000000"/>
                </a:solidFill>
                <a:effectLst/>
                <a:uLnTx/>
                <a:uFillTx/>
                <a:latin typeface="Calibri"/>
                <a:cs typeface="Calibri"/>
              </a:rPr>
              <a:t>We</a:t>
            </a:r>
            <a:r>
              <a:rPr kumimoji="0" sz="1400" b="0" i="0" u="none" strike="noStrike" kern="0" cap="none" spc="40" normalizeH="0" baseline="0" noProof="0" dirty="0">
                <a:ln>
                  <a:noFill/>
                </a:ln>
                <a:solidFill>
                  <a:sysClr val="windowText" lastClr="000000"/>
                </a:solidFill>
                <a:effectLst/>
                <a:uLnTx/>
                <a:uFillTx/>
                <a:latin typeface="Calibri"/>
                <a:cs typeface="Calibri"/>
              </a:rPr>
              <a:t> </a:t>
            </a:r>
            <a:r>
              <a:rPr kumimoji="0" sz="1400" b="0" i="0" u="none" strike="noStrike" kern="0" cap="none" spc="85" normalizeH="0" baseline="0" noProof="0" dirty="0">
                <a:ln>
                  <a:noFill/>
                </a:ln>
                <a:solidFill>
                  <a:sysClr val="windowText" lastClr="000000"/>
                </a:solidFill>
                <a:effectLst/>
                <a:uLnTx/>
                <a:uFillTx/>
                <a:latin typeface="Calibri"/>
                <a:cs typeface="Calibri"/>
              </a:rPr>
              <a:t>have</a:t>
            </a:r>
            <a:r>
              <a:rPr kumimoji="0" sz="1400" b="0" i="0" u="none" strike="noStrike" kern="0" cap="none" spc="40" normalizeH="0" baseline="0" noProof="0" dirty="0">
                <a:ln>
                  <a:noFill/>
                </a:ln>
                <a:solidFill>
                  <a:sysClr val="windowText" lastClr="000000"/>
                </a:solidFill>
                <a:effectLst/>
                <a:uLnTx/>
                <a:uFillTx/>
                <a:latin typeface="Calibri"/>
                <a:cs typeface="Calibri"/>
              </a:rPr>
              <a:t> </a:t>
            </a:r>
            <a:r>
              <a:rPr kumimoji="0" sz="1400" b="0" i="0" u="none" strike="noStrike" kern="0" cap="none" spc="110" normalizeH="0" baseline="0" noProof="0" dirty="0">
                <a:ln>
                  <a:noFill/>
                </a:ln>
                <a:solidFill>
                  <a:sysClr val="windowText" lastClr="000000"/>
                </a:solidFill>
                <a:effectLst/>
                <a:uLnTx/>
                <a:uFillTx/>
                <a:latin typeface="Calibri"/>
                <a:cs typeface="Calibri"/>
              </a:rPr>
              <a:t>an</a:t>
            </a:r>
            <a:r>
              <a:rPr kumimoji="0" sz="1400" b="0" i="0" u="none" strike="noStrike" kern="0" cap="none" spc="0" normalizeH="0" baseline="0" noProof="0" dirty="0">
                <a:ln>
                  <a:noFill/>
                </a:ln>
                <a:solidFill>
                  <a:sysClr val="windowText" lastClr="000000"/>
                </a:solidFill>
                <a:effectLst/>
                <a:uLnTx/>
                <a:uFillTx/>
                <a:latin typeface="Calibri"/>
                <a:cs typeface="Calibri"/>
              </a:rPr>
              <a:t> </a:t>
            </a:r>
            <a:r>
              <a:rPr kumimoji="0" sz="1400" b="0" i="0" u="none" strike="noStrike" kern="0" cap="none" spc="100" normalizeH="0" baseline="0" noProof="0" dirty="0">
                <a:ln>
                  <a:noFill/>
                </a:ln>
                <a:solidFill>
                  <a:sysClr val="windowText" lastClr="000000"/>
                </a:solidFill>
                <a:effectLst/>
                <a:uLnTx/>
                <a:uFillTx/>
                <a:latin typeface="Calibri"/>
                <a:cs typeface="Calibri"/>
              </a:rPr>
              <a:t>important </a:t>
            </a:r>
            <a:r>
              <a:rPr kumimoji="0" sz="1400" b="0" i="0" u="none" strike="noStrike" kern="0" cap="none" spc="80" normalizeH="0" baseline="0" noProof="0" dirty="0">
                <a:ln>
                  <a:noFill/>
                </a:ln>
                <a:solidFill>
                  <a:sysClr val="windowText" lastClr="000000"/>
                </a:solidFill>
                <a:effectLst/>
                <a:uLnTx/>
                <a:uFillTx/>
                <a:latin typeface="Calibri"/>
                <a:cs typeface="Calibri"/>
              </a:rPr>
              <a:t>role</a:t>
            </a:r>
            <a:r>
              <a:rPr kumimoji="0" sz="1400" b="0" i="0" u="none" strike="noStrike" kern="0" cap="none" spc="30" normalizeH="0" baseline="0" noProof="0" dirty="0">
                <a:ln>
                  <a:noFill/>
                </a:ln>
                <a:solidFill>
                  <a:sysClr val="windowText" lastClr="000000"/>
                </a:solidFill>
                <a:effectLst/>
                <a:uLnTx/>
                <a:uFillTx/>
                <a:latin typeface="Calibri"/>
                <a:cs typeface="Calibri"/>
              </a:rPr>
              <a:t> </a:t>
            </a:r>
            <a:r>
              <a:rPr kumimoji="0" sz="1400" b="0" i="0" u="none" strike="noStrike" kern="0" cap="none" spc="105" normalizeH="0" baseline="0" noProof="0" dirty="0">
                <a:ln>
                  <a:noFill/>
                </a:ln>
                <a:solidFill>
                  <a:sysClr val="windowText" lastClr="000000"/>
                </a:solidFill>
                <a:effectLst/>
                <a:uLnTx/>
                <a:uFillTx/>
                <a:latin typeface="Calibri"/>
                <a:cs typeface="Calibri"/>
              </a:rPr>
              <a:t>to</a:t>
            </a:r>
            <a:r>
              <a:rPr kumimoji="0" sz="1400" b="0" i="0" u="none" strike="noStrike" kern="0" cap="none" spc="5" normalizeH="0" baseline="0" noProof="0" dirty="0">
                <a:ln>
                  <a:noFill/>
                </a:ln>
                <a:solidFill>
                  <a:sysClr val="windowText" lastClr="000000"/>
                </a:solidFill>
                <a:effectLst/>
                <a:uLnTx/>
                <a:uFillTx/>
                <a:latin typeface="Calibri"/>
                <a:cs typeface="Calibri"/>
              </a:rPr>
              <a:t> </a:t>
            </a:r>
            <a:r>
              <a:rPr kumimoji="0" sz="1400" b="0" i="0" u="none" strike="noStrike" kern="0" cap="none" spc="90" normalizeH="0" baseline="0" noProof="0" dirty="0">
                <a:ln>
                  <a:noFill/>
                </a:ln>
                <a:solidFill>
                  <a:sysClr val="windowText" lastClr="000000"/>
                </a:solidFill>
                <a:effectLst/>
                <a:uLnTx/>
                <a:uFillTx/>
                <a:latin typeface="Calibri"/>
                <a:cs typeface="Calibri"/>
              </a:rPr>
              <a:t>deliver</a:t>
            </a:r>
            <a:r>
              <a:rPr kumimoji="0" sz="1400" b="0" i="0" u="none" strike="noStrike" kern="0" cap="none" spc="-10" normalizeH="0" baseline="0" noProof="0" dirty="0">
                <a:ln>
                  <a:noFill/>
                </a:ln>
                <a:solidFill>
                  <a:sysClr val="windowText" lastClr="000000"/>
                </a:solidFill>
                <a:effectLst/>
                <a:uLnTx/>
                <a:uFillTx/>
                <a:latin typeface="Calibri"/>
                <a:cs typeface="Calibri"/>
              </a:rPr>
              <a:t> </a:t>
            </a:r>
            <a:r>
              <a:rPr kumimoji="0" sz="1400" b="0" i="0" u="none" strike="noStrike" kern="0" cap="none" spc="80" normalizeH="0" baseline="0" noProof="0" dirty="0">
                <a:ln>
                  <a:noFill/>
                </a:ln>
                <a:solidFill>
                  <a:sysClr val="windowText" lastClr="000000"/>
                </a:solidFill>
                <a:effectLst/>
                <a:uLnTx/>
                <a:uFillTx/>
                <a:latin typeface="Calibri"/>
                <a:cs typeface="Calibri"/>
              </a:rPr>
              <a:t>quality </a:t>
            </a:r>
            <a:r>
              <a:rPr kumimoji="0" sz="1400" b="0" i="0" u="none" strike="noStrike" kern="0" cap="none" spc="120" normalizeH="0" baseline="0" noProof="0" dirty="0">
                <a:ln>
                  <a:noFill/>
                </a:ln>
                <a:solidFill>
                  <a:sysClr val="windowText" lastClr="000000"/>
                </a:solidFill>
                <a:effectLst/>
                <a:uLnTx/>
                <a:uFillTx/>
                <a:latin typeface="Calibri"/>
                <a:cs typeface="Calibri"/>
              </a:rPr>
              <a:t>outcomes</a:t>
            </a:r>
            <a:r>
              <a:rPr kumimoji="0" sz="1400" b="0" i="0" u="none" strike="noStrike" kern="0" cap="none" spc="10" normalizeH="0" baseline="0" noProof="0" dirty="0">
                <a:ln>
                  <a:noFill/>
                </a:ln>
                <a:solidFill>
                  <a:sysClr val="windowText" lastClr="000000"/>
                </a:solidFill>
                <a:effectLst/>
                <a:uLnTx/>
                <a:uFillTx/>
                <a:latin typeface="Calibri"/>
                <a:cs typeface="Calibri"/>
              </a:rPr>
              <a:t> </a:t>
            </a:r>
            <a:r>
              <a:rPr kumimoji="0" sz="1400" b="0" i="0" u="none" strike="noStrike" kern="0" cap="none" spc="95" normalizeH="0" baseline="0" noProof="0" dirty="0">
                <a:ln>
                  <a:noFill/>
                </a:ln>
                <a:solidFill>
                  <a:sysClr val="windowText" lastClr="000000"/>
                </a:solidFill>
                <a:effectLst/>
                <a:uLnTx/>
                <a:uFillTx/>
                <a:latin typeface="Calibri"/>
                <a:cs typeface="Calibri"/>
              </a:rPr>
              <a:t>for</a:t>
            </a:r>
            <a:endParaRPr kumimoji="0" sz="1400" b="0" i="0" u="none" strike="noStrike" kern="0" cap="none" spc="0" normalizeH="0" baseline="0" noProof="0" dirty="0">
              <a:ln>
                <a:noFill/>
              </a:ln>
              <a:solidFill>
                <a:sysClr val="windowText" lastClr="000000"/>
              </a:solidFill>
              <a:effectLst/>
              <a:uLnTx/>
              <a:uFillTx/>
              <a:latin typeface="Calibri"/>
              <a:cs typeface="Calibri"/>
            </a:endParaRPr>
          </a:p>
          <a:p>
            <a:pPr marL="635" marR="0" lvl="0" indent="0" algn="ctr" defTabSz="914400" eaLnBrk="1" fontAlgn="auto" latinLnBrk="0" hangingPunct="1">
              <a:lnSpc>
                <a:spcPct val="100000"/>
              </a:lnSpc>
              <a:spcBef>
                <a:spcPts val="0"/>
              </a:spcBef>
              <a:spcAft>
                <a:spcPts val="0"/>
              </a:spcAft>
              <a:buClrTx/>
              <a:buSzTx/>
              <a:buFontTx/>
              <a:buNone/>
              <a:tabLst/>
              <a:defRPr/>
            </a:pPr>
            <a:r>
              <a:rPr kumimoji="0" sz="1400" b="0" i="0" u="none" strike="noStrike" kern="0" cap="none" spc="85" normalizeH="0" baseline="0" noProof="0" dirty="0">
                <a:ln>
                  <a:noFill/>
                </a:ln>
                <a:solidFill>
                  <a:sysClr val="windowText" lastClr="000000"/>
                </a:solidFill>
                <a:effectLst/>
                <a:uLnTx/>
                <a:uFillTx/>
                <a:latin typeface="Calibri"/>
                <a:cs typeface="Calibri"/>
              </a:rPr>
              <a:t>New</a:t>
            </a:r>
            <a:r>
              <a:rPr kumimoji="0" sz="1400" b="0" i="0" u="none" strike="noStrike" kern="0" cap="none" spc="30" normalizeH="0" baseline="0" noProof="0" dirty="0">
                <a:ln>
                  <a:noFill/>
                </a:ln>
                <a:solidFill>
                  <a:sysClr val="windowText" lastClr="000000"/>
                </a:solidFill>
                <a:effectLst/>
                <a:uLnTx/>
                <a:uFillTx/>
                <a:latin typeface="Calibri"/>
                <a:cs typeface="Calibri"/>
              </a:rPr>
              <a:t> </a:t>
            </a:r>
            <a:r>
              <a:rPr kumimoji="0" sz="1400" b="0" i="0" u="none" strike="noStrike" kern="0" cap="none" spc="100" normalizeH="0" baseline="0" noProof="0" dirty="0">
                <a:ln>
                  <a:noFill/>
                </a:ln>
                <a:solidFill>
                  <a:sysClr val="windowText" lastClr="000000"/>
                </a:solidFill>
                <a:effectLst/>
                <a:uLnTx/>
                <a:uFillTx/>
                <a:latin typeface="Calibri"/>
                <a:cs typeface="Calibri"/>
              </a:rPr>
              <a:t>Zealanders</a:t>
            </a:r>
            <a:endParaRPr kumimoji="0" sz="14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1FB14B75-5DE0-494C-8239-979640365E97}"/>
              </a:ext>
            </a:extLst>
          </p:cNvPr>
          <p:cNvGrpSpPr/>
          <p:nvPr/>
        </p:nvGrpSpPr>
        <p:grpSpPr>
          <a:xfrm>
            <a:off x="0" y="0"/>
            <a:ext cx="3578137" cy="3317291"/>
            <a:chOff x="0" y="0"/>
            <a:chExt cx="3945890" cy="3658235"/>
          </a:xfrm>
        </p:grpSpPr>
        <p:sp>
          <p:nvSpPr>
            <p:cNvPr id="3" name="object 4">
              <a:extLst>
                <a:ext uri="{FF2B5EF4-FFF2-40B4-BE49-F238E27FC236}">
                  <a16:creationId xmlns:a16="http://schemas.microsoft.com/office/drawing/2014/main" id="{8D1F6D85-07B8-42E9-A9BD-5CA96E9B7D50}"/>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4" name="object 5">
              <a:extLst>
                <a:ext uri="{FF2B5EF4-FFF2-40B4-BE49-F238E27FC236}">
                  <a16:creationId xmlns:a16="http://schemas.microsoft.com/office/drawing/2014/main" id="{8C052431-5D35-45E0-860F-7328390B0ABD}"/>
                </a:ext>
              </a:extLst>
            </p:cNvPr>
            <p:cNvPicPr/>
            <p:nvPr/>
          </p:nvPicPr>
          <p:blipFill>
            <a:blip r:embed="rId2" cstate="print"/>
            <a:stretch>
              <a:fillRect/>
            </a:stretch>
          </p:blipFill>
          <p:spPr>
            <a:xfrm>
              <a:off x="0" y="0"/>
              <a:ext cx="3826789" cy="1872005"/>
            </a:xfrm>
            <a:prstGeom prst="rect">
              <a:avLst/>
            </a:prstGeom>
          </p:spPr>
        </p:pic>
        <p:sp>
          <p:nvSpPr>
            <p:cNvPr id="5" name="object 6">
              <a:extLst>
                <a:ext uri="{FF2B5EF4-FFF2-40B4-BE49-F238E27FC236}">
                  <a16:creationId xmlns:a16="http://schemas.microsoft.com/office/drawing/2014/main" id="{FDEB3954-4F9C-4E10-883E-1F298912D643}"/>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6" name="object 8">
              <a:extLst>
                <a:ext uri="{FF2B5EF4-FFF2-40B4-BE49-F238E27FC236}">
                  <a16:creationId xmlns:a16="http://schemas.microsoft.com/office/drawing/2014/main" id="{59AF83BF-144F-4001-A5A8-5883CAA5EB92}"/>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grpSp>
        <p:nvGrpSpPr>
          <p:cNvPr id="7" name="object 9">
            <a:extLst>
              <a:ext uri="{FF2B5EF4-FFF2-40B4-BE49-F238E27FC236}">
                <a16:creationId xmlns:a16="http://schemas.microsoft.com/office/drawing/2014/main" id="{3925BC0B-EBBE-4BA2-9D45-5EE7FFC9485D}"/>
              </a:ext>
            </a:extLst>
          </p:cNvPr>
          <p:cNvGrpSpPr/>
          <p:nvPr/>
        </p:nvGrpSpPr>
        <p:grpSpPr>
          <a:xfrm>
            <a:off x="6834264" y="4375118"/>
            <a:ext cx="3859136" cy="3187732"/>
            <a:chOff x="6436855" y="4044784"/>
            <a:chExt cx="4255770" cy="3515360"/>
          </a:xfrm>
        </p:grpSpPr>
        <p:pic>
          <p:nvPicPr>
            <p:cNvPr id="8" name="object 10">
              <a:extLst>
                <a:ext uri="{FF2B5EF4-FFF2-40B4-BE49-F238E27FC236}">
                  <a16:creationId xmlns:a16="http://schemas.microsoft.com/office/drawing/2014/main" id="{E56F2A58-FBCB-4F9C-99AC-D177D0695D46}"/>
                </a:ext>
              </a:extLst>
            </p:cNvPr>
            <p:cNvPicPr/>
            <p:nvPr/>
          </p:nvPicPr>
          <p:blipFill>
            <a:blip r:embed="rId3" cstate="print"/>
            <a:stretch>
              <a:fillRect/>
            </a:stretch>
          </p:blipFill>
          <p:spPr>
            <a:xfrm>
              <a:off x="6795922" y="5547601"/>
              <a:ext cx="3896080" cy="2012403"/>
            </a:xfrm>
            <a:prstGeom prst="rect">
              <a:avLst/>
            </a:prstGeom>
          </p:spPr>
        </p:pic>
        <p:sp>
          <p:nvSpPr>
            <p:cNvPr id="9" name="object 11">
              <a:extLst>
                <a:ext uri="{FF2B5EF4-FFF2-40B4-BE49-F238E27FC236}">
                  <a16:creationId xmlns:a16="http://schemas.microsoft.com/office/drawing/2014/main" id="{BF895B94-0F9C-4C41-8892-8D57613AE2ED}"/>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0" name="object 13">
              <a:extLst>
                <a:ext uri="{FF2B5EF4-FFF2-40B4-BE49-F238E27FC236}">
                  <a16:creationId xmlns:a16="http://schemas.microsoft.com/office/drawing/2014/main" id="{65FD4293-B952-4554-83F9-B4023B38C99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6" name="object 15">
            <a:extLst>
              <a:ext uri="{FF2B5EF4-FFF2-40B4-BE49-F238E27FC236}">
                <a16:creationId xmlns:a16="http://schemas.microsoft.com/office/drawing/2014/main" id="{D6D1357B-FAA1-411A-9194-B8DEA057AB48}"/>
              </a:ext>
            </a:extLst>
          </p:cNvPr>
          <p:cNvSpPr txBox="1">
            <a:spLocks/>
          </p:cNvSpPr>
          <p:nvPr/>
        </p:nvSpPr>
        <p:spPr>
          <a:xfrm>
            <a:off x="1874261" y="388847"/>
            <a:ext cx="8001000" cy="799387"/>
          </a:xfrm>
          <a:prstGeom prst="rect">
            <a:avLst/>
          </a:prstGeom>
        </p:spPr>
        <p:txBody>
          <a:bodyPr vert="horz" wrap="square" lIns="0" tIns="10860" rIns="0" bIns="0" rtlCol="0" anchor="b">
            <a:spAutoFit/>
          </a:bodyPr>
          <a:lstStyle>
            <a:lvl1pPr algn="l" defTabSz="914400" rtl="0" eaLnBrk="1" latinLnBrk="0" hangingPunct="1">
              <a:lnSpc>
                <a:spcPct val="90000"/>
              </a:lnSpc>
              <a:spcBef>
                <a:spcPct val="0"/>
              </a:spcBef>
              <a:buNone/>
              <a:defRPr sz="1632" b="1" i="0" kern="1200">
                <a:solidFill>
                  <a:srgbClr val="8FC740"/>
                </a:solidFill>
                <a:latin typeface="Calibri"/>
                <a:ea typeface="+mj-ea"/>
                <a:cs typeface="Calibri"/>
              </a:defRPr>
            </a:lvl1pPr>
          </a:lstStyle>
          <a:p>
            <a:pPr marL="10860" marR="0" lvl="0" indent="0" algn="ctr" defTabSz="914400" rtl="0" eaLnBrk="1" fontAlgn="auto" latinLnBrk="0" hangingPunct="1">
              <a:lnSpc>
                <a:spcPct val="90000"/>
              </a:lnSpc>
              <a:spcBef>
                <a:spcPts val="86"/>
              </a:spcBef>
              <a:spcAft>
                <a:spcPts val="0"/>
              </a:spcAft>
              <a:buClrTx/>
              <a:buSzTx/>
              <a:buFontTx/>
              <a:buNone/>
              <a:tabLst/>
              <a:defRPr/>
            </a:pPr>
            <a:r>
              <a:rPr lang="en-US" sz="2800" dirty="0"/>
              <a:t>Learner Focused, Industry Led, </a:t>
            </a:r>
          </a:p>
          <a:p>
            <a:pPr marL="10860" marR="0" lvl="0" indent="0" algn="ctr" defTabSz="914400" rtl="0" eaLnBrk="1" fontAlgn="auto" latinLnBrk="0" hangingPunct="1">
              <a:lnSpc>
                <a:spcPct val="90000"/>
              </a:lnSpc>
              <a:spcBef>
                <a:spcPts val="86"/>
              </a:spcBef>
              <a:spcAft>
                <a:spcPts val="0"/>
              </a:spcAft>
              <a:buClrTx/>
              <a:buSzTx/>
              <a:buFontTx/>
              <a:buNone/>
              <a:tabLst/>
              <a:defRPr/>
            </a:pPr>
            <a:r>
              <a:rPr lang="en-US" sz="2800" dirty="0"/>
              <a:t>Government Enabled</a:t>
            </a:r>
            <a:endParaRPr kumimoji="0" lang="en-NZ" sz="2800" b="1" i="0" u="none" strike="noStrike" kern="1200" cap="none" spc="128" normalizeH="0" baseline="0" noProof="0" dirty="0">
              <a:ln>
                <a:noFill/>
              </a:ln>
              <a:solidFill>
                <a:srgbClr val="00A0DC"/>
              </a:solidFill>
              <a:effectLst/>
              <a:uLnTx/>
              <a:uFillTx/>
              <a:latin typeface="Calibri"/>
              <a:ea typeface="+mj-ea"/>
              <a:cs typeface="Calibri"/>
            </a:endParaRPr>
          </a:p>
        </p:txBody>
      </p:sp>
      <p:sp>
        <p:nvSpPr>
          <p:cNvPr id="20" name="object 2">
            <a:extLst>
              <a:ext uri="{FF2B5EF4-FFF2-40B4-BE49-F238E27FC236}">
                <a16:creationId xmlns:a16="http://schemas.microsoft.com/office/drawing/2014/main" id="{2F4BCBAB-EF0D-4FE4-9EDB-C3D687B2AD4A}"/>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19" name="object 17">
            <a:extLst>
              <a:ext uri="{FF2B5EF4-FFF2-40B4-BE49-F238E27FC236}">
                <a16:creationId xmlns:a16="http://schemas.microsoft.com/office/drawing/2014/main" id="{BA01AFDC-8AFA-49E6-B2CA-898761F4FACC}"/>
              </a:ext>
            </a:extLst>
          </p:cNvPr>
          <p:cNvSpPr txBox="1"/>
          <p:nvPr/>
        </p:nvSpPr>
        <p:spPr>
          <a:xfrm>
            <a:off x="2413814" y="1534391"/>
            <a:ext cx="6921894" cy="3212420"/>
          </a:xfrm>
          <a:prstGeom prst="rect">
            <a:avLst/>
          </a:prstGeom>
        </p:spPr>
        <p:txBody>
          <a:bodyPr vert="horz" wrap="square" lIns="0" tIns="10860" rIns="0" bIns="0" rtlCol="0">
            <a:spAutoFit/>
          </a:bodyPr>
          <a:lstStyle/>
          <a:p>
            <a:pPr marL="285755" indent="-285755" algn="l" rtl="0">
              <a:buFont typeface="Arial" panose="020B0604020202020204" pitchFamily="34" charset="0"/>
              <a:buChar char="•"/>
            </a:pPr>
            <a:r>
              <a:rPr lang="en-NZ" sz="1630" kern="1200" spc="9" dirty="0">
                <a:solidFill>
                  <a:srgbClr val="231F20"/>
                </a:solidFill>
                <a:latin typeface="Calibri" panose="020F0502020204030204"/>
                <a:ea typeface="+mn-ea"/>
                <a:cs typeface="Tahoma"/>
              </a:rPr>
              <a:t>The </a:t>
            </a:r>
            <a:r>
              <a:rPr lang="en-NZ" sz="1630" kern="1200" spc="45" dirty="0">
                <a:solidFill>
                  <a:srgbClr val="231F20"/>
                </a:solidFill>
                <a:latin typeface="Calibri" panose="020F0502020204030204"/>
                <a:ea typeface="+mn-ea"/>
                <a:cs typeface="Tahoma"/>
              </a:rPr>
              <a:t>Food </a:t>
            </a:r>
            <a:r>
              <a:rPr lang="en-NZ" sz="1630" kern="1200" spc="50" dirty="0">
                <a:solidFill>
                  <a:srgbClr val="231F20"/>
                </a:solidFill>
                <a:latin typeface="Calibri" panose="020F0502020204030204"/>
                <a:ea typeface="+mn-ea"/>
                <a:cs typeface="Tahoma"/>
              </a:rPr>
              <a:t>and </a:t>
            </a:r>
            <a:r>
              <a:rPr lang="en-NZ" sz="1630" kern="1200" spc="27" dirty="0">
                <a:solidFill>
                  <a:srgbClr val="231F20"/>
                </a:solidFill>
                <a:latin typeface="Calibri" panose="020F0502020204030204"/>
                <a:ea typeface="+mn-ea"/>
                <a:cs typeface="Tahoma"/>
              </a:rPr>
              <a:t>Fibre </a:t>
            </a:r>
            <a:r>
              <a:rPr lang="en-NZ" sz="1630" kern="1200" spc="68" dirty="0">
                <a:solidFill>
                  <a:srgbClr val="231F20"/>
                </a:solidFill>
                <a:latin typeface="Calibri" panose="020F0502020204030204"/>
                <a:ea typeface="+mn-ea"/>
                <a:cs typeface="Tahoma"/>
              </a:rPr>
              <a:t>CoVE </a:t>
            </a:r>
            <a:r>
              <a:rPr lang="en-NZ" sz="1630" kern="1200" spc="27" dirty="0">
                <a:solidFill>
                  <a:srgbClr val="231F20"/>
                </a:solidFill>
                <a:latin typeface="Calibri" panose="020F0502020204030204"/>
                <a:ea typeface="+mn-ea"/>
                <a:cs typeface="Tahoma"/>
              </a:rPr>
              <a:t>will </a:t>
            </a:r>
            <a:r>
              <a:rPr lang="en-NZ" sz="1630" kern="1200" spc="36" dirty="0">
                <a:solidFill>
                  <a:srgbClr val="231F20"/>
                </a:solidFill>
                <a:latin typeface="Calibri" panose="020F0502020204030204"/>
                <a:ea typeface="+mn-ea"/>
                <a:cs typeface="Tahoma"/>
              </a:rPr>
              <a:t>ensure </a:t>
            </a:r>
            <a:r>
              <a:rPr lang="en-NZ" sz="1630" kern="1200" spc="41" dirty="0">
                <a:solidFill>
                  <a:srgbClr val="231F20"/>
                </a:solidFill>
                <a:latin typeface="Calibri" panose="020F0502020204030204"/>
                <a:ea typeface="+mn-ea"/>
                <a:cs typeface="Tahoma"/>
              </a:rPr>
              <a:t>an enduring </a:t>
            </a:r>
            <a:r>
              <a:rPr lang="en-NZ" sz="1630" kern="1200" spc="59" dirty="0">
                <a:solidFill>
                  <a:srgbClr val="231F20"/>
                </a:solidFill>
                <a:latin typeface="Calibri" panose="020F0502020204030204"/>
                <a:ea typeface="+mn-ea"/>
                <a:cs typeface="Tahoma"/>
              </a:rPr>
              <a:t>focus </a:t>
            </a:r>
            <a:r>
              <a:rPr lang="en-NZ" sz="1630" kern="1200" spc="-272" dirty="0">
                <a:solidFill>
                  <a:srgbClr val="231F20"/>
                </a:solidFill>
                <a:latin typeface="Calibri" panose="020F0502020204030204"/>
                <a:ea typeface="+mn-ea"/>
                <a:cs typeface="Tahoma"/>
              </a:rPr>
              <a:t> </a:t>
            </a:r>
            <a:r>
              <a:rPr lang="en-NZ" sz="1630" kern="1200" spc="50" dirty="0">
                <a:solidFill>
                  <a:srgbClr val="231F20"/>
                </a:solidFill>
                <a:latin typeface="Calibri" panose="020F0502020204030204"/>
                <a:ea typeface="+mn-ea"/>
                <a:cs typeface="Tahoma"/>
              </a:rPr>
              <a:t>on</a:t>
            </a:r>
            <a:r>
              <a:rPr lang="en-NZ" sz="1630" kern="1200" spc="-100" dirty="0">
                <a:solidFill>
                  <a:srgbClr val="231F20"/>
                </a:solidFill>
                <a:latin typeface="Calibri" panose="020F0502020204030204"/>
                <a:ea typeface="+mn-ea"/>
                <a:cs typeface="Tahoma"/>
              </a:rPr>
              <a:t> </a:t>
            </a:r>
            <a:r>
              <a:rPr lang="en-NZ" sz="1630" kern="1200" spc="45" dirty="0">
                <a:solidFill>
                  <a:srgbClr val="231F20"/>
                </a:solidFill>
                <a:latin typeface="Calibri" panose="020F0502020204030204"/>
                <a:ea typeface="+mn-ea"/>
                <a:cs typeface="Tahoma"/>
              </a:rPr>
              <a:t>educational</a:t>
            </a:r>
            <a:r>
              <a:rPr lang="en-NZ" sz="1630" kern="1200" spc="-63" dirty="0">
                <a:solidFill>
                  <a:srgbClr val="231F20"/>
                </a:solidFill>
                <a:latin typeface="Calibri" panose="020F0502020204030204"/>
                <a:ea typeface="+mn-ea"/>
                <a:cs typeface="Tahoma"/>
              </a:rPr>
              <a:t> </a:t>
            </a:r>
            <a:r>
              <a:rPr lang="en-NZ" sz="1630" kern="1200" spc="36" dirty="0">
                <a:solidFill>
                  <a:srgbClr val="231F20"/>
                </a:solidFill>
                <a:latin typeface="Calibri" panose="020F0502020204030204"/>
                <a:ea typeface="+mn-ea"/>
                <a:cs typeface="Tahoma"/>
              </a:rPr>
              <a:t>excellence</a:t>
            </a:r>
            <a:r>
              <a:rPr lang="en-NZ" sz="1630" kern="1200" spc="-45" dirty="0">
                <a:solidFill>
                  <a:srgbClr val="231F20"/>
                </a:solidFill>
                <a:latin typeface="Calibri" panose="020F0502020204030204"/>
                <a:ea typeface="+mn-ea"/>
                <a:cs typeface="Tahoma"/>
              </a:rPr>
              <a:t> </a:t>
            </a:r>
            <a:r>
              <a:rPr lang="en-NZ" sz="1630" kern="1200" spc="23" dirty="0">
                <a:solidFill>
                  <a:srgbClr val="231F20"/>
                </a:solidFill>
                <a:latin typeface="Calibri" panose="020F0502020204030204"/>
                <a:ea typeface="+mn-ea"/>
                <a:cs typeface="Tahoma"/>
              </a:rPr>
              <a:t>in</a:t>
            </a:r>
            <a:r>
              <a:rPr lang="en-NZ" sz="1630" kern="1200" spc="-86" dirty="0">
                <a:solidFill>
                  <a:srgbClr val="231F20"/>
                </a:solidFill>
                <a:latin typeface="Calibri" panose="020F0502020204030204"/>
                <a:ea typeface="+mn-ea"/>
                <a:cs typeface="Tahoma"/>
              </a:rPr>
              <a:t> </a:t>
            </a:r>
            <a:r>
              <a:rPr lang="en-NZ" sz="1630" kern="1200" spc="45" dirty="0">
                <a:solidFill>
                  <a:srgbClr val="231F20"/>
                </a:solidFill>
                <a:latin typeface="Calibri" panose="020F0502020204030204"/>
                <a:ea typeface="+mn-ea"/>
                <a:cs typeface="Tahoma"/>
              </a:rPr>
              <a:t>the</a:t>
            </a:r>
            <a:r>
              <a:rPr lang="en-NZ" sz="1630" kern="1200" spc="-59" dirty="0">
                <a:solidFill>
                  <a:srgbClr val="231F20"/>
                </a:solidFill>
                <a:latin typeface="Calibri" panose="020F0502020204030204"/>
                <a:ea typeface="+mn-ea"/>
                <a:cs typeface="Tahoma"/>
              </a:rPr>
              <a:t> </a:t>
            </a:r>
            <a:r>
              <a:rPr lang="en-NZ" sz="1630" kern="1200" spc="59" dirty="0">
                <a:solidFill>
                  <a:srgbClr val="231F20"/>
                </a:solidFill>
                <a:latin typeface="Calibri" panose="020F0502020204030204"/>
                <a:ea typeface="+mn-ea"/>
                <a:cs typeface="Tahoma"/>
              </a:rPr>
              <a:t>Food</a:t>
            </a:r>
            <a:r>
              <a:rPr lang="en-NZ" sz="1630" kern="1200" spc="-45" dirty="0">
                <a:solidFill>
                  <a:srgbClr val="231F20"/>
                </a:solidFill>
                <a:latin typeface="Calibri" panose="020F0502020204030204"/>
                <a:ea typeface="+mn-ea"/>
                <a:cs typeface="Tahoma"/>
              </a:rPr>
              <a:t> </a:t>
            </a:r>
            <a:r>
              <a:rPr lang="en-NZ" sz="1630" kern="1200" spc="50" dirty="0">
                <a:solidFill>
                  <a:srgbClr val="231F20"/>
                </a:solidFill>
                <a:latin typeface="Calibri" panose="020F0502020204030204"/>
                <a:ea typeface="+mn-ea"/>
                <a:cs typeface="Tahoma"/>
              </a:rPr>
              <a:t>and</a:t>
            </a:r>
            <a:r>
              <a:rPr lang="en-NZ" sz="1630" kern="1200" spc="-59" dirty="0">
                <a:solidFill>
                  <a:srgbClr val="231F20"/>
                </a:solidFill>
                <a:latin typeface="Calibri" panose="020F0502020204030204"/>
                <a:ea typeface="+mn-ea"/>
                <a:cs typeface="Tahoma"/>
              </a:rPr>
              <a:t> </a:t>
            </a:r>
            <a:r>
              <a:rPr lang="en-NZ" sz="1630" kern="1200" spc="36" dirty="0">
                <a:solidFill>
                  <a:srgbClr val="231F20"/>
                </a:solidFill>
                <a:latin typeface="Calibri" panose="020F0502020204030204"/>
                <a:ea typeface="+mn-ea"/>
                <a:cs typeface="Tahoma"/>
              </a:rPr>
              <a:t>Fibre</a:t>
            </a:r>
            <a:r>
              <a:rPr lang="en-NZ" sz="1630" kern="1200" spc="-54" dirty="0">
                <a:solidFill>
                  <a:srgbClr val="231F20"/>
                </a:solidFill>
                <a:latin typeface="Calibri" panose="020F0502020204030204"/>
                <a:ea typeface="+mn-ea"/>
                <a:cs typeface="Tahoma"/>
              </a:rPr>
              <a:t> </a:t>
            </a:r>
            <a:r>
              <a:rPr lang="en-NZ" sz="1630" kern="1200" spc="59" dirty="0">
                <a:solidFill>
                  <a:srgbClr val="231F20"/>
                </a:solidFill>
                <a:latin typeface="Calibri" panose="020F0502020204030204"/>
                <a:ea typeface="+mn-ea"/>
                <a:cs typeface="Tahoma"/>
              </a:rPr>
              <a:t>Sector</a:t>
            </a:r>
            <a:r>
              <a:rPr lang="en-NZ" sz="1630" kern="1200" spc="-86" dirty="0">
                <a:solidFill>
                  <a:srgbClr val="231F20"/>
                </a:solidFill>
                <a:latin typeface="Calibri" panose="020F0502020204030204"/>
                <a:ea typeface="+mn-ea"/>
                <a:cs typeface="Tahoma"/>
              </a:rPr>
              <a:t> </a:t>
            </a:r>
            <a:r>
              <a:rPr lang="en-NZ" sz="1630" kern="1200" spc="63" dirty="0">
                <a:solidFill>
                  <a:srgbClr val="231F20"/>
                </a:solidFill>
                <a:latin typeface="Calibri" panose="020F0502020204030204"/>
                <a:ea typeface="+mn-ea"/>
                <a:cs typeface="Tahoma"/>
              </a:rPr>
              <a:t>for </a:t>
            </a:r>
            <a:r>
              <a:rPr lang="en-NZ" sz="1630" kern="1200" spc="-272" dirty="0">
                <a:solidFill>
                  <a:srgbClr val="231F20"/>
                </a:solidFill>
                <a:latin typeface="Calibri" panose="020F0502020204030204"/>
                <a:ea typeface="+mn-ea"/>
                <a:cs typeface="Tahoma"/>
              </a:rPr>
              <a:t> </a:t>
            </a:r>
            <a:r>
              <a:rPr lang="en-NZ" sz="1630" b="1" kern="1200" spc="32" dirty="0">
                <a:solidFill>
                  <a:prstClr val="black"/>
                </a:solidFill>
                <a:latin typeface="Calibri" panose="020F0502020204030204"/>
                <a:ea typeface="+mn-ea"/>
                <a:cs typeface="Tahoma"/>
              </a:rPr>
              <a:t>l</a:t>
            </a:r>
            <a:r>
              <a:rPr lang="en-NZ" sz="1630" b="1" kern="1200" spc="50" dirty="0">
                <a:solidFill>
                  <a:prstClr val="black"/>
                </a:solidFill>
                <a:latin typeface="Calibri" panose="020F0502020204030204"/>
                <a:ea typeface="+mn-ea"/>
                <a:cs typeface="Tahoma"/>
              </a:rPr>
              <a:t>earne</a:t>
            </a:r>
            <a:r>
              <a:rPr lang="en-NZ" sz="1630" b="1" kern="1200" spc="14" dirty="0">
                <a:solidFill>
                  <a:prstClr val="black"/>
                </a:solidFill>
                <a:latin typeface="Calibri" panose="020F0502020204030204"/>
                <a:ea typeface="+mn-ea"/>
                <a:cs typeface="Tahoma"/>
              </a:rPr>
              <a:t>r</a:t>
            </a:r>
            <a:r>
              <a:rPr lang="en-NZ" sz="1630" b="1" kern="1200" spc="50" dirty="0">
                <a:solidFill>
                  <a:prstClr val="black"/>
                </a:solidFill>
                <a:latin typeface="Calibri" panose="020F0502020204030204"/>
                <a:ea typeface="+mn-ea"/>
                <a:cs typeface="Tahoma"/>
              </a:rPr>
              <a:t>s</a:t>
            </a:r>
            <a:r>
              <a:rPr lang="en-NZ" sz="1630" kern="1200" spc="-59" dirty="0">
                <a:solidFill>
                  <a:srgbClr val="231F20"/>
                </a:solidFill>
                <a:latin typeface="Calibri" panose="020F0502020204030204"/>
                <a:ea typeface="+mn-ea"/>
                <a:cs typeface="Tahoma"/>
              </a:rPr>
              <a:t> </a:t>
            </a:r>
            <a:r>
              <a:rPr lang="en-NZ" sz="1630" kern="1200" spc="50" dirty="0">
                <a:solidFill>
                  <a:srgbClr val="231F20"/>
                </a:solidFill>
                <a:latin typeface="Calibri" panose="020F0502020204030204"/>
                <a:ea typeface="+mn-ea"/>
                <a:cs typeface="Tahoma"/>
              </a:rPr>
              <a:t>and</a:t>
            </a:r>
            <a:r>
              <a:rPr lang="en-NZ" sz="1630" kern="1200" spc="-59" dirty="0">
                <a:solidFill>
                  <a:srgbClr val="231F20"/>
                </a:solidFill>
                <a:latin typeface="Calibri" panose="020F0502020204030204"/>
                <a:ea typeface="+mn-ea"/>
                <a:cs typeface="Tahoma"/>
              </a:rPr>
              <a:t> </a:t>
            </a:r>
            <a:r>
              <a:rPr lang="en-NZ" sz="1630" kern="1200" spc="41" dirty="0">
                <a:solidFill>
                  <a:srgbClr val="231F20"/>
                </a:solidFill>
                <a:latin typeface="Calibri" panose="020F0502020204030204"/>
                <a:ea typeface="+mn-ea"/>
                <a:cs typeface="Tahoma"/>
              </a:rPr>
              <a:t>their</a:t>
            </a:r>
            <a:r>
              <a:rPr lang="en-NZ" sz="1630" kern="1200" spc="-145" dirty="0">
                <a:solidFill>
                  <a:srgbClr val="231F20"/>
                </a:solidFill>
                <a:latin typeface="Calibri" panose="020F0502020204030204"/>
                <a:ea typeface="+mn-ea"/>
                <a:cs typeface="Tahoma"/>
              </a:rPr>
              <a:t> </a:t>
            </a:r>
            <a:r>
              <a:rPr lang="en-NZ" sz="1630" kern="1200" spc="32" dirty="0">
                <a:solidFill>
                  <a:srgbClr val="231F20"/>
                </a:solidFill>
                <a:latin typeface="Calibri" panose="020F0502020204030204"/>
                <a:ea typeface="+mn-ea"/>
                <a:cs typeface="Tahoma"/>
              </a:rPr>
              <a:t>whānau  </a:t>
            </a:r>
          </a:p>
          <a:p>
            <a:pPr marL="700344" lvl="1" indent="-285755" algn="l" rtl="0">
              <a:buFont typeface="Arial" panose="020B0604020202020204" pitchFamily="34" charset="0"/>
              <a:buChar char="•"/>
            </a:pPr>
            <a:endParaRPr lang="en-NZ" sz="1630" kern="1200" spc="-50" dirty="0">
              <a:solidFill>
                <a:srgbClr val="231F20"/>
              </a:solidFill>
              <a:latin typeface="Calibri" panose="020F0502020204030204"/>
              <a:ea typeface="+mn-ea"/>
              <a:cs typeface="Tahoma"/>
            </a:endParaRPr>
          </a:p>
          <a:p>
            <a:pPr marL="285755" indent="-285755" algn="l" rtl="0">
              <a:buFont typeface="Arial" panose="020B0604020202020204" pitchFamily="34" charset="0"/>
              <a:buChar char="•"/>
            </a:pPr>
            <a:r>
              <a:rPr lang="en-NZ" sz="1630" kern="1200" spc="9" dirty="0">
                <a:solidFill>
                  <a:srgbClr val="231F20"/>
                </a:solidFill>
                <a:latin typeface="Calibri" panose="020F0502020204030204"/>
                <a:ea typeface="+mn-ea"/>
                <a:cs typeface="Tahoma"/>
              </a:rPr>
              <a:t>The</a:t>
            </a:r>
            <a:r>
              <a:rPr lang="en-NZ" sz="1630" kern="1200" spc="-50" dirty="0">
                <a:solidFill>
                  <a:srgbClr val="231F20"/>
                </a:solidFill>
                <a:latin typeface="Calibri" panose="020F0502020204030204"/>
                <a:ea typeface="+mn-ea"/>
                <a:cs typeface="Tahoma"/>
              </a:rPr>
              <a:t> </a:t>
            </a:r>
            <a:r>
              <a:rPr lang="en-NZ" sz="1630" kern="1200" spc="9" dirty="0">
                <a:solidFill>
                  <a:srgbClr val="231F20"/>
                </a:solidFill>
                <a:latin typeface="Calibri" panose="020F0502020204030204"/>
                <a:ea typeface="+mn-ea"/>
                <a:cs typeface="Tahoma"/>
              </a:rPr>
              <a:t>F</a:t>
            </a:r>
            <a:r>
              <a:rPr lang="en-NZ" sz="1630" kern="1200" spc="59" dirty="0">
                <a:solidFill>
                  <a:srgbClr val="231F20"/>
                </a:solidFill>
                <a:latin typeface="Calibri" panose="020F0502020204030204"/>
                <a:ea typeface="+mn-ea"/>
                <a:cs typeface="Tahoma"/>
              </a:rPr>
              <a:t>ood</a:t>
            </a:r>
            <a:r>
              <a:rPr lang="en-NZ" sz="1630" kern="1200" spc="-50" dirty="0">
                <a:solidFill>
                  <a:srgbClr val="231F20"/>
                </a:solidFill>
                <a:latin typeface="Calibri" panose="020F0502020204030204"/>
                <a:ea typeface="+mn-ea"/>
                <a:cs typeface="Tahoma"/>
              </a:rPr>
              <a:t> </a:t>
            </a:r>
            <a:r>
              <a:rPr lang="en-NZ" sz="1630" kern="1200" spc="50" dirty="0">
                <a:solidFill>
                  <a:srgbClr val="231F20"/>
                </a:solidFill>
                <a:latin typeface="Calibri" panose="020F0502020204030204"/>
                <a:ea typeface="+mn-ea"/>
                <a:cs typeface="Tahoma"/>
              </a:rPr>
              <a:t>and</a:t>
            </a:r>
            <a:r>
              <a:rPr lang="en-NZ" sz="1630" kern="1200" spc="-50" dirty="0">
                <a:solidFill>
                  <a:srgbClr val="231F20"/>
                </a:solidFill>
                <a:latin typeface="Calibri" panose="020F0502020204030204"/>
                <a:ea typeface="+mn-ea"/>
                <a:cs typeface="Tahoma"/>
              </a:rPr>
              <a:t> </a:t>
            </a:r>
            <a:r>
              <a:rPr lang="en-NZ" sz="1630" kern="1200" spc="36" dirty="0">
                <a:solidFill>
                  <a:srgbClr val="231F20"/>
                </a:solidFill>
                <a:latin typeface="Calibri" panose="020F0502020204030204"/>
                <a:ea typeface="+mn-ea"/>
                <a:cs typeface="Tahoma"/>
              </a:rPr>
              <a:t>Fib</a:t>
            </a:r>
            <a:r>
              <a:rPr lang="en-NZ" sz="1630" kern="1200" spc="-5" dirty="0">
                <a:solidFill>
                  <a:srgbClr val="231F20"/>
                </a:solidFill>
                <a:latin typeface="Calibri" panose="020F0502020204030204"/>
                <a:ea typeface="+mn-ea"/>
                <a:cs typeface="Tahoma"/>
              </a:rPr>
              <a:t>r</a:t>
            </a:r>
            <a:r>
              <a:rPr lang="en-NZ" sz="1630" kern="1200" spc="23" dirty="0">
                <a:solidFill>
                  <a:srgbClr val="231F20"/>
                </a:solidFill>
                <a:latin typeface="Calibri" panose="020F0502020204030204"/>
                <a:ea typeface="+mn-ea"/>
                <a:cs typeface="Tahoma"/>
              </a:rPr>
              <a:t>e</a:t>
            </a:r>
            <a:r>
              <a:rPr lang="en-NZ" sz="1630" kern="1200" spc="-73" dirty="0">
                <a:solidFill>
                  <a:srgbClr val="231F20"/>
                </a:solidFill>
                <a:latin typeface="Calibri" panose="020F0502020204030204"/>
                <a:ea typeface="+mn-ea"/>
                <a:cs typeface="Tahoma"/>
              </a:rPr>
              <a:t> </a:t>
            </a:r>
            <a:r>
              <a:rPr lang="en-NZ" sz="1630" kern="1200" spc="68" dirty="0">
                <a:solidFill>
                  <a:srgbClr val="231F20"/>
                </a:solidFill>
                <a:latin typeface="Calibri" panose="020F0502020204030204"/>
                <a:ea typeface="+mn-ea"/>
                <a:cs typeface="Tahoma"/>
              </a:rPr>
              <a:t>CoVE</a:t>
            </a:r>
            <a:r>
              <a:rPr lang="en-NZ" sz="1630" kern="1200" spc="-118" dirty="0">
                <a:solidFill>
                  <a:srgbClr val="231F20"/>
                </a:solidFill>
                <a:latin typeface="Calibri" panose="020F0502020204030204"/>
                <a:ea typeface="+mn-ea"/>
                <a:cs typeface="Tahoma"/>
              </a:rPr>
              <a:t> </a:t>
            </a:r>
            <a:r>
              <a:rPr lang="en-NZ" sz="1630" kern="1200" spc="27" dirty="0">
                <a:solidFill>
                  <a:srgbClr val="231F20"/>
                </a:solidFill>
                <a:latin typeface="Calibri" panose="020F0502020204030204"/>
                <a:ea typeface="+mn-ea"/>
                <a:cs typeface="Tahoma"/>
              </a:rPr>
              <a:t>will</a:t>
            </a:r>
            <a:r>
              <a:rPr lang="en-NZ" sz="1630" kern="1200" spc="-68" dirty="0">
                <a:solidFill>
                  <a:srgbClr val="231F20"/>
                </a:solidFill>
                <a:latin typeface="Calibri" panose="020F0502020204030204"/>
                <a:ea typeface="+mn-ea"/>
                <a:cs typeface="Tahoma"/>
              </a:rPr>
              <a:t> </a:t>
            </a:r>
            <a:r>
              <a:rPr lang="en-NZ" sz="1630" kern="1200" spc="50" dirty="0">
                <a:solidFill>
                  <a:srgbClr val="231F20"/>
                </a:solidFill>
                <a:latin typeface="Calibri" panose="020F0502020204030204"/>
                <a:ea typeface="+mn-ea"/>
                <a:cs typeface="Tahoma"/>
              </a:rPr>
              <a:t>ensu</a:t>
            </a:r>
            <a:r>
              <a:rPr lang="en-NZ" sz="1630" kern="1200" dirty="0">
                <a:solidFill>
                  <a:srgbClr val="231F20"/>
                </a:solidFill>
                <a:latin typeface="Calibri" panose="020F0502020204030204"/>
                <a:ea typeface="+mn-ea"/>
                <a:cs typeface="Tahoma"/>
              </a:rPr>
              <a:t>r</a:t>
            </a:r>
            <a:r>
              <a:rPr lang="en-NZ" sz="1630" kern="1200" spc="23" dirty="0">
                <a:solidFill>
                  <a:srgbClr val="231F20"/>
                </a:solidFill>
                <a:latin typeface="Calibri" panose="020F0502020204030204"/>
                <a:ea typeface="+mn-ea"/>
                <a:cs typeface="Tahoma"/>
              </a:rPr>
              <a:t>e</a:t>
            </a:r>
            <a:r>
              <a:rPr lang="en-NZ" sz="1630" kern="1200" spc="-50" dirty="0">
                <a:solidFill>
                  <a:srgbClr val="231F20"/>
                </a:solidFill>
                <a:latin typeface="Calibri" panose="020F0502020204030204"/>
                <a:ea typeface="+mn-ea"/>
                <a:cs typeface="Tahoma"/>
              </a:rPr>
              <a:t> </a:t>
            </a:r>
            <a:r>
              <a:rPr lang="en-NZ" sz="1630" kern="1200" spc="41" dirty="0">
                <a:solidFill>
                  <a:srgbClr val="231F20"/>
                </a:solidFill>
                <a:latin typeface="Calibri" panose="020F0502020204030204"/>
                <a:ea typeface="+mn-ea"/>
                <a:cs typeface="Tahoma"/>
              </a:rPr>
              <a:t>an</a:t>
            </a:r>
            <a:r>
              <a:rPr lang="en-NZ" sz="1630" kern="1200" spc="-100" dirty="0">
                <a:solidFill>
                  <a:srgbClr val="231F20"/>
                </a:solidFill>
                <a:latin typeface="Calibri" panose="020F0502020204030204"/>
                <a:ea typeface="+mn-ea"/>
                <a:cs typeface="Tahoma"/>
              </a:rPr>
              <a:t> </a:t>
            </a:r>
            <a:r>
              <a:rPr lang="en-NZ" sz="1630" kern="1200" spc="36" dirty="0">
                <a:solidFill>
                  <a:srgbClr val="231F20"/>
                </a:solidFill>
                <a:latin typeface="Calibri" panose="020F0502020204030204"/>
                <a:ea typeface="+mn-ea"/>
                <a:cs typeface="Tahoma"/>
              </a:rPr>
              <a:t>enduring </a:t>
            </a:r>
            <a:r>
              <a:rPr lang="en-NZ" sz="1630" kern="1200" spc="59" dirty="0">
                <a:solidFill>
                  <a:srgbClr val="231F20"/>
                </a:solidFill>
                <a:latin typeface="Calibri" panose="020F0502020204030204"/>
                <a:ea typeface="+mn-ea"/>
                <a:cs typeface="Tahoma"/>
              </a:rPr>
              <a:t>focus</a:t>
            </a:r>
            <a:r>
              <a:rPr lang="en-NZ" sz="1630" kern="1200" spc="-77" dirty="0">
                <a:solidFill>
                  <a:srgbClr val="231F20"/>
                </a:solidFill>
                <a:latin typeface="Calibri" panose="020F0502020204030204"/>
                <a:ea typeface="+mn-ea"/>
                <a:cs typeface="Tahoma"/>
              </a:rPr>
              <a:t> </a:t>
            </a:r>
            <a:r>
              <a:rPr lang="en-NZ" sz="1630" kern="1200" spc="50" dirty="0">
                <a:solidFill>
                  <a:srgbClr val="231F20"/>
                </a:solidFill>
                <a:latin typeface="Calibri" panose="020F0502020204030204"/>
                <a:ea typeface="+mn-ea"/>
                <a:cs typeface="Tahoma"/>
              </a:rPr>
              <a:t>on</a:t>
            </a:r>
            <a:r>
              <a:rPr lang="en-NZ" sz="1630" kern="1200" spc="-100" dirty="0">
                <a:solidFill>
                  <a:srgbClr val="231F20"/>
                </a:solidFill>
                <a:latin typeface="Calibri" panose="020F0502020204030204"/>
                <a:ea typeface="+mn-ea"/>
                <a:cs typeface="Tahoma"/>
              </a:rPr>
              <a:t> </a:t>
            </a:r>
            <a:r>
              <a:rPr lang="en-NZ" sz="1630" kern="1200" spc="45" dirty="0">
                <a:solidFill>
                  <a:srgbClr val="231F20"/>
                </a:solidFill>
                <a:latin typeface="Calibri" panose="020F0502020204030204"/>
                <a:ea typeface="+mn-ea"/>
                <a:cs typeface="Tahoma"/>
              </a:rPr>
              <a:t>educational</a:t>
            </a:r>
            <a:r>
              <a:rPr lang="en-NZ" sz="1630" kern="1200" spc="-63" dirty="0">
                <a:solidFill>
                  <a:srgbClr val="231F20"/>
                </a:solidFill>
                <a:latin typeface="Calibri" panose="020F0502020204030204"/>
                <a:ea typeface="+mn-ea"/>
                <a:cs typeface="Tahoma"/>
              </a:rPr>
              <a:t> </a:t>
            </a:r>
            <a:r>
              <a:rPr lang="en-NZ" sz="1630" kern="1200" spc="36" dirty="0">
                <a:solidFill>
                  <a:srgbClr val="231F20"/>
                </a:solidFill>
                <a:latin typeface="Calibri" panose="020F0502020204030204"/>
                <a:ea typeface="+mn-ea"/>
                <a:cs typeface="Tahoma"/>
              </a:rPr>
              <a:t>excellence</a:t>
            </a:r>
            <a:r>
              <a:rPr lang="en-NZ" sz="1630" kern="1200" spc="-63" dirty="0">
                <a:solidFill>
                  <a:srgbClr val="231F20"/>
                </a:solidFill>
                <a:latin typeface="Calibri" panose="020F0502020204030204"/>
                <a:ea typeface="+mn-ea"/>
                <a:cs typeface="Tahoma"/>
              </a:rPr>
              <a:t> </a:t>
            </a:r>
            <a:r>
              <a:rPr lang="en-NZ" sz="1630" kern="1200" spc="63" dirty="0">
                <a:solidFill>
                  <a:srgbClr val="231F20"/>
                </a:solidFill>
                <a:latin typeface="Calibri" panose="020F0502020204030204"/>
                <a:ea typeface="+mn-ea"/>
                <a:cs typeface="Tahoma"/>
              </a:rPr>
              <a:t>for</a:t>
            </a:r>
            <a:r>
              <a:rPr lang="en-NZ" sz="1630" kern="1200" spc="-50" dirty="0">
                <a:solidFill>
                  <a:srgbClr val="231F20"/>
                </a:solidFill>
                <a:latin typeface="Calibri" panose="020F0502020204030204"/>
                <a:ea typeface="+mn-ea"/>
                <a:cs typeface="Tahoma"/>
              </a:rPr>
              <a:t> </a:t>
            </a:r>
            <a:r>
              <a:rPr lang="en-NZ" sz="1630" b="1" kern="1200" spc="50" dirty="0">
                <a:solidFill>
                  <a:srgbClr val="231F20"/>
                </a:solidFill>
                <a:latin typeface="Calibri" panose="020F0502020204030204"/>
                <a:ea typeface="+mn-ea"/>
                <a:cs typeface="Tahoma"/>
              </a:rPr>
              <a:t>industry</a:t>
            </a:r>
            <a:r>
              <a:rPr lang="en-NZ" sz="1630" b="1" kern="1200" spc="-73" dirty="0">
                <a:solidFill>
                  <a:srgbClr val="231F20"/>
                </a:solidFill>
                <a:latin typeface="Calibri" panose="020F0502020204030204"/>
                <a:ea typeface="+mn-ea"/>
                <a:cs typeface="Tahoma"/>
              </a:rPr>
              <a:t> </a:t>
            </a:r>
            <a:r>
              <a:rPr lang="en-NZ" sz="1630" b="1" kern="1200" spc="50" dirty="0">
                <a:solidFill>
                  <a:srgbClr val="231F20"/>
                </a:solidFill>
                <a:latin typeface="Calibri" panose="020F0502020204030204"/>
                <a:ea typeface="+mn-ea"/>
                <a:cs typeface="Tahoma"/>
              </a:rPr>
              <a:t>and </a:t>
            </a:r>
            <a:r>
              <a:rPr lang="en-NZ" sz="1630" b="1" kern="1200" spc="-272" dirty="0">
                <a:solidFill>
                  <a:srgbClr val="231F20"/>
                </a:solidFill>
                <a:latin typeface="Calibri" panose="020F0502020204030204"/>
                <a:ea typeface="+mn-ea"/>
                <a:cs typeface="Tahoma"/>
              </a:rPr>
              <a:t> </a:t>
            </a:r>
            <a:r>
              <a:rPr lang="en-NZ" sz="1630" b="1" kern="1200" spc="59" dirty="0">
                <a:solidFill>
                  <a:srgbClr val="231F20"/>
                </a:solidFill>
                <a:latin typeface="Calibri" panose="020F0502020204030204"/>
                <a:ea typeface="+mn-ea"/>
                <a:cs typeface="Tahoma"/>
              </a:rPr>
              <a:t>emp</a:t>
            </a:r>
            <a:r>
              <a:rPr lang="en-NZ" sz="1630" b="1" kern="1200" spc="9" dirty="0">
                <a:solidFill>
                  <a:srgbClr val="231F20"/>
                </a:solidFill>
                <a:latin typeface="Calibri" panose="020F0502020204030204"/>
                <a:ea typeface="+mn-ea"/>
                <a:cs typeface="Tahoma"/>
              </a:rPr>
              <a:t>l</a:t>
            </a:r>
            <a:r>
              <a:rPr lang="en-NZ" sz="1630" b="1" kern="1200" spc="36" dirty="0">
                <a:solidFill>
                  <a:srgbClr val="231F20"/>
                </a:solidFill>
                <a:latin typeface="Calibri" panose="020F0502020204030204"/>
                <a:ea typeface="+mn-ea"/>
                <a:cs typeface="Tahoma"/>
              </a:rPr>
              <a:t>o</a:t>
            </a:r>
            <a:r>
              <a:rPr lang="en-NZ" sz="1630" b="1" kern="1200" spc="23" dirty="0">
                <a:solidFill>
                  <a:srgbClr val="231F20"/>
                </a:solidFill>
                <a:latin typeface="Calibri" panose="020F0502020204030204"/>
                <a:ea typeface="+mn-ea"/>
                <a:cs typeface="Tahoma"/>
              </a:rPr>
              <a:t>y</a:t>
            </a:r>
            <a:r>
              <a:rPr lang="en-NZ" sz="1630" b="1" kern="1200" spc="63" dirty="0">
                <a:solidFill>
                  <a:srgbClr val="231F20"/>
                </a:solidFill>
                <a:latin typeface="Calibri" panose="020F0502020204030204"/>
                <a:ea typeface="+mn-ea"/>
                <a:cs typeface="Tahoma"/>
              </a:rPr>
              <a:t>e</a:t>
            </a:r>
            <a:r>
              <a:rPr lang="en-NZ" sz="1630" b="1" kern="1200" spc="18" dirty="0">
                <a:solidFill>
                  <a:srgbClr val="231F20"/>
                </a:solidFill>
                <a:latin typeface="Calibri" panose="020F0502020204030204"/>
                <a:ea typeface="+mn-ea"/>
                <a:cs typeface="Tahoma"/>
              </a:rPr>
              <a:t>r</a:t>
            </a:r>
            <a:r>
              <a:rPr lang="en-NZ" sz="1630" b="1" kern="1200" spc="-5" dirty="0">
                <a:solidFill>
                  <a:srgbClr val="231F20"/>
                </a:solidFill>
                <a:latin typeface="Calibri" panose="020F0502020204030204"/>
                <a:ea typeface="+mn-ea"/>
                <a:cs typeface="Tahoma"/>
              </a:rPr>
              <a:t>s</a:t>
            </a:r>
            <a:r>
              <a:rPr lang="en-NZ" sz="1630" kern="1200" spc="-5" dirty="0">
                <a:solidFill>
                  <a:srgbClr val="231F20"/>
                </a:solidFill>
                <a:latin typeface="Calibri" panose="020F0502020204030204"/>
                <a:ea typeface="+mn-ea"/>
                <a:cs typeface="Tahoma"/>
              </a:rPr>
              <a:t>,</a:t>
            </a:r>
            <a:r>
              <a:rPr lang="en-NZ" sz="1630" kern="1200" spc="-50" dirty="0">
                <a:solidFill>
                  <a:srgbClr val="231F20"/>
                </a:solidFill>
                <a:latin typeface="Calibri" panose="020F0502020204030204"/>
                <a:ea typeface="+mn-ea"/>
                <a:cs typeface="Tahoma"/>
              </a:rPr>
              <a:t> </a:t>
            </a:r>
            <a:r>
              <a:rPr lang="en-NZ" sz="1630" kern="1200" spc="50" dirty="0">
                <a:solidFill>
                  <a:srgbClr val="231F20"/>
                </a:solidFill>
                <a:latin typeface="Calibri" panose="020F0502020204030204"/>
                <a:ea typeface="+mn-ea"/>
                <a:cs typeface="Tahoma"/>
              </a:rPr>
              <a:t>and</a:t>
            </a:r>
            <a:r>
              <a:rPr lang="en-NZ" sz="1630" kern="1200" spc="-68" dirty="0">
                <a:solidFill>
                  <a:srgbClr val="231F20"/>
                </a:solidFill>
                <a:latin typeface="Calibri" panose="020F0502020204030204"/>
                <a:ea typeface="+mn-ea"/>
                <a:cs typeface="Tahoma"/>
              </a:rPr>
              <a:t> the </a:t>
            </a:r>
            <a:r>
              <a:rPr lang="en-NZ" sz="1630" kern="1200" spc="77" dirty="0">
                <a:solidFill>
                  <a:srgbClr val="231F20"/>
                </a:solidFill>
                <a:latin typeface="Calibri" panose="020F0502020204030204"/>
                <a:ea typeface="+mn-ea"/>
                <a:cs typeface="Tahoma"/>
              </a:rPr>
              <a:t>cur</a:t>
            </a:r>
            <a:r>
              <a:rPr lang="en-NZ" sz="1630" kern="1200" spc="23" dirty="0">
                <a:solidFill>
                  <a:srgbClr val="231F20"/>
                </a:solidFill>
                <a:latin typeface="Calibri" panose="020F0502020204030204"/>
                <a:ea typeface="+mn-ea"/>
                <a:cs typeface="Tahoma"/>
              </a:rPr>
              <a:t>r</a:t>
            </a:r>
            <a:r>
              <a:rPr lang="en-NZ" sz="1630" kern="1200" spc="32" dirty="0">
                <a:solidFill>
                  <a:srgbClr val="231F20"/>
                </a:solidFill>
                <a:latin typeface="Calibri" panose="020F0502020204030204"/>
                <a:ea typeface="+mn-ea"/>
                <a:cs typeface="Tahoma"/>
              </a:rPr>
              <a:t>e</a:t>
            </a:r>
            <a:r>
              <a:rPr lang="en-NZ" sz="1630" kern="1200" spc="23" dirty="0">
                <a:solidFill>
                  <a:srgbClr val="231F20"/>
                </a:solidFill>
                <a:latin typeface="Calibri" panose="020F0502020204030204"/>
                <a:ea typeface="+mn-ea"/>
                <a:cs typeface="Tahoma"/>
              </a:rPr>
              <a:t>n</a:t>
            </a:r>
            <a:r>
              <a:rPr lang="en-NZ" sz="1630" kern="1200" spc="82" dirty="0">
                <a:solidFill>
                  <a:srgbClr val="231F20"/>
                </a:solidFill>
                <a:latin typeface="Calibri" panose="020F0502020204030204"/>
                <a:ea typeface="+mn-ea"/>
                <a:cs typeface="Tahoma"/>
              </a:rPr>
              <a:t>t</a:t>
            </a:r>
            <a:r>
              <a:rPr lang="en-NZ" sz="1630" kern="1200" spc="-50" dirty="0">
                <a:solidFill>
                  <a:srgbClr val="231F20"/>
                </a:solidFill>
                <a:latin typeface="Calibri" panose="020F0502020204030204"/>
                <a:ea typeface="+mn-ea"/>
                <a:cs typeface="Tahoma"/>
              </a:rPr>
              <a:t> </a:t>
            </a:r>
            <a:r>
              <a:rPr lang="en-NZ" sz="1630" kern="1200" spc="50" dirty="0">
                <a:solidFill>
                  <a:srgbClr val="231F20"/>
                </a:solidFill>
                <a:latin typeface="Calibri" panose="020F0502020204030204"/>
                <a:ea typeface="+mn-ea"/>
                <a:cs typeface="Tahoma"/>
              </a:rPr>
              <a:t>and</a:t>
            </a:r>
            <a:r>
              <a:rPr lang="en-NZ" sz="1630" kern="1200" spc="-63" dirty="0">
                <a:solidFill>
                  <a:srgbClr val="231F20"/>
                </a:solidFill>
                <a:latin typeface="Calibri" panose="020F0502020204030204"/>
                <a:ea typeface="+mn-ea"/>
                <a:cs typeface="Tahoma"/>
              </a:rPr>
              <a:t> </a:t>
            </a:r>
            <a:r>
              <a:rPr lang="en-NZ" sz="1630" kern="1200" spc="68" dirty="0">
                <a:solidFill>
                  <a:srgbClr val="231F20"/>
                </a:solidFill>
                <a:latin typeface="Calibri" panose="020F0502020204030204"/>
                <a:ea typeface="+mn-ea"/>
                <a:cs typeface="Tahoma"/>
              </a:rPr>
              <a:t>futu</a:t>
            </a:r>
            <a:r>
              <a:rPr lang="en-NZ" sz="1630" kern="1200" spc="18" dirty="0">
                <a:solidFill>
                  <a:srgbClr val="231F20"/>
                </a:solidFill>
                <a:latin typeface="Calibri" panose="020F0502020204030204"/>
                <a:ea typeface="+mn-ea"/>
                <a:cs typeface="Tahoma"/>
              </a:rPr>
              <a:t>r</a:t>
            </a:r>
            <a:r>
              <a:rPr lang="en-NZ" sz="1630" kern="1200" spc="23" dirty="0">
                <a:solidFill>
                  <a:srgbClr val="231F20"/>
                </a:solidFill>
                <a:latin typeface="Calibri" panose="020F0502020204030204"/>
                <a:ea typeface="+mn-ea"/>
                <a:cs typeface="Tahoma"/>
              </a:rPr>
              <a:t>e</a:t>
            </a:r>
            <a:r>
              <a:rPr lang="en-NZ" sz="1630" kern="1200" spc="-118" dirty="0">
                <a:solidFill>
                  <a:srgbClr val="231F20"/>
                </a:solidFill>
                <a:latin typeface="Calibri" panose="020F0502020204030204"/>
                <a:ea typeface="+mn-ea"/>
                <a:cs typeface="Tahoma"/>
              </a:rPr>
              <a:t> </a:t>
            </a:r>
            <a:r>
              <a:rPr lang="en-NZ" sz="1630" kern="1200" dirty="0">
                <a:solidFill>
                  <a:srgbClr val="231F20"/>
                </a:solidFill>
                <a:latin typeface="Calibri" panose="020F0502020204030204"/>
                <a:ea typeface="+mn-ea"/>
                <a:cs typeface="Tahoma"/>
              </a:rPr>
              <a:t>w</a:t>
            </a:r>
            <a:r>
              <a:rPr lang="en-NZ" sz="1630" kern="1200" spc="54" dirty="0">
                <a:solidFill>
                  <a:srgbClr val="231F20"/>
                </a:solidFill>
                <a:latin typeface="Calibri" panose="020F0502020204030204"/>
                <a:ea typeface="+mn-ea"/>
                <a:cs typeface="Tahoma"/>
              </a:rPr>
              <a:t>orkf</a:t>
            </a:r>
            <a:r>
              <a:rPr lang="en-NZ" sz="1630" kern="1200" spc="82" dirty="0">
                <a:solidFill>
                  <a:srgbClr val="231F20"/>
                </a:solidFill>
                <a:latin typeface="Calibri" panose="020F0502020204030204"/>
                <a:ea typeface="+mn-ea"/>
                <a:cs typeface="Tahoma"/>
              </a:rPr>
              <a:t>o</a:t>
            </a:r>
            <a:r>
              <a:rPr lang="en-NZ" sz="1630" kern="1200" spc="18" dirty="0">
                <a:solidFill>
                  <a:srgbClr val="231F20"/>
                </a:solidFill>
                <a:latin typeface="Calibri" panose="020F0502020204030204"/>
                <a:ea typeface="+mn-ea"/>
                <a:cs typeface="Tahoma"/>
              </a:rPr>
              <a:t>r</a:t>
            </a:r>
            <a:r>
              <a:rPr lang="en-NZ" sz="1630" kern="1200" spc="59" dirty="0">
                <a:solidFill>
                  <a:srgbClr val="231F20"/>
                </a:solidFill>
                <a:latin typeface="Calibri" panose="020F0502020204030204"/>
                <a:ea typeface="+mn-ea"/>
                <a:cs typeface="Tahoma"/>
              </a:rPr>
              <a:t>ce </a:t>
            </a:r>
          </a:p>
          <a:p>
            <a:pPr marL="700344" lvl="1" indent="-285755" algn="l" rtl="0">
              <a:buFont typeface="Arial" panose="020B0604020202020204" pitchFamily="34" charset="0"/>
              <a:buChar char="•"/>
            </a:pPr>
            <a:endParaRPr lang="en-NZ" sz="1630" kern="1200" spc="59" dirty="0">
              <a:solidFill>
                <a:srgbClr val="231F20"/>
              </a:solidFill>
              <a:latin typeface="Calibri" panose="020F0502020204030204"/>
              <a:ea typeface="+mn-ea"/>
              <a:cs typeface="Tahoma"/>
            </a:endParaRPr>
          </a:p>
          <a:p>
            <a:pPr marL="285755" indent="-285755" algn="l" rtl="0">
              <a:buFont typeface="Arial" panose="020B0604020202020204" pitchFamily="34" charset="0"/>
              <a:buChar char="•"/>
            </a:pPr>
            <a:r>
              <a:rPr lang="en-NZ" sz="1630" kern="1200" spc="9" dirty="0">
                <a:solidFill>
                  <a:srgbClr val="231F20"/>
                </a:solidFill>
                <a:latin typeface="Calibri" panose="020F0502020204030204"/>
                <a:ea typeface="+mn-ea"/>
                <a:cs typeface="Tahoma"/>
              </a:rPr>
              <a:t>The </a:t>
            </a:r>
            <a:r>
              <a:rPr lang="en-NZ" sz="1630" kern="1200" spc="45" dirty="0">
                <a:solidFill>
                  <a:srgbClr val="231F20"/>
                </a:solidFill>
                <a:latin typeface="Calibri" panose="020F0502020204030204"/>
                <a:ea typeface="+mn-ea"/>
                <a:cs typeface="Tahoma"/>
              </a:rPr>
              <a:t>Food </a:t>
            </a:r>
            <a:r>
              <a:rPr lang="en-NZ" sz="1630" kern="1200" spc="50" dirty="0">
                <a:solidFill>
                  <a:srgbClr val="231F20"/>
                </a:solidFill>
                <a:latin typeface="Calibri" panose="020F0502020204030204"/>
                <a:ea typeface="+mn-ea"/>
                <a:cs typeface="Tahoma"/>
              </a:rPr>
              <a:t>and </a:t>
            </a:r>
            <a:r>
              <a:rPr lang="en-NZ" sz="1630" kern="1200" spc="27" dirty="0">
                <a:solidFill>
                  <a:srgbClr val="231F20"/>
                </a:solidFill>
                <a:latin typeface="Calibri" panose="020F0502020204030204"/>
                <a:ea typeface="+mn-ea"/>
                <a:cs typeface="Tahoma"/>
              </a:rPr>
              <a:t>Fibre </a:t>
            </a:r>
            <a:r>
              <a:rPr lang="en-NZ" sz="1630" kern="1200" spc="68" dirty="0">
                <a:solidFill>
                  <a:srgbClr val="231F20"/>
                </a:solidFill>
                <a:latin typeface="Calibri" panose="020F0502020204030204"/>
                <a:ea typeface="+mn-ea"/>
                <a:cs typeface="Tahoma"/>
              </a:rPr>
              <a:t>CoVE </a:t>
            </a:r>
            <a:r>
              <a:rPr lang="en-NZ" sz="1630" kern="1200" spc="27" dirty="0">
                <a:solidFill>
                  <a:srgbClr val="231F20"/>
                </a:solidFill>
                <a:latin typeface="Calibri" panose="020F0502020204030204"/>
                <a:ea typeface="+mn-ea"/>
                <a:cs typeface="Tahoma"/>
              </a:rPr>
              <a:t>will </a:t>
            </a:r>
            <a:r>
              <a:rPr lang="en-NZ" sz="1630" kern="1200" spc="36" dirty="0">
                <a:solidFill>
                  <a:srgbClr val="231F20"/>
                </a:solidFill>
                <a:latin typeface="Calibri" panose="020F0502020204030204"/>
                <a:ea typeface="+mn-ea"/>
                <a:cs typeface="Tahoma"/>
              </a:rPr>
              <a:t>ensure </a:t>
            </a:r>
            <a:r>
              <a:rPr lang="en-NZ" sz="1630" kern="1200" spc="41" dirty="0">
                <a:solidFill>
                  <a:srgbClr val="231F20"/>
                </a:solidFill>
                <a:latin typeface="Calibri" panose="020F0502020204030204"/>
                <a:ea typeface="+mn-ea"/>
                <a:cs typeface="Tahoma"/>
              </a:rPr>
              <a:t>an enduring </a:t>
            </a:r>
            <a:r>
              <a:rPr lang="en-NZ" sz="1630" kern="1200" spc="59" dirty="0">
                <a:solidFill>
                  <a:srgbClr val="231F20"/>
                </a:solidFill>
                <a:latin typeface="Calibri" panose="020F0502020204030204"/>
                <a:ea typeface="+mn-ea"/>
                <a:cs typeface="Tahoma"/>
              </a:rPr>
              <a:t>focus on </a:t>
            </a:r>
            <a:r>
              <a:rPr lang="en-NZ" sz="1630" b="1" kern="1200" spc="86" dirty="0">
                <a:solidFill>
                  <a:srgbClr val="231F20"/>
                </a:solidFill>
                <a:latin typeface="Calibri" panose="020F0502020204030204"/>
                <a:ea typeface="+mn-ea"/>
                <a:cs typeface="Tahoma"/>
              </a:rPr>
              <a:t>G</a:t>
            </a:r>
            <a:r>
              <a:rPr lang="en-NZ" sz="1630" b="1" kern="1200" spc="54" dirty="0">
                <a:solidFill>
                  <a:srgbClr val="231F20"/>
                </a:solidFill>
                <a:latin typeface="Calibri" panose="020F0502020204030204"/>
                <a:ea typeface="+mn-ea"/>
                <a:cs typeface="Tahoma"/>
              </a:rPr>
              <a:t>o</a:t>
            </a:r>
            <a:r>
              <a:rPr lang="en-NZ" sz="1630" b="1" kern="1200" spc="14" dirty="0">
                <a:solidFill>
                  <a:srgbClr val="231F20"/>
                </a:solidFill>
                <a:latin typeface="Calibri" panose="020F0502020204030204"/>
                <a:ea typeface="+mn-ea"/>
                <a:cs typeface="Tahoma"/>
              </a:rPr>
              <a:t>v</a:t>
            </a:r>
            <a:r>
              <a:rPr lang="en-NZ" sz="1630" b="1" kern="1200" spc="45" dirty="0">
                <a:solidFill>
                  <a:srgbClr val="231F20"/>
                </a:solidFill>
                <a:latin typeface="Calibri" panose="020F0502020204030204"/>
                <a:ea typeface="+mn-ea"/>
                <a:cs typeface="Tahoma"/>
              </a:rPr>
              <a:t>ernme</a:t>
            </a:r>
            <a:r>
              <a:rPr lang="en-NZ" sz="1630" b="1" kern="1200" spc="32" dirty="0">
                <a:solidFill>
                  <a:srgbClr val="231F20"/>
                </a:solidFill>
                <a:latin typeface="Calibri" panose="020F0502020204030204"/>
                <a:ea typeface="+mn-ea"/>
                <a:cs typeface="Tahoma"/>
              </a:rPr>
              <a:t>n</a:t>
            </a:r>
            <a:r>
              <a:rPr lang="en-NZ" sz="1630" b="1" kern="1200" spc="82" dirty="0">
                <a:solidFill>
                  <a:srgbClr val="231F20"/>
                </a:solidFill>
                <a:latin typeface="Calibri" panose="020F0502020204030204"/>
                <a:ea typeface="+mn-ea"/>
                <a:cs typeface="Tahoma"/>
              </a:rPr>
              <a:t>t</a:t>
            </a:r>
            <a:r>
              <a:rPr lang="en-NZ" sz="1630" kern="1200" spc="-68" dirty="0">
                <a:solidFill>
                  <a:srgbClr val="231F20"/>
                </a:solidFill>
                <a:latin typeface="Calibri" panose="020F0502020204030204"/>
                <a:ea typeface="+mn-ea"/>
                <a:cs typeface="Tahoma"/>
              </a:rPr>
              <a:t> </a:t>
            </a:r>
            <a:r>
              <a:rPr lang="en-NZ" sz="1630" kern="1200" spc="14" dirty="0">
                <a:solidFill>
                  <a:srgbClr val="231F20"/>
                </a:solidFill>
                <a:latin typeface="Calibri" panose="020F0502020204030204"/>
                <a:ea typeface="+mn-ea"/>
                <a:cs typeface="Tahoma"/>
              </a:rPr>
              <a:t>e</a:t>
            </a:r>
            <a:r>
              <a:rPr lang="en-NZ" sz="1630" kern="1200" spc="50" dirty="0">
                <a:solidFill>
                  <a:srgbClr val="231F20"/>
                </a:solidFill>
                <a:latin typeface="Calibri" panose="020F0502020204030204"/>
                <a:ea typeface="+mn-ea"/>
                <a:cs typeface="Tahoma"/>
              </a:rPr>
              <a:t>xpe</a:t>
            </a:r>
            <a:r>
              <a:rPr lang="en-NZ" sz="1630" kern="1200" spc="32" dirty="0">
                <a:solidFill>
                  <a:srgbClr val="231F20"/>
                </a:solidFill>
                <a:latin typeface="Calibri" panose="020F0502020204030204"/>
                <a:ea typeface="+mn-ea"/>
                <a:cs typeface="Tahoma"/>
              </a:rPr>
              <a:t>c</a:t>
            </a:r>
            <a:r>
              <a:rPr lang="en-NZ" sz="1630" kern="1200" spc="45" dirty="0">
                <a:solidFill>
                  <a:srgbClr val="231F20"/>
                </a:solidFill>
                <a:latin typeface="Calibri" panose="020F0502020204030204"/>
                <a:ea typeface="+mn-ea"/>
                <a:cs typeface="Tahoma"/>
              </a:rPr>
              <a:t>t</a:t>
            </a:r>
            <a:r>
              <a:rPr lang="en-NZ" sz="1630" kern="1200" spc="54" dirty="0">
                <a:solidFill>
                  <a:srgbClr val="231F20"/>
                </a:solidFill>
                <a:latin typeface="Calibri" panose="020F0502020204030204"/>
                <a:ea typeface="+mn-ea"/>
                <a:cs typeface="Tahoma"/>
              </a:rPr>
              <a:t>a</a:t>
            </a:r>
            <a:r>
              <a:rPr lang="en-NZ" sz="1630" kern="1200" spc="45" dirty="0">
                <a:solidFill>
                  <a:srgbClr val="231F20"/>
                </a:solidFill>
                <a:latin typeface="Calibri" panose="020F0502020204030204"/>
                <a:ea typeface="+mn-ea"/>
                <a:cs typeface="Tahoma"/>
              </a:rPr>
              <a:t>tions</a:t>
            </a:r>
            <a:r>
              <a:rPr lang="en-NZ" sz="1630" kern="1200" spc="-59" dirty="0">
                <a:solidFill>
                  <a:srgbClr val="231F20"/>
                </a:solidFill>
                <a:latin typeface="Calibri" panose="020F0502020204030204"/>
                <a:ea typeface="+mn-ea"/>
                <a:cs typeface="Tahoma"/>
              </a:rPr>
              <a:t> </a:t>
            </a:r>
            <a:r>
              <a:rPr lang="en-NZ" sz="1630" kern="1200" spc="50" dirty="0">
                <a:solidFill>
                  <a:srgbClr val="231F20"/>
                </a:solidFill>
                <a:latin typeface="Calibri" panose="020F0502020204030204"/>
                <a:ea typeface="+mn-ea"/>
                <a:cs typeface="Tahoma"/>
              </a:rPr>
              <a:t>and</a:t>
            </a:r>
            <a:r>
              <a:rPr lang="en-NZ" sz="1630" kern="1200" spc="-68" dirty="0">
                <a:solidFill>
                  <a:srgbClr val="231F20"/>
                </a:solidFill>
                <a:latin typeface="Calibri" panose="020F0502020204030204"/>
                <a:ea typeface="+mn-ea"/>
                <a:cs typeface="Tahoma"/>
              </a:rPr>
              <a:t> </a:t>
            </a:r>
            <a:r>
              <a:rPr lang="en-NZ" sz="1630" kern="1200" spc="73" dirty="0">
                <a:solidFill>
                  <a:srgbClr val="231F20"/>
                </a:solidFill>
                <a:latin typeface="Calibri" panose="020F0502020204030204"/>
                <a:ea typeface="+mn-ea"/>
                <a:cs typeface="Tahoma"/>
              </a:rPr>
              <a:t>comp</a:t>
            </a:r>
            <a:r>
              <a:rPr lang="en-NZ" sz="1630" kern="1200" spc="18" dirty="0">
                <a:solidFill>
                  <a:srgbClr val="231F20"/>
                </a:solidFill>
                <a:latin typeface="Calibri" panose="020F0502020204030204"/>
                <a:ea typeface="+mn-ea"/>
                <a:cs typeface="Tahoma"/>
              </a:rPr>
              <a:t>l</a:t>
            </a:r>
            <a:r>
              <a:rPr lang="en-NZ" sz="1630" kern="1200" spc="41" dirty="0">
                <a:solidFill>
                  <a:srgbClr val="231F20"/>
                </a:solidFill>
                <a:latin typeface="Calibri" panose="020F0502020204030204"/>
                <a:ea typeface="+mn-ea"/>
                <a:cs typeface="Tahoma"/>
              </a:rPr>
              <a:t>eme</a:t>
            </a:r>
            <a:r>
              <a:rPr lang="en-NZ" sz="1630" kern="1200" spc="23" dirty="0">
                <a:solidFill>
                  <a:srgbClr val="231F20"/>
                </a:solidFill>
                <a:latin typeface="Calibri" panose="020F0502020204030204"/>
                <a:ea typeface="+mn-ea"/>
                <a:cs typeface="Tahoma"/>
              </a:rPr>
              <a:t>n</a:t>
            </a:r>
            <a:r>
              <a:rPr lang="en-NZ" sz="1630" kern="1200" spc="59" dirty="0">
                <a:solidFill>
                  <a:srgbClr val="231F20"/>
                </a:solidFill>
                <a:latin typeface="Calibri" panose="020F0502020204030204"/>
                <a:ea typeface="+mn-ea"/>
                <a:cs typeface="Tahoma"/>
              </a:rPr>
              <a:t>tary</a:t>
            </a:r>
            <a:r>
              <a:rPr lang="en-NZ" sz="1630" kern="1200" spc="-91" dirty="0">
                <a:solidFill>
                  <a:srgbClr val="231F20"/>
                </a:solidFill>
                <a:latin typeface="Calibri" panose="020F0502020204030204"/>
                <a:ea typeface="+mn-ea"/>
                <a:cs typeface="Tahoma"/>
              </a:rPr>
              <a:t> </a:t>
            </a:r>
            <a:r>
              <a:rPr lang="en-NZ" sz="1630" kern="1200" spc="50" dirty="0">
                <a:solidFill>
                  <a:srgbClr val="231F20"/>
                </a:solidFill>
                <a:latin typeface="Calibri" panose="020F0502020204030204"/>
                <a:ea typeface="+mn-ea"/>
                <a:cs typeface="Tahoma"/>
              </a:rPr>
              <a:t>polic</a:t>
            </a:r>
            <a:r>
              <a:rPr lang="en-NZ" sz="1630" kern="1200" spc="41" dirty="0">
                <a:solidFill>
                  <a:srgbClr val="231F20"/>
                </a:solidFill>
                <a:latin typeface="Calibri" panose="020F0502020204030204"/>
                <a:ea typeface="+mn-ea"/>
                <a:cs typeface="Tahoma"/>
              </a:rPr>
              <a:t>y</a:t>
            </a:r>
            <a:r>
              <a:rPr lang="en-NZ" sz="1630" kern="1200" spc="-145" dirty="0">
                <a:solidFill>
                  <a:srgbClr val="231F20"/>
                </a:solidFill>
                <a:latin typeface="Calibri" panose="020F0502020204030204"/>
                <a:ea typeface="+mn-ea"/>
                <a:cs typeface="Tahoma"/>
              </a:rPr>
              <a:t> </a:t>
            </a:r>
            <a:r>
              <a:rPr lang="en-NZ" sz="1630" kern="1200" dirty="0">
                <a:solidFill>
                  <a:srgbClr val="231F20"/>
                </a:solidFill>
                <a:latin typeface="Calibri" panose="020F0502020204030204"/>
                <a:ea typeface="+mn-ea"/>
                <a:cs typeface="Tahoma"/>
              </a:rPr>
              <a:t>w</a:t>
            </a:r>
            <a:r>
              <a:rPr lang="en-NZ" sz="1630" kern="1200" spc="54" dirty="0">
                <a:solidFill>
                  <a:srgbClr val="231F20"/>
                </a:solidFill>
                <a:latin typeface="Calibri" panose="020F0502020204030204"/>
                <a:ea typeface="+mn-ea"/>
                <a:cs typeface="Tahoma"/>
              </a:rPr>
              <a:t>ork </a:t>
            </a:r>
          </a:p>
          <a:p>
            <a:pPr marL="700344" lvl="1" indent="-285755" algn="l" rtl="0">
              <a:buFont typeface="Arial" panose="020B0604020202020204" pitchFamily="34" charset="0"/>
              <a:buChar char="•"/>
            </a:pPr>
            <a:endParaRPr lang="en-NZ" sz="1451" kern="1200" dirty="0">
              <a:solidFill>
                <a:prstClr val="black"/>
              </a:solidFill>
              <a:latin typeface="Calibri" panose="020F0502020204030204"/>
              <a:ea typeface="+mn-ea"/>
              <a:cs typeface="Tahoma"/>
            </a:endParaRPr>
          </a:p>
          <a:p>
            <a:pPr marL="700344" lvl="1" indent="-285755" algn="l" rtl="0">
              <a:buFont typeface="Arial" panose="020B0604020202020204" pitchFamily="34" charset="0"/>
              <a:buChar char="•"/>
            </a:pPr>
            <a:endParaRPr lang="en-NZ" sz="1451" kern="1200" spc="59" dirty="0">
              <a:solidFill>
                <a:srgbClr val="231F20"/>
              </a:solidFill>
              <a:latin typeface="Calibri" panose="020F0502020204030204"/>
              <a:ea typeface="+mn-ea"/>
              <a:cs typeface="Tahoma"/>
            </a:endParaRPr>
          </a:p>
          <a:p>
            <a:pPr marL="285755" indent="-285755" algn="l" rtl="0">
              <a:buFont typeface="Arial" panose="020B0604020202020204" pitchFamily="34" charset="0"/>
              <a:buChar char="•"/>
            </a:pPr>
            <a:endParaRPr lang="en-NZ" sz="1632" kern="1200" spc="59" dirty="0">
              <a:solidFill>
                <a:srgbClr val="231F20"/>
              </a:solidFill>
              <a:latin typeface="Calibri" panose="020F0502020204030204" pitchFamily="34" charset="0"/>
              <a:ea typeface="+mn-ea"/>
              <a:cs typeface="Calibri" panose="020F0502020204030204" pitchFamily="34" charset="0"/>
            </a:endParaRPr>
          </a:p>
          <a:p>
            <a:pPr marL="285755" indent="-285755" algn="l" rtl="0">
              <a:buFont typeface="Arial" panose="020B0604020202020204" pitchFamily="34" charset="0"/>
              <a:buChar char="•"/>
            </a:pPr>
            <a:endParaRPr lang="en-NZ" sz="1600" kern="1200" dirty="0">
              <a:solidFill>
                <a:prstClr val="white"/>
              </a:solidFill>
              <a:latin typeface="Calibri" panose="020F0502020204030204"/>
              <a:ea typeface="+mn-ea"/>
              <a:cs typeface="+mn-cs"/>
            </a:endParaRPr>
          </a:p>
        </p:txBody>
      </p:sp>
    </p:spTree>
    <p:extLst>
      <p:ext uri="{BB962C8B-B14F-4D97-AF65-F5344CB8AC3E}">
        <p14:creationId xmlns:p14="http://schemas.microsoft.com/office/powerpoint/2010/main" val="424104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4" name="object 9">
            <a:extLst>
              <a:ext uri="{FF2B5EF4-FFF2-40B4-BE49-F238E27FC236}">
                <a16:creationId xmlns:a16="http://schemas.microsoft.com/office/drawing/2014/main" id="{C3B94A9C-FD2C-497A-95FC-5C6309D8E3D2}"/>
              </a:ext>
            </a:extLst>
          </p:cNvPr>
          <p:cNvGrpSpPr/>
          <p:nvPr/>
        </p:nvGrpSpPr>
        <p:grpSpPr>
          <a:xfrm>
            <a:off x="6834264" y="4375118"/>
            <a:ext cx="3859136" cy="3187732"/>
            <a:chOff x="6436855" y="4044784"/>
            <a:chExt cx="4255770" cy="3515360"/>
          </a:xfrm>
        </p:grpSpPr>
        <p:pic>
          <p:nvPicPr>
            <p:cNvPr id="135" name="object 10">
              <a:extLst>
                <a:ext uri="{FF2B5EF4-FFF2-40B4-BE49-F238E27FC236}">
                  <a16:creationId xmlns:a16="http://schemas.microsoft.com/office/drawing/2014/main" id="{C268E9C6-93E3-4DB0-8423-47FD884E1BD0}"/>
                </a:ext>
              </a:extLst>
            </p:cNvPr>
            <p:cNvPicPr/>
            <p:nvPr/>
          </p:nvPicPr>
          <p:blipFill>
            <a:blip r:embed="rId2" cstate="print"/>
            <a:stretch>
              <a:fillRect/>
            </a:stretch>
          </p:blipFill>
          <p:spPr>
            <a:xfrm>
              <a:off x="6795922" y="5547601"/>
              <a:ext cx="3896080" cy="2012403"/>
            </a:xfrm>
            <a:prstGeom prst="rect">
              <a:avLst/>
            </a:prstGeom>
          </p:spPr>
        </p:pic>
        <p:sp>
          <p:nvSpPr>
            <p:cNvPr id="136" name="object 11">
              <a:extLst>
                <a:ext uri="{FF2B5EF4-FFF2-40B4-BE49-F238E27FC236}">
                  <a16:creationId xmlns:a16="http://schemas.microsoft.com/office/drawing/2014/main" id="{D768230B-5114-4C09-B84B-9856D45659FA}"/>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37" name="object 13">
              <a:extLst>
                <a:ext uri="{FF2B5EF4-FFF2-40B4-BE49-F238E27FC236}">
                  <a16:creationId xmlns:a16="http://schemas.microsoft.com/office/drawing/2014/main" id="{FA36B8DD-F6D2-4114-AE95-AE5DE430E869}"/>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29" name="object 2">
            <a:extLst>
              <a:ext uri="{FF2B5EF4-FFF2-40B4-BE49-F238E27FC236}">
                <a16:creationId xmlns:a16="http://schemas.microsoft.com/office/drawing/2014/main" id="{8A4CFE90-438E-4F65-9267-BE06D5ED316E}"/>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2" name="object 2"/>
          <p:cNvSpPr txBox="1">
            <a:spLocks noGrp="1"/>
          </p:cNvSpPr>
          <p:nvPr>
            <p:ph type="title"/>
          </p:nvPr>
        </p:nvSpPr>
        <p:spPr>
          <a:xfrm>
            <a:off x="3532352" y="222682"/>
            <a:ext cx="3984361" cy="628377"/>
          </a:xfrm>
          <a:prstGeom prst="rect">
            <a:avLst/>
          </a:prstGeom>
        </p:spPr>
        <p:txBody>
          <a:bodyPr vert="horz" wrap="square" lIns="0" tIns="12700" rIns="0" bIns="0" rtlCol="0">
            <a:spAutoFit/>
          </a:bodyPr>
          <a:lstStyle/>
          <a:p>
            <a:pPr marL="191135">
              <a:lnSpc>
                <a:spcPct val="100000"/>
              </a:lnSpc>
              <a:spcBef>
                <a:spcPts val="100"/>
              </a:spcBef>
            </a:pPr>
            <a:r>
              <a:rPr lang="en-NZ" sz="4000" spc="160" dirty="0"/>
              <a:t>Learner Focused</a:t>
            </a:r>
            <a:endParaRPr sz="4000" spc="105" dirty="0"/>
          </a:p>
        </p:txBody>
      </p:sp>
      <p:sp>
        <p:nvSpPr>
          <p:cNvPr id="3" name="object 3"/>
          <p:cNvSpPr txBox="1"/>
          <p:nvPr/>
        </p:nvSpPr>
        <p:spPr>
          <a:xfrm>
            <a:off x="459492" y="5901304"/>
            <a:ext cx="26162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45" normalizeH="0" baseline="0" noProof="0" dirty="0">
                <a:ln>
                  <a:noFill/>
                </a:ln>
                <a:solidFill>
                  <a:sysClr val="windowText" lastClr="000000"/>
                </a:solidFill>
                <a:effectLst/>
                <a:uLnTx/>
                <a:uFillTx/>
                <a:latin typeface="Calibri"/>
                <a:cs typeface="Calibri"/>
              </a:rPr>
              <a:t>KEY:</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4" name="object 4"/>
          <p:cNvSpPr txBox="1"/>
          <p:nvPr/>
        </p:nvSpPr>
        <p:spPr>
          <a:xfrm>
            <a:off x="837139" y="6103157"/>
            <a:ext cx="988694" cy="559435"/>
          </a:xfrm>
          <a:prstGeom prst="rect">
            <a:avLst/>
          </a:prstGeom>
        </p:spPr>
        <p:txBody>
          <a:bodyPr vert="horz" wrap="square" lIns="0" tIns="12700" rIns="0" bIns="0" rtlCol="0">
            <a:spAutoFit/>
          </a:bodyPr>
          <a:lstStyle/>
          <a:p>
            <a:pPr marL="12700" marR="5080" lvl="0" indent="0" defTabSz="914400" eaLnBrk="1" fontAlgn="auto" latinLnBrk="0" hangingPunct="1">
              <a:lnSpc>
                <a:spcPct val="129700"/>
              </a:lnSpc>
              <a:spcBef>
                <a:spcPts val="100"/>
              </a:spcBef>
              <a:spcAft>
                <a:spcPts val="0"/>
              </a:spcAft>
              <a:buClrTx/>
              <a:buSzTx/>
              <a:buFontTx/>
              <a:buNone/>
              <a:tabLst/>
              <a:defRPr/>
            </a:pPr>
            <a:r>
              <a:rPr kumimoji="0" sz="900" b="0" i="0" u="none" strike="noStrike" kern="0" cap="none" spc="95" normalizeH="0" baseline="0" noProof="0" dirty="0">
                <a:ln>
                  <a:noFill/>
                </a:ln>
                <a:solidFill>
                  <a:sysClr val="windowText" lastClr="000000"/>
                </a:solidFill>
                <a:effectLst/>
                <a:uLnTx/>
                <a:uFillTx/>
                <a:latin typeface="Calibri"/>
                <a:cs typeface="Calibri"/>
              </a:rPr>
              <a:t>Core</a:t>
            </a:r>
            <a:r>
              <a:rPr kumimoji="0" sz="900" b="0" i="0" u="none" strike="noStrike" kern="0" cap="none" spc="15" normalizeH="0" baseline="0" noProof="0" dirty="0">
                <a:ln>
                  <a:noFill/>
                </a:ln>
                <a:solidFill>
                  <a:sysClr val="windowText" lastClr="000000"/>
                </a:solidFill>
                <a:effectLst/>
                <a:uLnTx/>
                <a:uFillTx/>
                <a:latin typeface="Calibri"/>
                <a:cs typeface="Calibri"/>
              </a:rPr>
              <a:t> </a:t>
            </a:r>
            <a:r>
              <a:rPr kumimoji="0" sz="900" b="0" i="0" u="none" strike="noStrike" kern="0" cap="none" spc="65" normalizeH="0" baseline="0" noProof="0" dirty="0">
                <a:ln>
                  <a:noFill/>
                </a:ln>
                <a:solidFill>
                  <a:sysClr val="windowText" lastClr="000000"/>
                </a:solidFill>
                <a:effectLst/>
                <a:uLnTx/>
                <a:uFillTx/>
                <a:latin typeface="Calibri"/>
                <a:cs typeface="Calibri"/>
              </a:rPr>
              <a:t>structure Key</a:t>
            </a:r>
            <a:r>
              <a:rPr kumimoji="0" sz="900" b="0" i="0" u="none" strike="noStrike" kern="0" cap="none" spc="0" normalizeH="0" baseline="0" noProof="0" dirty="0">
                <a:ln>
                  <a:noFill/>
                </a:ln>
                <a:solidFill>
                  <a:sysClr val="windowText" lastClr="000000"/>
                </a:solidFill>
                <a:effectLst/>
                <a:uLnTx/>
                <a:uFillTx/>
                <a:latin typeface="Calibri"/>
                <a:cs typeface="Calibri"/>
              </a:rPr>
              <a:t> </a:t>
            </a:r>
            <a:r>
              <a:rPr kumimoji="0" sz="900" b="0" i="0" u="none" strike="noStrike" kern="0" cap="none" spc="65" normalizeH="0" baseline="0" noProof="0" dirty="0">
                <a:ln>
                  <a:noFill/>
                </a:ln>
                <a:solidFill>
                  <a:sysClr val="windowText" lastClr="000000"/>
                </a:solidFill>
                <a:effectLst/>
                <a:uLnTx/>
                <a:uFillTx/>
                <a:latin typeface="Calibri"/>
                <a:cs typeface="Calibri"/>
              </a:rPr>
              <a:t>partners </a:t>
            </a:r>
            <a:r>
              <a:rPr kumimoji="0" sz="900" b="0" i="0" u="none" strike="noStrike" kern="0" cap="none" spc="80" normalizeH="0" baseline="0" noProof="0" dirty="0">
                <a:ln>
                  <a:noFill/>
                </a:ln>
                <a:solidFill>
                  <a:sysClr val="windowText" lastClr="000000"/>
                </a:solidFill>
                <a:effectLst/>
                <a:uLnTx/>
                <a:uFillTx/>
                <a:latin typeface="Calibri"/>
                <a:cs typeface="Calibri"/>
              </a:rPr>
              <a:t>Other</a:t>
            </a:r>
            <a:r>
              <a:rPr kumimoji="0" sz="900" b="0" i="0" u="none" strike="noStrike" kern="0" cap="none" spc="0" normalizeH="0" baseline="0" noProof="0" dirty="0">
                <a:ln>
                  <a:noFill/>
                </a:ln>
                <a:solidFill>
                  <a:sysClr val="windowText" lastClr="000000"/>
                </a:solidFill>
                <a:effectLst/>
                <a:uLnTx/>
                <a:uFillTx/>
                <a:latin typeface="Calibri"/>
                <a:cs typeface="Calibri"/>
              </a:rPr>
              <a:t> </a:t>
            </a:r>
            <a:r>
              <a:rPr kumimoji="0" sz="900" b="0" i="0" u="none" strike="noStrike" kern="0" cap="none" spc="55" normalizeH="0" baseline="0" noProof="0" dirty="0">
                <a:ln>
                  <a:noFill/>
                </a:ln>
                <a:solidFill>
                  <a:sysClr val="windowText" lastClr="000000"/>
                </a:solidFill>
                <a:effectLst/>
                <a:uLnTx/>
                <a:uFillTx/>
                <a:latin typeface="Calibri"/>
                <a:cs typeface="Calibri"/>
              </a:rPr>
              <a:t>influencers</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5" name="object 5"/>
          <p:cNvGrpSpPr/>
          <p:nvPr/>
        </p:nvGrpSpPr>
        <p:grpSpPr>
          <a:xfrm>
            <a:off x="468303" y="6160208"/>
            <a:ext cx="255904" cy="496570"/>
            <a:chOff x="468303" y="6160208"/>
            <a:chExt cx="255904" cy="496570"/>
          </a:xfrm>
        </p:grpSpPr>
        <p:sp>
          <p:nvSpPr>
            <p:cNvPr id="6" name="object 6"/>
            <p:cNvSpPr/>
            <p:nvPr/>
          </p:nvSpPr>
          <p:spPr>
            <a:xfrm>
              <a:off x="474653" y="6166558"/>
              <a:ext cx="243204" cy="123825"/>
            </a:xfrm>
            <a:custGeom>
              <a:avLst/>
              <a:gdLst/>
              <a:ahLst/>
              <a:cxnLst/>
              <a:rect l="l" t="t" r="r" b="b"/>
              <a:pathLst>
                <a:path w="243204" h="123825">
                  <a:moveTo>
                    <a:pt x="17995" y="0"/>
                  </a:moveTo>
                  <a:lnTo>
                    <a:pt x="10988" y="1415"/>
                  </a:lnTo>
                  <a:lnTo>
                    <a:pt x="5268" y="5273"/>
                  </a:lnTo>
                  <a:lnTo>
                    <a:pt x="1413" y="10994"/>
                  </a:lnTo>
                  <a:lnTo>
                    <a:pt x="0" y="17995"/>
                  </a:lnTo>
                  <a:lnTo>
                    <a:pt x="0" y="105409"/>
                  </a:lnTo>
                  <a:lnTo>
                    <a:pt x="1413" y="112419"/>
                  </a:lnTo>
                  <a:lnTo>
                    <a:pt x="5268" y="118143"/>
                  </a:lnTo>
                  <a:lnTo>
                    <a:pt x="10988" y="122003"/>
                  </a:lnTo>
                  <a:lnTo>
                    <a:pt x="17995" y="123418"/>
                  </a:lnTo>
                  <a:lnTo>
                    <a:pt x="224790" y="123418"/>
                  </a:lnTo>
                  <a:lnTo>
                    <a:pt x="231797" y="122003"/>
                  </a:lnTo>
                  <a:lnTo>
                    <a:pt x="237516" y="118143"/>
                  </a:lnTo>
                  <a:lnTo>
                    <a:pt x="241372" y="112419"/>
                  </a:lnTo>
                  <a:lnTo>
                    <a:pt x="242785" y="105409"/>
                  </a:lnTo>
                  <a:lnTo>
                    <a:pt x="242785" y="17995"/>
                  </a:lnTo>
                  <a:lnTo>
                    <a:pt x="241372" y="10994"/>
                  </a:lnTo>
                  <a:lnTo>
                    <a:pt x="237516" y="5273"/>
                  </a:lnTo>
                  <a:lnTo>
                    <a:pt x="231797" y="1415"/>
                  </a:lnTo>
                  <a:lnTo>
                    <a:pt x="224790" y="0"/>
                  </a:lnTo>
                  <a:lnTo>
                    <a:pt x="17995" y="0"/>
                  </a:lnTo>
                  <a:close/>
                </a:path>
              </a:pathLst>
            </a:custGeom>
            <a:ln w="12700">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 name="object 7"/>
            <p:cNvSpPr/>
            <p:nvPr/>
          </p:nvSpPr>
          <p:spPr>
            <a:xfrm>
              <a:off x="474653" y="6346559"/>
              <a:ext cx="243204" cy="123825"/>
            </a:xfrm>
            <a:custGeom>
              <a:avLst/>
              <a:gdLst/>
              <a:ahLst/>
              <a:cxnLst/>
              <a:rect l="l" t="t" r="r" b="b"/>
              <a:pathLst>
                <a:path w="243204" h="123825">
                  <a:moveTo>
                    <a:pt x="17995" y="0"/>
                  </a:moveTo>
                  <a:lnTo>
                    <a:pt x="10988" y="1415"/>
                  </a:lnTo>
                  <a:lnTo>
                    <a:pt x="5268" y="5273"/>
                  </a:lnTo>
                  <a:lnTo>
                    <a:pt x="1413" y="10994"/>
                  </a:lnTo>
                  <a:lnTo>
                    <a:pt x="0" y="17995"/>
                  </a:lnTo>
                  <a:lnTo>
                    <a:pt x="0" y="105410"/>
                  </a:lnTo>
                  <a:lnTo>
                    <a:pt x="1413" y="112419"/>
                  </a:lnTo>
                  <a:lnTo>
                    <a:pt x="5268" y="118143"/>
                  </a:lnTo>
                  <a:lnTo>
                    <a:pt x="10988" y="122003"/>
                  </a:lnTo>
                  <a:lnTo>
                    <a:pt x="17995" y="123418"/>
                  </a:lnTo>
                  <a:lnTo>
                    <a:pt x="224790" y="123418"/>
                  </a:lnTo>
                  <a:lnTo>
                    <a:pt x="231797" y="122003"/>
                  </a:lnTo>
                  <a:lnTo>
                    <a:pt x="237516" y="118143"/>
                  </a:lnTo>
                  <a:lnTo>
                    <a:pt x="241372" y="112419"/>
                  </a:lnTo>
                  <a:lnTo>
                    <a:pt x="242785" y="105410"/>
                  </a:lnTo>
                  <a:lnTo>
                    <a:pt x="242785" y="17995"/>
                  </a:lnTo>
                  <a:lnTo>
                    <a:pt x="241372" y="10994"/>
                  </a:lnTo>
                  <a:lnTo>
                    <a:pt x="237516" y="5273"/>
                  </a:lnTo>
                  <a:lnTo>
                    <a:pt x="231797" y="1415"/>
                  </a:lnTo>
                  <a:lnTo>
                    <a:pt x="224790" y="0"/>
                  </a:lnTo>
                  <a:lnTo>
                    <a:pt x="17995" y="0"/>
                  </a:lnTo>
                  <a:close/>
                </a:path>
              </a:pathLst>
            </a:custGeom>
            <a:ln w="12700">
              <a:solidFill>
                <a:srgbClr val="8FC74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 name="object 8"/>
            <p:cNvSpPr/>
            <p:nvPr/>
          </p:nvSpPr>
          <p:spPr>
            <a:xfrm>
              <a:off x="474653" y="6526561"/>
              <a:ext cx="243204" cy="123825"/>
            </a:xfrm>
            <a:custGeom>
              <a:avLst/>
              <a:gdLst/>
              <a:ahLst/>
              <a:cxnLst/>
              <a:rect l="l" t="t" r="r" b="b"/>
              <a:pathLst>
                <a:path w="243204" h="123825">
                  <a:moveTo>
                    <a:pt x="17995" y="0"/>
                  </a:moveTo>
                  <a:lnTo>
                    <a:pt x="10988" y="1415"/>
                  </a:lnTo>
                  <a:lnTo>
                    <a:pt x="5268" y="5273"/>
                  </a:lnTo>
                  <a:lnTo>
                    <a:pt x="1413" y="10994"/>
                  </a:lnTo>
                  <a:lnTo>
                    <a:pt x="0" y="17995"/>
                  </a:lnTo>
                  <a:lnTo>
                    <a:pt x="0" y="105410"/>
                  </a:lnTo>
                  <a:lnTo>
                    <a:pt x="1413" y="112419"/>
                  </a:lnTo>
                  <a:lnTo>
                    <a:pt x="5268" y="118143"/>
                  </a:lnTo>
                  <a:lnTo>
                    <a:pt x="10988" y="122003"/>
                  </a:lnTo>
                  <a:lnTo>
                    <a:pt x="17995" y="123418"/>
                  </a:lnTo>
                  <a:lnTo>
                    <a:pt x="224790" y="123418"/>
                  </a:lnTo>
                  <a:lnTo>
                    <a:pt x="231797" y="122003"/>
                  </a:lnTo>
                  <a:lnTo>
                    <a:pt x="237516" y="118143"/>
                  </a:lnTo>
                  <a:lnTo>
                    <a:pt x="241372" y="112419"/>
                  </a:lnTo>
                  <a:lnTo>
                    <a:pt x="242785" y="105410"/>
                  </a:lnTo>
                  <a:lnTo>
                    <a:pt x="242785" y="17995"/>
                  </a:lnTo>
                  <a:lnTo>
                    <a:pt x="241372" y="10994"/>
                  </a:lnTo>
                  <a:lnTo>
                    <a:pt x="237516" y="5273"/>
                  </a:lnTo>
                  <a:lnTo>
                    <a:pt x="231797" y="1415"/>
                  </a:lnTo>
                  <a:lnTo>
                    <a:pt x="224790" y="0"/>
                  </a:lnTo>
                  <a:lnTo>
                    <a:pt x="17995"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nvGrpSpPr>
          <p:cNvPr id="9" name="object 9"/>
          <p:cNvGrpSpPr/>
          <p:nvPr/>
        </p:nvGrpSpPr>
        <p:grpSpPr>
          <a:xfrm>
            <a:off x="2258503" y="1516702"/>
            <a:ext cx="2670175" cy="1384300"/>
            <a:chOff x="2258503" y="1516702"/>
            <a:chExt cx="2670175" cy="1384300"/>
          </a:xfrm>
        </p:grpSpPr>
        <p:sp>
          <p:nvSpPr>
            <p:cNvPr id="10" name="object 10"/>
            <p:cNvSpPr/>
            <p:nvPr/>
          </p:nvSpPr>
          <p:spPr>
            <a:xfrm>
              <a:off x="4710300" y="2655597"/>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 name="object 11"/>
            <p:cNvSpPr/>
            <p:nvPr/>
          </p:nvSpPr>
          <p:spPr>
            <a:xfrm>
              <a:off x="3245853" y="1764451"/>
              <a:ext cx="1676400" cy="744220"/>
            </a:xfrm>
            <a:custGeom>
              <a:avLst/>
              <a:gdLst/>
              <a:ahLst/>
              <a:cxnLst/>
              <a:rect l="l" t="t" r="r" b="b"/>
              <a:pathLst>
                <a:path w="1676400" h="744219">
                  <a:moveTo>
                    <a:pt x="71996" y="0"/>
                  </a:moveTo>
                  <a:lnTo>
                    <a:pt x="43971" y="5657"/>
                  </a:lnTo>
                  <a:lnTo>
                    <a:pt x="21086" y="21086"/>
                  </a:lnTo>
                  <a:lnTo>
                    <a:pt x="5657" y="43971"/>
                  </a:lnTo>
                  <a:lnTo>
                    <a:pt x="0" y="71996"/>
                  </a:lnTo>
                  <a:lnTo>
                    <a:pt x="0" y="671842"/>
                  </a:lnTo>
                  <a:lnTo>
                    <a:pt x="5657" y="699867"/>
                  </a:lnTo>
                  <a:lnTo>
                    <a:pt x="21086" y="722752"/>
                  </a:lnTo>
                  <a:lnTo>
                    <a:pt x="43971" y="738181"/>
                  </a:lnTo>
                  <a:lnTo>
                    <a:pt x="71996" y="743839"/>
                  </a:lnTo>
                  <a:lnTo>
                    <a:pt x="1603997" y="743839"/>
                  </a:lnTo>
                  <a:lnTo>
                    <a:pt x="1632022" y="738181"/>
                  </a:lnTo>
                  <a:lnTo>
                    <a:pt x="1654906" y="722752"/>
                  </a:lnTo>
                  <a:lnTo>
                    <a:pt x="1670335" y="699867"/>
                  </a:lnTo>
                  <a:lnTo>
                    <a:pt x="1675993" y="671842"/>
                  </a:lnTo>
                  <a:lnTo>
                    <a:pt x="1675993" y="71996"/>
                  </a:lnTo>
                  <a:lnTo>
                    <a:pt x="1670335" y="43971"/>
                  </a:lnTo>
                  <a:lnTo>
                    <a:pt x="1654906" y="21086"/>
                  </a:lnTo>
                  <a:lnTo>
                    <a:pt x="1632022" y="5657"/>
                  </a:lnTo>
                  <a:lnTo>
                    <a:pt x="1603997" y="0"/>
                  </a:lnTo>
                  <a:lnTo>
                    <a:pt x="71996"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2" name="object 12"/>
            <p:cNvSpPr/>
            <p:nvPr/>
          </p:nvSpPr>
          <p:spPr>
            <a:xfrm>
              <a:off x="3685254" y="2401697"/>
              <a:ext cx="1074420" cy="492759"/>
            </a:xfrm>
            <a:custGeom>
              <a:avLst/>
              <a:gdLst/>
              <a:ahLst/>
              <a:cxnLst/>
              <a:rect l="l" t="t" r="r" b="b"/>
              <a:pathLst>
                <a:path w="1074420" h="492760">
                  <a:moveTo>
                    <a:pt x="1001890" y="0"/>
                  </a:moveTo>
                  <a:lnTo>
                    <a:pt x="71996" y="0"/>
                  </a:lnTo>
                  <a:lnTo>
                    <a:pt x="43971" y="5659"/>
                  </a:lnTo>
                  <a:lnTo>
                    <a:pt x="21086" y="21093"/>
                  </a:lnTo>
                  <a:lnTo>
                    <a:pt x="5657" y="43982"/>
                  </a:lnTo>
                  <a:lnTo>
                    <a:pt x="0" y="72009"/>
                  </a:lnTo>
                  <a:lnTo>
                    <a:pt x="0" y="420446"/>
                  </a:lnTo>
                  <a:lnTo>
                    <a:pt x="5657" y="448472"/>
                  </a:lnTo>
                  <a:lnTo>
                    <a:pt x="21086" y="471362"/>
                  </a:lnTo>
                  <a:lnTo>
                    <a:pt x="43971" y="486795"/>
                  </a:lnTo>
                  <a:lnTo>
                    <a:pt x="71996" y="492455"/>
                  </a:lnTo>
                  <a:lnTo>
                    <a:pt x="1001890" y="492455"/>
                  </a:lnTo>
                  <a:lnTo>
                    <a:pt x="1029922" y="486795"/>
                  </a:lnTo>
                  <a:lnTo>
                    <a:pt x="1052810" y="471362"/>
                  </a:lnTo>
                  <a:lnTo>
                    <a:pt x="1068241" y="448472"/>
                  </a:lnTo>
                  <a:lnTo>
                    <a:pt x="1073899" y="420446"/>
                  </a:lnTo>
                  <a:lnTo>
                    <a:pt x="1073899" y="72009"/>
                  </a:lnTo>
                  <a:lnTo>
                    <a:pt x="1068241" y="43982"/>
                  </a:lnTo>
                  <a:lnTo>
                    <a:pt x="1052810" y="21093"/>
                  </a:lnTo>
                  <a:lnTo>
                    <a:pt x="1029922" y="5659"/>
                  </a:lnTo>
                  <a:lnTo>
                    <a:pt x="100189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3" name="object 13"/>
            <p:cNvSpPr/>
            <p:nvPr/>
          </p:nvSpPr>
          <p:spPr>
            <a:xfrm>
              <a:off x="3685254" y="2401697"/>
              <a:ext cx="1074420" cy="492759"/>
            </a:xfrm>
            <a:custGeom>
              <a:avLst/>
              <a:gdLst/>
              <a:ahLst/>
              <a:cxnLst/>
              <a:rect l="l" t="t" r="r" b="b"/>
              <a:pathLst>
                <a:path w="1074420" h="492760">
                  <a:moveTo>
                    <a:pt x="71996" y="0"/>
                  </a:moveTo>
                  <a:lnTo>
                    <a:pt x="43971" y="5659"/>
                  </a:lnTo>
                  <a:lnTo>
                    <a:pt x="21086" y="21093"/>
                  </a:lnTo>
                  <a:lnTo>
                    <a:pt x="5657" y="43982"/>
                  </a:lnTo>
                  <a:lnTo>
                    <a:pt x="0" y="72009"/>
                  </a:lnTo>
                  <a:lnTo>
                    <a:pt x="0" y="420446"/>
                  </a:lnTo>
                  <a:lnTo>
                    <a:pt x="5657" y="448472"/>
                  </a:lnTo>
                  <a:lnTo>
                    <a:pt x="21086" y="471362"/>
                  </a:lnTo>
                  <a:lnTo>
                    <a:pt x="43971" y="486795"/>
                  </a:lnTo>
                  <a:lnTo>
                    <a:pt x="71996" y="492455"/>
                  </a:lnTo>
                  <a:lnTo>
                    <a:pt x="1001890" y="492455"/>
                  </a:lnTo>
                  <a:lnTo>
                    <a:pt x="1029922" y="486795"/>
                  </a:lnTo>
                  <a:lnTo>
                    <a:pt x="1052810" y="471362"/>
                  </a:lnTo>
                  <a:lnTo>
                    <a:pt x="1068241" y="448472"/>
                  </a:lnTo>
                  <a:lnTo>
                    <a:pt x="1073899" y="420446"/>
                  </a:lnTo>
                  <a:lnTo>
                    <a:pt x="1073899" y="72009"/>
                  </a:lnTo>
                  <a:lnTo>
                    <a:pt x="1068241" y="43982"/>
                  </a:lnTo>
                  <a:lnTo>
                    <a:pt x="1052810" y="21093"/>
                  </a:lnTo>
                  <a:lnTo>
                    <a:pt x="1029922" y="5659"/>
                  </a:lnTo>
                  <a:lnTo>
                    <a:pt x="1001890" y="0"/>
                  </a:lnTo>
                  <a:lnTo>
                    <a:pt x="71996" y="0"/>
                  </a:lnTo>
                  <a:close/>
                </a:path>
              </a:pathLst>
            </a:custGeom>
            <a:ln w="12699">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4" name="object 14"/>
            <p:cNvSpPr/>
            <p:nvPr/>
          </p:nvSpPr>
          <p:spPr>
            <a:xfrm>
              <a:off x="2273853" y="2308778"/>
              <a:ext cx="1074420" cy="445770"/>
            </a:xfrm>
            <a:custGeom>
              <a:avLst/>
              <a:gdLst/>
              <a:ahLst/>
              <a:cxnLst/>
              <a:rect l="l" t="t" r="r" b="b"/>
              <a:pathLst>
                <a:path w="1074420" h="445769">
                  <a:moveTo>
                    <a:pt x="1001890" y="0"/>
                  </a:moveTo>
                  <a:lnTo>
                    <a:pt x="71996" y="0"/>
                  </a:lnTo>
                  <a:lnTo>
                    <a:pt x="43971" y="5657"/>
                  </a:lnTo>
                  <a:lnTo>
                    <a:pt x="21086" y="21086"/>
                  </a:lnTo>
                  <a:lnTo>
                    <a:pt x="5657" y="43971"/>
                  </a:lnTo>
                  <a:lnTo>
                    <a:pt x="0" y="71996"/>
                  </a:lnTo>
                  <a:lnTo>
                    <a:pt x="0" y="373176"/>
                  </a:lnTo>
                  <a:lnTo>
                    <a:pt x="5657" y="401203"/>
                  </a:lnTo>
                  <a:lnTo>
                    <a:pt x="21086" y="424092"/>
                  </a:lnTo>
                  <a:lnTo>
                    <a:pt x="43971" y="439526"/>
                  </a:lnTo>
                  <a:lnTo>
                    <a:pt x="71996" y="445185"/>
                  </a:lnTo>
                  <a:lnTo>
                    <a:pt x="1001890" y="445185"/>
                  </a:lnTo>
                  <a:lnTo>
                    <a:pt x="1029922" y="439526"/>
                  </a:lnTo>
                  <a:lnTo>
                    <a:pt x="1052810" y="424092"/>
                  </a:lnTo>
                  <a:lnTo>
                    <a:pt x="1068241" y="401203"/>
                  </a:lnTo>
                  <a:lnTo>
                    <a:pt x="1073899" y="373176"/>
                  </a:lnTo>
                  <a:lnTo>
                    <a:pt x="1073899" y="71996"/>
                  </a:lnTo>
                  <a:lnTo>
                    <a:pt x="1068241" y="43971"/>
                  </a:lnTo>
                  <a:lnTo>
                    <a:pt x="1052810" y="21086"/>
                  </a:lnTo>
                  <a:lnTo>
                    <a:pt x="1029922" y="5657"/>
                  </a:lnTo>
                  <a:lnTo>
                    <a:pt x="100189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5" name="object 15"/>
            <p:cNvSpPr/>
            <p:nvPr/>
          </p:nvSpPr>
          <p:spPr>
            <a:xfrm>
              <a:off x="2273853" y="2308778"/>
              <a:ext cx="1074420" cy="445770"/>
            </a:xfrm>
            <a:custGeom>
              <a:avLst/>
              <a:gdLst/>
              <a:ahLst/>
              <a:cxnLst/>
              <a:rect l="l" t="t" r="r" b="b"/>
              <a:pathLst>
                <a:path w="1074420" h="445769">
                  <a:moveTo>
                    <a:pt x="71996" y="0"/>
                  </a:moveTo>
                  <a:lnTo>
                    <a:pt x="43971" y="5657"/>
                  </a:lnTo>
                  <a:lnTo>
                    <a:pt x="21086" y="21086"/>
                  </a:lnTo>
                  <a:lnTo>
                    <a:pt x="5657" y="43971"/>
                  </a:lnTo>
                  <a:lnTo>
                    <a:pt x="0" y="71996"/>
                  </a:lnTo>
                  <a:lnTo>
                    <a:pt x="0" y="373176"/>
                  </a:lnTo>
                  <a:lnTo>
                    <a:pt x="5657" y="401203"/>
                  </a:lnTo>
                  <a:lnTo>
                    <a:pt x="21086" y="424092"/>
                  </a:lnTo>
                  <a:lnTo>
                    <a:pt x="43971" y="439526"/>
                  </a:lnTo>
                  <a:lnTo>
                    <a:pt x="71996" y="445185"/>
                  </a:lnTo>
                  <a:lnTo>
                    <a:pt x="1001890" y="445185"/>
                  </a:lnTo>
                  <a:lnTo>
                    <a:pt x="1029922" y="439526"/>
                  </a:lnTo>
                  <a:lnTo>
                    <a:pt x="1052810" y="424092"/>
                  </a:lnTo>
                  <a:lnTo>
                    <a:pt x="1068241" y="401203"/>
                  </a:lnTo>
                  <a:lnTo>
                    <a:pt x="1073899" y="373176"/>
                  </a:lnTo>
                  <a:lnTo>
                    <a:pt x="1073899" y="71996"/>
                  </a:lnTo>
                  <a:lnTo>
                    <a:pt x="1068241" y="43971"/>
                  </a:lnTo>
                  <a:lnTo>
                    <a:pt x="1052810" y="21086"/>
                  </a:lnTo>
                  <a:lnTo>
                    <a:pt x="1029922" y="5657"/>
                  </a:lnTo>
                  <a:lnTo>
                    <a:pt x="1001890" y="0"/>
                  </a:lnTo>
                  <a:lnTo>
                    <a:pt x="71996"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6" name="object 16"/>
            <p:cNvSpPr/>
            <p:nvPr/>
          </p:nvSpPr>
          <p:spPr>
            <a:xfrm>
              <a:off x="2264853" y="1523052"/>
              <a:ext cx="1074420" cy="445770"/>
            </a:xfrm>
            <a:custGeom>
              <a:avLst/>
              <a:gdLst/>
              <a:ahLst/>
              <a:cxnLst/>
              <a:rect l="l" t="t" r="r" b="b"/>
              <a:pathLst>
                <a:path w="1074420" h="445769">
                  <a:moveTo>
                    <a:pt x="1001890" y="0"/>
                  </a:moveTo>
                  <a:lnTo>
                    <a:pt x="71996" y="0"/>
                  </a:lnTo>
                  <a:lnTo>
                    <a:pt x="43971" y="5657"/>
                  </a:lnTo>
                  <a:lnTo>
                    <a:pt x="21086" y="21086"/>
                  </a:lnTo>
                  <a:lnTo>
                    <a:pt x="5657" y="43971"/>
                  </a:lnTo>
                  <a:lnTo>
                    <a:pt x="0" y="71996"/>
                  </a:lnTo>
                  <a:lnTo>
                    <a:pt x="0" y="373176"/>
                  </a:lnTo>
                  <a:lnTo>
                    <a:pt x="5657" y="401203"/>
                  </a:lnTo>
                  <a:lnTo>
                    <a:pt x="21086" y="424092"/>
                  </a:lnTo>
                  <a:lnTo>
                    <a:pt x="43971" y="439526"/>
                  </a:lnTo>
                  <a:lnTo>
                    <a:pt x="71996" y="445185"/>
                  </a:lnTo>
                  <a:lnTo>
                    <a:pt x="1001890" y="445185"/>
                  </a:lnTo>
                  <a:lnTo>
                    <a:pt x="1029922" y="439526"/>
                  </a:lnTo>
                  <a:lnTo>
                    <a:pt x="1052810" y="424092"/>
                  </a:lnTo>
                  <a:lnTo>
                    <a:pt x="1068241" y="401203"/>
                  </a:lnTo>
                  <a:lnTo>
                    <a:pt x="1073899" y="373176"/>
                  </a:lnTo>
                  <a:lnTo>
                    <a:pt x="1073899" y="71996"/>
                  </a:lnTo>
                  <a:lnTo>
                    <a:pt x="1068241" y="43971"/>
                  </a:lnTo>
                  <a:lnTo>
                    <a:pt x="1052810" y="21086"/>
                  </a:lnTo>
                  <a:lnTo>
                    <a:pt x="1029922" y="5657"/>
                  </a:lnTo>
                  <a:lnTo>
                    <a:pt x="100189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7" name="object 17"/>
            <p:cNvSpPr/>
            <p:nvPr/>
          </p:nvSpPr>
          <p:spPr>
            <a:xfrm>
              <a:off x="2264853" y="1523052"/>
              <a:ext cx="1074420" cy="445770"/>
            </a:xfrm>
            <a:custGeom>
              <a:avLst/>
              <a:gdLst/>
              <a:ahLst/>
              <a:cxnLst/>
              <a:rect l="l" t="t" r="r" b="b"/>
              <a:pathLst>
                <a:path w="1074420" h="445769">
                  <a:moveTo>
                    <a:pt x="71996" y="0"/>
                  </a:moveTo>
                  <a:lnTo>
                    <a:pt x="43971" y="5657"/>
                  </a:lnTo>
                  <a:lnTo>
                    <a:pt x="21086" y="21086"/>
                  </a:lnTo>
                  <a:lnTo>
                    <a:pt x="5657" y="43971"/>
                  </a:lnTo>
                  <a:lnTo>
                    <a:pt x="0" y="71996"/>
                  </a:lnTo>
                  <a:lnTo>
                    <a:pt x="0" y="373176"/>
                  </a:lnTo>
                  <a:lnTo>
                    <a:pt x="5657" y="401203"/>
                  </a:lnTo>
                  <a:lnTo>
                    <a:pt x="21086" y="424092"/>
                  </a:lnTo>
                  <a:lnTo>
                    <a:pt x="43971" y="439526"/>
                  </a:lnTo>
                  <a:lnTo>
                    <a:pt x="71996" y="445185"/>
                  </a:lnTo>
                  <a:lnTo>
                    <a:pt x="1001890" y="445185"/>
                  </a:lnTo>
                  <a:lnTo>
                    <a:pt x="1029922" y="439526"/>
                  </a:lnTo>
                  <a:lnTo>
                    <a:pt x="1052810" y="424092"/>
                  </a:lnTo>
                  <a:lnTo>
                    <a:pt x="1068241" y="401203"/>
                  </a:lnTo>
                  <a:lnTo>
                    <a:pt x="1073899" y="373176"/>
                  </a:lnTo>
                  <a:lnTo>
                    <a:pt x="1073899" y="71996"/>
                  </a:lnTo>
                  <a:lnTo>
                    <a:pt x="1068241" y="43971"/>
                  </a:lnTo>
                  <a:lnTo>
                    <a:pt x="1052810" y="21086"/>
                  </a:lnTo>
                  <a:lnTo>
                    <a:pt x="1029922" y="5657"/>
                  </a:lnTo>
                  <a:lnTo>
                    <a:pt x="1001890" y="0"/>
                  </a:lnTo>
                  <a:lnTo>
                    <a:pt x="71996"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18" name="object 18"/>
          <p:cNvSpPr/>
          <p:nvPr/>
        </p:nvSpPr>
        <p:spPr>
          <a:xfrm>
            <a:off x="5900201" y="2655597"/>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9" name="object 19"/>
          <p:cNvSpPr txBox="1"/>
          <p:nvPr/>
        </p:nvSpPr>
        <p:spPr>
          <a:xfrm>
            <a:off x="2590178" y="1653504"/>
            <a:ext cx="384175"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100" normalizeH="0" baseline="0" noProof="0" dirty="0">
                <a:ln>
                  <a:noFill/>
                </a:ln>
                <a:solidFill>
                  <a:sysClr val="windowText" lastClr="000000"/>
                </a:solidFill>
                <a:effectLst/>
                <a:uLnTx/>
                <a:uFillTx/>
                <a:latin typeface="Calibri"/>
                <a:cs typeface="Calibri"/>
              </a:rPr>
              <a:t>FFCLG</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20" name="object 20"/>
          <p:cNvSpPr txBox="1"/>
          <p:nvPr/>
        </p:nvSpPr>
        <p:spPr>
          <a:xfrm>
            <a:off x="2664245" y="2423772"/>
            <a:ext cx="299085"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85" normalizeH="0" baseline="0" noProof="0" dirty="0">
                <a:ln>
                  <a:noFill/>
                </a:ln>
                <a:solidFill>
                  <a:sysClr val="windowText" lastClr="000000"/>
                </a:solidFill>
                <a:effectLst/>
                <a:uLnTx/>
                <a:uFillTx/>
                <a:latin typeface="Calibri"/>
                <a:cs typeface="Calibri"/>
              </a:rPr>
              <a:t>PICA</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21" name="object 21"/>
          <p:cNvSpPr txBox="1"/>
          <p:nvPr/>
        </p:nvSpPr>
        <p:spPr>
          <a:xfrm>
            <a:off x="3457830" y="1981659"/>
            <a:ext cx="1280795" cy="302260"/>
          </a:xfrm>
          <a:prstGeom prst="rect">
            <a:avLst/>
          </a:prstGeom>
        </p:spPr>
        <p:txBody>
          <a:bodyPr vert="horz" wrap="square" lIns="0" tIns="10160" rIns="0" bIns="0" rtlCol="0">
            <a:spAutoFit/>
          </a:bodyPr>
          <a:lstStyle/>
          <a:p>
            <a:pPr marL="464184" marR="5080" lvl="0" indent="-452120" defTabSz="914400" eaLnBrk="1" fontAlgn="auto" latinLnBrk="0" hangingPunct="1">
              <a:lnSpc>
                <a:spcPct val="101800"/>
              </a:lnSpc>
              <a:spcBef>
                <a:spcPts val="80"/>
              </a:spcBef>
              <a:spcAft>
                <a:spcPts val="0"/>
              </a:spcAft>
              <a:buClrTx/>
              <a:buSzTx/>
              <a:buFontTx/>
              <a:buNone/>
              <a:tabLst/>
              <a:defRPr/>
            </a:pPr>
            <a:r>
              <a:rPr kumimoji="0" sz="900" b="0" i="0" u="none" strike="noStrike" kern="0" cap="none" spc="70" normalizeH="0" baseline="0" noProof="0" dirty="0">
                <a:ln>
                  <a:noFill/>
                </a:ln>
                <a:solidFill>
                  <a:sysClr val="windowText" lastClr="000000"/>
                </a:solidFill>
                <a:effectLst/>
                <a:uLnTx/>
                <a:uFillTx/>
                <a:latin typeface="Calibri"/>
                <a:cs typeface="Calibri"/>
              </a:rPr>
              <a:t>Food</a:t>
            </a:r>
            <a:r>
              <a:rPr kumimoji="0" sz="900" b="0" i="0" u="none" strike="noStrike" kern="0" cap="none" spc="20" normalizeH="0" baseline="0" noProof="0" dirty="0">
                <a:ln>
                  <a:noFill/>
                </a:ln>
                <a:solidFill>
                  <a:sysClr val="windowText" lastClr="000000"/>
                </a:solidFill>
                <a:effectLst/>
                <a:uLnTx/>
                <a:uFillTx/>
                <a:latin typeface="Calibri"/>
                <a:cs typeface="Calibri"/>
              </a:rPr>
              <a:t> </a:t>
            </a:r>
            <a:r>
              <a:rPr kumimoji="0" sz="900" b="0" i="0" u="none" strike="noStrike" kern="0" cap="none" spc="0" normalizeH="0" baseline="0" noProof="0" dirty="0">
                <a:ln>
                  <a:noFill/>
                </a:ln>
                <a:solidFill>
                  <a:sysClr val="windowText" lastClr="000000"/>
                </a:solidFill>
                <a:effectLst/>
                <a:uLnTx/>
                <a:uFillTx/>
                <a:latin typeface="Calibri"/>
                <a:cs typeface="Calibri"/>
              </a:rPr>
              <a:t>&amp;</a:t>
            </a:r>
            <a:r>
              <a:rPr kumimoji="0" sz="900" b="0" i="0" u="none" strike="noStrike" kern="0" cap="none" spc="10" normalizeH="0" baseline="0" noProof="0" dirty="0">
                <a:ln>
                  <a:noFill/>
                </a:ln>
                <a:solidFill>
                  <a:sysClr val="windowText" lastClr="000000"/>
                </a:solidFill>
                <a:effectLst/>
                <a:uLnTx/>
                <a:uFillTx/>
                <a:latin typeface="Calibri"/>
                <a:cs typeface="Calibri"/>
              </a:rPr>
              <a:t> </a:t>
            </a:r>
            <a:r>
              <a:rPr kumimoji="0" sz="900" b="0" i="0" u="none" strike="noStrike" kern="0" cap="none" spc="50" normalizeH="0" baseline="0" noProof="0" dirty="0">
                <a:ln>
                  <a:noFill/>
                </a:ln>
                <a:solidFill>
                  <a:sysClr val="windowText" lastClr="000000"/>
                </a:solidFill>
                <a:effectLst/>
                <a:uLnTx/>
                <a:uFillTx/>
                <a:latin typeface="Calibri"/>
                <a:cs typeface="Calibri"/>
              </a:rPr>
              <a:t>Fibre</a:t>
            </a:r>
            <a:r>
              <a:rPr kumimoji="0" sz="900" b="0" i="0" u="none" strike="noStrike" kern="0" cap="none" spc="0" normalizeH="0" baseline="0" noProof="0" dirty="0">
                <a:ln>
                  <a:noFill/>
                </a:ln>
                <a:solidFill>
                  <a:sysClr val="windowText" lastClr="000000"/>
                </a:solidFill>
                <a:effectLst/>
                <a:uLnTx/>
                <a:uFillTx/>
                <a:latin typeface="Calibri"/>
                <a:cs typeface="Calibri"/>
              </a:rPr>
              <a:t> </a:t>
            </a:r>
            <a:r>
              <a:rPr kumimoji="0" sz="900" b="0" i="0" u="none" strike="noStrike" kern="0" cap="none" spc="60" normalizeH="0" baseline="0" noProof="0" dirty="0">
                <a:ln>
                  <a:noFill/>
                </a:ln>
                <a:solidFill>
                  <a:sysClr val="windowText" lastClr="000000"/>
                </a:solidFill>
                <a:effectLst/>
                <a:uLnTx/>
                <a:uFillTx/>
                <a:latin typeface="Calibri"/>
                <a:cs typeface="Calibri"/>
              </a:rPr>
              <a:t>Capability </a:t>
            </a:r>
            <a:r>
              <a:rPr kumimoji="0" sz="900" b="0" i="0" u="none" strike="noStrike" kern="0" cap="none" spc="65" normalizeH="0" baseline="0" noProof="0" dirty="0">
                <a:ln>
                  <a:noFill/>
                </a:ln>
                <a:solidFill>
                  <a:sysClr val="windowText" lastClr="000000"/>
                </a:solidFill>
                <a:effectLst/>
                <a:uLnTx/>
                <a:uFillTx/>
                <a:latin typeface="Calibri"/>
                <a:cs typeface="Calibri"/>
              </a:rPr>
              <a:t>Forum</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22" name="object 22"/>
          <p:cNvGrpSpPr/>
          <p:nvPr/>
        </p:nvGrpSpPr>
        <p:grpSpPr>
          <a:xfrm>
            <a:off x="2512653" y="5089657"/>
            <a:ext cx="2242185" cy="1463675"/>
            <a:chOff x="2512653" y="5089657"/>
            <a:chExt cx="2242185" cy="1463675"/>
          </a:xfrm>
        </p:grpSpPr>
        <p:sp>
          <p:nvSpPr>
            <p:cNvPr id="23" name="object 23"/>
            <p:cNvSpPr/>
            <p:nvPr/>
          </p:nvSpPr>
          <p:spPr>
            <a:xfrm>
              <a:off x="2519003" y="5096007"/>
              <a:ext cx="2229485" cy="1450975"/>
            </a:xfrm>
            <a:custGeom>
              <a:avLst/>
              <a:gdLst/>
              <a:ahLst/>
              <a:cxnLst/>
              <a:rect l="l" t="t" r="r" b="b"/>
              <a:pathLst>
                <a:path w="2229485" h="1450975">
                  <a:moveTo>
                    <a:pt x="71996" y="0"/>
                  </a:moveTo>
                  <a:lnTo>
                    <a:pt x="43971" y="5657"/>
                  </a:lnTo>
                  <a:lnTo>
                    <a:pt x="21086" y="21086"/>
                  </a:lnTo>
                  <a:lnTo>
                    <a:pt x="5657" y="43971"/>
                  </a:lnTo>
                  <a:lnTo>
                    <a:pt x="0" y="71996"/>
                  </a:lnTo>
                  <a:lnTo>
                    <a:pt x="0" y="1378597"/>
                  </a:lnTo>
                  <a:lnTo>
                    <a:pt x="5657" y="1406622"/>
                  </a:lnTo>
                  <a:lnTo>
                    <a:pt x="21086" y="1429507"/>
                  </a:lnTo>
                  <a:lnTo>
                    <a:pt x="43971" y="1444936"/>
                  </a:lnTo>
                  <a:lnTo>
                    <a:pt x="71996" y="1450594"/>
                  </a:lnTo>
                  <a:lnTo>
                    <a:pt x="2157399" y="1450594"/>
                  </a:lnTo>
                  <a:lnTo>
                    <a:pt x="2185424" y="1444936"/>
                  </a:lnTo>
                  <a:lnTo>
                    <a:pt x="2208309" y="1429507"/>
                  </a:lnTo>
                  <a:lnTo>
                    <a:pt x="2223738" y="1406622"/>
                  </a:lnTo>
                  <a:lnTo>
                    <a:pt x="2229396" y="1378597"/>
                  </a:lnTo>
                  <a:lnTo>
                    <a:pt x="2229396" y="71996"/>
                  </a:lnTo>
                  <a:lnTo>
                    <a:pt x="2223738" y="43971"/>
                  </a:lnTo>
                  <a:lnTo>
                    <a:pt x="2208309" y="21086"/>
                  </a:lnTo>
                  <a:lnTo>
                    <a:pt x="2185424" y="5657"/>
                  </a:lnTo>
                  <a:lnTo>
                    <a:pt x="2157399" y="0"/>
                  </a:lnTo>
                  <a:lnTo>
                    <a:pt x="71996"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4" name="object 24"/>
            <p:cNvSpPr/>
            <p:nvPr/>
          </p:nvSpPr>
          <p:spPr>
            <a:xfrm>
              <a:off x="2755819" y="5510009"/>
              <a:ext cx="814705" cy="274320"/>
            </a:xfrm>
            <a:custGeom>
              <a:avLst/>
              <a:gdLst/>
              <a:ahLst/>
              <a:cxnLst/>
              <a:rect l="l" t="t" r="r" b="b"/>
              <a:pathLst>
                <a:path w="814704" h="274320">
                  <a:moveTo>
                    <a:pt x="36004" y="0"/>
                  </a:moveTo>
                  <a:lnTo>
                    <a:pt x="21988" y="2828"/>
                  </a:lnTo>
                  <a:lnTo>
                    <a:pt x="10544" y="10542"/>
                  </a:lnTo>
                  <a:lnTo>
                    <a:pt x="2828" y="21983"/>
                  </a:lnTo>
                  <a:lnTo>
                    <a:pt x="0" y="35991"/>
                  </a:lnTo>
                  <a:lnTo>
                    <a:pt x="0" y="238252"/>
                  </a:lnTo>
                  <a:lnTo>
                    <a:pt x="2828" y="252260"/>
                  </a:lnTo>
                  <a:lnTo>
                    <a:pt x="10544" y="263701"/>
                  </a:lnTo>
                  <a:lnTo>
                    <a:pt x="21988" y="271415"/>
                  </a:lnTo>
                  <a:lnTo>
                    <a:pt x="36004" y="274243"/>
                  </a:lnTo>
                  <a:lnTo>
                    <a:pt x="778332" y="274243"/>
                  </a:lnTo>
                  <a:lnTo>
                    <a:pt x="792348" y="271415"/>
                  </a:lnTo>
                  <a:lnTo>
                    <a:pt x="803792" y="263701"/>
                  </a:lnTo>
                  <a:lnTo>
                    <a:pt x="811507" y="252260"/>
                  </a:lnTo>
                  <a:lnTo>
                    <a:pt x="814336" y="238252"/>
                  </a:lnTo>
                  <a:lnTo>
                    <a:pt x="814336" y="35991"/>
                  </a:lnTo>
                  <a:lnTo>
                    <a:pt x="811507" y="21983"/>
                  </a:lnTo>
                  <a:lnTo>
                    <a:pt x="803792" y="10542"/>
                  </a:lnTo>
                  <a:lnTo>
                    <a:pt x="792348" y="2828"/>
                  </a:lnTo>
                  <a:lnTo>
                    <a:pt x="778332" y="0"/>
                  </a:lnTo>
                  <a:lnTo>
                    <a:pt x="36004"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object 25"/>
            <p:cNvSpPr/>
            <p:nvPr/>
          </p:nvSpPr>
          <p:spPr>
            <a:xfrm>
              <a:off x="2755819" y="5916409"/>
              <a:ext cx="814705" cy="408940"/>
            </a:xfrm>
            <a:custGeom>
              <a:avLst/>
              <a:gdLst/>
              <a:ahLst/>
              <a:cxnLst/>
              <a:rect l="l" t="t" r="r" b="b"/>
              <a:pathLst>
                <a:path w="814704" h="408939">
                  <a:moveTo>
                    <a:pt x="36004" y="0"/>
                  </a:moveTo>
                  <a:lnTo>
                    <a:pt x="21988" y="2828"/>
                  </a:lnTo>
                  <a:lnTo>
                    <a:pt x="10544" y="10542"/>
                  </a:lnTo>
                  <a:lnTo>
                    <a:pt x="2828" y="21983"/>
                  </a:lnTo>
                  <a:lnTo>
                    <a:pt x="0" y="35991"/>
                  </a:lnTo>
                  <a:lnTo>
                    <a:pt x="0" y="372364"/>
                  </a:lnTo>
                  <a:lnTo>
                    <a:pt x="2828" y="386380"/>
                  </a:lnTo>
                  <a:lnTo>
                    <a:pt x="10544" y="397824"/>
                  </a:lnTo>
                  <a:lnTo>
                    <a:pt x="21988" y="405539"/>
                  </a:lnTo>
                  <a:lnTo>
                    <a:pt x="36004" y="408368"/>
                  </a:lnTo>
                  <a:lnTo>
                    <a:pt x="778332" y="408368"/>
                  </a:lnTo>
                  <a:lnTo>
                    <a:pt x="792348" y="405539"/>
                  </a:lnTo>
                  <a:lnTo>
                    <a:pt x="803792" y="397824"/>
                  </a:lnTo>
                  <a:lnTo>
                    <a:pt x="811507" y="386380"/>
                  </a:lnTo>
                  <a:lnTo>
                    <a:pt x="814336" y="372364"/>
                  </a:lnTo>
                  <a:lnTo>
                    <a:pt x="814336" y="35991"/>
                  </a:lnTo>
                  <a:lnTo>
                    <a:pt x="811507" y="21983"/>
                  </a:lnTo>
                  <a:lnTo>
                    <a:pt x="803792" y="10542"/>
                  </a:lnTo>
                  <a:lnTo>
                    <a:pt x="792348" y="2828"/>
                  </a:lnTo>
                  <a:lnTo>
                    <a:pt x="778332" y="0"/>
                  </a:lnTo>
                  <a:lnTo>
                    <a:pt x="36004"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6" name="object 26"/>
            <p:cNvSpPr/>
            <p:nvPr/>
          </p:nvSpPr>
          <p:spPr>
            <a:xfrm>
              <a:off x="3712912" y="5510009"/>
              <a:ext cx="814705" cy="274320"/>
            </a:xfrm>
            <a:custGeom>
              <a:avLst/>
              <a:gdLst/>
              <a:ahLst/>
              <a:cxnLst/>
              <a:rect l="l" t="t" r="r" b="b"/>
              <a:pathLst>
                <a:path w="814704" h="274320">
                  <a:moveTo>
                    <a:pt x="36004" y="0"/>
                  </a:moveTo>
                  <a:lnTo>
                    <a:pt x="21988" y="2828"/>
                  </a:lnTo>
                  <a:lnTo>
                    <a:pt x="10544" y="10542"/>
                  </a:lnTo>
                  <a:lnTo>
                    <a:pt x="2828" y="21983"/>
                  </a:lnTo>
                  <a:lnTo>
                    <a:pt x="0" y="35991"/>
                  </a:lnTo>
                  <a:lnTo>
                    <a:pt x="0" y="238252"/>
                  </a:lnTo>
                  <a:lnTo>
                    <a:pt x="2828" y="252260"/>
                  </a:lnTo>
                  <a:lnTo>
                    <a:pt x="10544" y="263701"/>
                  </a:lnTo>
                  <a:lnTo>
                    <a:pt x="21988" y="271415"/>
                  </a:lnTo>
                  <a:lnTo>
                    <a:pt x="36004" y="274243"/>
                  </a:lnTo>
                  <a:lnTo>
                    <a:pt x="778332" y="274243"/>
                  </a:lnTo>
                  <a:lnTo>
                    <a:pt x="792348" y="271415"/>
                  </a:lnTo>
                  <a:lnTo>
                    <a:pt x="803792" y="263701"/>
                  </a:lnTo>
                  <a:lnTo>
                    <a:pt x="811507" y="252260"/>
                  </a:lnTo>
                  <a:lnTo>
                    <a:pt x="814336" y="238252"/>
                  </a:lnTo>
                  <a:lnTo>
                    <a:pt x="814336" y="35991"/>
                  </a:lnTo>
                  <a:lnTo>
                    <a:pt x="811507" y="21983"/>
                  </a:lnTo>
                  <a:lnTo>
                    <a:pt x="803792" y="10542"/>
                  </a:lnTo>
                  <a:lnTo>
                    <a:pt x="792348" y="2828"/>
                  </a:lnTo>
                  <a:lnTo>
                    <a:pt x="778332" y="0"/>
                  </a:lnTo>
                  <a:lnTo>
                    <a:pt x="36004"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7" name="object 27"/>
            <p:cNvSpPr/>
            <p:nvPr/>
          </p:nvSpPr>
          <p:spPr>
            <a:xfrm>
              <a:off x="3712912" y="5916409"/>
              <a:ext cx="814705" cy="408940"/>
            </a:xfrm>
            <a:custGeom>
              <a:avLst/>
              <a:gdLst/>
              <a:ahLst/>
              <a:cxnLst/>
              <a:rect l="l" t="t" r="r" b="b"/>
              <a:pathLst>
                <a:path w="814704" h="408939">
                  <a:moveTo>
                    <a:pt x="36004" y="0"/>
                  </a:moveTo>
                  <a:lnTo>
                    <a:pt x="21988" y="2828"/>
                  </a:lnTo>
                  <a:lnTo>
                    <a:pt x="10544" y="10542"/>
                  </a:lnTo>
                  <a:lnTo>
                    <a:pt x="2828" y="21983"/>
                  </a:lnTo>
                  <a:lnTo>
                    <a:pt x="0" y="35991"/>
                  </a:lnTo>
                  <a:lnTo>
                    <a:pt x="0" y="372364"/>
                  </a:lnTo>
                  <a:lnTo>
                    <a:pt x="2828" y="386380"/>
                  </a:lnTo>
                  <a:lnTo>
                    <a:pt x="10544" y="397824"/>
                  </a:lnTo>
                  <a:lnTo>
                    <a:pt x="21988" y="405539"/>
                  </a:lnTo>
                  <a:lnTo>
                    <a:pt x="36004" y="408368"/>
                  </a:lnTo>
                  <a:lnTo>
                    <a:pt x="778332" y="408368"/>
                  </a:lnTo>
                  <a:lnTo>
                    <a:pt x="792348" y="405539"/>
                  </a:lnTo>
                  <a:lnTo>
                    <a:pt x="803792" y="397824"/>
                  </a:lnTo>
                  <a:lnTo>
                    <a:pt x="811507" y="386380"/>
                  </a:lnTo>
                  <a:lnTo>
                    <a:pt x="814336" y="372364"/>
                  </a:lnTo>
                  <a:lnTo>
                    <a:pt x="814336" y="35991"/>
                  </a:lnTo>
                  <a:lnTo>
                    <a:pt x="811507" y="21983"/>
                  </a:lnTo>
                  <a:lnTo>
                    <a:pt x="803792" y="10542"/>
                  </a:lnTo>
                  <a:lnTo>
                    <a:pt x="792348" y="2828"/>
                  </a:lnTo>
                  <a:lnTo>
                    <a:pt x="778332" y="0"/>
                  </a:lnTo>
                  <a:lnTo>
                    <a:pt x="36004"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28" name="object 28"/>
          <p:cNvSpPr txBox="1"/>
          <p:nvPr/>
        </p:nvSpPr>
        <p:spPr>
          <a:xfrm>
            <a:off x="3786785" y="2556017"/>
            <a:ext cx="210185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1010285" algn="l"/>
                <a:tab pos="2088514" algn="l"/>
              </a:tabLst>
              <a:defRPr/>
            </a:pPr>
            <a:r>
              <a:rPr kumimoji="0" sz="900" b="0" i="0" u="none" strike="noStrike" kern="0" cap="none" spc="95" normalizeH="0" baseline="0" noProof="0" dirty="0">
                <a:ln>
                  <a:noFill/>
                </a:ln>
                <a:solidFill>
                  <a:sysClr val="windowText" lastClr="000000"/>
                </a:solidFill>
                <a:effectLst/>
                <a:uLnTx/>
                <a:uFillTx/>
                <a:latin typeface="Calibri"/>
                <a:cs typeface="Calibri"/>
              </a:rPr>
              <a:t>FFCoVE</a:t>
            </a:r>
            <a:r>
              <a:rPr kumimoji="0" sz="900" b="0" i="0" u="none" strike="noStrike" kern="0" cap="none" spc="35" normalizeH="0" baseline="0" noProof="0" dirty="0">
                <a:ln>
                  <a:noFill/>
                </a:ln>
                <a:solidFill>
                  <a:sysClr val="windowText" lastClr="000000"/>
                </a:solidFill>
                <a:effectLst/>
                <a:uLnTx/>
                <a:uFillTx/>
                <a:latin typeface="Calibri"/>
                <a:cs typeface="Calibri"/>
              </a:rPr>
              <a:t> </a:t>
            </a:r>
            <a:r>
              <a:rPr kumimoji="0" sz="900" b="0" i="0" u="none" strike="noStrike" kern="0" cap="none" spc="70" normalizeH="0" baseline="0" noProof="0" dirty="0">
                <a:ln>
                  <a:noFill/>
                </a:ln>
                <a:solidFill>
                  <a:sysClr val="windowText" lastClr="000000"/>
                </a:solidFill>
                <a:effectLst/>
                <a:uLnTx/>
                <a:uFillTx/>
                <a:latin typeface="Calibri"/>
                <a:cs typeface="Calibri"/>
              </a:rPr>
              <a:t>Society</a:t>
            </a:r>
            <a:r>
              <a:rPr kumimoji="0" sz="900" b="0" i="0" u="none" strike="noStrike" kern="0" cap="none" spc="0" normalizeH="0" baseline="0" noProof="0" dirty="0">
                <a:ln>
                  <a:noFill/>
                </a:ln>
                <a:solidFill>
                  <a:sysClr val="windowText" lastClr="000000"/>
                </a:solidFill>
                <a:effectLst/>
                <a:uLnTx/>
                <a:uFillTx/>
                <a:latin typeface="Calibri"/>
                <a:cs typeface="Calibri"/>
              </a:rPr>
              <a:t>	</a:t>
            </a:r>
            <a:r>
              <a:rPr kumimoji="0" sz="900" b="0" i="0" u="heavy" strike="noStrike" kern="0" cap="none" spc="0" normalizeH="0" baseline="0" noProof="0" dirty="0">
                <a:ln>
                  <a:noFill/>
                </a:ln>
                <a:solidFill>
                  <a:sysClr val="windowText" lastClr="000000"/>
                </a:solidFill>
                <a:effectLst/>
                <a:uLnTx/>
                <a:uFill>
                  <a:solidFill>
                    <a:srgbClr val="8FC740"/>
                  </a:solidFill>
                </a:uFill>
                <a:latin typeface="Calibri"/>
                <a:cs typeface="Calibri"/>
              </a:rPr>
              <a:t>	</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29" name="object 29"/>
          <p:cNvSpPr txBox="1"/>
          <p:nvPr/>
        </p:nvSpPr>
        <p:spPr>
          <a:xfrm>
            <a:off x="2832110" y="5959190"/>
            <a:ext cx="673735" cy="299720"/>
          </a:xfrm>
          <a:prstGeom prst="rect">
            <a:avLst/>
          </a:prstGeom>
        </p:spPr>
        <p:txBody>
          <a:bodyPr vert="horz" wrap="square" lIns="0" tIns="12700" rIns="0" bIns="0" rtlCol="0">
            <a:spAutoFit/>
          </a:bodyPr>
          <a:lstStyle/>
          <a:p>
            <a:pPr marL="12700" marR="5080" lvl="0" indent="62865"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50" normalizeH="0" baseline="0" noProof="0" dirty="0">
                <a:ln>
                  <a:noFill/>
                </a:ln>
                <a:solidFill>
                  <a:sysClr val="windowText" lastClr="000000"/>
                </a:solidFill>
                <a:effectLst/>
                <a:uLnTx/>
                <a:uFillTx/>
                <a:latin typeface="Calibri"/>
                <a:cs typeface="Calibri"/>
              </a:rPr>
              <a:t>Industry/ </a:t>
            </a:r>
            <a:r>
              <a:rPr kumimoji="0" sz="900" b="1" i="0" u="none" strike="noStrike" kern="0" cap="none" spc="55" normalizeH="0" baseline="0" noProof="0" dirty="0">
                <a:ln>
                  <a:noFill/>
                </a:ln>
                <a:solidFill>
                  <a:sysClr val="windowText" lastClr="000000"/>
                </a:solidFill>
                <a:effectLst/>
                <a:uLnTx/>
                <a:uFillTx/>
                <a:latin typeface="Calibri"/>
                <a:cs typeface="Calibri"/>
              </a:rPr>
              <a:t>peak</a:t>
            </a:r>
            <a:r>
              <a:rPr kumimoji="0" sz="900" b="1" i="0" u="none" strike="noStrike" kern="0" cap="none" spc="35" normalizeH="0" baseline="0" noProof="0" dirty="0">
                <a:ln>
                  <a:noFill/>
                </a:ln>
                <a:solidFill>
                  <a:sysClr val="windowText" lastClr="000000"/>
                </a:solidFill>
                <a:effectLst/>
                <a:uLnTx/>
                <a:uFillTx/>
                <a:latin typeface="Calibri"/>
                <a:cs typeface="Calibri"/>
              </a:rPr>
              <a:t> </a:t>
            </a:r>
            <a:r>
              <a:rPr kumimoji="0" sz="900" b="1" i="0" u="none" strike="noStrike" kern="0" cap="none" spc="40" normalizeH="0" baseline="0" noProof="0" dirty="0">
                <a:ln>
                  <a:noFill/>
                </a:ln>
                <a:solidFill>
                  <a:sysClr val="windowText" lastClr="000000"/>
                </a:solidFill>
                <a:effectLst/>
                <a:uLnTx/>
                <a:uFillTx/>
                <a:latin typeface="Calibri"/>
                <a:cs typeface="Calibri"/>
              </a:rPr>
              <a:t>bodies</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30" name="object 30"/>
          <p:cNvSpPr txBox="1"/>
          <p:nvPr/>
        </p:nvSpPr>
        <p:spPr>
          <a:xfrm>
            <a:off x="2955411" y="5261991"/>
            <a:ext cx="210185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90" normalizeH="0" baseline="0" noProof="0" dirty="0">
                <a:ln>
                  <a:noFill/>
                </a:ln>
                <a:solidFill>
                  <a:sysClr val="windowText" lastClr="000000"/>
                </a:solidFill>
                <a:effectLst/>
                <a:uLnTx/>
                <a:uFillTx/>
                <a:latin typeface="Calibri"/>
                <a:cs typeface="Calibri"/>
              </a:rPr>
              <a:t>OTHER</a:t>
            </a:r>
            <a:r>
              <a:rPr kumimoji="0" sz="900" b="0" i="0" u="none" strike="noStrike" kern="0" cap="none" spc="35" normalizeH="0" baseline="0" noProof="0" dirty="0">
                <a:ln>
                  <a:noFill/>
                </a:ln>
                <a:solidFill>
                  <a:sysClr val="windowText" lastClr="000000"/>
                </a:solidFill>
                <a:effectLst/>
                <a:uLnTx/>
                <a:uFillTx/>
                <a:latin typeface="Calibri"/>
                <a:cs typeface="Calibri"/>
              </a:rPr>
              <a:t> </a:t>
            </a:r>
            <a:r>
              <a:rPr kumimoji="0" sz="900" b="0" i="0" u="none" strike="noStrike" kern="0" cap="none" spc="90" normalizeH="0" baseline="0" noProof="0" dirty="0">
                <a:ln>
                  <a:noFill/>
                </a:ln>
                <a:solidFill>
                  <a:sysClr val="windowText" lastClr="000000"/>
                </a:solidFill>
                <a:effectLst/>
                <a:uLnTx/>
                <a:uFillTx/>
                <a:latin typeface="Calibri"/>
                <a:cs typeface="Calibri"/>
              </a:rPr>
              <a:t>STAKEHOLDERS</a:t>
            </a:r>
            <a:endParaRPr kumimoji="0" sz="9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1250" b="0" i="0" u="none" strike="noStrike" kern="0" cap="none" spc="0" normalizeH="0" baseline="0" noProof="0" dirty="0">
              <a:ln>
                <a:noFill/>
              </a:ln>
              <a:solidFill>
                <a:sysClr val="windowText" lastClr="000000"/>
              </a:solidFill>
              <a:effectLst/>
              <a:uLnTx/>
              <a:uFillTx/>
              <a:latin typeface="Calibri"/>
              <a:cs typeface="Calibri"/>
            </a:endParaRPr>
          </a:p>
          <a:p>
            <a:pPr marL="73660" marR="0" lvl="0" indent="0" defTabSz="914400" eaLnBrk="1" fontAlgn="auto" latinLnBrk="0" hangingPunct="1">
              <a:lnSpc>
                <a:spcPct val="100000"/>
              </a:lnSpc>
              <a:spcBef>
                <a:spcPts val="0"/>
              </a:spcBef>
              <a:spcAft>
                <a:spcPts val="0"/>
              </a:spcAft>
              <a:buClrTx/>
              <a:buSzTx/>
              <a:buFontTx/>
              <a:buNone/>
              <a:tabLst>
                <a:tab pos="823594" algn="l"/>
              </a:tabLst>
              <a:defRPr/>
            </a:pPr>
            <a:r>
              <a:rPr kumimoji="0" sz="900" b="1" i="0" u="none" strike="noStrike" kern="0" cap="none" spc="75" normalizeH="0" baseline="0" noProof="0" dirty="0">
                <a:ln>
                  <a:noFill/>
                </a:ln>
                <a:solidFill>
                  <a:sysClr val="windowText" lastClr="000000"/>
                </a:solidFill>
                <a:effectLst/>
                <a:uLnTx/>
                <a:uFillTx/>
                <a:latin typeface="Calibri"/>
                <a:cs typeface="Calibri"/>
              </a:rPr>
              <a:t>PTES</a:t>
            </a:r>
            <a:r>
              <a:rPr kumimoji="0" sz="900" b="1" i="0" u="none" strike="noStrike" kern="0" cap="none" spc="0" normalizeH="0" baseline="0" noProof="0" dirty="0">
                <a:ln>
                  <a:noFill/>
                </a:ln>
                <a:solidFill>
                  <a:sysClr val="windowText" lastClr="000000"/>
                </a:solidFill>
                <a:effectLst/>
                <a:uLnTx/>
                <a:uFillTx/>
                <a:latin typeface="Calibri"/>
                <a:cs typeface="Calibri"/>
              </a:rPr>
              <a:t>	</a:t>
            </a:r>
            <a:r>
              <a:rPr kumimoji="0" sz="1350" b="1" i="0" u="none" strike="noStrike" kern="0" cap="none" spc="-52" normalizeH="0" baseline="3086" noProof="0" dirty="0">
                <a:ln>
                  <a:noFill/>
                </a:ln>
                <a:solidFill>
                  <a:sysClr val="windowText" lastClr="000000"/>
                </a:solidFill>
                <a:effectLst/>
                <a:uLnTx/>
                <a:uFillTx/>
                <a:latin typeface="Palatino Linotype"/>
                <a:cs typeface="Palatino Linotype"/>
              </a:rPr>
              <a:t>Other</a:t>
            </a:r>
            <a:r>
              <a:rPr kumimoji="0" sz="1350" b="1" i="0" u="none" strike="noStrike" kern="0" cap="none" spc="-37" normalizeH="0" baseline="3086" noProof="0" dirty="0">
                <a:ln>
                  <a:noFill/>
                </a:ln>
                <a:solidFill>
                  <a:sysClr val="windowText" lastClr="000000"/>
                </a:solidFill>
                <a:effectLst/>
                <a:uLnTx/>
                <a:uFillTx/>
                <a:latin typeface="Palatino Linotype"/>
                <a:cs typeface="Palatino Linotype"/>
              </a:rPr>
              <a:t> </a:t>
            </a:r>
            <a:r>
              <a:rPr kumimoji="0" sz="1350" b="1" i="0" u="none" strike="noStrike" kern="0" cap="none" spc="-52" normalizeH="0" baseline="3086" noProof="0" dirty="0">
                <a:ln>
                  <a:noFill/>
                </a:ln>
                <a:solidFill>
                  <a:sysClr val="windowText" lastClr="000000"/>
                </a:solidFill>
                <a:effectLst/>
                <a:uLnTx/>
                <a:uFillTx/>
                <a:latin typeface="Palatino Linotype"/>
                <a:cs typeface="Palatino Linotype"/>
              </a:rPr>
              <a:t>CoVE's</a:t>
            </a:r>
            <a:endParaRPr kumimoji="0" sz="1350" b="0" i="0" u="none" strike="noStrike" kern="0" cap="none" spc="0" normalizeH="0" baseline="3086" noProof="0" dirty="0">
              <a:ln>
                <a:noFill/>
              </a:ln>
              <a:solidFill>
                <a:sysClr val="windowText" lastClr="000000"/>
              </a:solidFill>
              <a:effectLst/>
              <a:uLnTx/>
              <a:uFillTx/>
              <a:latin typeface="Palatino Linotype"/>
              <a:cs typeface="Palatino Linotype"/>
            </a:endParaRPr>
          </a:p>
        </p:txBody>
      </p:sp>
      <p:sp>
        <p:nvSpPr>
          <p:cNvPr id="31" name="object 31"/>
          <p:cNvSpPr txBox="1"/>
          <p:nvPr/>
        </p:nvSpPr>
        <p:spPr>
          <a:xfrm>
            <a:off x="3839093" y="6024227"/>
            <a:ext cx="59563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50" normalizeH="0" baseline="0" noProof="0" dirty="0">
                <a:ln>
                  <a:noFill/>
                </a:ln>
                <a:solidFill>
                  <a:sysClr val="windowText" lastClr="000000"/>
                </a:solidFill>
                <a:effectLst/>
                <a:uLnTx/>
                <a:uFillTx/>
                <a:latin typeface="Calibri"/>
                <a:cs typeface="Calibri"/>
              </a:rPr>
              <a:t>Employers</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32" name="object 32"/>
          <p:cNvGrpSpPr/>
          <p:nvPr/>
        </p:nvGrpSpPr>
        <p:grpSpPr>
          <a:xfrm>
            <a:off x="5978366" y="3197729"/>
            <a:ext cx="73025" cy="73025"/>
            <a:chOff x="5978366" y="3197729"/>
            <a:chExt cx="73025" cy="73025"/>
          </a:xfrm>
        </p:grpSpPr>
        <p:sp>
          <p:nvSpPr>
            <p:cNvPr id="33" name="object 33"/>
            <p:cNvSpPr/>
            <p:nvPr/>
          </p:nvSpPr>
          <p:spPr>
            <a:xfrm>
              <a:off x="5991066" y="3210429"/>
              <a:ext cx="15875" cy="33020"/>
            </a:xfrm>
            <a:custGeom>
              <a:avLst/>
              <a:gdLst/>
              <a:ahLst/>
              <a:cxnLst/>
              <a:rect l="l" t="t" r="r" b="b"/>
              <a:pathLst>
                <a:path w="15875" h="33019">
                  <a:moveTo>
                    <a:pt x="0" y="0"/>
                  </a:moveTo>
                  <a:lnTo>
                    <a:pt x="2935" y="9401"/>
                  </a:lnTo>
                  <a:lnTo>
                    <a:pt x="6456" y="18027"/>
                  </a:lnTo>
                  <a:lnTo>
                    <a:pt x="10603" y="25767"/>
                  </a:lnTo>
                  <a:lnTo>
                    <a:pt x="15417" y="32512"/>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4" name="object 34"/>
            <p:cNvSpPr/>
            <p:nvPr/>
          </p:nvSpPr>
          <p:spPr>
            <a:xfrm>
              <a:off x="6025376" y="3245299"/>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nvGrpSpPr>
          <p:cNvPr id="35" name="object 35"/>
          <p:cNvGrpSpPr/>
          <p:nvPr/>
        </p:nvGrpSpPr>
        <p:grpSpPr>
          <a:xfrm>
            <a:off x="8927000" y="1658932"/>
            <a:ext cx="57150" cy="102235"/>
            <a:chOff x="8927000" y="1658932"/>
            <a:chExt cx="57150" cy="102235"/>
          </a:xfrm>
        </p:grpSpPr>
        <p:sp>
          <p:nvSpPr>
            <p:cNvPr id="36" name="object 36"/>
            <p:cNvSpPr/>
            <p:nvPr/>
          </p:nvSpPr>
          <p:spPr>
            <a:xfrm>
              <a:off x="8947889" y="1671632"/>
              <a:ext cx="23495" cy="35560"/>
            </a:xfrm>
            <a:custGeom>
              <a:avLst/>
              <a:gdLst/>
              <a:ahLst/>
              <a:cxnLst/>
              <a:rect l="l" t="t" r="r" b="b"/>
              <a:pathLst>
                <a:path w="23495" h="35560">
                  <a:moveTo>
                    <a:pt x="23444" y="0"/>
                  </a:moveTo>
                  <a:lnTo>
                    <a:pt x="16355" y="7818"/>
                  </a:lnTo>
                  <a:lnTo>
                    <a:pt x="10045" y="16300"/>
                  </a:lnTo>
                  <a:lnTo>
                    <a:pt x="4573" y="25392"/>
                  </a:lnTo>
                  <a:lnTo>
                    <a:pt x="0" y="35039"/>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7" name="object 37"/>
            <p:cNvSpPr/>
            <p:nvPr/>
          </p:nvSpPr>
          <p:spPr>
            <a:xfrm>
              <a:off x="8927000" y="1735306"/>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nvGrpSpPr>
          <p:cNvPr id="38" name="object 38"/>
          <p:cNvGrpSpPr/>
          <p:nvPr/>
        </p:nvGrpSpPr>
        <p:grpSpPr>
          <a:xfrm>
            <a:off x="8927000" y="1824367"/>
            <a:ext cx="25400" cy="1616710"/>
            <a:chOff x="8927000" y="1824367"/>
            <a:chExt cx="25400" cy="1616710"/>
          </a:xfrm>
        </p:grpSpPr>
        <p:sp>
          <p:nvSpPr>
            <p:cNvPr id="39" name="object 39"/>
            <p:cNvSpPr/>
            <p:nvPr/>
          </p:nvSpPr>
          <p:spPr>
            <a:xfrm>
              <a:off x="8939700" y="1824367"/>
              <a:ext cx="0" cy="1565910"/>
            </a:xfrm>
            <a:custGeom>
              <a:avLst/>
              <a:gdLst/>
              <a:ahLst/>
              <a:cxnLst/>
              <a:rect l="l" t="t" r="r" b="b"/>
              <a:pathLst>
                <a:path h="1565910">
                  <a:moveTo>
                    <a:pt x="0" y="0"/>
                  </a:moveTo>
                  <a:lnTo>
                    <a:pt x="0" y="1565465"/>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0" name="object 40"/>
            <p:cNvSpPr/>
            <p:nvPr/>
          </p:nvSpPr>
          <p:spPr>
            <a:xfrm>
              <a:off x="8927000" y="3415300"/>
              <a:ext cx="25400" cy="25400"/>
            </a:xfrm>
            <a:custGeom>
              <a:avLst/>
              <a:gdLst/>
              <a:ahLst/>
              <a:cxnLst/>
              <a:rect l="l" t="t" r="r" b="b"/>
              <a:pathLst>
                <a:path w="25400" h="25400">
                  <a:moveTo>
                    <a:pt x="0" y="12699"/>
                  </a:moveTo>
                  <a:lnTo>
                    <a:pt x="3719" y="3719"/>
                  </a:lnTo>
                  <a:lnTo>
                    <a:pt x="12700" y="0"/>
                  </a:lnTo>
                  <a:lnTo>
                    <a:pt x="21680" y="3719"/>
                  </a:lnTo>
                  <a:lnTo>
                    <a:pt x="25400" y="12699"/>
                  </a:lnTo>
                  <a:lnTo>
                    <a:pt x="21680" y="21680"/>
                  </a:lnTo>
                  <a:lnTo>
                    <a:pt x="12700" y="25399"/>
                  </a:lnTo>
                  <a:lnTo>
                    <a:pt x="3719" y="21680"/>
                  </a:lnTo>
                  <a:lnTo>
                    <a:pt x="0" y="12699"/>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nvGrpSpPr>
          <p:cNvPr id="41" name="object 41"/>
          <p:cNvGrpSpPr/>
          <p:nvPr/>
        </p:nvGrpSpPr>
        <p:grpSpPr>
          <a:xfrm>
            <a:off x="8958633" y="3491677"/>
            <a:ext cx="102235" cy="57150"/>
            <a:chOff x="8958633" y="3491677"/>
            <a:chExt cx="102235" cy="57150"/>
          </a:xfrm>
        </p:grpSpPr>
        <p:sp>
          <p:nvSpPr>
            <p:cNvPr id="42" name="object 42"/>
            <p:cNvSpPr/>
            <p:nvPr/>
          </p:nvSpPr>
          <p:spPr>
            <a:xfrm>
              <a:off x="8971333" y="3504377"/>
              <a:ext cx="35560" cy="23495"/>
            </a:xfrm>
            <a:custGeom>
              <a:avLst/>
              <a:gdLst/>
              <a:ahLst/>
              <a:cxnLst/>
              <a:rect l="l" t="t" r="r" b="b"/>
              <a:pathLst>
                <a:path w="35559" h="23495">
                  <a:moveTo>
                    <a:pt x="0" y="0"/>
                  </a:moveTo>
                  <a:lnTo>
                    <a:pt x="7812" y="7086"/>
                  </a:lnTo>
                  <a:lnTo>
                    <a:pt x="16294" y="13393"/>
                  </a:lnTo>
                  <a:lnTo>
                    <a:pt x="25385" y="18864"/>
                  </a:lnTo>
                  <a:lnTo>
                    <a:pt x="35026" y="23444"/>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3" name="object 43"/>
            <p:cNvSpPr/>
            <p:nvPr/>
          </p:nvSpPr>
          <p:spPr>
            <a:xfrm>
              <a:off x="9035000" y="3523301"/>
              <a:ext cx="25400" cy="25400"/>
            </a:xfrm>
            <a:custGeom>
              <a:avLst/>
              <a:gdLst/>
              <a:ahLst/>
              <a:cxnLst/>
              <a:rect l="l" t="t" r="r" b="b"/>
              <a:pathLst>
                <a:path w="25400" h="25400">
                  <a:moveTo>
                    <a:pt x="0" y="12699"/>
                  </a:moveTo>
                  <a:lnTo>
                    <a:pt x="3719" y="3719"/>
                  </a:lnTo>
                  <a:lnTo>
                    <a:pt x="12699" y="0"/>
                  </a:lnTo>
                  <a:lnTo>
                    <a:pt x="21680" y="3719"/>
                  </a:lnTo>
                  <a:lnTo>
                    <a:pt x="25399" y="12699"/>
                  </a:lnTo>
                  <a:lnTo>
                    <a:pt x="21680" y="21680"/>
                  </a:lnTo>
                  <a:lnTo>
                    <a:pt x="12699" y="25399"/>
                  </a:lnTo>
                  <a:lnTo>
                    <a:pt x="3719" y="21680"/>
                  </a:lnTo>
                  <a:lnTo>
                    <a:pt x="0" y="12699"/>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44" name="object 44"/>
          <p:cNvSpPr/>
          <p:nvPr/>
        </p:nvSpPr>
        <p:spPr>
          <a:xfrm>
            <a:off x="9016400" y="2574597"/>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nvGrpSpPr>
          <p:cNvPr id="45" name="object 45"/>
          <p:cNvGrpSpPr/>
          <p:nvPr/>
        </p:nvGrpSpPr>
        <p:grpSpPr>
          <a:xfrm>
            <a:off x="4716650" y="1627305"/>
            <a:ext cx="5009515" cy="3911600"/>
            <a:chOff x="4716650" y="1627305"/>
            <a:chExt cx="5009515" cy="3911600"/>
          </a:xfrm>
        </p:grpSpPr>
        <p:sp>
          <p:nvSpPr>
            <p:cNvPr id="46" name="object 46"/>
            <p:cNvSpPr/>
            <p:nvPr/>
          </p:nvSpPr>
          <p:spPr>
            <a:xfrm>
              <a:off x="4723000" y="4279647"/>
              <a:ext cx="1081405" cy="0"/>
            </a:xfrm>
            <a:custGeom>
              <a:avLst/>
              <a:gdLst/>
              <a:ahLst/>
              <a:cxnLst/>
              <a:rect l="l" t="t" r="r" b="b"/>
              <a:pathLst>
                <a:path w="1081404">
                  <a:moveTo>
                    <a:pt x="0" y="0"/>
                  </a:moveTo>
                  <a:lnTo>
                    <a:pt x="1081201" y="0"/>
                  </a:lnTo>
                </a:path>
              </a:pathLst>
            </a:custGeom>
            <a:ln w="12700">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7" name="object 47"/>
            <p:cNvSpPr/>
            <p:nvPr/>
          </p:nvSpPr>
          <p:spPr>
            <a:xfrm>
              <a:off x="7160200" y="2437304"/>
              <a:ext cx="0" cy="1332230"/>
            </a:xfrm>
            <a:custGeom>
              <a:avLst/>
              <a:gdLst/>
              <a:ahLst/>
              <a:cxnLst/>
              <a:rect l="l" t="t" r="r" b="b"/>
              <a:pathLst>
                <a:path h="1332229">
                  <a:moveTo>
                    <a:pt x="0" y="0"/>
                  </a:moveTo>
                  <a:lnTo>
                    <a:pt x="0" y="1332001"/>
                  </a:lnTo>
                </a:path>
              </a:pathLst>
            </a:custGeom>
            <a:ln w="12700">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8" name="object 48"/>
            <p:cNvSpPr/>
            <p:nvPr/>
          </p:nvSpPr>
          <p:spPr>
            <a:xfrm>
              <a:off x="6381932" y="3781658"/>
              <a:ext cx="1595755" cy="1350010"/>
            </a:xfrm>
            <a:custGeom>
              <a:avLst/>
              <a:gdLst/>
              <a:ahLst/>
              <a:cxnLst/>
              <a:rect l="l" t="t" r="r" b="b"/>
              <a:pathLst>
                <a:path w="1595754" h="1350010">
                  <a:moveTo>
                    <a:pt x="1595716" y="753402"/>
                  </a:moveTo>
                  <a:lnTo>
                    <a:pt x="1595716" y="108000"/>
                  </a:lnTo>
                  <a:lnTo>
                    <a:pt x="1587230" y="65960"/>
                  </a:lnTo>
                  <a:lnTo>
                    <a:pt x="1564085" y="31630"/>
                  </a:lnTo>
                  <a:lnTo>
                    <a:pt x="1529756" y="8486"/>
                  </a:lnTo>
                  <a:lnTo>
                    <a:pt x="1487716" y="0"/>
                  </a:lnTo>
                  <a:lnTo>
                    <a:pt x="108000" y="0"/>
                  </a:lnTo>
                  <a:lnTo>
                    <a:pt x="65965" y="8486"/>
                  </a:lnTo>
                  <a:lnTo>
                    <a:pt x="31635" y="31630"/>
                  </a:lnTo>
                  <a:lnTo>
                    <a:pt x="8488" y="65960"/>
                  </a:lnTo>
                  <a:lnTo>
                    <a:pt x="0" y="108000"/>
                  </a:lnTo>
                  <a:lnTo>
                    <a:pt x="0" y="1113523"/>
                  </a:lnTo>
                  <a:lnTo>
                    <a:pt x="0" y="1349654"/>
                  </a:lnTo>
                </a:path>
              </a:pathLst>
            </a:custGeom>
            <a:ln w="12700">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9" name="object 49"/>
            <p:cNvSpPr/>
            <p:nvPr/>
          </p:nvSpPr>
          <p:spPr>
            <a:xfrm>
              <a:off x="6113912" y="3258004"/>
              <a:ext cx="2692400" cy="0"/>
            </a:xfrm>
            <a:custGeom>
              <a:avLst/>
              <a:gdLst/>
              <a:ahLst/>
              <a:cxnLst/>
              <a:rect l="l" t="t" r="r" b="b"/>
              <a:pathLst>
                <a:path w="2692400">
                  <a:moveTo>
                    <a:pt x="0" y="0"/>
                  </a:moveTo>
                  <a:lnTo>
                    <a:pt x="2692146" y="0"/>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0" name="object 50"/>
            <p:cNvSpPr/>
            <p:nvPr/>
          </p:nvSpPr>
          <p:spPr>
            <a:xfrm>
              <a:off x="8831276" y="3245299"/>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1" name="object 51"/>
            <p:cNvSpPr/>
            <p:nvPr/>
          </p:nvSpPr>
          <p:spPr>
            <a:xfrm>
              <a:off x="5733253" y="4988069"/>
              <a:ext cx="1285240" cy="544195"/>
            </a:xfrm>
            <a:custGeom>
              <a:avLst/>
              <a:gdLst/>
              <a:ahLst/>
              <a:cxnLst/>
              <a:rect l="l" t="t" r="r" b="b"/>
              <a:pathLst>
                <a:path w="1285240" h="544195">
                  <a:moveTo>
                    <a:pt x="1212900" y="0"/>
                  </a:moveTo>
                  <a:lnTo>
                    <a:pt x="71996" y="0"/>
                  </a:lnTo>
                  <a:lnTo>
                    <a:pt x="43971" y="5657"/>
                  </a:lnTo>
                  <a:lnTo>
                    <a:pt x="21086" y="21086"/>
                  </a:lnTo>
                  <a:lnTo>
                    <a:pt x="5657" y="43971"/>
                  </a:lnTo>
                  <a:lnTo>
                    <a:pt x="0" y="71996"/>
                  </a:lnTo>
                  <a:lnTo>
                    <a:pt x="0" y="472185"/>
                  </a:lnTo>
                  <a:lnTo>
                    <a:pt x="5657" y="500210"/>
                  </a:lnTo>
                  <a:lnTo>
                    <a:pt x="21086" y="523095"/>
                  </a:lnTo>
                  <a:lnTo>
                    <a:pt x="43971" y="538524"/>
                  </a:lnTo>
                  <a:lnTo>
                    <a:pt x="71996" y="544182"/>
                  </a:lnTo>
                  <a:lnTo>
                    <a:pt x="1212900" y="544182"/>
                  </a:lnTo>
                  <a:lnTo>
                    <a:pt x="1240925" y="538524"/>
                  </a:lnTo>
                  <a:lnTo>
                    <a:pt x="1263810" y="523095"/>
                  </a:lnTo>
                  <a:lnTo>
                    <a:pt x="1279239" y="500210"/>
                  </a:lnTo>
                  <a:lnTo>
                    <a:pt x="1284897" y="472185"/>
                  </a:lnTo>
                  <a:lnTo>
                    <a:pt x="1284897" y="71996"/>
                  </a:lnTo>
                  <a:lnTo>
                    <a:pt x="1279239" y="43971"/>
                  </a:lnTo>
                  <a:lnTo>
                    <a:pt x="1263810" y="21086"/>
                  </a:lnTo>
                  <a:lnTo>
                    <a:pt x="1240925" y="5657"/>
                  </a:lnTo>
                  <a:lnTo>
                    <a:pt x="12129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2" name="object 52"/>
            <p:cNvSpPr/>
            <p:nvPr/>
          </p:nvSpPr>
          <p:spPr>
            <a:xfrm>
              <a:off x="5733253" y="4988069"/>
              <a:ext cx="1285240" cy="544195"/>
            </a:xfrm>
            <a:custGeom>
              <a:avLst/>
              <a:gdLst/>
              <a:ahLst/>
              <a:cxnLst/>
              <a:rect l="l" t="t" r="r" b="b"/>
              <a:pathLst>
                <a:path w="1285240" h="544195">
                  <a:moveTo>
                    <a:pt x="71996" y="0"/>
                  </a:moveTo>
                  <a:lnTo>
                    <a:pt x="43971" y="5657"/>
                  </a:lnTo>
                  <a:lnTo>
                    <a:pt x="21086" y="21086"/>
                  </a:lnTo>
                  <a:lnTo>
                    <a:pt x="5657" y="43971"/>
                  </a:lnTo>
                  <a:lnTo>
                    <a:pt x="0" y="71996"/>
                  </a:lnTo>
                  <a:lnTo>
                    <a:pt x="0" y="472185"/>
                  </a:lnTo>
                  <a:lnTo>
                    <a:pt x="5657" y="500210"/>
                  </a:lnTo>
                  <a:lnTo>
                    <a:pt x="21086" y="523095"/>
                  </a:lnTo>
                  <a:lnTo>
                    <a:pt x="43971" y="538524"/>
                  </a:lnTo>
                  <a:lnTo>
                    <a:pt x="71996" y="544182"/>
                  </a:lnTo>
                  <a:lnTo>
                    <a:pt x="1212900" y="544182"/>
                  </a:lnTo>
                  <a:lnTo>
                    <a:pt x="1240925" y="538524"/>
                  </a:lnTo>
                  <a:lnTo>
                    <a:pt x="1263810" y="523095"/>
                  </a:lnTo>
                  <a:lnTo>
                    <a:pt x="1279239" y="500210"/>
                  </a:lnTo>
                  <a:lnTo>
                    <a:pt x="1284897" y="472185"/>
                  </a:lnTo>
                  <a:lnTo>
                    <a:pt x="1284897" y="71996"/>
                  </a:lnTo>
                  <a:lnTo>
                    <a:pt x="1279239" y="43971"/>
                  </a:lnTo>
                  <a:lnTo>
                    <a:pt x="1263810" y="21086"/>
                  </a:lnTo>
                  <a:lnTo>
                    <a:pt x="1240925" y="5657"/>
                  </a:lnTo>
                  <a:lnTo>
                    <a:pt x="1212900" y="0"/>
                  </a:lnTo>
                  <a:lnTo>
                    <a:pt x="71996" y="0"/>
                  </a:lnTo>
                  <a:close/>
                </a:path>
              </a:pathLst>
            </a:custGeom>
            <a:ln w="12699">
              <a:solidFill>
                <a:srgbClr val="8FC74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3" name="object 53"/>
            <p:cNvSpPr/>
            <p:nvPr/>
          </p:nvSpPr>
          <p:spPr>
            <a:xfrm>
              <a:off x="5701459" y="4013356"/>
              <a:ext cx="1285240" cy="544195"/>
            </a:xfrm>
            <a:custGeom>
              <a:avLst/>
              <a:gdLst/>
              <a:ahLst/>
              <a:cxnLst/>
              <a:rect l="l" t="t" r="r" b="b"/>
              <a:pathLst>
                <a:path w="1285240" h="544195">
                  <a:moveTo>
                    <a:pt x="1212900" y="0"/>
                  </a:moveTo>
                  <a:lnTo>
                    <a:pt x="71996" y="0"/>
                  </a:lnTo>
                  <a:lnTo>
                    <a:pt x="43971" y="5657"/>
                  </a:lnTo>
                  <a:lnTo>
                    <a:pt x="21086" y="21086"/>
                  </a:lnTo>
                  <a:lnTo>
                    <a:pt x="5657" y="43971"/>
                  </a:lnTo>
                  <a:lnTo>
                    <a:pt x="0" y="71996"/>
                  </a:lnTo>
                  <a:lnTo>
                    <a:pt x="0" y="472186"/>
                  </a:lnTo>
                  <a:lnTo>
                    <a:pt x="5657" y="500210"/>
                  </a:lnTo>
                  <a:lnTo>
                    <a:pt x="21086" y="523095"/>
                  </a:lnTo>
                  <a:lnTo>
                    <a:pt x="43971" y="538524"/>
                  </a:lnTo>
                  <a:lnTo>
                    <a:pt x="71996" y="544182"/>
                  </a:lnTo>
                  <a:lnTo>
                    <a:pt x="1212900" y="544182"/>
                  </a:lnTo>
                  <a:lnTo>
                    <a:pt x="1240925" y="538524"/>
                  </a:lnTo>
                  <a:lnTo>
                    <a:pt x="1263810" y="523095"/>
                  </a:lnTo>
                  <a:lnTo>
                    <a:pt x="1279239" y="500210"/>
                  </a:lnTo>
                  <a:lnTo>
                    <a:pt x="1284897" y="472186"/>
                  </a:lnTo>
                  <a:lnTo>
                    <a:pt x="1284897" y="71996"/>
                  </a:lnTo>
                  <a:lnTo>
                    <a:pt x="1279239" y="43971"/>
                  </a:lnTo>
                  <a:lnTo>
                    <a:pt x="1263810" y="21086"/>
                  </a:lnTo>
                  <a:lnTo>
                    <a:pt x="1240925" y="5657"/>
                  </a:lnTo>
                  <a:lnTo>
                    <a:pt x="12129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4" name="object 54"/>
            <p:cNvSpPr/>
            <p:nvPr/>
          </p:nvSpPr>
          <p:spPr>
            <a:xfrm>
              <a:off x="5701459" y="4013356"/>
              <a:ext cx="1285240" cy="544195"/>
            </a:xfrm>
            <a:custGeom>
              <a:avLst/>
              <a:gdLst/>
              <a:ahLst/>
              <a:cxnLst/>
              <a:rect l="l" t="t" r="r" b="b"/>
              <a:pathLst>
                <a:path w="1285240" h="544195">
                  <a:moveTo>
                    <a:pt x="71996" y="0"/>
                  </a:moveTo>
                  <a:lnTo>
                    <a:pt x="43971" y="5657"/>
                  </a:lnTo>
                  <a:lnTo>
                    <a:pt x="21086" y="21086"/>
                  </a:lnTo>
                  <a:lnTo>
                    <a:pt x="5657" y="43971"/>
                  </a:lnTo>
                  <a:lnTo>
                    <a:pt x="0" y="71996"/>
                  </a:lnTo>
                  <a:lnTo>
                    <a:pt x="0" y="472186"/>
                  </a:lnTo>
                  <a:lnTo>
                    <a:pt x="5657" y="500210"/>
                  </a:lnTo>
                  <a:lnTo>
                    <a:pt x="21086" y="523095"/>
                  </a:lnTo>
                  <a:lnTo>
                    <a:pt x="43971" y="538524"/>
                  </a:lnTo>
                  <a:lnTo>
                    <a:pt x="71996" y="544182"/>
                  </a:lnTo>
                  <a:lnTo>
                    <a:pt x="1212900" y="544182"/>
                  </a:lnTo>
                  <a:lnTo>
                    <a:pt x="1240925" y="538524"/>
                  </a:lnTo>
                  <a:lnTo>
                    <a:pt x="1263810" y="523095"/>
                  </a:lnTo>
                  <a:lnTo>
                    <a:pt x="1279239" y="500210"/>
                  </a:lnTo>
                  <a:lnTo>
                    <a:pt x="1284897" y="472186"/>
                  </a:lnTo>
                  <a:lnTo>
                    <a:pt x="1284897" y="71996"/>
                  </a:lnTo>
                  <a:lnTo>
                    <a:pt x="1279239" y="43971"/>
                  </a:lnTo>
                  <a:lnTo>
                    <a:pt x="1263810" y="21086"/>
                  </a:lnTo>
                  <a:lnTo>
                    <a:pt x="1240925" y="5657"/>
                  </a:lnTo>
                  <a:lnTo>
                    <a:pt x="1212900" y="0"/>
                  </a:lnTo>
                  <a:lnTo>
                    <a:pt x="71996" y="0"/>
                  </a:lnTo>
                  <a:close/>
                </a:path>
              </a:pathLst>
            </a:custGeom>
            <a:ln w="12699">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5" name="object 55"/>
            <p:cNvSpPr/>
            <p:nvPr/>
          </p:nvSpPr>
          <p:spPr>
            <a:xfrm>
              <a:off x="7301548" y="4013356"/>
              <a:ext cx="1285240" cy="544195"/>
            </a:xfrm>
            <a:custGeom>
              <a:avLst/>
              <a:gdLst/>
              <a:ahLst/>
              <a:cxnLst/>
              <a:rect l="l" t="t" r="r" b="b"/>
              <a:pathLst>
                <a:path w="1285240" h="544195">
                  <a:moveTo>
                    <a:pt x="1212900" y="0"/>
                  </a:moveTo>
                  <a:lnTo>
                    <a:pt x="71996" y="0"/>
                  </a:lnTo>
                  <a:lnTo>
                    <a:pt x="43971" y="5657"/>
                  </a:lnTo>
                  <a:lnTo>
                    <a:pt x="21086" y="21086"/>
                  </a:lnTo>
                  <a:lnTo>
                    <a:pt x="5657" y="43971"/>
                  </a:lnTo>
                  <a:lnTo>
                    <a:pt x="0" y="71996"/>
                  </a:lnTo>
                  <a:lnTo>
                    <a:pt x="0" y="472186"/>
                  </a:lnTo>
                  <a:lnTo>
                    <a:pt x="5657" y="500210"/>
                  </a:lnTo>
                  <a:lnTo>
                    <a:pt x="21086" y="523095"/>
                  </a:lnTo>
                  <a:lnTo>
                    <a:pt x="43971" y="538524"/>
                  </a:lnTo>
                  <a:lnTo>
                    <a:pt x="71996" y="544182"/>
                  </a:lnTo>
                  <a:lnTo>
                    <a:pt x="1212900" y="544182"/>
                  </a:lnTo>
                  <a:lnTo>
                    <a:pt x="1240925" y="538524"/>
                  </a:lnTo>
                  <a:lnTo>
                    <a:pt x="1263810" y="523095"/>
                  </a:lnTo>
                  <a:lnTo>
                    <a:pt x="1279239" y="500210"/>
                  </a:lnTo>
                  <a:lnTo>
                    <a:pt x="1284897" y="472186"/>
                  </a:lnTo>
                  <a:lnTo>
                    <a:pt x="1284897" y="71996"/>
                  </a:lnTo>
                  <a:lnTo>
                    <a:pt x="1279239" y="43971"/>
                  </a:lnTo>
                  <a:lnTo>
                    <a:pt x="1263810" y="21086"/>
                  </a:lnTo>
                  <a:lnTo>
                    <a:pt x="1240925" y="5657"/>
                  </a:lnTo>
                  <a:lnTo>
                    <a:pt x="12129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6" name="object 56"/>
            <p:cNvSpPr/>
            <p:nvPr/>
          </p:nvSpPr>
          <p:spPr>
            <a:xfrm>
              <a:off x="7301548" y="4013356"/>
              <a:ext cx="1285240" cy="544195"/>
            </a:xfrm>
            <a:custGeom>
              <a:avLst/>
              <a:gdLst/>
              <a:ahLst/>
              <a:cxnLst/>
              <a:rect l="l" t="t" r="r" b="b"/>
              <a:pathLst>
                <a:path w="1285240" h="544195">
                  <a:moveTo>
                    <a:pt x="71996" y="0"/>
                  </a:moveTo>
                  <a:lnTo>
                    <a:pt x="43971" y="5657"/>
                  </a:lnTo>
                  <a:lnTo>
                    <a:pt x="21086" y="21086"/>
                  </a:lnTo>
                  <a:lnTo>
                    <a:pt x="5657" y="43971"/>
                  </a:lnTo>
                  <a:lnTo>
                    <a:pt x="0" y="71996"/>
                  </a:lnTo>
                  <a:lnTo>
                    <a:pt x="0" y="472186"/>
                  </a:lnTo>
                  <a:lnTo>
                    <a:pt x="5657" y="500210"/>
                  </a:lnTo>
                  <a:lnTo>
                    <a:pt x="21086" y="523095"/>
                  </a:lnTo>
                  <a:lnTo>
                    <a:pt x="43971" y="538524"/>
                  </a:lnTo>
                  <a:lnTo>
                    <a:pt x="71996" y="544182"/>
                  </a:lnTo>
                  <a:lnTo>
                    <a:pt x="1212900" y="544182"/>
                  </a:lnTo>
                  <a:lnTo>
                    <a:pt x="1240925" y="538524"/>
                  </a:lnTo>
                  <a:lnTo>
                    <a:pt x="1263810" y="523095"/>
                  </a:lnTo>
                  <a:lnTo>
                    <a:pt x="1279239" y="500210"/>
                  </a:lnTo>
                  <a:lnTo>
                    <a:pt x="1284897" y="472186"/>
                  </a:lnTo>
                  <a:lnTo>
                    <a:pt x="1284897" y="71996"/>
                  </a:lnTo>
                  <a:lnTo>
                    <a:pt x="1279239" y="43971"/>
                  </a:lnTo>
                  <a:lnTo>
                    <a:pt x="1263810" y="21086"/>
                  </a:lnTo>
                  <a:lnTo>
                    <a:pt x="1240925" y="5657"/>
                  </a:lnTo>
                  <a:lnTo>
                    <a:pt x="1212900" y="0"/>
                  </a:lnTo>
                  <a:lnTo>
                    <a:pt x="71996" y="0"/>
                  </a:lnTo>
                  <a:close/>
                </a:path>
              </a:pathLst>
            </a:custGeom>
            <a:ln w="12699">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7" name="object 57"/>
            <p:cNvSpPr/>
            <p:nvPr/>
          </p:nvSpPr>
          <p:spPr>
            <a:xfrm>
              <a:off x="6100178" y="2214707"/>
              <a:ext cx="702310" cy="0"/>
            </a:xfrm>
            <a:custGeom>
              <a:avLst/>
              <a:gdLst/>
              <a:ahLst/>
              <a:cxnLst/>
              <a:rect l="l" t="t" r="r" b="b"/>
              <a:pathLst>
                <a:path w="702309">
                  <a:moveTo>
                    <a:pt x="701713" y="0"/>
                  </a:moveTo>
                  <a:lnTo>
                    <a:pt x="0" y="0"/>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8" name="object 58"/>
            <p:cNvSpPr/>
            <p:nvPr/>
          </p:nvSpPr>
          <p:spPr>
            <a:xfrm>
              <a:off x="5988171" y="2251467"/>
              <a:ext cx="15240" cy="33655"/>
            </a:xfrm>
            <a:custGeom>
              <a:avLst/>
              <a:gdLst/>
              <a:ahLst/>
              <a:cxnLst/>
              <a:rect l="l" t="t" r="r" b="b"/>
              <a:pathLst>
                <a:path w="15239" h="33655">
                  <a:moveTo>
                    <a:pt x="14782" y="0"/>
                  </a:moveTo>
                  <a:lnTo>
                    <a:pt x="10261" y="7629"/>
                  </a:lnTo>
                  <a:lnTo>
                    <a:pt x="6267" y="15798"/>
                  </a:lnTo>
                  <a:lnTo>
                    <a:pt x="2834" y="24463"/>
                  </a:lnTo>
                  <a:lnTo>
                    <a:pt x="0" y="33578"/>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9" name="object 59"/>
            <p:cNvSpPr/>
            <p:nvPr/>
          </p:nvSpPr>
          <p:spPr>
            <a:xfrm>
              <a:off x="5970702" y="2202014"/>
              <a:ext cx="918210" cy="132715"/>
            </a:xfrm>
            <a:custGeom>
              <a:avLst/>
              <a:gdLst/>
              <a:ahLst/>
              <a:cxnLst/>
              <a:rect l="l" t="t" r="r" b="b"/>
              <a:pathLst>
                <a:path w="918209" h="132714">
                  <a:moveTo>
                    <a:pt x="25400" y="119456"/>
                  </a:moveTo>
                  <a:lnTo>
                    <a:pt x="21678" y="110477"/>
                  </a:lnTo>
                  <a:lnTo>
                    <a:pt x="12700" y="106756"/>
                  </a:lnTo>
                  <a:lnTo>
                    <a:pt x="3708" y="110477"/>
                  </a:lnTo>
                  <a:lnTo>
                    <a:pt x="0" y="119456"/>
                  </a:lnTo>
                  <a:lnTo>
                    <a:pt x="3708" y="128435"/>
                  </a:lnTo>
                  <a:lnTo>
                    <a:pt x="12700" y="132156"/>
                  </a:lnTo>
                  <a:lnTo>
                    <a:pt x="21678" y="128435"/>
                  </a:lnTo>
                  <a:lnTo>
                    <a:pt x="25400" y="119456"/>
                  </a:lnTo>
                  <a:close/>
                </a:path>
                <a:path w="918209" h="132714">
                  <a:moveTo>
                    <a:pt x="105244" y="12700"/>
                  </a:moveTo>
                  <a:lnTo>
                    <a:pt x="101523" y="3721"/>
                  </a:lnTo>
                  <a:lnTo>
                    <a:pt x="92544" y="0"/>
                  </a:lnTo>
                  <a:lnTo>
                    <a:pt x="83553" y="3721"/>
                  </a:lnTo>
                  <a:lnTo>
                    <a:pt x="79844" y="12700"/>
                  </a:lnTo>
                  <a:lnTo>
                    <a:pt x="83553" y="21678"/>
                  </a:lnTo>
                  <a:lnTo>
                    <a:pt x="92544" y="25400"/>
                  </a:lnTo>
                  <a:lnTo>
                    <a:pt x="101523" y="21678"/>
                  </a:lnTo>
                  <a:lnTo>
                    <a:pt x="105244" y="12700"/>
                  </a:lnTo>
                  <a:close/>
                </a:path>
                <a:path w="918209" h="132714">
                  <a:moveTo>
                    <a:pt x="917752" y="12700"/>
                  </a:moveTo>
                  <a:lnTo>
                    <a:pt x="914031" y="3721"/>
                  </a:lnTo>
                  <a:lnTo>
                    <a:pt x="905052" y="0"/>
                  </a:lnTo>
                  <a:lnTo>
                    <a:pt x="896061" y="3721"/>
                  </a:lnTo>
                  <a:lnTo>
                    <a:pt x="892352" y="12700"/>
                  </a:lnTo>
                  <a:lnTo>
                    <a:pt x="896061" y="21678"/>
                  </a:lnTo>
                  <a:lnTo>
                    <a:pt x="905052" y="25400"/>
                  </a:lnTo>
                  <a:lnTo>
                    <a:pt x="914031" y="21678"/>
                  </a:lnTo>
                  <a:lnTo>
                    <a:pt x="917752"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0" name="object 60"/>
            <p:cNvSpPr/>
            <p:nvPr/>
          </p:nvSpPr>
          <p:spPr>
            <a:xfrm>
              <a:off x="6475253" y="1962480"/>
              <a:ext cx="1285240" cy="544195"/>
            </a:xfrm>
            <a:custGeom>
              <a:avLst/>
              <a:gdLst/>
              <a:ahLst/>
              <a:cxnLst/>
              <a:rect l="l" t="t" r="r" b="b"/>
              <a:pathLst>
                <a:path w="1285240" h="544194">
                  <a:moveTo>
                    <a:pt x="1212900" y="0"/>
                  </a:moveTo>
                  <a:lnTo>
                    <a:pt x="71996" y="0"/>
                  </a:lnTo>
                  <a:lnTo>
                    <a:pt x="43971" y="5657"/>
                  </a:lnTo>
                  <a:lnTo>
                    <a:pt x="21086" y="21086"/>
                  </a:lnTo>
                  <a:lnTo>
                    <a:pt x="5657" y="43971"/>
                  </a:lnTo>
                  <a:lnTo>
                    <a:pt x="0" y="71996"/>
                  </a:lnTo>
                  <a:lnTo>
                    <a:pt x="0" y="472186"/>
                  </a:lnTo>
                  <a:lnTo>
                    <a:pt x="5657" y="500210"/>
                  </a:lnTo>
                  <a:lnTo>
                    <a:pt x="21086" y="523095"/>
                  </a:lnTo>
                  <a:lnTo>
                    <a:pt x="43971" y="538524"/>
                  </a:lnTo>
                  <a:lnTo>
                    <a:pt x="71996" y="544182"/>
                  </a:lnTo>
                  <a:lnTo>
                    <a:pt x="1212900" y="544182"/>
                  </a:lnTo>
                  <a:lnTo>
                    <a:pt x="1240925" y="538524"/>
                  </a:lnTo>
                  <a:lnTo>
                    <a:pt x="1263810" y="523095"/>
                  </a:lnTo>
                  <a:lnTo>
                    <a:pt x="1279239" y="500210"/>
                  </a:lnTo>
                  <a:lnTo>
                    <a:pt x="1284897" y="472186"/>
                  </a:lnTo>
                  <a:lnTo>
                    <a:pt x="1284897" y="71996"/>
                  </a:lnTo>
                  <a:lnTo>
                    <a:pt x="1279239" y="43971"/>
                  </a:lnTo>
                  <a:lnTo>
                    <a:pt x="1263810" y="21086"/>
                  </a:lnTo>
                  <a:lnTo>
                    <a:pt x="1240925" y="5657"/>
                  </a:lnTo>
                  <a:lnTo>
                    <a:pt x="12129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1" name="object 61"/>
            <p:cNvSpPr/>
            <p:nvPr/>
          </p:nvSpPr>
          <p:spPr>
            <a:xfrm>
              <a:off x="6475253" y="1962480"/>
              <a:ext cx="1285240" cy="544195"/>
            </a:xfrm>
            <a:custGeom>
              <a:avLst/>
              <a:gdLst/>
              <a:ahLst/>
              <a:cxnLst/>
              <a:rect l="l" t="t" r="r" b="b"/>
              <a:pathLst>
                <a:path w="1285240" h="544194">
                  <a:moveTo>
                    <a:pt x="71996" y="0"/>
                  </a:moveTo>
                  <a:lnTo>
                    <a:pt x="43971" y="5657"/>
                  </a:lnTo>
                  <a:lnTo>
                    <a:pt x="21086" y="21086"/>
                  </a:lnTo>
                  <a:lnTo>
                    <a:pt x="5657" y="43971"/>
                  </a:lnTo>
                  <a:lnTo>
                    <a:pt x="0" y="71996"/>
                  </a:lnTo>
                  <a:lnTo>
                    <a:pt x="0" y="472186"/>
                  </a:lnTo>
                  <a:lnTo>
                    <a:pt x="5657" y="500210"/>
                  </a:lnTo>
                  <a:lnTo>
                    <a:pt x="21086" y="523095"/>
                  </a:lnTo>
                  <a:lnTo>
                    <a:pt x="43971" y="538524"/>
                  </a:lnTo>
                  <a:lnTo>
                    <a:pt x="71996" y="544182"/>
                  </a:lnTo>
                  <a:lnTo>
                    <a:pt x="1212900" y="544182"/>
                  </a:lnTo>
                  <a:lnTo>
                    <a:pt x="1240925" y="538524"/>
                  </a:lnTo>
                  <a:lnTo>
                    <a:pt x="1263810" y="523095"/>
                  </a:lnTo>
                  <a:lnTo>
                    <a:pt x="1279239" y="500210"/>
                  </a:lnTo>
                  <a:lnTo>
                    <a:pt x="1284897" y="472186"/>
                  </a:lnTo>
                  <a:lnTo>
                    <a:pt x="1284897" y="71996"/>
                  </a:lnTo>
                  <a:lnTo>
                    <a:pt x="1279239" y="43971"/>
                  </a:lnTo>
                  <a:lnTo>
                    <a:pt x="1263810" y="21086"/>
                  </a:lnTo>
                  <a:lnTo>
                    <a:pt x="1240925" y="5657"/>
                  </a:lnTo>
                  <a:lnTo>
                    <a:pt x="1212900" y="0"/>
                  </a:lnTo>
                  <a:lnTo>
                    <a:pt x="71996" y="0"/>
                  </a:lnTo>
                  <a:close/>
                </a:path>
              </a:pathLst>
            </a:custGeom>
            <a:ln w="12699">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2" name="object 62"/>
            <p:cNvSpPr/>
            <p:nvPr/>
          </p:nvSpPr>
          <p:spPr>
            <a:xfrm>
              <a:off x="9713300" y="1786189"/>
              <a:ext cx="0" cy="1565910"/>
            </a:xfrm>
            <a:custGeom>
              <a:avLst/>
              <a:gdLst/>
              <a:ahLst/>
              <a:cxnLst/>
              <a:rect l="l" t="t" r="r" b="b"/>
              <a:pathLst>
                <a:path h="1565910">
                  <a:moveTo>
                    <a:pt x="0" y="1565452"/>
                  </a:moveTo>
                  <a:lnTo>
                    <a:pt x="0" y="0"/>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3" name="object 63"/>
            <p:cNvSpPr/>
            <p:nvPr/>
          </p:nvSpPr>
          <p:spPr>
            <a:xfrm>
              <a:off x="9700595" y="1735306"/>
              <a:ext cx="25400" cy="25400"/>
            </a:xfrm>
            <a:custGeom>
              <a:avLst/>
              <a:gdLst/>
              <a:ahLst/>
              <a:cxnLst/>
              <a:rect l="l" t="t" r="r" b="b"/>
              <a:pathLst>
                <a:path w="25400" h="25400">
                  <a:moveTo>
                    <a:pt x="0" y="12700"/>
                  </a:moveTo>
                  <a:lnTo>
                    <a:pt x="3719" y="3719"/>
                  </a:lnTo>
                  <a:lnTo>
                    <a:pt x="12699" y="0"/>
                  </a:lnTo>
                  <a:lnTo>
                    <a:pt x="21680" y="3719"/>
                  </a:lnTo>
                  <a:lnTo>
                    <a:pt x="25399" y="12700"/>
                  </a:lnTo>
                  <a:lnTo>
                    <a:pt x="21680" y="21680"/>
                  </a:lnTo>
                  <a:lnTo>
                    <a:pt x="12699"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4" name="object 64"/>
            <p:cNvSpPr/>
            <p:nvPr/>
          </p:nvSpPr>
          <p:spPr>
            <a:xfrm>
              <a:off x="9646641" y="1648201"/>
              <a:ext cx="35560" cy="23495"/>
            </a:xfrm>
            <a:custGeom>
              <a:avLst/>
              <a:gdLst/>
              <a:ahLst/>
              <a:cxnLst/>
              <a:rect l="l" t="t" r="r" b="b"/>
              <a:pathLst>
                <a:path w="35559" h="23494">
                  <a:moveTo>
                    <a:pt x="35026" y="23431"/>
                  </a:moveTo>
                  <a:lnTo>
                    <a:pt x="27214" y="16344"/>
                  </a:lnTo>
                  <a:lnTo>
                    <a:pt x="18732" y="10039"/>
                  </a:lnTo>
                  <a:lnTo>
                    <a:pt x="9641" y="4572"/>
                  </a:lnTo>
                  <a:lnTo>
                    <a:pt x="0" y="0"/>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5" name="object 65"/>
            <p:cNvSpPr/>
            <p:nvPr/>
          </p:nvSpPr>
          <p:spPr>
            <a:xfrm>
              <a:off x="9592594" y="1627305"/>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6" name="object 66"/>
            <p:cNvSpPr/>
            <p:nvPr/>
          </p:nvSpPr>
          <p:spPr>
            <a:xfrm>
              <a:off x="9087532" y="1640006"/>
              <a:ext cx="438150" cy="0"/>
            </a:xfrm>
            <a:custGeom>
              <a:avLst/>
              <a:gdLst/>
              <a:ahLst/>
              <a:cxnLst/>
              <a:rect l="l" t="t" r="r" b="b"/>
              <a:pathLst>
                <a:path w="438150">
                  <a:moveTo>
                    <a:pt x="438111" y="0"/>
                  </a:moveTo>
                  <a:lnTo>
                    <a:pt x="0" y="0"/>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7" name="object 67"/>
            <p:cNvSpPr/>
            <p:nvPr/>
          </p:nvSpPr>
          <p:spPr>
            <a:xfrm>
              <a:off x="9035000" y="1627305"/>
              <a:ext cx="25400" cy="25400"/>
            </a:xfrm>
            <a:custGeom>
              <a:avLst/>
              <a:gdLst/>
              <a:ahLst/>
              <a:cxnLst/>
              <a:rect l="l" t="t" r="r" b="b"/>
              <a:pathLst>
                <a:path w="25400" h="25400">
                  <a:moveTo>
                    <a:pt x="0" y="12700"/>
                  </a:moveTo>
                  <a:lnTo>
                    <a:pt x="3719" y="3719"/>
                  </a:lnTo>
                  <a:lnTo>
                    <a:pt x="12699" y="0"/>
                  </a:lnTo>
                  <a:lnTo>
                    <a:pt x="21680" y="3719"/>
                  </a:lnTo>
                  <a:lnTo>
                    <a:pt x="25399" y="12700"/>
                  </a:lnTo>
                  <a:lnTo>
                    <a:pt x="21680" y="21680"/>
                  </a:lnTo>
                  <a:lnTo>
                    <a:pt x="12699"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8" name="object 68"/>
            <p:cNvSpPr/>
            <p:nvPr/>
          </p:nvSpPr>
          <p:spPr>
            <a:xfrm>
              <a:off x="9107957" y="2587297"/>
              <a:ext cx="434340" cy="0"/>
            </a:xfrm>
            <a:custGeom>
              <a:avLst/>
              <a:gdLst/>
              <a:ahLst/>
              <a:cxnLst/>
              <a:rect l="l" t="t" r="r" b="b"/>
              <a:pathLst>
                <a:path w="434340">
                  <a:moveTo>
                    <a:pt x="0" y="0"/>
                  </a:moveTo>
                  <a:lnTo>
                    <a:pt x="433717" y="0"/>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9" name="object 69"/>
            <p:cNvSpPr/>
            <p:nvPr/>
          </p:nvSpPr>
          <p:spPr>
            <a:xfrm>
              <a:off x="9568406" y="2574597"/>
              <a:ext cx="25400" cy="25400"/>
            </a:xfrm>
            <a:custGeom>
              <a:avLst/>
              <a:gdLst/>
              <a:ahLst/>
              <a:cxnLst/>
              <a:rect l="l" t="t" r="r" b="b"/>
              <a:pathLst>
                <a:path w="25400" h="25400">
                  <a:moveTo>
                    <a:pt x="0" y="12700"/>
                  </a:moveTo>
                  <a:lnTo>
                    <a:pt x="3719" y="3719"/>
                  </a:lnTo>
                  <a:lnTo>
                    <a:pt x="12699" y="0"/>
                  </a:lnTo>
                  <a:lnTo>
                    <a:pt x="21680" y="3719"/>
                  </a:lnTo>
                  <a:lnTo>
                    <a:pt x="25399" y="12700"/>
                  </a:lnTo>
                  <a:lnTo>
                    <a:pt x="21680" y="21680"/>
                  </a:lnTo>
                  <a:lnTo>
                    <a:pt x="12699"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0" name="object 70"/>
            <p:cNvSpPr/>
            <p:nvPr/>
          </p:nvSpPr>
          <p:spPr>
            <a:xfrm>
              <a:off x="9127357" y="3536002"/>
              <a:ext cx="438150" cy="0"/>
            </a:xfrm>
            <a:custGeom>
              <a:avLst/>
              <a:gdLst/>
              <a:ahLst/>
              <a:cxnLst/>
              <a:rect l="l" t="t" r="r" b="b"/>
              <a:pathLst>
                <a:path w="438150">
                  <a:moveTo>
                    <a:pt x="0" y="0"/>
                  </a:moveTo>
                  <a:lnTo>
                    <a:pt x="438111" y="0"/>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1" name="object 71"/>
            <p:cNvSpPr/>
            <p:nvPr/>
          </p:nvSpPr>
          <p:spPr>
            <a:xfrm>
              <a:off x="9592594" y="3523301"/>
              <a:ext cx="25400" cy="25400"/>
            </a:xfrm>
            <a:custGeom>
              <a:avLst/>
              <a:gdLst/>
              <a:ahLst/>
              <a:cxnLst/>
              <a:rect l="l" t="t" r="r" b="b"/>
              <a:pathLst>
                <a:path w="25400" h="25400">
                  <a:moveTo>
                    <a:pt x="0" y="12699"/>
                  </a:moveTo>
                  <a:lnTo>
                    <a:pt x="3719" y="3719"/>
                  </a:lnTo>
                  <a:lnTo>
                    <a:pt x="12700" y="0"/>
                  </a:lnTo>
                  <a:lnTo>
                    <a:pt x="21680" y="3719"/>
                  </a:lnTo>
                  <a:lnTo>
                    <a:pt x="25400" y="12699"/>
                  </a:lnTo>
                  <a:lnTo>
                    <a:pt x="21680" y="21680"/>
                  </a:lnTo>
                  <a:lnTo>
                    <a:pt x="12700" y="25399"/>
                  </a:lnTo>
                  <a:lnTo>
                    <a:pt x="3719" y="21680"/>
                  </a:lnTo>
                  <a:lnTo>
                    <a:pt x="0" y="12699"/>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2" name="object 72"/>
            <p:cNvSpPr/>
            <p:nvPr/>
          </p:nvSpPr>
          <p:spPr>
            <a:xfrm>
              <a:off x="9681668" y="3469337"/>
              <a:ext cx="23495" cy="35560"/>
            </a:xfrm>
            <a:custGeom>
              <a:avLst/>
              <a:gdLst/>
              <a:ahLst/>
              <a:cxnLst/>
              <a:rect l="l" t="t" r="r" b="b"/>
              <a:pathLst>
                <a:path w="23495" h="35560">
                  <a:moveTo>
                    <a:pt x="0" y="35039"/>
                  </a:moveTo>
                  <a:lnTo>
                    <a:pt x="7086" y="27226"/>
                  </a:lnTo>
                  <a:lnTo>
                    <a:pt x="13393" y="18743"/>
                  </a:lnTo>
                  <a:lnTo>
                    <a:pt x="18864" y="9648"/>
                  </a:lnTo>
                  <a:lnTo>
                    <a:pt x="23444" y="0"/>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3" name="object 73"/>
            <p:cNvSpPr/>
            <p:nvPr/>
          </p:nvSpPr>
          <p:spPr>
            <a:xfrm>
              <a:off x="9700595" y="3415300"/>
              <a:ext cx="25400" cy="25400"/>
            </a:xfrm>
            <a:custGeom>
              <a:avLst/>
              <a:gdLst/>
              <a:ahLst/>
              <a:cxnLst/>
              <a:rect l="l" t="t" r="r" b="b"/>
              <a:pathLst>
                <a:path w="25400" h="25400">
                  <a:moveTo>
                    <a:pt x="0" y="12699"/>
                  </a:moveTo>
                  <a:lnTo>
                    <a:pt x="3719" y="3719"/>
                  </a:lnTo>
                  <a:lnTo>
                    <a:pt x="12699" y="0"/>
                  </a:lnTo>
                  <a:lnTo>
                    <a:pt x="21680" y="3719"/>
                  </a:lnTo>
                  <a:lnTo>
                    <a:pt x="25399" y="12699"/>
                  </a:lnTo>
                  <a:lnTo>
                    <a:pt x="21680" y="21680"/>
                  </a:lnTo>
                  <a:lnTo>
                    <a:pt x="12699" y="25399"/>
                  </a:lnTo>
                  <a:lnTo>
                    <a:pt x="3719" y="21680"/>
                  </a:lnTo>
                  <a:lnTo>
                    <a:pt x="0" y="12699"/>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4" name="object 74"/>
            <p:cNvSpPr/>
            <p:nvPr/>
          </p:nvSpPr>
          <p:spPr>
            <a:xfrm>
              <a:off x="5983400" y="2395743"/>
              <a:ext cx="0" cy="706120"/>
            </a:xfrm>
            <a:custGeom>
              <a:avLst/>
              <a:gdLst/>
              <a:ahLst/>
              <a:cxnLst/>
              <a:rect l="l" t="t" r="r" b="b"/>
              <a:pathLst>
                <a:path h="706119">
                  <a:moveTo>
                    <a:pt x="0" y="0"/>
                  </a:moveTo>
                  <a:lnTo>
                    <a:pt x="0" y="705662"/>
                  </a:lnTo>
                </a:path>
              </a:pathLst>
            </a:custGeom>
            <a:ln w="25400">
              <a:solidFill>
                <a:srgbClr val="8FC740"/>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75" name="object 75"/>
            <p:cNvSpPr/>
            <p:nvPr/>
          </p:nvSpPr>
          <p:spPr>
            <a:xfrm>
              <a:off x="5970703" y="3125843"/>
              <a:ext cx="25400" cy="25400"/>
            </a:xfrm>
            <a:custGeom>
              <a:avLst/>
              <a:gdLst/>
              <a:ahLst/>
              <a:cxnLst/>
              <a:rect l="l" t="t" r="r" b="b"/>
              <a:pathLst>
                <a:path w="25400" h="25400">
                  <a:moveTo>
                    <a:pt x="0" y="12700"/>
                  </a:moveTo>
                  <a:lnTo>
                    <a:pt x="3719" y="3719"/>
                  </a:lnTo>
                  <a:lnTo>
                    <a:pt x="12700" y="0"/>
                  </a:lnTo>
                  <a:lnTo>
                    <a:pt x="21680" y="3719"/>
                  </a:lnTo>
                  <a:lnTo>
                    <a:pt x="25400" y="12700"/>
                  </a:lnTo>
                  <a:lnTo>
                    <a:pt x="21680" y="21680"/>
                  </a:lnTo>
                  <a:lnTo>
                    <a:pt x="12700" y="25400"/>
                  </a:lnTo>
                  <a:lnTo>
                    <a:pt x="3719" y="21680"/>
                  </a:lnTo>
                  <a:lnTo>
                    <a:pt x="0" y="12700"/>
                  </a:lnTo>
                  <a:close/>
                </a:path>
              </a:pathLst>
            </a:custGeom>
            <a:solidFill>
              <a:srgbClr val="8FC7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76" name="object 76"/>
          <p:cNvSpPr txBox="1"/>
          <p:nvPr/>
        </p:nvSpPr>
        <p:spPr>
          <a:xfrm>
            <a:off x="6941267" y="2136305"/>
            <a:ext cx="35687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70" normalizeH="0" baseline="0" noProof="0" dirty="0">
                <a:ln>
                  <a:noFill/>
                </a:ln>
                <a:solidFill>
                  <a:sysClr val="windowText" lastClr="000000"/>
                </a:solidFill>
                <a:effectLst/>
                <a:uLnTx/>
                <a:uFillTx/>
                <a:latin typeface="Calibri"/>
                <a:cs typeface="Calibri"/>
              </a:rPr>
              <a:t>Board</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77" name="object 77"/>
          <p:cNvSpPr txBox="1"/>
          <p:nvPr/>
        </p:nvSpPr>
        <p:spPr>
          <a:xfrm>
            <a:off x="5838272" y="4185589"/>
            <a:ext cx="102108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65" normalizeH="0" baseline="0" noProof="0" dirty="0">
                <a:ln>
                  <a:noFill/>
                </a:ln>
                <a:solidFill>
                  <a:sysClr val="windowText" lastClr="000000"/>
                </a:solidFill>
                <a:effectLst/>
                <a:uLnTx/>
                <a:uFillTx/>
                <a:latin typeface="Calibri"/>
                <a:cs typeface="Calibri"/>
              </a:rPr>
              <a:t>Portfolio</a:t>
            </a:r>
            <a:r>
              <a:rPr kumimoji="0" sz="900" b="0" i="0" u="none" strike="noStrike" kern="0" cap="none" spc="30" normalizeH="0" baseline="0" noProof="0" dirty="0">
                <a:ln>
                  <a:noFill/>
                </a:ln>
                <a:solidFill>
                  <a:sysClr val="windowText" lastClr="000000"/>
                </a:solidFill>
                <a:effectLst/>
                <a:uLnTx/>
                <a:uFillTx/>
                <a:latin typeface="Calibri"/>
                <a:cs typeface="Calibri"/>
              </a:rPr>
              <a:t> </a:t>
            </a:r>
            <a:r>
              <a:rPr kumimoji="0" sz="900" b="0" i="0" u="none" strike="noStrike" kern="0" cap="none" spc="60" normalizeH="0" baseline="0" noProof="0" dirty="0">
                <a:ln>
                  <a:noFill/>
                </a:ln>
                <a:solidFill>
                  <a:sysClr val="windowText" lastClr="000000"/>
                </a:solidFill>
                <a:effectLst/>
                <a:uLnTx/>
                <a:uFillTx/>
                <a:latin typeface="Calibri"/>
                <a:cs typeface="Calibri"/>
              </a:rPr>
              <a:t>Manager</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78" name="object 78"/>
          <p:cNvSpPr txBox="1"/>
          <p:nvPr/>
        </p:nvSpPr>
        <p:spPr>
          <a:xfrm>
            <a:off x="7532313" y="4053344"/>
            <a:ext cx="840740" cy="441959"/>
          </a:xfrm>
          <a:prstGeom prst="rect">
            <a:avLst/>
          </a:prstGeom>
        </p:spPr>
        <p:txBody>
          <a:bodyPr vert="horz" wrap="square" lIns="0" tIns="10160" rIns="0" bIns="0" rtlCol="0">
            <a:spAutoFit/>
          </a:bodyPr>
          <a:lstStyle/>
          <a:p>
            <a:pPr marL="12700" marR="5080" lvl="0" indent="-3175" algn="ctr" defTabSz="914400" eaLnBrk="1" fontAlgn="auto" latinLnBrk="0" hangingPunct="1">
              <a:lnSpc>
                <a:spcPct val="101800"/>
              </a:lnSpc>
              <a:spcBef>
                <a:spcPts val="80"/>
              </a:spcBef>
              <a:spcAft>
                <a:spcPts val="0"/>
              </a:spcAft>
              <a:buClrTx/>
              <a:buSzTx/>
              <a:buFontTx/>
              <a:buNone/>
              <a:tabLst/>
              <a:defRPr/>
            </a:pPr>
            <a:r>
              <a:rPr kumimoji="0" sz="900" b="0" i="0" u="none" strike="noStrike" kern="0" cap="none" spc="65" normalizeH="0" baseline="0" noProof="0" dirty="0">
                <a:ln>
                  <a:noFill/>
                </a:ln>
                <a:solidFill>
                  <a:sysClr val="windowText" lastClr="000000"/>
                </a:solidFill>
                <a:effectLst/>
                <a:uLnTx/>
                <a:uFillTx/>
                <a:latin typeface="Calibri"/>
                <a:cs typeface="Calibri"/>
              </a:rPr>
              <a:t>Operations </a:t>
            </a:r>
            <a:r>
              <a:rPr kumimoji="0" sz="900" b="0" i="0" u="none" strike="noStrike" kern="0" cap="none" spc="55" normalizeH="0" baseline="0" noProof="0" dirty="0">
                <a:ln>
                  <a:noFill/>
                </a:ln>
                <a:solidFill>
                  <a:sysClr val="windowText" lastClr="000000"/>
                </a:solidFill>
                <a:effectLst/>
                <a:uLnTx/>
                <a:uFillTx/>
                <a:latin typeface="Calibri"/>
                <a:cs typeface="Calibri"/>
              </a:rPr>
              <a:t>Administration </a:t>
            </a:r>
            <a:r>
              <a:rPr kumimoji="0" sz="900" b="0" i="0" u="none" strike="noStrike" kern="0" cap="none" spc="70" normalizeH="0" baseline="0" noProof="0" dirty="0">
                <a:ln>
                  <a:noFill/>
                </a:ln>
                <a:solidFill>
                  <a:sysClr val="windowText" lastClr="000000"/>
                </a:solidFill>
                <a:effectLst/>
                <a:uLnTx/>
                <a:uFillTx/>
                <a:latin typeface="Calibri"/>
                <a:cs typeface="Calibri"/>
              </a:rPr>
              <a:t>Coordinator</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79" name="object 79"/>
          <p:cNvSpPr txBox="1"/>
          <p:nvPr/>
        </p:nvSpPr>
        <p:spPr>
          <a:xfrm>
            <a:off x="5970289" y="5168227"/>
            <a:ext cx="78740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70" normalizeH="0" baseline="0" noProof="0" dirty="0">
                <a:ln>
                  <a:noFill/>
                </a:ln>
                <a:solidFill>
                  <a:sysClr val="windowText" lastClr="000000"/>
                </a:solidFill>
                <a:effectLst/>
                <a:uLnTx/>
                <a:uFillTx/>
                <a:latin typeface="Calibri"/>
                <a:cs typeface="Calibri"/>
              </a:rPr>
              <a:t>Project</a:t>
            </a:r>
            <a:r>
              <a:rPr kumimoji="0" sz="900" b="0" i="0" u="none" strike="noStrike" kern="0" cap="none" spc="40" normalizeH="0" baseline="0" noProof="0" dirty="0">
                <a:ln>
                  <a:noFill/>
                </a:ln>
                <a:solidFill>
                  <a:sysClr val="windowText" lastClr="000000"/>
                </a:solidFill>
                <a:effectLst/>
                <a:uLnTx/>
                <a:uFillTx/>
                <a:latin typeface="Calibri"/>
                <a:cs typeface="Calibri"/>
              </a:rPr>
              <a:t> </a:t>
            </a:r>
            <a:r>
              <a:rPr kumimoji="0" sz="900" b="0" i="0" u="none" strike="noStrike" kern="0" cap="none" spc="65" normalizeH="0" baseline="0" noProof="0" dirty="0">
                <a:ln>
                  <a:noFill/>
                </a:ln>
                <a:solidFill>
                  <a:sysClr val="windowText" lastClr="000000"/>
                </a:solidFill>
                <a:effectLst/>
                <a:uLnTx/>
                <a:uFillTx/>
                <a:latin typeface="Calibri"/>
                <a:cs typeface="Calibri"/>
              </a:rPr>
              <a:t>teams</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80" name="object 80"/>
          <p:cNvGrpSpPr/>
          <p:nvPr/>
        </p:nvGrpSpPr>
        <p:grpSpPr>
          <a:xfrm>
            <a:off x="7449653" y="4988106"/>
            <a:ext cx="2128520" cy="1261745"/>
            <a:chOff x="7449653" y="4988106"/>
            <a:chExt cx="2128520" cy="1261745"/>
          </a:xfrm>
        </p:grpSpPr>
        <p:sp>
          <p:nvSpPr>
            <p:cNvPr id="81" name="object 81"/>
            <p:cNvSpPr/>
            <p:nvPr/>
          </p:nvSpPr>
          <p:spPr>
            <a:xfrm>
              <a:off x="7456003" y="4994456"/>
              <a:ext cx="2115820" cy="1249045"/>
            </a:xfrm>
            <a:custGeom>
              <a:avLst/>
              <a:gdLst/>
              <a:ahLst/>
              <a:cxnLst/>
              <a:rect l="l" t="t" r="r" b="b"/>
              <a:pathLst>
                <a:path w="2115820" h="1249045">
                  <a:moveTo>
                    <a:pt x="2043252" y="0"/>
                  </a:moveTo>
                  <a:lnTo>
                    <a:pt x="71996" y="0"/>
                  </a:lnTo>
                  <a:lnTo>
                    <a:pt x="43971" y="5657"/>
                  </a:lnTo>
                  <a:lnTo>
                    <a:pt x="21086" y="21086"/>
                  </a:lnTo>
                  <a:lnTo>
                    <a:pt x="5657" y="43971"/>
                  </a:lnTo>
                  <a:lnTo>
                    <a:pt x="0" y="71996"/>
                  </a:lnTo>
                  <a:lnTo>
                    <a:pt x="0" y="1176896"/>
                  </a:lnTo>
                  <a:lnTo>
                    <a:pt x="5657" y="1204921"/>
                  </a:lnTo>
                  <a:lnTo>
                    <a:pt x="21086" y="1227805"/>
                  </a:lnTo>
                  <a:lnTo>
                    <a:pt x="43971" y="1243234"/>
                  </a:lnTo>
                  <a:lnTo>
                    <a:pt x="71996" y="1248892"/>
                  </a:lnTo>
                  <a:lnTo>
                    <a:pt x="2043252" y="1248892"/>
                  </a:lnTo>
                  <a:lnTo>
                    <a:pt x="2071276" y="1243234"/>
                  </a:lnTo>
                  <a:lnTo>
                    <a:pt x="2094161" y="1227805"/>
                  </a:lnTo>
                  <a:lnTo>
                    <a:pt x="2109590" y="1204921"/>
                  </a:lnTo>
                  <a:lnTo>
                    <a:pt x="2115248" y="1176896"/>
                  </a:lnTo>
                  <a:lnTo>
                    <a:pt x="2115248" y="71996"/>
                  </a:lnTo>
                  <a:lnTo>
                    <a:pt x="2109590" y="43971"/>
                  </a:lnTo>
                  <a:lnTo>
                    <a:pt x="2094161" y="21086"/>
                  </a:lnTo>
                  <a:lnTo>
                    <a:pt x="2071276" y="5657"/>
                  </a:lnTo>
                  <a:lnTo>
                    <a:pt x="204325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2" name="object 82"/>
            <p:cNvSpPr/>
            <p:nvPr/>
          </p:nvSpPr>
          <p:spPr>
            <a:xfrm>
              <a:off x="7456003" y="4994456"/>
              <a:ext cx="2115820" cy="1249045"/>
            </a:xfrm>
            <a:custGeom>
              <a:avLst/>
              <a:gdLst/>
              <a:ahLst/>
              <a:cxnLst/>
              <a:rect l="l" t="t" r="r" b="b"/>
              <a:pathLst>
                <a:path w="2115820" h="1249045">
                  <a:moveTo>
                    <a:pt x="71996" y="0"/>
                  </a:moveTo>
                  <a:lnTo>
                    <a:pt x="43971" y="5657"/>
                  </a:lnTo>
                  <a:lnTo>
                    <a:pt x="21086" y="21086"/>
                  </a:lnTo>
                  <a:lnTo>
                    <a:pt x="5657" y="43971"/>
                  </a:lnTo>
                  <a:lnTo>
                    <a:pt x="0" y="71996"/>
                  </a:lnTo>
                  <a:lnTo>
                    <a:pt x="0" y="1176896"/>
                  </a:lnTo>
                  <a:lnTo>
                    <a:pt x="5657" y="1204921"/>
                  </a:lnTo>
                  <a:lnTo>
                    <a:pt x="21086" y="1227805"/>
                  </a:lnTo>
                  <a:lnTo>
                    <a:pt x="43971" y="1243234"/>
                  </a:lnTo>
                  <a:lnTo>
                    <a:pt x="71996" y="1248892"/>
                  </a:lnTo>
                  <a:lnTo>
                    <a:pt x="2043252" y="1248892"/>
                  </a:lnTo>
                  <a:lnTo>
                    <a:pt x="2071276" y="1243234"/>
                  </a:lnTo>
                  <a:lnTo>
                    <a:pt x="2094161" y="1227805"/>
                  </a:lnTo>
                  <a:lnTo>
                    <a:pt x="2109590" y="1204921"/>
                  </a:lnTo>
                  <a:lnTo>
                    <a:pt x="2115248" y="1176896"/>
                  </a:lnTo>
                  <a:lnTo>
                    <a:pt x="2115248" y="71996"/>
                  </a:lnTo>
                  <a:lnTo>
                    <a:pt x="2109590" y="43971"/>
                  </a:lnTo>
                  <a:lnTo>
                    <a:pt x="2094161" y="21086"/>
                  </a:lnTo>
                  <a:lnTo>
                    <a:pt x="2071276" y="5657"/>
                  </a:lnTo>
                  <a:lnTo>
                    <a:pt x="2043252" y="0"/>
                  </a:lnTo>
                  <a:lnTo>
                    <a:pt x="71996"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3" name="object 83"/>
            <p:cNvSpPr/>
            <p:nvPr/>
          </p:nvSpPr>
          <p:spPr>
            <a:xfrm>
              <a:off x="7748646" y="5408458"/>
              <a:ext cx="699770" cy="274320"/>
            </a:xfrm>
            <a:custGeom>
              <a:avLst/>
              <a:gdLst/>
              <a:ahLst/>
              <a:cxnLst/>
              <a:rect l="l" t="t" r="r" b="b"/>
              <a:pathLst>
                <a:path w="699770" h="274320">
                  <a:moveTo>
                    <a:pt x="36004" y="0"/>
                  </a:moveTo>
                  <a:lnTo>
                    <a:pt x="21988" y="2828"/>
                  </a:lnTo>
                  <a:lnTo>
                    <a:pt x="10544" y="10542"/>
                  </a:lnTo>
                  <a:lnTo>
                    <a:pt x="2828" y="21983"/>
                  </a:lnTo>
                  <a:lnTo>
                    <a:pt x="0" y="35991"/>
                  </a:lnTo>
                  <a:lnTo>
                    <a:pt x="0" y="238252"/>
                  </a:lnTo>
                  <a:lnTo>
                    <a:pt x="2828" y="252260"/>
                  </a:lnTo>
                  <a:lnTo>
                    <a:pt x="10544" y="263701"/>
                  </a:lnTo>
                  <a:lnTo>
                    <a:pt x="21988" y="271415"/>
                  </a:lnTo>
                  <a:lnTo>
                    <a:pt x="36004" y="274243"/>
                  </a:lnTo>
                  <a:lnTo>
                    <a:pt x="663752" y="274243"/>
                  </a:lnTo>
                  <a:lnTo>
                    <a:pt x="677768" y="271415"/>
                  </a:lnTo>
                  <a:lnTo>
                    <a:pt x="689213" y="263701"/>
                  </a:lnTo>
                  <a:lnTo>
                    <a:pt x="696928" y="252260"/>
                  </a:lnTo>
                  <a:lnTo>
                    <a:pt x="699757" y="238252"/>
                  </a:lnTo>
                  <a:lnTo>
                    <a:pt x="699757" y="35991"/>
                  </a:lnTo>
                  <a:lnTo>
                    <a:pt x="696928" y="21983"/>
                  </a:lnTo>
                  <a:lnTo>
                    <a:pt x="689213" y="10542"/>
                  </a:lnTo>
                  <a:lnTo>
                    <a:pt x="677768" y="2828"/>
                  </a:lnTo>
                  <a:lnTo>
                    <a:pt x="663752" y="0"/>
                  </a:lnTo>
                  <a:lnTo>
                    <a:pt x="36004"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4" name="object 84"/>
            <p:cNvSpPr/>
            <p:nvPr/>
          </p:nvSpPr>
          <p:spPr>
            <a:xfrm>
              <a:off x="7748646" y="5814859"/>
              <a:ext cx="699770" cy="274320"/>
            </a:xfrm>
            <a:custGeom>
              <a:avLst/>
              <a:gdLst/>
              <a:ahLst/>
              <a:cxnLst/>
              <a:rect l="l" t="t" r="r" b="b"/>
              <a:pathLst>
                <a:path w="699770" h="274320">
                  <a:moveTo>
                    <a:pt x="36004" y="0"/>
                  </a:moveTo>
                  <a:lnTo>
                    <a:pt x="21988" y="2828"/>
                  </a:lnTo>
                  <a:lnTo>
                    <a:pt x="10544" y="10542"/>
                  </a:lnTo>
                  <a:lnTo>
                    <a:pt x="2828" y="21983"/>
                  </a:lnTo>
                  <a:lnTo>
                    <a:pt x="0" y="35991"/>
                  </a:lnTo>
                  <a:lnTo>
                    <a:pt x="0" y="238252"/>
                  </a:lnTo>
                  <a:lnTo>
                    <a:pt x="2828" y="252260"/>
                  </a:lnTo>
                  <a:lnTo>
                    <a:pt x="10544" y="263701"/>
                  </a:lnTo>
                  <a:lnTo>
                    <a:pt x="21988" y="271415"/>
                  </a:lnTo>
                  <a:lnTo>
                    <a:pt x="36004" y="274243"/>
                  </a:lnTo>
                  <a:lnTo>
                    <a:pt x="663752" y="274243"/>
                  </a:lnTo>
                  <a:lnTo>
                    <a:pt x="677768" y="271415"/>
                  </a:lnTo>
                  <a:lnTo>
                    <a:pt x="689213" y="263701"/>
                  </a:lnTo>
                  <a:lnTo>
                    <a:pt x="696928" y="252260"/>
                  </a:lnTo>
                  <a:lnTo>
                    <a:pt x="699757" y="238252"/>
                  </a:lnTo>
                  <a:lnTo>
                    <a:pt x="699757" y="35991"/>
                  </a:lnTo>
                  <a:lnTo>
                    <a:pt x="696928" y="21983"/>
                  </a:lnTo>
                  <a:lnTo>
                    <a:pt x="689213" y="10542"/>
                  </a:lnTo>
                  <a:lnTo>
                    <a:pt x="677768" y="2828"/>
                  </a:lnTo>
                  <a:lnTo>
                    <a:pt x="663752" y="0"/>
                  </a:lnTo>
                  <a:lnTo>
                    <a:pt x="36004"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5" name="object 85"/>
            <p:cNvSpPr/>
            <p:nvPr/>
          </p:nvSpPr>
          <p:spPr>
            <a:xfrm>
              <a:off x="8574146" y="5408458"/>
              <a:ext cx="699770" cy="274320"/>
            </a:xfrm>
            <a:custGeom>
              <a:avLst/>
              <a:gdLst/>
              <a:ahLst/>
              <a:cxnLst/>
              <a:rect l="l" t="t" r="r" b="b"/>
              <a:pathLst>
                <a:path w="699770" h="274320">
                  <a:moveTo>
                    <a:pt x="36004" y="0"/>
                  </a:moveTo>
                  <a:lnTo>
                    <a:pt x="21988" y="2828"/>
                  </a:lnTo>
                  <a:lnTo>
                    <a:pt x="10544" y="10542"/>
                  </a:lnTo>
                  <a:lnTo>
                    <a:pt x="2828" y="21983"/>
                  </a:lnTo>
                  <a:lnTo>
                    <a:pt x="0" y="35991"/>
                  </a:lnTo>
                  <a:lnTo>
                    <a:pt x="0" y="238252"/>
                  </a:lnTo>
                  <a:lnTo>
                    <a:pt x="2828" y="252260"/>
                  </a:lnTo>
                  <a:lnTo>
                    <a:pt x="10544" y="263701"/>
                  </a:lnTo>
                  <a:lnTo>
                    <a:pt x="21988" y="271415"/>
                  </a:lnTo>
                  <a:lnTo>
                    <a:pt x="36004" y="274243"/>
                  </a:lnTo>
                  <a:lnTo>
                    <a:pt x="663752" y="274243"/>
                  </a:lnTo>
                  <a:lnTo>
                    <a:pt x="677768" y="271415"/>
                  </a:lnTo>
                  <a:lnTo>
                    <a:pt x="689213" y="263701"/>
                  </a:lnTo>
                  <a:lnTo>
                    <a:pt x="696928" y="252260"/>
                  </a:lnTo>
                  <a:lnTo>
                    <a:pt x="699757" y="238252"/>
                  </a:lnTo>
                  <a:lnTo>
                    <a:pt x="699757" y="35991"/>
                  </a:lnTo>
                  <a:lnTo>
                    <a:pt x="696928" y="21983"/>
                  </a:lnTo>
                  <a:lnTo>
                    <a:pt x="689213" y="10542"/>
                  </a:lnTo>
                  <a:lnTo>
                    <a:pt x="677768" y="2828"/>
                  </a:lnTo>
                  <a:lnTo>
                    <a:pt x="663752" y="0"/>
                  </a:lnTo>
                  <a:lnTo>
                    <a:pt x="36004" y="0"/>
                  </a:lnTo>
                  <a:close/>
                </a:path>
              </a:pathLst>
            </a:custGeom>
            <a:ln w="12700">
              <a:solidFill>
                <a:srgbClr val="00A0D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86" name="object 86"/>
            <p:cNvSpPr/>
            <p:nvPr/>
          </p:nvSpPr>
          <p:spPr>
            <a:xfrm>
              <a:off x="8574146" y="5814859"/>
              <a:ext cx="699770" cy="274320"/>
            </a:xfrm>
            <a:custGeom>
              <a:avLst/>
              <a:gdLst/>
              <a:ahLst/>
              <a:cxnLst/>
              <a:rect l="l" t="t" r="r" b="b"/>
              <a:pathLst>
                <a:path w="699770" h="274320">
                  <a:moveTo>
                    <a:pt x="36004" y="0"/>
                  </a:moveTo>
                  <a:lnTo>
                    <a:pt x="21988" y="2828"/>
                  </a:lnTo>
                  <a:lnTo>
                    <a:pt x="10544" y="10542"/>
                  </a:lnTo>
                  <a:lnTo>
                    <a:pt x="2828" y="21983"/>
                  </a:lnTo>
                  <a:lnTo>
                    <a:pt x="0" y="35991"/>
                  </a:lnTo>
                  <a:lnTo>
                    <a:pt x="0" y="238252"/>
                  </a:lnTo>
                  <a:lnTo>
                    <a:pt x="2828" y="252260"/>
                  </a:lnTo>
                  <a:lnTo>
                    <a:pt x="10544" y="263701"/>
                  </a:lnTo>
                  <a:lnTo>
                    <a:pt x="21988" y="271415"/>
                  </a:lnTo>
                  <a:lnTo>
                    <a:pt x="36004" y="274243"/>
                  </a:lnTo>
                  <a:lnTo>
                    <a:pt x="663752" y="274243"/>
                  </a:lnTo>
                  <a:lnTo>
                    <a:pt x="677768" y="271415"/>
                  </a:lnTo>
                  <a:lnTo>
                    <a:pt x="689213" y="263701"/>
                  </a:lnTo>
                  <a:lnTo>
                    <a:pt x="696928" y="252260"/>
                  </a:lnTo>
                  <a:lnTo>
                    <a:pt x="699757" y="238252"/>
                  </a:lnTo>
                  <a:lnTo>
                    <a:pt x="699757" y="35991"/>
                  </a:lnTo>
                  <a:lnTo>
                    <a:pt x="696928" y="21983"/>
                  </a:lnTo>
                  <a:lnTo>
                    <a:pt x="689213" y="10542"/>
                  </a:lnTo>
                  <a:lnTo>
                    <a:pt x="677768" y="2828"/>
                  </a:lnTo>
                  <a:lnTo>
                    <a:pt x="663752" y="0"/>
                  </a:lnTo>
                  <a:lnTo>
                    <a:pt x="36004" y="0"/>
                  </a:lnTo>
                  <a:close/>
                </a:path>
              </a:pathLst>
            </a:custGeom>
            <a:ln w="12700">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87" name="object 87"/>
          <p:cNvSpPr txBox="1"/>
          <p:nvPr/>
        </p:nvSpPr>
        <p:spPr>
          <a:xfrm>
            <a:off x="7930481" y="5857641"/>
            <a:ext cx="352425"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70" normalizeH="0" baseline="0" noProof="0" dirty="0">
                <a:ln>
                  <a:noFill/>
                </a:ln>
                <a:solidFill>
                  <a:sysClr val="windowText" lastClr="000000"/>
                </a:solidFill>
                <a:effectLst/>
                <a:uLnTx/>
                <a:uFillTx/>
                <a:latin typeface="Calibri"/>
                <a:cs typeface="Calibri"/>
              </a:rPr>
              <a:t>NZQA</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88" name="object 88"/>
          <p:cNvSpPr txBox="1"/>
          <p:nvPr/>
        </p:nvSpPr>
        <p:spPr>
          <a:xfrm>
            <a:off x="7587581" y="5117504"/>
            <a:ext cx="1838325" cy="495934"/>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90" normalizeH="0" baseline="0" noProof="0" dirty="0">
                <a:ln>
                  <a:noFill/>
                </a:ln>
                <a:solidFill>
                  <a:sysClr val="windowText" lastClr="000000"/>
                </a:solidFill>
                <a:effectLst/>
                <a:uLnTx/>
                <a:uFillTx/>
                <a:latin typeface="Calibri"/>
                <a:cs typeface="Calibri"/>
              </a:rPr>
              <a:t>OTHER</a:t>
            </a:r>
            <a:r>
              <a:rPr kumimoji="0" sz="900" b="0" i="0" u="none" strike="noStrike" kern="0" cap="none" spc="25" normalizeH="0" baseline="0" noProof="0" dirty="0">
                <a:ln>
                  <a:noFill/>
                </a:ln>
                <a:solidFill>
                  <a:sysClr val="windowText" lastClr="000000"/>
                </a:solidFill>
                <a:effectLst/>
                <a:uLnTx/>
                <a:uFillTx/>
                <a:latin typeface="Calibri"/>
                <a:cs typeface="Calibri"/>
              </a:rPr>
              <a:t> </a:t>
            </a:r>
            <a:r>
              <a:rPr kumimoji="0" sz="900" b="0" i="0" u="none" strike="noStrike" kern="0" cap="none" spc="85" normalizeH="0" baseline="0" noProof="0" dirty="0">
                <a:ln>
                  <a:noFill/>
                </a:ln>
                <a:solidFill>
                  <a:sysClr val="windowText" lastClr="000000"/>
                </a:solidFill>
                <a:effectLst/>
                <a:uLnTx/>
                <a:uFillTx/>
                <a:latin typeface="Calibri"/>
                <a:cs typeface="Calibri"/>
              </a:rPr>
              <a:t>GOVERNMENT</a:t>
            </a:r>
            <a:r>
              <a:rPr kumimoji="0" sz="900" b="0" i="0" u="none" strike="noStrike" kern="0" cap="none" spc="20" normalizeH="0" baseline="0" noProof="0" dirty="0">
                <a:ln>
                  <a:noFill/>
                </a:ln>
                <a:solidFill>
                  <a:sysClr val="windowText" lastClr="000000"/>
                </a:solidFill>
                <a:effectLst/>
                <a:uLnTx/>
                <a:uFillTx/>
                <a:latin typeface="Calibri"/>
                <a:cs typeface="Calibri"/>
              </a:rPr>
              <a:t> </a:t>
            </a:r>
            <a:r>
              <a:rPr kumimoji="0" sz="900" b="0" i="0" u="none" strike="noStrike" kern="0" cap="none" spc="95" normalizeH="0" baseline="0" noProof="0" dirty="0">
                <a:ln>
                  <a:noFill/>
                </a:ln>
                <a:solidFill>
                  <a:sysClr val="windowText" lastClr="000000"/>
                </a:solidFill>
                <a:effectLst/>
                <a:uLnTx/>
                <a:uFillTx/>
                <a:latin typeface="Calibri"/>
                <a:cs typeface="Calibri"/>
              </a:rPr>
              <a:t>AGENCIES</a:t>
            </a:r>
            <a:endParaRPr kumimoji="0" sz="900" b="0" i="0" u="none" strike="noStrike" kern="0" cap="none" spc="0" normalizeH="0" baseline="0" noProof="0" dirty="0">
              <a:ln>
                <a:noFill/>
              </a:ln>
              <a:solidFill>
                <a:sysClr val="windowText" lastClr="000000"/>
              </a:solidFill>
              <a:effectLst/>
              <a:uLnTx/>
              <a:uFillTx/>
              <a:latin typeface="Calibri"/>
              <a:cs typeface="Calibri"/>
            </a:endParaRPr>
          </a:p>
          <a:p>
            <a:pPr marL="0" marR="0" lvl="0" indent="0" defTabSz="914400" eaLnBrk="1" fontAlgn="auto" latinLnBrk="0" hangingPunct="1">
              <a:lnSpc>
                <a:spcPct val="100000"/>
              </a:lnSpc>
              <a:spcBef>
                <a:spcPts val="15"/>
              </a:spcBef>
              <a:spcAft>
                <a:spcPts val="0"/>
              </a:spcAft>
              <a:buClrTx/>
              <a:buSzTx/>
              <a:buFontTx/>
              <a:buNone/>
              <a:tabLst/>
              <a:defRPr/>
            </a:pPr>
            <a:endParaRPr kumimoji="0" sz="1250" b="0" i="0" u="none" strike="noStrike" kern="0" cap="none" spc="0" normalizeH="0" baseline="0" noProof="0" dirty="0">
              <a:ln>
                <a:noFill/>
              </a:ln>
              <a:solidFill>
                <a:sysClr val="windowText" lastClr="000000"/>
              </a:solidFill>
              <a:effectLst/>
              <a:uLnTx/>
              <a:uFillTx/>
              <a:latin typeface="Calibri"/>
              <a:cs typeface="Calibri"/>
            </a:endParaRPr>
          </a:p>
          <a:p>
            <a:pPr marL="5715" marR="0" lvl="0" indent="0" algn="ctr" defTabSz="914400" eaLnBrk="1" fontAlgn="auto" latinLnBrk="0" hangingPunct="1">
              <a:lnSpc>
                <a:spcPct val="100000"/>
              </a:lnSpc>
              <a:spcBef>
                <a:spcPts val="0"/>
              </a:spcBef>
              <a:spcAft>
                <a:spcPts val="0"/>
              </a:spcAft>
              <a:buClrTx/>
              <a:buSzTx/>
              <a:buFontTx/>
              <a:buNone/>
              <a:tabLst>
                <a:tab pos="854075" algn="l"/>
              </a:tabLst>
              <a:defRPr/>
            </a:pPr>
            <a:r>
              <a:rPr kumimoji="0" sz="900" b="1" i="0" u="none" strike="noStrike" kern="0" cap="none" spc="90" normalizeH="0" baseline="0" noProof="0" dirty="0">
                <a:ln>
                  <a:noFill/>
                </a:ln>
                <a:solidFill>
                  <a:sysClr val="windowText" lastClr="000000"/>
                </a:solidFill>
                <a:effectLst/>
                <a:uLnTx/>
                <a:uFillTx/>
                <a:latin typeface="Calibri"/>
                <a:cs typeface="Calibri"/>
              </a:rPr>
              <a:t>RSLG</a:t>
            </a:r>
            <a:r>
              <a:rPr kumimoji="0" sz="900" b="1" i="0" u="none" strike="noStrike" kern="0" cap="none" spc="0" normalizeH="0" baseline="0" noProof="0" dirty="0">
                <a:ln>
                  <a:noFill/>
                </a:ln>
                <a:solidFill>
                  <a:sysClr val="windowText" lastClr="000000"/>
                </a:solidFill>
                <a:effectLst/>
                <a:uLnTx/>
                <a:uFillTx/>
                <a:latin typeface="Calibri"/>
                <a:cs typeface="Calibri"/>
              </a:rPr>
              <a:t>	</a:t>
            </a:r>
            <a:r>
              <a:rPr kumimoji="0" sz="900" b="1" i="0" u="none" strike="noStrike" kern="0" cap="none" spc="35" normalizeH="0" baseline="0" noProof="0" dirty="0">
                <a:ln>
                  <a:noFill/>
                </a:ln>
                <a:solidFill>
                  <a:sysClr val="windowText" lastClr="000000"/>
                </a:solidFill>
                <a:effectLst/>
                <a:uLnTx/>
                <a:uFillTx/>
                <a:latin typeface="Calibri"/>
                <a:cs typeface="Calibri"/>
              </a:rPr>
              <a:t>MOE</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89" name="object 89"/>
          <p:cNvSpPr txBox="1"/>
          <p:nvPr/>
        </p:nvSpPr>
        <p:spPr>
          <a:xfrm>
            <a:off x="8817105" y="5859241"/>
            <a:ext cx="233679"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25" normalizeH="0" baseline="0" noProof="0" dirty="0">
                <a:ln>
                  <a:noFill/>
                </a:ln>
                <a:solidFill>
                  <a:sysClr val="windowText" lastClr="000000"/>
                </a:solidFill>
                <a:effectLst/>
                <a:uLnTx/>
                <a:uFillTx/>
                <a:latin typeface="Calibri"/>
                <a:cs typeface="Calibri"/>
              </a:rPr>
              <a:t>MPI</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90" name="object 90"/>
          <p:cNvGrpSpPr/>
          <p:nvPr/>
        </p:nvGrpSpPr>
        <p:grpSpPr>
          <a:xfrm>
            <a:off x="9174453" y="1331995"/>
            <a:ext cx="1060450" cy="2713355"/>
            <a:chOff x="9174453" y="1331995"/>
            <a:chExt cx="1060450" cy="2713355"/>
          </a:xfrm>
        </p:grpSpPr>
        <p:sp>
          <p:nvSpPr>
            <p:cNvPr id="91" name="object 91"/>
            <p:cNvSpPr/>
            <p:nvPr/>
          </p:nvSpPr>
          <p:spPr>
            <a:xfrm>
              <a:off x="9180803" y="1338345"/>
              <a:ext cx="1032510" cy="443230"/>
            </a:xfrm>
            <a:custGeom>
              <a:avLst/>
              <a:gdLst/>
              <a:ahLst/>
              <a:cxnLst/>
              <a:rect l="l" t="t" r="r" b="b"/>
              <a:pathLst>
                <a:path w="1032509" h="443230">
                  <a:moveTo>
                    <a:pt x="959992" y="0"/>
                  </a:moveTo>
                  <a:lnTo>
                    <a:pt x="71996" y="0"/>
                  </a:lnTo>
                  <a:lnTo>
                    <a:pt x="43971" y="5657"/>
                  </a:lnTo>
                  <a:lnTo>
                    <a:pt x="21086" y="21088"/>
                  </a:lnTo>
                  <a:lnTo>
                    <a:pt x="5657" y="43976"/>
                  </a:lnTo>
                  <a:lnTo>
                    <a:pt x="0" y="72009"/>
                  </a:lnTo>
                  <a:lnTo>
                    <a:pt x="0" y="370954"/>
                  </a:lnTo>
                  <a:lnTo>
                    <a:pt x="5657" y="398979"/>
                  </a:lnTo>
                  <a:lnTo>
                    <a:pt x="21086" y="421863"/>
                  </a:lnTo>
                  <a:lnTo>
                    <a:pt x="43971" y="437292"/>
                  </a:lnTo>
                  <a:lnTo>
                    <a:pt x="71996" y="442950"/>
                  </a:lnTo>
                  <a:lnTo>
                    <a:pt x="959992" y="442950"/>
                  </a:lnTo>
                  <a:lnTo>
                    <a:pt x="988019" y="437292"/>
                  </a:lnTo>
                  <a:lnTo>
                    <a:pt x="1010908" y="421863"/>
                  </a:lnTo>
                  <a:lnTo>
                    <a:pt x="1026342" y="398979"/>
                  </a:lnTo>
                  <a:lnTo>
                    <a:pt x="1032001" y="370954"/>
                  </a:lnTo>
                  <a:lnTo>
                    <a:pt x="1032001" y="72009"/>
                  </a:lnTo>
                  <a:lnTo>
                    <a:pt x="1026342" y="43976"/>
                  </a:lnTo>
                  <a:lnTo>
                    <a:pt x="1010908" y="21088"/>
                  </a:lnTo>
                  <a:lnTo>
                    <a:pt x="988019" y="5657"/>
                  </a:lnTo>
                  <a:lnTo>
                    <a:pt x="95999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2" name="object 92"/>
            <p:cNvSpPr/>
            <p:nvPr/>
          </p:nvSpPr>
          <p:spPr>
            <a:xfrm>
              <a:off x="9180803" y="1338345"/>
              <a:ext cx="1032510" cy="443230"/>
            </a:xfrm>
            <a:custGeom>
              <a:avLst/>
              <a:gdLst/>
              <a:ahLst/>
              <a:cxnLst/>
              <a:rect l="l" t="t" r="r" b="b"/>
              <a:pathLst>
                <a:path w="1032509" h="443230">
                  <a:moveTo>
                    <a:pt x="71996" y="0"/>
                  </a:moveTo>
                  <a:lnTo>
                    <a:pt x="43971" y="5657"/>
                  </a:lnTo>
                  <a:lnTo>
                    <a:pt x="21086" y="21088"/>
                  </a:lnTo>
                  <a:lnTo>
                    <a:pt x="5657" y="43976"/>
                  </a:lnTo>
                  <a:lnTo>
                    <a:pt x="0" y="72009"/>
                  </a:lnTo>
                  <a:lnTo>
                    <a:pt x="0" y="370954"/>
                  </a:lnTo>
                  <a:lnTo>
                    <a:pt x="5657" y="398979"/>
                  </a:lnTo>
                  <a:lnTo>
                    <a:pt x="21086" y="421863"/>
                  </a:lnTo>
                  <a:lnTo>
                    <a:pt x="43971" y="437292"/>
                  </a:lnTo>
                  <a:lnTo>
                    <a:pt x="71996" y="442950"/>
                  </a:lnTo>
                  <a:lnTo>
                    <a:pt x="959992" y="442950"/>
                  </a:lnTo>
                  <a:lnTo>
                    <a:pt x="988019" y="437292"/>
                  </a:lnTo>
                  <a:lnTo>
                    <a:pt x="1010908" y="421863"/>
                  </a:lnTo>
                  <a:lnTo>
                    <a:pt x="1026342" y="398979"/>
                  </a:lnTo>
                  <a:lnTo>
                    <a:pt x="1032001" y="370954"/>
                  </a:lnTo>
                  <a:lnTo>
                    <a:pt x="1032001" y="72009"/>
                  </a:lnTo>
                  <a:lnTo>
                    <a:pt x="1026342" y="43976"/>
                  </a:lnTo>
                  <a:lnTo>
                    <a:pt x="1010908" y="21088"/>
                  </a:lnTo>
                  <a:lnTo>
                    <a:pt x="988019" y="5657"/>
                  </a:lnTo>
                  <a:lnTo>
                    <a:pt x="959992" y="0"/>
                  </a:lnTo>
                  <a:lnTo>
                    <a:pt x="71996" y="0"/>
                  </a:lnTo>
                  <a:close/>
                </a:path>
              </a:pathLst>
            </a:custGeom>
            <a:ln w="12700">
              <a:solidFill>
                <a:srgbClr val="8FC74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i="0" u="none" strike="noStrike" kern="0" cap="none" spc="0" normalizeH="0" baseline="0" noProof="0" dirty="0">
                <a:ln>
                  <a:noFill/>
                </a:ln>
                <a:solidFill>
                  <a:sysClr val="windowText" lastClr="000000"/>
                </a:solidFill>
                <a:effectLst/>
                <a:uLnTx/>
                <a:uFillTx/>
              </a:endParaRPr>
            </a:p>
          </p:txBody>
        </p:sp>
        <p:sp>
          <p:nvSpPr>
            <p:cNvPr id="93" name="object 93"/>
            <p:cNvSpPr/>
            <p:nvPr/>
          </p:nvSpPr>
          <p:spPr>
            <a:xfrm>
              <a:off x="9180803" y="2354345"/>
              <a:ext cx="1032510" cy="443230"/>
            </a:xfrm>
            <a:custGeom>
              <a:avLst/>
              <a:gdLst/>
              <a:ahLst/>
              <a:cxnLst/>
              <a:rect l="l" t="t" r="r" b="b"/>
              <a:pathLst>
                <a:path w="1032509" h="443230">
                  <a:moveTo>
                    <a:pt x="959992" y="0"/>
                  </a:moveTo>
                  <a:lnTo>
                    <a:pt x="71996" y="0"/>
                  </a:lnTo>
                  <a:lnTo>
                    <a:pt x="43971" y="5657"/>
                  </a:lnTo>
                  <a:lnTo>
                    <a:pt x="21086" y="21088"/>
                  </a:lnTo>
                  <a:lnTo>
                    <a:pt x="5657" y="43976"/>
                  </a:lnTo>
                  <a:lnTo>
                    <a:pt x="0" y="72009"/>
                  </a:lnTo>
                  <a:lnTo>
                    <a:pt x="0" y="370954"/>
                  </a:lnTo>
                  <a:lnTo>
                    <a:pt x="5657" y="398979"/>
                  </a:lnTo>
                  <a:lnTo>
                    <a:pt x="21086" y="421863"/>
                  </a:lnTo>
                  <a:lnTo>
                    <a:pt x="43971" y="437292"/>
                  </a:lnTo>
                  <a:lnTo>
                    <a:pt x="71996" y="442950"/>
                  </a:lnTo>
                  <a:lnTo>
                    <a:pt x="959992" y="442950"/>
                  </a:lnTo>
                  <a:lnTo>
                    <a:pt x="988019" y="437292"/>
                  </a:lnTo>
                  <a:lnTo>
                    <a:pt x="1010908" y="421863"/>
                  </a:lnTo>
                  <a:lnTo>
                    <a:pt x="1026342" y="398979"/>
                  </a:lnTo>
                  <a:lnTo>
                    <a:pt x="1032001" y="370954"/>
                  </a:lnTo>
                  <a:lnTo>
                    <a:pt x="1032001" y="72009"/>
                  </a:lnTo>
                  <a:lnTo>
                    <a:pt x="1026342" y="43976"/>
                  </a:lnTo>
                  <a:lnTo>
                    <a:pt x="1010908" y="21088"/>
                  </a:lnTo>
                  <a:lnTo>
                    <a:pt x="988019" y="5657"/>
                  </a:lnTo>
                  <a:lnTo>
                    <a:pt x="95999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4" name="object 94"/>
            <p:cNvSpPr/>
            <p:nvPr/>
          </p:nvSpPr>
          <p:spPr>
            <a:xfrm>
              <a:off x="9180803" y="2354345"/>
              <a:ext cx="1032510" cy="443230"/>
            </a:xfrm>
            <a:custGeom>
              <a:avLst/>
              <a:gdLst/>
              <a:ahLst/>
              <a:cxnLst/>
              <a:rect l="l" t="t" r="r" b="b"/>
              <a:pathLst>
                <a:path w="1032509" h="443230">
                  <a:moveTo>
                    <a:pt x="71996" y="0"/>
                  </a:moveTo>
                  <a:lnTo>
                    <a:pt x="43971" y="5657"/>
                  </a:lnTo>
                  <a:lnTo>
                    <a:pt x="21086" y="21088"/>
                  </a:lnTo>
                  <a:lnTo>
                    <a:pt x="5657" y="43976"/>
                  </a:lnTo>
                  <a:lnTo>
                    <a:pt x="0" y="72009"/>
                  </a:lnTo>
                  <a:lnTo>
                    <a:pt x="0" y="370954"/>
                  </a:lnTo>
                  <a:lnTo>
                    <a:pt x="5657" y="398979"/>
                  </a:lnTo>
                  <a:lnTo>
                    <a:pt x="21086" y="421863"/>
                  </a:lnTo>
                  <a:lnTo>
                    <a:pt x="43971" y="437292"/>
                  </a:lnTo>
                  <a:lnTo>
                    <a:pt x="71996" y="442950"/>
                  </a:lnTo>
                  <a:lnTo>
                    <a:pt x="959992" y="442950"/>
                  </a:lnTo>
                  <a:lnTo>
                    <a:pt x="988019" y="437292"/>
                  </a:lnTo>
                  <a:lnTo>
                    <a:pt x="1010908" y="421863"/>
                  </a:lnTo>
                  <a:lnTo>
                    <a:pt x="1026342" y="398979"/>
                  </a:lnTo>
                  <a:lnTo>
                    <a:pt x="1032001" y="370954"/>
                  </a:lnTo>
                  <a:lnTo>
                    <a:pt x="1032001" y="72009"/>
                  </a:lnTo>
                  <a:lnTo>
                    <a:pt x="1026342" y="43976"/>
                  </a:lnTo>
                  <a:lnTo>
                    <a:pt x="1010908" y="21088"/>
                  </a:lnTo>
                  <a:lnTo>
                    <a:pt x="988019" y="5657"/>
                  </a:lnTo>
                  <a:lnTo>
                    <a:pt x="959992" y="0"/>
                  </a:lnTo>
                  <a:lnTo>
                    <a:pt x="71996" y="0"/>
                  </a:lnTo>
                  <a:close/>
                </a:path>
              </a:pathLst>
            </a:custGeom>
            <a:ln w="12700">
              <a:solidFill>
                <a:srgbClr val="8FC74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5" name="object 95"/>
            <p:cNvSpPr/>
            <p:nvPr/>
          </p:nvSpPr>
          <p:spPr>
            <a:xfrm>
              <a:off x="9184054" y="3346954"/>
              <a:ext cx="1044575" cy="692150"/>
            </a:xfrm>
            <a:custGeom>
              <a:avLst/>
              <a:gdLst/>
              <a:ahLst/>
              <a:cxnLst/>
              <a:rect l="l" t="t" r="r" b="b"/>
              <a:pathLst>
                <a:path w="1044575" h="692150">
                  <a:moveTo>
                    <a:pt x="972400" y="0"/>
                  </a:moveTo>
                  <a:lnTo>
                    <a:pt x="71996" y="0"/>
                  </a:lnTo>
                  <a:lnTo>
                    <a:pt x="43971" y="5657"/>
                  </a:lnTo>
                  <a:lnTo>
                    <a:pt x="21086" y="21086"/>
                  </a:lnTo>
                  <a:lnTo>
                    <a:pt x="5657" y="43971"/>
                  </a:lnTo>
                  <a:lnTo>
                    <a:pt x="0" y="71996"/>
                  </a:lnTo>
                  <a:lnTo>
                    <a:pt x="0" y="619645"/>
                  </a:lnTo>
                  <a:lnTo>
                    <a:pt x="5657" y="647670"/>
                  </a:lnTo>
                  <a:lnTo>
                    <a:pt x="21086" y="670555"/>
                  </a:lnTo>
                  <a:lnTo>
                    <a:pt x="43971" y="685984"/>
                  </a:lnTo>
                  <a:lnTo>
                    <a:pt x="71996" y="691642"/>
                  </a:lnTo>
                  <a:lnTo>
                    <a:pt x="972400" y="691642"/>
                  </a:lnTo>
                  <a:lnTo>
                    <a:pt x="1000425" y="685984"/>
                  </a:lnTo>
                  <a:lnTo>
                    <a:pt x="1023310" y="670555"/>
                  </a:lnTo>
                  <a:lnTo>
                    <a:pt x="1038739" y="647670"/>
                  </a:lnTo>
                  <a:lnTo>
                    <a:pt x="1044397" y="619645"/>
                  </a:lnTo>
                  <a:lnTo>
                    <a:pt x="1044397" y="71996"/>
                  </a:lnTo>
                  <a:lnTo>
                    <a:pt x="1038739" y="43971"/>
                  </a:lnTo>
                  <a:lnTo>
                    <a:pt x="1023310" y="21086"/>
                  </a:lnTo>
                  <a:lnTo>
                    <a:pt x="1000425" y="5657"/>
                  </a:lnTo>
                  <a:lnTo>
                    <a:pt x="9724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96" name="object 96"/>
            <p:cNvSpPr/>
            <p:nvPr/>
          </p:nvSpPr>
          <p:spPr>
            <a:xfrm>
              <a:off x="9184054" y="3346954"/>
              <a:ext cx="1044575" cy="692150"/>
            </a:xfrm>
            <a:custGeom>
              <a:avLst/>
              <a:gdLst/>
              <a:ahLst/>
              <a:cxnLst/>
              <a:rect l="l" t="t" r="r" b="b"/>
              <a:pathLst>
                <a:path w="1044575" h="692150">
                  <a:moveTo>
                    <a:pt x="71996" y="0"/>
                  </a:moveTo>
                  <a:lnTo>
                    <a:pt x="43971" y="5657"/>
                  </a:lnTo>
                  <a:lnTo>
                    <a:pt x="21086" y="21086"/>
                  </a:lnTo>
                  <a:lnTo>
                    <a:pt x="5657" y="43971"/>
                  </a:lnTo>
                  <a:lnTo>
                    <a:pt x="0" y="71996"/>
                  </a:lnTo>
                  <a:lnTo>
                    <a:pt x="0" y="619645"/>
                  </a:lnTo>
                  <a:lnTo>
                    <a:pt x="5657" y="647670"/>
                  </a:lnTo>
                  <a:lnTo>
                    <a:pt x="21086" y="670555"/>
                  </a:lnTo>
                  <a:lnTo>
                    <a:pt x="43971" y="685984"/>
                  </a:lnTo>
                  <a:lnTo>
                    <a:pt x="71996" y="691642"/>
                  </a:lnTo>
                  <a:lnTo>
                    <a:pt x="972400" y="691642"/>
                  </a:lnTo>
                  <a:lnTo>
                    <a:pt x="1000425" y="685984"/>
                  </a:lnTo>
                  <a:lnTo>
                    <a:pt x="1023310" y="670555"/>
                  </a:lnTo>
                  <a:lnTo>
                    <a:pt x="1038739" y="647670"/>
                  </a:lnTo>
                  <a:lnTo>
                    <a:pt x="1044397" y="619645"/>
                  </a:lnTo>
                  <a:lnTo>
                    <a:pt x="1044397" y="71996"/>
                  </a:lnTo>
                  <a:lnTo>
                    <a:pt x="1038739" y="43971"/>
                  </a:lnTo>
                  <a:lnTo>
                    <a:pt x="1023310" y="21086"/>
                  </a:lnTo>
                  <a:lnTo>
                    <a:pt x="1000425" y="5657"/>
                  </a:lnTo>
                  <a:lnTo>
                    <a:pt x="972400" y="0"/>
                  </a:lnTo>
                  <a:lnTo>
                    <a:pt x="71996" y="0"/>
                  </a:lnTo>
                  <a:close/>
                </a:path>
              </a:pathLst>
            </a:custGeom>
            <a:ln w="12700">
              <a:solidFill>
                <a:srgbClr val="8FC74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97" name="object 97"/>
          <p:cNvSpPr txBox="1"/>
          <p:nvPr/>
        </p:nvSpPr>
        <p:spPr>
          <a:xfrm>
            <a:off x="9310158" y="1460204"/>
            <a:ext cx="78105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55" normalizeH="0" baseline="0" noProof="0" dirty="0">
                <a:ln>
                  <a:noFill/>
                </a:ln>
                <a:solidFill>
                  <a:sysClr val="windowText" lastClr="000000"/>
                </a:solidFill>
                <a:effectLst/>
                <a:uLnTx/>
                <a:uFillTx/>
                <a:latin typeface="Calibri"/>
                <a:cs typeface="Calibri"/>
              </a:rPr>
              <a:t>Muka</a:t>
            </a:r>
            <a:r>
              <a:rPr kumimoji="0" sz="900" b="0" i="0" u="none" strike="noStrike" kern="0" cap="none" spc="10" normalizeH="0" baseline="0" noProof="0" dirty="0">
                <a:ln>
                  <a:noFill/>
                </a:ln>
                <a:solidFill>
                  <a:sysClr val="windowText" lastClr="000000"/>
                </a:solidFill>
                <a:effectLst/>
                <a:uLnTx/>
                <a:uFillTx/>
                <a:latin typeface="Calibri"/>
                <a:cs typeface="Calibri"/>
              </a:rPr>
              <a:t> </a:t>
            </a:r>
            <a:r>
              <a:rPr kumimoji="0" sz="900" b="0" i="0" u="none" strike="noStrike" kern="0" cap="none" spc="55" normalizeH="0" baseline="0" noProof="0" dirty="0">
                <a:ln>
                  <a:noFill/>
                </a:ln>
                <a:solidFill>
                  <a:sysClr val="windowText" lastClr="000000"/>
                </a:solidFill>
                <a:effectLst/>
                <a:uLnTx/>
                <a:uFillTx/>
                <a:latin typeface="Calibri"/>
                <a:cs typeface="Calibri"/>
              </a:rPr>
              <a:t>Tangata</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sp>
        <p:nvSpPr>
          <p:cNvPr id="98" name="object 98"/>
          <p:cNvSpPr txBox="1"/>
          <p:nvPr/>
        </p:nvSpPr>
        <p:spPr>
          <a:xfrm>
            <a:off x="9584593" y="2484103"/>
            <a:ext cx="240029"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75" normalizeH="0" baseline="0" noProof="0" dirty="0">
                <a:ln>
                  <a:noFill/>
                </a:ln>
                <a:solidFill>
                  <a:sysClr val="windowText" lastClr="000000"/>
                </a:solidFill>
                <a:effectLst/>
                <a:uLnTx/>
                <a:uFillTx/>
                <a:latin typeface="Calibri"/>
                <a:cs typeface="Calibri"/>
              </a:rPr>
              <a:t>TEC</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99" name="object 99"/>
          <p:cNvGrpSpPr/>
          <p:nvPr/>
        </p:nvGrpSpPr>
        <p:grpSpPr>
          <a:xfrm>
            <a:off x="6507003" y="2997530"/>
            <a:ext cx="1297940" cy="556895"/>
            <a:chOff x="6507003" y="2997530"/>
            <a:chExt cx="1297940" cy="556895"/>
          </a:xfrm>
        </p:grpSpPr>
        <p:sp>
          <p:nvSpPr>
            <p:cNvPr id="100" name="object 100"/>
            <p:cNvSpPr/>
            <p:nvPr/>
          </p:nvSpPr>
          <p:spPr>
            <a:xfrm>
              <a:off x="6513353" y="3003880"/>
              <a:ext cx="1285240" cy="544195"/>
            </a:xfrm>
            <a:custGeom>
              <a:avLst/>
              <a:gdLst/>
              <a:ahLst/>
              <a:cxnLst/>
              <a:rect l="l" t="t" r="r" b="b"/>
              <a:pathLst>
                <a:path w="1285240" h="544195">
                  <a:moveTo>
                    <a:pt x="1212900" y="0"/>
                  </a:moveTo>
                  <a:lnTo>
                    <a:pt x="71996" y="0"/>
                  </a:lnTo>
                  <a:lnTo>
                    <a:pt x="43971" y="5657"/>
                  </a:lnTo>
                  <a:lnTo>
                    <a:pt x="21086" y="21086"/>
                  </a:lnTo>
                  <a:lnTo>
                    <a:pt x="5657" y="43971"/>
                  </a:lnTo>
                  <a:lnTo>
                    <a:pt x="0" y="71996"/>
                  </a:lnTo>
                  <a:lnTo>
                    <a:pt x="0" y="472186"/>
                  </a:lnTo>
                  <a:lnTo>
                    <a:pt x="5657" y="500210"/>
                  </a:lnTo>
                  <a:lnTo>
                    <a:pt x="21086" y="523095"/>
                  </a:lnTo>
                  <a:lnTo>
                    <a:pt x="43971" y="538524"/>
                  </a:lnTo>
                  <a:lnTo>
                    <a:pt x="71996" y="544182"/>
                  </a:lnTo>
                  <a:lnTo>
                    <a:pt x="1212900" y="544182"/>
                  </a:lnTo>
                  <a:lnTo>
                    <a:pt x="1240925" y="538524"/>
                  </a:lnTo>
                  <a:lnTo>
                    <a:pt x="1263810" y="523095"/>
                  </a:lnTo>
                  <a:lnTo>
                    <a:pt x="1279239" y="500210"/>
                  </a:lnTo>
                  <a:lnTo>
                    <a:pt x="1284897" y="472186"/>
                  </a:lnTo>
                  <a:lnTo>
                    <a:pt x="1284897" y="71996"/>
                  </a:lnTo>
                  <a:lnTo>
                    <a:pt x="1279239" y="43971"/>
                  </a:lnTo>
                  <a:lnTo>
                    <a:pt x="1263810" y="21086"/>
                  </a:lnTo>
                  <a:lnTo>
                    <a:pt x="1240925" y="5657"/>
                  </a:lnTo>
                  <a:lnTo>
                    <a:pt x="12129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1" name="object 101"/>
            <p:cNvSpPr/>
            <p:nvPr/>
          </p:nvSpPr>
          <p:spPr>
            <a:xfrm>
              <a:off x="6513353" y="3003880"/>
              <a:ext cx="1285240" cy="544195"/>
            </a:xfrm>
            <a:custGeom>
              <a:avLst/>
              <a:gdLst/>
              <a:ahLst/>
              <a:cxnLst/>
              <a:rect l="l" t="t" r="r" b="b"/>
              <a:pathLst>
                <a:path w="1285240" h="544195">
                  <a:moveTo>
                    <a:pt x="71996" y="0"/>
                  </a:moveTo>
                  <a:lnTo>
                    <a:pt x="43971" y="5657"/>
                  </a:lnTo>
                  <a:lnTo>
                    <a:pt x="21086" y="21086"/>
                  </a:lnTo>
                  <a:lnTo>
                    <a:pt x="5657" y="43971"/>
                  </a:lnTo>
                  <a:lnTo>
                    <a:pt x="0" y="71996"/>
                  </a:lnTo>
                  <a:lnTo>
                    <a:pt x="0" y="472186"/>
                  </a:lnTo>
                  <a:lnTo>
                    <a:pt x="5657" y="500210"/>
                  </a:lnTo>
                  <a:lnTo>
                    <a:pt x="21086" y="523095"/>
                  </a:lnTo>
                  <a:lnTo>
                    <a:pt x="43971" y="538524"/>
                  </a:lnTo>
                  <a:lnTo>
                    <a:pt x="71996" y="544182"/>
                  </a:lnTo>
                  <a:lnTo>
                    <a:pt x="1212900" y="544182"/>
                  </a:lnTo>
                  <a:lnTo>
                    <a:pt x="1240925" y="538524"/>
                  </a:lnTo>
                  <a:lnTo>
                    <a:pt x="1263810" y="523095"/>
                  </a:lnTo>
                  <a:lnTo>
                    <a:pt x="1279239" y="500210"/>
                  </a:lnTo>
                  <a:lnTo>
                    <a:pt x="1284897" y="472186"/>
                  </a:lnTo>
                  <a:lnTo>
                    <a:pt x="1284897" y="71996"/>
                  </a:lnTo>
                  <a:lnTo>
                    <a:pt x="1279239" y="43971"/>
                  </a:lnTo>
                  <a:lnTo>
                    <a:pt x="1263810" y="21086"/>
                  </a:lnTo>
                  <a:lnTo>
                    <a:pt x="1240925" y="5657"/>
                  </a:lnTo>
                  <a:lnTo>
                    <a:pt x="1212900" y="0"/>
                  </a:lnTo>
                  <a:lnTo>
                    <a:pt x="71996" y="0"/>
                  </a:lnTo>
                  <a:close/>
                </a:path>
              </a:pathLst>
            </a:custGeom>
            <a:ln w="12699">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102" name="object 102"/>
          <p:cNvSpPr txBox="1"/>
          <p:nvPr/>
        </p:nvSpPr>
        <p:spPr>
          <a:xfrm>
            <a:off x="6683556" y="3093504"/>
            <a:ext cx="969010" cy="299720"/>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85" normalizeH="0" baseline="0" noProof="0" dirty="0">
                <a:ln>
                  <a:noFill/>
                </a:ln>
                <a:solidFill>
                  <a:sysClr val="windowText" lastClr="000000"/>
                </a:solidFill>
                <a:effectLst/>
                <a:uLnTx/>
                <a:uFillTx/>
                <a:latin typeface="Calibri"/>
                <a:cs typeface="Calibri"/>
              </a:rPr>
              <a:t>FFCoVE</a:t>
            </a:r>
            <a:endParaRPr kumimoji="0" sz="900" b="0" i="0" u="none" strike="noStrike" kern="0" cap="none" spc="0" normalizeH="0" baseline="0" noProof="0" dirty="0">
              <a:ln>
                <a:noFill/>
              </a:ln>
              <a:solidFill>
                <a:sysClr val="windowText" lastClr="000000"/>
              </a:solidFill>
              <a:effectLst/>
              <a:uLnTx/>
              <a:uFillTx/>
              <a:latin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900" b="0" i="0" u="none" strike="noStrike" kern="0" cap="none" spc="70" normalizeH="0" baseline="0" noProof="0" dirty="0">
                <a:ln>
                  <a:noFill/>
                </a:ln>
                <a:solidFill>
                  <a:sysClr val="windowText" lastClr="000000"/>
                </a:solidFill>
                <a:effectLst/>
                <a:uLnTx/>
                <a:uFillTx/>
                <a:latin typeface="Calibri"/>
                <a:cs typeface="Calibri"/>
              </a:rPr>
              <a:t>General</a:t>
            </a:r>
            <a:r>
              <a:rPr kumimoji="0" sz="900" b="0" i="0" u="none" strike="noStrike" kern="0" cap="none" spc="30" normalizeH="0" baseline="0" noProof="0" dirty="0">
                <a:ln>
                  <a:noFill/>
                </a:ln>
                <a:solidFill>
                  <a:sysClr val="windowText" lastClr="000000"/>
                </a:solidFill>
                <a:effectLst/>
                <a:uLnTx/>
                <a:uFillTx/>
                <a:latin typeface="Calibri"/>
                <a:cs typeface="Calibri"/>
              </a:rPr>
              <a:t> </a:t>
            </a:r>
            <a:r>
              <a:rPr kumimoji="0" sz="900" b="0" i="0" u="none" strike="noStrike" kern="0" cap="none" spc="60" normalizeH="0" baseline="0" noProof="0" dirty="0">
                <a:ln>
                  <a:noFill/>
                </a:ln>
                <a:solidFill>
                  <a:sysClr val="windowText" lastClr="000000"/>
                </a:solidFill>
                <a:effectLst/>
                <a:uLnTx/>
                <a:uFillTx/>
                <a:latin typeface="Calibri"/>
                <a:cs typeface="Calibri"/>
              </a:rPr>
              <a:t>Manager</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103" name="object 103"/>
          <p:cNvGrpSpPr/>
          <p:nvPr/>
        </p:nvGrpSpPr>
        <p:grpSpPr>
          <a:xfrm>
            <a:off x="5480199" y="2827294"/>
            <a:ext cx="3300095" cy="1945005"/>
            <a:chOff x="5480199" y="2827294"/>
            <a:chExt cx="3300095" cy="1945005"/>
          </a:xfrm>
        </p:grpSpPr>
        <p:sp>
          <p:nvSpPr>
            <p:cNvPr id="104" name="object 104"/>
            <p:cNvSpPr/>
            <p:nvPr/>
          </p:nvSpPr>
          <p:spPr>
            <a:xfrm>
              <a:off x="5501088" y="2871633"/>
              <a:ext cx="23495" cy="35560"/>
            </a:xfrm>
            <a:custGeom>
              <a:avLst/>
              <a:gdLst/>
              <a:ahLst/>
              <a:cxnLst/>
              <a:rect l="l" t="t" r="r" b="b"/>
              <a:pathLst>
                <a:path w="23495" h="35560">
                  <a:moveTo>
                    <a:pt x="23444" y="0"/>
                  </a:moveTo>
                  <a:lnTo>
                    <a:pt x="16355" y="7812"/>
                  </a:lnTo>
                  <a:lnTo>
                    <a:pt x="10045" y="16294"/>
                  </a:lnTo>
                  <a:lnTo>
                    <a:pt x="4573" y="25385"/>
                  </a:lnTo>
                  <a:lnTo>
                    <a:pt x="0" y="35026"/>
                  </a:lnTo>
                </a:path>
              </a:pathLst>
            </a:custGeom>
            <a:ln w="25400">
              <a:solidFill>
                <a:srgbClr val="D2232A"/>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5" name="object 105"/>
            <p:cNvSpPr/>
            <p:nvPr/>
          </p:nvSpPr>
          <p:spPr>
            <a:xfrm>
              <a:off x="5492899" y="3025423"/>
              <a:ext cx="0" cy="1587500"/>
            </a:xfrm>
            <a:custGeom>
              <a:avLst/>
              <a:gdLst/>
              <a:ahLst/>
              <a:cxnLst/>
              <a:rect l="l" t="t" r="r" b="b"/>
              <a:pathLst>
                <a:path h="1587500">
                  <a:moveTo>
                    <a:pt x="0" y="0"/>
                  </a:moveTo>
                  <a:lnTo>
                    <a:pt x="0" y="1587169"/>
                  </a:lnTo>
                </a:path>
              </a:pathLst>
            </a:custGeom>
            <a:ln w="25400">
              <a:solidFill>
                <a:srgbClr val="D2232A"/>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6" name="object 106"/>
            <p:cNvSpPr/>
            <p:nvPr/>
          </p:nvSpPr>
          <p:spPr>
            <a:xfrm>
              <a:off x="5524533" y="4727668"/>
              <a:ext cx="35560" cy="23495"/>
            </a:xfrm>
            <a:custGeom>
              <a:avLst/>
              <a:gdLst/>
              <a:ahLst/>
              <a:cxnLst/>
              <a:rect l="l" t="t" r="r" b="b"/>
              <a:pathLst>
                <a:path w="35560" h="23495">
                  <a:moveTo>
                    <a:pt x="0" y="0"/>
                  </a:moveTo>
                  <a:lnTo>
                    <a:pt x="7812" y="7086"/>
                  </a:lnTo>
                  <a:lnTo>
                    <a:pt x="16294" y="13393"/>
                  </a:lnTo>
                  <a:lnTo>
                    <a:pt x="25385" y="18864"/>
                  </a:lnTo>
                  <a:lnTo>
                    <a:pt x="35026" y="23444"/>
                  </a:lnTo>
                </a:path>
              </a:pathLst>
            </a:custGeom>
            <a:ln w="25400">
              <a:solidFill>
                <a:srgbClr val="D2232A"/>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7" name="object 107"/>
            <p:cNvSpPr/>
            <p:nvPr/>
          </p:nvSpPr>
          <p:spPr>
            <a:xfrm>
              <a:off x="5677364" y="4759295"/>
              <a:ext cx="2944495" cy="0"/>
            </a:xfrm>
            <a:custGeom>
              <a:avLst/>
              <a:gdLst/>
              <a:ahLst/>
              <a:cxnLst/>
              <a:rect l="l" t="t" r="r" b="b"/>
              <a:pathLst>
                <a:path w="2944495">
                  <a:moveTo>
                    <a:pt x="0" y="0"/>
                  </a:moveTo>
                  <a:lnTo>
                    <a:pt x="2943898" y="0"/>
                  </a:lnTo>
                </a:path>
              </a:pathLst>
            </a:custGeom>
            <a:ln w="25400">
              <a:solidFill>
                <a:srgbClr val="D2232A"/>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8" name="object 108"/>
            <p:cNvSpPr/>
            <p:nvPr/>
          </p:nvSpPr>
          <p:spPr>
            <a:xfrm>
              <a:off x="8735867" y="4692629"/>
              <a:ext cx="23495" cy="35560"/>
            </a:xfrm>
            <a:custGeom>
              <a:avLst/>
              <a:gdLst/>
              <a:ahLst/>
              <a:cxnLst/>
              <a:rect l="l" t="t" r="r" b="b"/>
              <a:pathLst>
                <a:path w="23495" h="35560">
                  <a:moveTo>
                    <a:pt x="0" y="35039"/>
                  </a:moveTo>
                  <a:lnTo>
                    <a:pt x="7086" y="27226"/>
                  </a:lnTo>
                  <a:lnTo>
                    <a:pt x="13393" y="18743"/>
                  </a:lnTo>
                  <a:lnTo>
                    <a:pt x="18864" y="9648"/>
                  </a:lnTo>
                  <a:lnTo>
                    <a:pt x="23444" y="0"/>
                  </a:lnTo>
                </a:path>
              </a:pathLst>
            </a:custGeom>
            <a:ln w="25400">
              <a:solidFill>
                <a:srgbClr val="D2232A"/>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09" name="object 109"/>
            <p:cNvSpPr/>
            <p:nvPr/>
          </p:nvSpPr>
          <p:spPr>
            <a:xfrm>
              <a:off x="8767500" y="2986711"/>
              <a:ext cx="0" cy="1587500"/>
            </a:xfrm>
            <a:custGeom>
              <a:avLst/>
              <a:gdLst/>
              <a:ahLst/>
              <a:cxnLst/>
              <a:rect l="l" t="t" r="r" b="b"/>
              <a:pathLst>
                <a:path h="1587500">
                  <a:moveTo>
                    <a:pt x="0" y="1587169"/>
                  </a:moveTo>
                  <a:lnTo>
                    <a:pt x="0" y="0"/>
                  </a:lnTo>
                </a:path>
              </a:pathLst>
            </a:custGeom>
            <a:ln w="25400">
              <a:solidFill>
                <a:srgbClr val="D2232A"/>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0" name="object 110"/>
            <p:cNvSpPr/>
            <p:nvPr/>
          </p:nvSpPr>
          <p:spPr>
            <a:xfrm>
              <a:off x="8700841" y="2848189"/>
              <a:ext cx="35560" cy="23495"/>
            </a:xfrm>
            <a:custGeom>
              <a:avLst/>
              <a:gdLst/>
              <a:ahLst/>
              <a:cxnLst/>
              <a:rect l="l" t="t" r="r" b="b"/>
              <a:pathLst>
                <a:path w="35559" h="23494">
                  <a:moveTo>
                    <a:pt x="35026" y="23444"/>
                  </a:moveTo>
                  <a:lnTo>
                    <a:pt x="27214" y="16355"/>
                  </a:lnTo>
                  <a:lnTo>
                    <a:pt x="18732" y="10045"/>
                  </a:lnTo>
                  <a:lnTo>
                    <a:pt x="9641" y="4573"/>
                  </a:lnTo>
                  <a:lnTo>
                    <a:pt x="0" y="0"/>
                  </a:lnTo>
                </a:path>
              </a:pathLst>
            </a:custGeom>
            <a:ln w="25400">
              <a:solidFill>
                <a:srgbClr val="D2232A"/>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1" name="object 111"/>
            <p:cNvSpPr/>
            <p:nvPr/>
          </p:nvSpPr>
          <p:spPr>
            <a:xfrm>
              <a:off x="5639136" y="2839995"/>
              <a:ext cx="2944495" cy="0"/>
            </a:xfrm>
            <a:custGeom>
              <a:avLst/>
              <a:gdLst/>
              <a:ahLst/>
              <a:cxnLst/>
              <a:rect l="l" t="t" r="r" b="b"/>
              <a:pathLst>
                <a:path w="2944495">
                  <a:moveTo>
                    <a:pt x="2943898" y="0"/>
                  </a:moveTo>
                  <a:lnTo>
                    <a:pt x="0" y="0"/>
                  </a:lnTo>
                </a:path>
              </a:pathLst>
            </a:custGeom>
            <a:ln w="25400">
              <a:solidFill>
                <a:srgbClr val="D2232A"/>
              </a:solidFill>
              <a:prstDash val="dot"/>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2" name="object 112"/>
            <p:cNvSpPr/>
            <p:nvPr/>
          </p:nvSpPr>
          <p:spPr>
            <a:xfrm>
              <a:off x="5480190" y="2827299"/>
              <a:ext cx="3300095" cy="1945005"/>
            </a:xfrm>
            <a:custGeom>
              <a:avLst/>
              <a:gdLst/>
              <a:ahLst/>
              <a:cxnLst/>
              <a:rect l="l" t="t" r="r" b="b"/>
              <a:pathLst>
                <a:path w="3300095" h="1945004">
                  <a:moveTo>
                    <a:pt x="25400" y="1823999"/>
                  </a:moveTo>
                  <a:lnTo>
                    <a:pt x="21678" y="1815020"/>
                  </a:lnTo>
                  <a:lnTo>
                    <a:pt x="12700" y="1811299"/>
                  </a:lnTo>
                  <a:lnTo>
                    <a:pt x="3721" y="1815020"/>
                  </a:lnTo>
                  <a:lnTo>
                    <a:pt x="0" y="1823999"/>
                  </a:lnTo>
                  <a:lnTo>
                    <a:pt x="3721" y="1832978"/>
                  </a:lnTo>
                  <a:lnTo>
                    <a:pt x="12700" y="1836699"/>
                  </a:lnTo>
                  <a:lnTo>
                    <a:pt x="21678" y="1832978"/>
                  </a:lnTo>
                  <a:lnTo>
                    <a:pt x="25400" y="1823999"/>
                  </a:lnTo>
                  <a:close/>
                </a:path>
                <a:path w="3300095" h="1945004">
                  <a:moveTo>
                    <a:pt x="25400" y="120700"/>
                  </a:moveTo>
                  <a:lnTo>
                    <a:pt x="21678" y="111721"/>
                  </a:lnTo>
                  <a:lnTo>
                    <a:pt x="12700" y="108000"/>
                  </a:lnTo>
                  <a:lnTo>
                    <a:pt x="3721" y="111721"/>
                  </a:lnTo>
                  <a:lnTo>
                    <a:pt x="0" y="120700"/>
                  </a:lnTo>
                  <a:lnTo>
                    <a:pt x="3721" y="129679"/>
                  </a:lnTo>
                  <a:lnTo>
                    <a:pt x="12700" y="133400"/>
                  </a:lnTo>
                  <a:lnTo>
                    <a:pt x="21678" y="129679"/>
                  </a:lnTo>
                  <a:lnTo>
                    <a:pt x="25400" y="120700"/>
                  </a:lnTo>
                  <a:close/>
                </a:path>
                <a:path w="3300095" h="1945004">
                  <a:moveTo>
                    <a:pt x="133400" y="1932000"/>
                  </a:moveTo>
                  <a:lnTo>
                    <a:pt x="129679" y="1923021"/>
                  </a:lnTo>
                  <a:lnTo>
                    <a:pt x="120700" y="1919300"/>
                  </a:lnTo>
                  <a:lnTo>
                    <a:pt x="111721" y="1923021"/>
                  </a:lnTo>
                  <a:lnTo>
                    <a:pt x="108000" y="1932000"/>
                  </a:lnTo>
                  <a:lnTo>
                    <a:pt x="111721" y="1940979"/>
                  </a:lnTo>
                  <a:lnTo>
                    <a:pt x="120700" y="1944700"/>
                  </a:lnTo>
                  <a:lnTo>
                    <a:pt x="129679" y="1940979"/>
                  </a:lnTo>
                  <a:lnTo>
                    <a:pt x="133400" y="1932000"/>
                  </a:lnTo>
                  <a:close/>
                </a:path>
                <a:path w="3300095" h="1945004">
                  <a:moveTo>
                    <a:pt x="133400" y="12700"/>
                  </a:moveTo>
                  <a:lnTo>
                    <a:pt x="129679" y="3721"/>
                  </a:lnTo>
                  <a:lnTo>
                    <a:pt x="120700" y="0"/>
                  </a:lnTo>
                  <a:lnTo>
                    <a:pt x="111721" y="3721"/>
                  </a:lnTo>
                  <a:lnTo>
                    <a:pt x="108000" y="12700"/>
                  </a:lnTo>
                  <a:lnTo>
                    <a:pt x="111721" y="21678"/>
                  </a:lnTo>
                  <a:lnTo>
                    <a:pt x="120700" y="25400"/>
                  </a:lnTo>
                  <a:lnTo>
                    <a:pt x="129679" y="21678"/>
                  </a:lnTo>
                  <a:lnTo>
                    <a:pt x="133400" y="12700"/>
                  </a:lnTo>
                  <a:close/>
                </a:path>
                <a:path w="3300095" h="1945004">
                  <a:moveTo>
                    <a:pt x="3192005" y="1932000"/>
                  </a:moveTo>
                  <a:lnTo>
                    <a:pt x="3188284" y="1923021"/>
                  </a:lnTo>
                  <a:lnTo>
                    <a:pt x="3179305" y="1919300"/>
                  </a:lnTo>
                  <a:lnTo>
                    <a:pt x="3170326" y="1923021"/>
                  </a:lnTo>
                  <a:lnTo>
                    <a:pt x="3166605" y="1932000"/>
                  </a:lnTo>
                  <a:lnTo>
                    <a:pt x="3170326" y="1940979"/>
                  </a:lnTo>
                  <a:lnTo>
                    <a:pt x="3179305" y="1944700"/>
                  </a:lnTo>
                  <a:lnTo>
                    <a:pt x="3188284" y="1940979"/>
                  </a:lnTo>
                  <a:lnTo>
                    <a:pt x="3192005" y="1932000"/>
                  </a:lnTo>
                  <a:close/>
                </a:path>
                <a:path w="3300095" h="1945004">
                  <a:moveTo>
                    <a:pt x="3192005" y="12700"/>
                  </a:moveTo>
                  <a:lnTo>
                    <a:pt x="3188284" y="3721"/>
                  </a:lnTo>
                  <a:lnTo>
                    <a:pt x="3179305" y="0"/>
                  </a:lnTo>
                  <a:lnTo>
                    <a:pt x="3170326" y="3721"/>
                  </a:lnTo>
                  <a:lnTo>
                    <a:pt x="3166605" y="12700"/>
                  </a:lnTo>
                  <a:lnTo>
                    <a:pt x="3170326" y="21678"/>
                  </a:lnTo>
                  <a:lnTo>
                    <a:pt x="3179305" y="25400"/>
                  </a:lnTo>
                  <a:lnTo>
                    <a:pt x="3188284" y="21678"/>
                  </a:lnTo>
                  <a:lnTo>
                    <a:pt x="3192005" y="12700"/>
                  </a:lnTo>
                  <a:close/>
                </a:path>
                <a:path w="3300095" h="1945004">
                  <a:moveTo>
                    <a:pt x="3300006" y="1823999"/>
                  </a:moveTo>
                  <a:lnTo>
                    <a:pt x="3296285" y="1815020"/>
                  </a:lnTo>
                  <a:lnTo>
                    <a:pt x="3287306" y="1811299"/>
                  </a:lnTo>
                  <a:lnTo>
                    <a:pt x="3278327" y="1815020"/>
                  </a:lnTo>
                  <a:lnTo>
                    <a:pt x="3274606" y="1823999"/>
                  </a:lnTo>
                  <a:lnTo>
                    <a:pt x="3278327" y="1832978"/>
                  </a:lnTo>
                  <a:lnTo>
                    <a:pt x="3287306" y="1836699"/>
                  </a:lnTo>
                  <a:lnTo>
                    <a:pt x="3296285" y="1832978"/>
                  </a:lnTo>
                  <a:lnTo>
                    <a:pt x="3300006" y="1823999"/>
                  </a:lnTo>
                  <a:close/>
                </a:path>
                <a:path w="3300095" h="1945004">
                  <a:moveTo>
                    <a:pt x="3300006" y="120700"/>
                  </a:moveTo>
                  <a:lnTo>
                    <a:pt x="3296285" y="111721"/>
                  </a:lnTo>
                  <a:lnTo>
                    <a:pt x="3287306" y="108000"/>
                  </a:lnTo>
                  <a:lnTo>
                    <a:pt x="3278327" y="111721"/>
                  </a:lnTo>
                  <a:lnTo>
                    <a:pt x="3274606" y="120700"/>
                  </a:lnTo>
                  <a:lnTo>
                    <a:pt x="3278327" y="129679"/>
                  </a:lnTo>
                  <a:lnTo>
                    <a:pt x="3287306" y="133400"/>
                  </a:lnTo>
                  <a:lnTo>
                    <a:pt x="3296285" y="129679"/>
                  </a:lnTo>
                  <a:lnTo>
                    <a:pt x="3300006" y="120700"/>
                  </a:lnTo>
                  <a:close/>
                </a:path>
              </a:pathLst>
            </a:custGeom>
            <a:solidFill>
              <a:srgbClr val="D2232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113" name="object 113"/>
          <p:cNvSpPr txBox="1"/>
          <p:nvPr/>
        </p:nvSpPr>
        <p:spPr>
          <a:xfrm>
            <a:off x="9341232" y="3450852"/>
            <a:ext cx="721360" cy="413384"/>
          </a:xfrm>
          <a:prstGeom prst="rect">
            <a:avLst/>
          </a:prstGeom>
        </p:spPr>
        <p:txBody>
          <a:bodyPr vert="horz" wrap="square" lIns="0" tIns="12700" rIns="0" bIns="0" rtlCol="0">
            <a:spAutoFit/>
          </a:bodyPr>
          <a:lstStyle/>
          <a:p>
            <a:pPr marL="55244"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Calibri"/>
                <a:cs typeface="Calibri"/>
              </a:rPr>
              <a:t>Te</a:t>
            </a:r>
            <a:r>
              <a:rPr kumimoji="0" sz="900" b="0" i="0" u="none" strike="noStrike" kern="0" cap="none" spc="55" normalizeH="0" baseline="0" noProof="0" dirty="0">
                <a:ln>
                  <a:noFill/>
                </a:ln>
                <a:solidFill>
                  <a:sysClr val="windowText" lastClr="000000"/>
                </a:solidFill>
                <a:effectLst/>
                <a:uLnTx/>
                <a:uFillTx/>
                <a:latin typeface="Calibri"/>
                <a:cs typeface="Calibri"/>
              </a:rPr>
              <a:t> </a:t>
            </a:r>
            <a:r>
              <a:rPr kumimoji="0" sz="900" b="0" i="0" u="none" strike="noStrike" kern="0" cap="none" spc="65" normalizeH="0" baseline="0" noProof="0" dirty="0">
                <a:ln>
                  <a:noFill/>
                </a:ln>
                <a:solidFill>
                  <a:sysClr val="windowText" lastClr="000000"/>
                </a:solidFill>
                <a:effectLst/>
                <a:uLnTx/>
                <a:uFillTx/>
                <a:latin typeface="Calibri"/>
                <a:cs typeface="Calibri"/>
              </a:rPr>
              <a:t>Pūkenga</a:t>
            </a:r>
            <a:endParaRPr kumimoji="0" sz="900" b="0" i="0" u="none" strike="noStrike" kern="0" cap="none" spc="0" normalizeH="0" baseline="0" noProof="0" dirty="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890"/>
              </a:spcBef>
              <a:spcAft>
                <a:spcPts val="0"/>
              </a:spcAft>
              <a:buClrTx/>
              <a:buSzTx/>
              <a:buFontTx/>
              <a:buNone/>
              <a:tabLst/>
              <a:defRPr/>
            </a:pPr>
            <a:r>
              <a:rPr kumimoji="0" sz="900" b="0" i="0" u="none" strike="noStrike" kern="0" cap="none" spc="95" normalizeH="0" baseline="0" noProof="0" dirty="0">
                <a:ln>
                  <a:noFill/>
                </a:ln>
                <a:solidFill>
                  <a:sysClr val="windowText" lastClr="000000"/>
                </a:solidFill>
                <a:effectLst/>
                <a:uLnTx/>
                <a:uFillTx/>
                <a:latin typeface="Calibri"/>
                <a:cs typeface="Calibri"/>
              </a:rPr>
              <a:t>FFCoVE</a:t>
            </a:r>
            <a:r>
              <a:rPr kumimoji="0" sz="900" b="0" i="0" u="none" strike="noStrike" kern="0" cap="none" spc="45" normalizeH="0" baseline="0" noProof="0" dirty="0">
                <a:ln>
                  <a:noFill/>
                </a:ln>
                <a:solidFill>
                  <a:sysClr val="windowText" lastClr="000000"/>
                </a:solidFill>
                <a:effectLst/>
                <a:uLnTx/>
                <a:uFillTx/>
                <a:latin typeface="Calibri"/>
                <a:cs typeface="Calibri"/>
              </a:rPr>
              <a:t> </a:t>
            </a:r>
            <a:r>
              <a:rPr kumimoji="0" sz="900" b="0" i="0" u="none" strike="noStrike" kern="0" cap="none" spc="50" normalizeH="0" baseline="0" noProof="0" dirty="0">
                <a:ln>
                  <a:noFill/>
                </a:ln>
                <a:solidFill>
                  <a:sysClr val="windowText" lastClr="000000"/>
                </a:solidFill>
                <a:effectLst/>
                <a:uLnTx/>
                <a:uFillTx/>
                <a:latin typeface="Calibri"/>
                <a:cs typeface="Calibri"/>
              </a:rPr>
              <a:t>host</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114" name="object 114"/>
          <p:cNvGrpSpPr/>
          <p:nvPr/>
        </p:nvGrpSpPr>
        <p:grpSpPr>
          <a:xfrm>
            <a:off x="3269003" y="3675057"/>
            <a:ext cx="6843395" cy="889000"/>
            <a:chOff x="3269003" y="3675057"/>
            <a:chExt cx="6843395" cy="889000"/>
          </a:xfrm>
        </p:grpSpPr>
        <p:sp>
          <p:nvSpPr>
            <p:cNvPr id="115" name="object 115"/>
            <p:cNvSpPr/>
            <p:nvPr/>
          </p:nvSpPr>
          <p:spPr>
            <a:xfrm>
              <a:off x="9296794" y="3681407"/>
              <a:ext cx="808990" cy="229870"/>
            </a:xfrm>
            <a:custGeom>
              <a:avLst/>
              <a:gdLst/>
              <a:ahLst/>
              <a:cxnLst/>
              <a:rect l="l" t="t" r="r" b="b"/>
              <a:pathLst>
                <a:path w="808990" h="229870">
                  <a:moveTo>
                    <a:pt x="36004" y="0"/>
                  </a:moveTo>
                  <a:lnTo>
                    <a:pt x="21993" y="2828"/>
                  </a:lnTo>
                  <a:lnTo>
                    <a:pt x="10548" y="10542"/>
                  </a:lnTo>
                  <a:lnTo>
                    <a:pt x="2830" y="21983"/>
                  </a:lnTo>
                  <a:lnTo>
                    <a:pt x="0" y="35991"/>
                  </a:lnTo>
                  <a:lnTo>
                    <a:pt x="0" y="193713"/>
                  </a:lnTo>
                  <a:lnTo>
                    <a:pt x="2830" y="207721"/>
                  </a:lnTo>
                  <a:lnTo>
                    <a:pt x="10548" y="219162"/>
                  </a:lnTo>
                  <a:lnTo>
                    <a:pt x="21993" y="226876"/>
                  </a:lnTo>
                  <a:lnTo>
                    <a:pt x="36004" y="229704"/>
                  </a:lnTo>
                  <a:lnTo>
                    <a:pt x="772960" y="229704"/>
                  </a:lnTo>
                  <a:lnTo>
                    <a:pt x="786968" y="226876"/>
                  </a:lnTo>
                  <a:lnTo>
                    <a:pt x="798409" y="219162"/>
                  </a:lnTo>
                  <a:lnTo>
                    <a:pt x="806123" y="207721"/>
                  </a:lnTo>
                  <a:lnTo>
                    <a:pt x="808951" y="193713"/>
                  </a:lnTo>
                  <a:lnTo>
                    <a:pt x="808951" y="35991"/>
                  </a:lnTo>
                  <a:lnTo>
                    <a:pt x="806123" y="21983"/>
                  </a:lnTo>
                  <a:lnTo>
                    <a:pt x="798409" y="10542"/>
                  </a:lnTo>
                  <a:lnTo>
                    <a:pt x="786968" y="2828"/>
                  </a:lnTo>
                  <a:lnTo>
                    <a:pt x="772960" y="0"/>
                  </a:lnTo>
                  <a:lnTo>
                    <a:pt x="36004" y="0"/>
                  </a:lnTo>
                  <a:close/>
                </a:path>
              </a:pathLst>
            </a:custGeom>
            <a:ln w="12699">
              <a:solidFill>
                <a:srgbClr val="8FC74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6" name="object 116"/>
            <p:cNvSpPr/>
            <p:nvPr/>
          </p:nvSpPr>
          <p:spPr>
            <a:xfrm>
              <a:off x="3275353" y="4013356"/>
              <a:ext cx="1471930" cy="544195"/>
            </a:xfrm>
            <a:custGeom>
              <a:avLst/>
              <a:gdLst/>
              <a:ahLst/>
              <a:cxnLst/>
              <a:rect l="l" t="t" r="r" b="b"/>
              <a:pathLst>
                <a:path w="1471929" h="544195">
                  <a:moveTo>
                    <a:pt x="1399895" y="0"/>
                  </a:moveTo>
                  <a:lnTo>
                    <a:pt x="71996" y="0"/>
                  </a:lnTo>
                  <a:lnTo>
                    <a:pt x="43971" y="5657"/>
                  </a:lnTo>
                  <a:lnTo>
                    <a:pt x="21086" y="21086"/>
                  </a:lnTo>
                  <a:lnTo>
                    <a:pt x="5657" y="43971"/>
                  </a:lnTo>
                  <a:lnTo>
                    <a:pt x="0" y="71996"/>
                  </a:lnTo>
                  <a:lnTo>
                    <a:pt x="0" y="472186"/>
                  </a:lnTo>
                  <a:lnTo>
                    <a:pt x="5657" y="500210"/>
                  </a:lnTo>
                  <a:lnTo>
                    <a:pt x="21086" y="523095"/>
                  </a:lnTo>
                  <a:lnTo>
                    <a:pt x="43971" y="538524"/>
                  </a:lnTo>
                  <a:lnTo>
                    <a:pt x="71996" y="544182"/>
                  </a:lnTo>
                  <a:lnTo>
                    <a:pt x="1399895" y="544182"/>
                  </a:lnTo>
                  <a:lnTo>
                    <a:pt x="1427920" y="538524"/>
                  </a:lnTo>
                  <a:lnTo>
                    <a:pt x="1450805" y="523095"/>
                  </a:lnTo>
                  <a:lnTo>
                    <a:pt x="1466234" y="500210"/>
                  </a:lnTo>
                  <a:lnTo>
                    <a:pt x="1471891" y="472186"/>
                  </a:lnTo>
                  <a:lnTo>
                    <a:pt x="1471891" y="71996"/>
                  </a:lnTo>
                  <a:lnTo>
                    <a:pt x="1466234" y="43971"/>
                  </a:lnTo>
                  <a:lnTo>
                    <a:pt x="1450805" y="21086"/>
                  </a:lnTo>
                  <a:lnTo>
                    <a:pt x="1427920" y="5657"/>
                  </a:lnTo>
                  <a:lnTo>
                    <a:pt x="139989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117" name="object 117"/>
            <p:cNvSpPr/>
            <p:nvPr/>
          </p:nvSpPr>
          <p:spPr>
            <a:xfrm>
              <a:off x="3275353" y="4013356"/>
              <a:ext cx="1471930" cy="544195"/>
            </a:xfrm>
            <a:custGeom>
              <a:avLst/>
              <a:gdLst/>
              <a:ahLst/>
              <a:cxnLst/>
              <a:rect l="l" t="t" r="r" b="b"/>
              <a:pathLst>
                <a:path w="1471929" h="544195">
                  <a:moveTo>
                    <a:pt x="71996" y="0"/>
                  </a:moveTo>
                  <a:lnTo>
                    <a:pt x="43971" y="5657"/>
                  </a:lnTo>
                  <a:lnTo>
                    <a:pt x="21086" y="21086"/>
                  </a:lnTo>
                  <a:lnTo>
                    <a:pt x="5657" y="43971"/>
                  </a:lnTo>
                  <a:lnTo>
                    <a:pt x="0" y="71996"/>
                  </a:lnTo>
                  <a:lnTo>
                    <a:pt x="0" y="472186"/>
                  </a:lnTo>
                  <a:lnTo>
                    <a:pt x="5657" y="500210"/>
                  </a:lnTo>
                  <a:lnTo>
                    <a:pt x="21086" y="523095"/>
                  </a:lnTo>
                  <a:lnTo>
                    <a:pt x="43971" y="538524"/>
                  </a:lnTo>
                  <a:lnTo>
                    <a:pt x="71996" y="544182"/>
                  </a:lnTo>
                  <a:lnTo>
                    <a:pt x="1399895" y="544182"/>
                  </a:lnTo>
                  <a:lnTo>
                    <a:pt x="1427920" y="538524"/>
                  </a:lnTo>
                  <a:lnTo>
                    <a:pt x="1450805" y="523095"/>
                  </a:lnTo>
                  <a:lnTo>
                    <a:pt x="1466234" y="500210"/>
                  </a:lnTo>
                  <a:lnTo>
                    <a:pt x="1471891" y="472186"/>
                  </a:lnTo>
                  <a:lnTo>
                    <a:pt x="1471891" y="71996"/>
                  </a:lnTo>
                  <a:lnTo>
                    <a:pt x="1466234" y="43971"/>
                  </a:lnTo>
                  <a:lnTo>
                    <a:pt x="1450805" y="21086"/>
                  </a:lnTo>
                  <a:lnTo>
                    <a:pt x="1427920" y="5657"/>
                  </a:lnTo>
                  <a:lnTo>
                    <a:pt x="1399895" y="0"/>
                  </a:lnTo>
                  <a:lnTo>
                    <a:pt x="71996" y="0"/>
                  </a:lnTo>
                  <a:close/>
                </a:path>
              </a:pathLst>
            </a:custGeom>
            <a:ln w="12699">
              <a:solidFill>
                <a:srgbClr val="245E4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118" name="object 118"/>
          <p:cNvSpPr txBox="1"/>
          <p:nvPr/>
        </p:nvSpPr>
        <p:spPr>
          <a:xfrm>
            <a:off x="3451622" y="4134803"/>
            <a:ext cx="1119505" cy="302260"/>
          </a:xfrm>
          <a:prstGeom prst="rect">
            <a:avLst/>
          </a:prstGeom>
        </p:spPr>
        <p:txBody>
          <a:bodyPr vert="horz" wrap="square" lIns="0" tIns="10160" rIns="0" bIns="0" rtlCol="0">
            <a:spAutoFit/>
          </a:bodyPr>
          <a:lstStyle/>
          <a:p>
            <a:pPr marL="386080" marR="5080" lvl="0" indent="-374015" defTabSz="914400" eaLnBrk="1" fontAlgn="auto" latinLnBrk="0" hangingPunct="1">
              <a:lnSpc>
                <a:spcPct val="101800"/>
              </a:lnSpc>
              <a:spcBef>
                <a:spcPts val="80"/>
              </a:spcBef>
              <a:spcAft>
                <a:spcPts val="0"/>
              </a:spcAft>
              <a:buClrTx/>
              <a:buSzTx/>
              <a:buFontTx/>
              <a:buNone/>
              <a:tabLst/>
              <a:defRPr/>
            </a:pPr>
            <a:r>
              <a:rPr kumimoji="0" sz="900" b="0" i="0" u="none" strike="noStrike" kern="0" cap="none" spc="60" normalizeH="0" baseline="0" noProof="0" dirty="0">
                <a:ln>
                  <a:noFill/>
                </a:ln>
                <a:solidFill>
                  <a:sysClr val="windowText" lastClr="000000"/>
                </a:solidFill>
                <a:effectLst/>
                <a:uLnTx/>
                <a:uFillTx/>
                <a:latin typeface="Calibri"/>
                <a:cs typeface="Calibri"/>
              </a:rPr>
              <a:t>Technical</a:t>
            </a:r>
            <a:r>
              <a:rPr kumimoji="0" sz="900" b="0" i="0" u="none" strike="noStrike" kern="0" cap="none" spc="35" normalizeH="0" baseline="0" noProof="0" dirty="0">
                <a:ln>
                  <a:noFill/>
                </a:ln>
                <a:solidFill>
                  <a:sysClr val="windowText" lastClr="000000"/>
                </a:solidFill>
                <a:effectLst/>
                <a:uLnTx/>
                <a:uFillTx/>
                <a:latin typeface="Calibri"/>
                <a:cs typeface="Calibri"/>
              </a:rPr>
              <a:t> </a:t>
            </a:r>
            <a:r>
              <a:rPr kumimoji="0" sz="900" b="0" i="0" u="none" strike="noStrike" kern="0" cap="none" spc="55" normalizeH="0" baseline="0" noProof="0" dirty="0">
                <a:ln>
                  <a:noFill/>
                </a:ln>
                <a:solidFill>
                  <a:sysClr val="windowText" lastClr="000000"/>
                </a:solidFill>
                <a:effectLst/>
                <a:uLnTx/>
                <a:uFillTx/>
                <a:latin typeface="Calibri"/>
                <a:cs typeface="Calibri"/>
              </a:rPr>
              <a:t>Reference </a:t>
            </a:r>
            <a:r>
              <a:rPr kumimoji="0" sz="900" b="0" i="0" u="none" strike="noStrike" kern="0" cap="none" spc="60" normalizeH="0" baseline="0" noProof="0" dirty="0">
                <a:ln>
                  <a:noFill/>
                </a:ln>
                <a:solidFill>
                  <a:sysClr val="windowText" lastClr="000000"/>
                </a:solidFill>
                <a:effectLst/>
                <a:uLnTx/>
                <a:uFillTx/>
                <a:latin typeface="Calibri"/>
                <a:cs typeface="Calibri"/>
              </a:rPr>
              <a:t>Group</a:t>
            </a:r>
            <a:endParaRPr kumimoji="0" sz="900" b="0" i="0" u="none" strike="noStrike" kern="0" cap="none" spc="0" normalizeH="0" baseline="0" noProof="0" dirty="0">
              <a:ln>
                <a:noFill/>
              </a:ln>
              <a:solidFill>
                <a:sysClr val="windowText" lastClr="000000"/>
              </a:solidFill>
              <a:effectLst/>
              <a:uLnTx/>
              <a:uFillTx/>
              <a:latin typeface="Calibri"/>
              <a:cs typeface="Calibri"/>
            </a:endParaRPr>
          </a:p>
        </p:txBody>
      </p:sp>
      <p:grpSp>
        <p:nvGrpSpPr>
          <p:cNvPr id="119" name="object 3">
            <a:extLst>
              <a:ext uri="{FF2B5EF4-FFF2-40B4-BE49-F238E27FC236}">
                <a16:creationId xmlns:a16="http://schemas.microsoft.com/office/drawing/2014/main" id="{A0A8B57A-07B1-4694-9112-A8C80EF3F763}"/>
              </a:ext>
            </a:extLst>
          </p:cNvPr>
          <p:cNvGrpSpPr/>
          <p:nvPr/>
        </p:nvGrpSpPr>
        <p:grpSpPr>
          <a:xfrm>
            <a:off x="0" y="0"/>
            <a:ext cx="3578137" cy="3317291"/>
            <a:chOff x="0" y="0"/>
            <a:chExt cx="3945890" cy="3658235"/>
          </a:xfrm>
        </p:grpSpPr>
        <p:sp>
          <p:nvSpPr>
            <p:cNvPr id="120" name="object 4">
              <a:extLst>
                <a:ext uri="{FF2B5EF4-FFF2-40B4-BE49-F238E27FC236}">
                  <a16:creationId xmlns:a16="http://schemas.microsoft.com/office/drawing/2014/main" id="{2DE52E32-39D9-42C4-858B-6FAA8D605118}"/>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121" name="object 5">
              <a:extLst>
                <a:ext uri="{FF2B5EF4-FFF2-40B4-BE49-F238E27FC236}">
                  <a16:creationId xmlns:a16="http://schemas.microsoft.com/office/drawing/2014/main" id="{E9F0B5B4-031F-41E5-9E93-11A1453924CD}"/>
                </a:ext>
              </a:extLst>
            </p:cNvPr>
            <p:cNvPicPr/>
            <p:nvPr/>
          </p:nvPicPr>
          <p:blipFill>
            <a:blip r:embed="rId3" cstate="print"/>
            <a:stretch>
              <a:fillRect/>
            </a:stretch>
          </p:blipFill>
          <p:spPr>
            <a:xfrm>
              <a:off x="0" y="0"/>
              <a:ext cx="3826789" cy="1872005"/>
            </a:xfrm>
            <a:prstGeom prst="rect">
              <a:avLst/>
            </a:prstGeom>
          </p:spPr>
        </p:pic>
        <p:sp>
          <p:nvSpPr>
            <p:cNvPr id="122" name="object 6">
              <a:extLst>
                <a:ext uri="{FF2B5EF4-FFF2-40B4-BE49-F238E27FC236}">
                  <a16:creationId xmlns:a16="http://schemas.microsoft.com/office/drawing/2014/main" id="{DABFE883-9DA5-46C8-9062-848BD86A30F5}"/>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123" name="object 8">
              <a:extLst>
                <a:ext uri="{FF2B5EF4-FFF2-40B4-BE49-F238E27FC236}">
                  <a16:creationId xmlns:a16="http://schemas.microsoft.com/office/drawing/2014/main" id="{AD198E84-96DE-4BCF-98E6-BCAF2259E67C}"/>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sp>
        <p:nvSpPr>
          <p:cNvPr id="128" name="object 2">
            <a:extLst>
              <a:ext uri="{FF2B5EF4-FFF2-40B4-BE49-F238E27FC236}">
                <a16:creationId xmlns:a16="http://schemas.microsoft.com/office/drawing/2014/main" id="{5CB847B7-005F-4D23-BE74-473C634F0A52}"/>
              </a:ext>
            </a:extLst>
          </p:cNvPr>
          <p:cNvSpPr txBox="1">
            <a:spLocks/>
          </p:cNvSpPr>
          <p:nvPr/>
        </p:nvSpPr>
        <p:spPr>
          <a:xfrm>
            <a:off x="3257965" y="876881"/>
            <a:ext cx="5300934" cy="320601"/>
          </a:xfrm>
          <a:prstGeom prst="rect">
            <a:avLst/>
          </a:prstGeom>
        </p:spPr>
        <p:txBody>
          <a:bodyPr vert="horz" wrap="square" lIns="0" tIns="12700" rIns="0" bIns="0" rtlCol="0">
            <a:spAutoFit/>
          </a:bodyPr>
          <a:lstStyle>
            <a:lvl1pPr>
              <a:defRPr sz="1800" b="1" i="0">
                <a:solidFill>
                  <a:srgbClr val="8FC740"/>
                </a:solidFill>
                <a:latin typeface="Calibri"/>
                <a:ea typeface="+mj-ea"/>
                <a:cs typeface="Calibri"/>
              </a:defRPr>
            </a:lvl1pPr>
          </a:lstStyle>
          <a:p>
            <a:pPr marL="191135">
              <a:spcBef>
                <a:spcPts val="100"/>
              </a:spcBef>
            </a:pPr>
            <a:r>
              <a:rPr lang="en-NZ" sz="2000" spc="160" dirty="0"/>
              <a:t>Industry-led, Government-enabled</a:t>
            </a:r>
            <a:endParaRPr lang="en-NZ" sz="2000" spc="10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0692130" cy="7560309"/>
            <a:chOff x="0" y="0"/>
            <a:chExt cx="10692130" cy="7560309"/>
          </a:xfrm>
        </p:grpSpPr>
        <p:pic>
          <p:nvPicPr>
            <p:cNvPr id="3" name="object 3"/>
            <p:cNvPicPr/>
            <p:nvPr/>
          </p:nvPicPr>
          <p:blipFill>
            <a:blip r:embed="rId2" cstate="print"/>
            <a:stretch>
              <a:fillRect/>
            </a:stretch>
          </p:blipFill>
          <p:spPr>
            <a:xfrm>
              <a:off x="0" y="12"/>
              <a:ext cx="10692003" cy="7559992"/>
            </a:xfrm>
            <a:prstGeom prst="rect">
              <a:avLst/>
            </a:prstGeom>
          </p:spPr>
        </p:pic>
        <p:pic>
          <p:nvPicPr>
            <p:cNvPr id="4" name="object 4"/>
            <p:cNvPicPr/>
            <p:nvPr/>
          </p:nvPicPr>
          <p:blipFill>
            <a:blip r:embed="rId3" cstate="print"/>
            <a:stretch>
              <a:fillRect/>
            </a:stretch>
          </p:blipFill>
          <p:spPr>
            <a:xfrm>
              <a:off x="7304303" y="0"/>
              <a:ext cx="2534295" cy="3961003"/>
            </a:xfrm>
            <a:prstGeom prst="rect">
              <a:avLst/>
            </a:prstGeom>
          </p:spPr>
        </p:pic>
        <p:sp>
          <p:nvSpPr>
            <p:cNvPr id="5" name="object 5"/>
            <p:cNvSpPr/>
            <p:nvPr/>
          </p:nvSpPr>
          <p:spPr>
            <a:xfrm>
              <a:off x="8331289" y="312230"/>
              <a:ext cx="480695" cy="325120"/>
            </a:xfrm>
            <a:custGeom>
              <a:avLst/>
              <a:gdLst/>
              <a:ahLst/>
              <a:cxnLst/>
              <a:rect l="l" t="t" r="r" b="b"/>
              <a:pathLst>
                <a:path w="480695" h="325120">
                  <a:moveTo>
                    <a:pt x="190550" y="0"/>
                  </a:moveTo>
                  <a:lnTo>
                    <a:pt x="148702" y="9434"/>
                  </a:lnTo>
                  <a:lnTo>
                    <a:pt x="111512" y="23887"/>
                  </a:lnTo>
                  <a:lnTo>
                    <a:pt x="51104" y="67843"/>
                  </a:lnTo>
                  <a:lnTo>
                    <a:pt x="12779" y="128114"/>
                  </a:lnTo>
                  <a:lnTo>
                    <a:pt x="0" y="200939"/>
                  </a:lnTo>
                  <a:lnTo>
                    <a:pt x="1949" y="227340"/>
                  </a:lnTo>
                  <a:lnTo>
                    <a:pt x="17541" y="272235"/>
                  </a:lnTo>
                  <a:lnTo>
                    <a:pt x="47888" y="305756"/>
                  </a:lnTo>
                  <a:lnTo>
                    <a:pt x="88017" y="322934"/>
                  </a:lnTo>
                  <a:lnTo>
                    <a:pt x="111442" y="325081"/>
                  </a:lnTo>
                  <a:lnTo>
                    <a:pt x="130618" y="323674"/>
                  </a:lnTo>
                  <a:lnTo>
                    <a:pt x="175831" y="302564"/>
                  </a:lnTo>
                  <a:lnTo>
                    <a:pt x="198286" y="260339"/>
                  </a:lnTo>
                  <a:lnTo>
                    <a:pt x="199783" y="242506"/>
                  </a:lnTo>
                  <a:lnTo>
                    <a:pt x="198574" y="226849"/>
                  </a:lnTo>
                  <a:lnTo>
                    <a:pt x="180441" y="189382"/>
                  </a:lnTo>
                  <a:lnTo>
                    <a:pt x="78536" y="186499"/>
                  </a:lnTo>
                  <a:lnTo>
                    <a:pt x="80548" y="161617"/>
                  </a:lnTo>
                  <a:lnTo>
                    <a:pt x="94983" y="118458"/>
                  </a:lnTo>
                  <a:lnTo>
                    <a:pt x="123208" y="84283"/>
                  </a:lnTo>
                  <a:lnTo>
                    <a:pt x="164780" y="60176"/>
                  </a:lnTo>
                  <a:lnTo>
                    <a:pt x="190550" y="51968"/>
                  </a:lnTo>
                  <a:lnTo>
                    <a:pt x="190550" y="0"/>
                  </a:lnTo>
                  <a:close/>
                </a:path>
                <a:path w="480695" h="325120">
                  <a:moveTo>
                    <a:pt x="130492" y="169176"/>
                  </a:moveTo>
                  <a:lnTo>
                    <a:pt x="91667" y="178922"/>
                  </a:lnTo>
                  <a:lnTo>
                    <a:pt x="78536" y="186499"/>
                  </a:lnTo>
                  <a:lnTo>
                    <a:pt x="177055" y="186499"/>
                  </a:lnTo>
                  <a:lnTo>
                    <a:pt x="170063" y="180545"/>
                  </a:lnTo>
                  <a:lnTo>
                    <a:pt x="158281" y="174231"/>
                  </a:lnTo>
                  <a:lnTo>
                    <a:pt x="145092" y="170440"/>
                  </a:lnTo>
                  <a:lnTo>
                    <a:pt x="130492" y="169176"/>
                  </a:lnTo>
                  <a:close/>
                </a:path>
                <a:path w="480695" h="325120">
                  <a:moveTo>
                    <a:pt x="470598" y="0"/>
                  </a:moveTo>
                  <a:lnTo>
                    <a:pt x="428767" y="9434"/>
                  </a:lnTo>
                  <a:lnTo>
                    <a:pt x="391628" y="23887"/>
                  </a:lnTo>
                  <a:lnTo>
                    <a:pt x="331431" y="67843"/>
                  </a:lnTo>
                  <a:lnTo>
                    <a:pt x="293330" y="128114"/>
                  </a:lnTo>
                  <a:lnTo>
                    <a:pt x="280631" y="200939"/>
                  </a:lnTo>
                  <a:lnTo>
                    <a:pt x="282561" y="227340"/>
                  </a:lnTo>
                  <a:lnTo>
                    <a:pt x="298001" y="272235"/>
                  </a:lnTo>
                  <a:lnTo>
                    <a:pt x="328096" y="305756"/>
                  </a:lnTo>
                  <a:lnTo>
                    <a:pt x="368082" y="322934"/>
                  </a:lnTo>
                  <a:lnTo>
                    <a:pt x="391490" y="325081"/>
                  </a:lnTo>
                  <a:lnTo>
                    <a:pt x="410685" y="323674"/>
                  </a:lnTo>
                  <a:lnTo>
                    <a:pt x="456158" y="302564"/>
                  </a:lnTo>
                  <a:lnTo>
                    <a:pt x="478898" y="260339"/>
                  </a:lnTo>
                  <a:lnTo>
                    <a:pt x="480415" y="242506"/>
                  </a:lnTo>
                  <a:lnTo>
                    <a:pt x="479206" y="226849"/>
                  </a:lnTo>
                  <a:lnTo>
                    <a:pt x="461073" y="189382"/>
                  </a:lnTo>
                  <a:lnTo>
                    <a:pt x="358571" y="186499"/>
                  </a:lnTo>
                  <a:lnTo>
                    <a:pt x="360848" y="161384"/>
                  </a:lnTo>
                  <a:lnTo>
                    <a:pt x="375573" y="118078"/>
                  </a:lnTo>
                  <a:lnTo>
                    <a:pt x="403791" y="84117"/>
                  </a:lnTo>
                  <a:lnTo>
                    <a:pt x="445078" y="60157"/>
                  </a:lnTo>
                  <a:lnTo>
                    <a:pt x="470598" y="51968"/>
                  </a:lnTo>
                  <a:lnTo>
                    <a:pt x="470598" y="0"/>
                  </a:lnTo>
                  <a:close/>
                </a:path>
                <a:path w="480695" h="325120">
                  <a:moveTo>
                    <a:pt x="410540" y="169176"/>
                  </a:moveTo>
                  <a:lnTo>
                    <a:pt x="371706" y="178922"/>
                  </a:lnTo>
                  <a:lnTo>
                    <a:pt x="358571" y="186499"/>
                  </a:lnTo>
                  <a:lnTo>
                    <a:pt x="457675" y="186499"/>
                  </a:lnTo>
                  <a:lnTo>
                    <a:pt x="450657" y="180545"/>
                  </a:lnTo>
                  <a:lnTo>
                    <a:pt x="438764" y="174231"/>
                  </a:lnTo>
                  <a:lnTo>
                    <a:pt x="425392" y="170440"/>
                  </a:lnTo>
                  <a:lnTo>
                    <a:pt x="410540" y="169176"/>
                  </a:lnTo>
                  <a:close/>
                </a:path>
              </a:pathLst>
            </a:custGeom>
            <a:solidFill>
              <a:srgbClr val="00A0D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sp>
        <p:nvSpPr>
          <p:cNvPr id="6" name="object 6"/>
          <p:cNvSpPr txBox="1"/>
          <p:nvPr/>
        </p:nvSpPr>
        <p:spPr>
          <a:xfrm>
            <a:off x="7534101" y="814703"/>
            <a:ext cx="2083435" cy="878840"/>
          </a:xfrm>
          <a:prstGeom prst="rect">
            <a:avLst/>
          </a:prstGeom>
        </p:spPr>
        <p:txBody>
          <a:bodyPr vert="horz" wrap="square" lIns="0" tIns="12700" rIns="0" bIns="0" rtlCol="0">
            <a:spAutoFit/>
          </a:bodyPr>
          <a:lstStyle/>
          <a:p>
            <a:pPr marL="12700" marR="5080" lvl="0" indent="0" algn="ctr" defTabSz="914400" eaLnBrk="1" fontAlgn="auto" latinLnBrk="0" hangingPunct="1">
              <a:lnSpc>
                <a:spcPct val="100000"/>
              </a:lnSpc>
              <a:spcBef>
                <a:spcPts val="100"/>
              </a:spcBef>
              <a:spcAft>
                <a:spcPts val="0"/>
              </a:spcAft>
              <a:buClrTx/>
              <a:buSzTx/>
              <a:buFontTx/>
              <a:buNone/>
              <a:tabLst/>
              <a:defRPr/>
            </a:pPr>
            <a:r>
              <a:rPr kumimoji="0" sz="1400" b="0" i="0" u="none" strike="noStrike" kern="0" cap="none" spc="95" normalizeH="0" baseline="0" noProof="0" dirty="0">
                <a:ln>
                  <a:noFill/>
                </a:ln>
                <a:solidFill>
                  <a:sysClr val="windowText" lastClr="000000"/>
                </a:solidFill>
                <a:effectLst/>
                <a:uLnTx/>
                <a:uFillTx/>
                <a:latin typeface="Calibri"/>
                <a:cs typeface="Calibri"/>
              </a:rPr>
              <a:t>Building</a:t>
            </a:r>
            <a:r>
              <a:rPr kumimoji="0" sz="1400" b="0" i="0" u="none" strike="noStrike" kern="0" cap="none" spc="25" normalizeH="0" baseline="0" noProof="0" dirty="0">
                <a:ln>
                  <a:noFill/>
                </a:ln>
                <a:solidFill>
                  <a:sysClr val="windowText" lastClr="000000"/>
                </a:solidFill>
                <a:effectLst/>
                <a:uLnTx/>
                <a:uFillTx/>
                <a:latin typeface="Calibri"/>
                <a:cs typeface="Calibri"/>
              </a:rPr>
              <a:t> </a:t>
            </a:r>
            <a:r>
              <a:rPr kumimoji="0" sz="1400" b="0" i="0" u="none" strike="noStrike" kern="0" cap="none" spc="120" normalizeH="0" baseline="0" noProof="0" dirty="0">
                <a:ln>
                  <a:noFill/>
                </a:ln>
                <a:solidFill>
                  <a:sysClr val="windowText" lastClr="000000"/>
                </a:solidFill>
                <a:effectLst/>
                <a:uLnTx/>
                <a:uFillTx/>
                <a:latin typeface="Calibri"/>
                <a:cs typeface="Calibri"/>
              </a:rPr>
              <a:t>a</a:t>
            </a:r>
            <a:r>
              <a:rPr kumimoji="0" sz="1400" b="0" i="0" u="none" strike="noStrike" kern="0" cap="none" spc="15" normalizeH="0" baseline="0" noProof="0" dirty="0">
                <a:ln>
                  <a:noFill/>
                </a:ln>
                <a:solidFill>
                  <a:sysClr val="windowText" lastClr="000000"/>
                </a:solidFill>
                <a:effectLst/>
                <a:uLnTx/>
                <a:uFillTx/>
                <a:latin typeface="Calibri"/>
                <a:cs typeface="Calibri"/>
              </a:rPr>
              <a:t> </a:t>
            </a:r>
            <a:r>
              <a:rPr kumimoji="0" sz="1400" b="0" i="0" u="none" strike="noStrike" kern="0" cap="none" spc="95" normalizeH="0" baseline="0" noProof="0" dirty="0">
                <a:ln>
                  <a:noFill/>
                </a:ln>
                <a:solidFill>
                  <a:sysClr val="windowText" lastClr="000000"/>
                </a:solidFill>
                <a:effectLst/>
                <a:uLnTx/>
                <a:uFillTx/>
                <a:latin typeface="Calibri"/>
                <a:cs typeface="Calibri"/>
              </a:rPr>
              <a:t>talented</a:t>
            </a:r>
            <a:r>
              <a:rPr kumimoji="0" sz="1400" b="0" i="0" u="none" strike="noStrike" kern="0" cap="none" spc="15" normalizeH="0" baseline="0" noProof="0" dirty="0">
                <a:ln>
                  <a:noFill/>
                </a:ln>
                <a:solidFill>
                  <a:sysClr val="windowText" lastClr="000000"/>
                </a:solidFill>
                <a:effectLst/>
                <a:uLnTx/>
                <a:uFillTx/>
                <a:latin typeface="Calibri"/>
                <a:cs typeface="Calibri"/>
              </a:rPr>
              <a:t> </a:t>
            </a:r>
            <a:r>
              <a:rPr kumimoji="0" sz="1400" b="0" i="0" u="none" strike="noStrike" kern="0" cap="none" spc="90" normalizeH="0" baseline="0" noProof="0" dirty="0">
                <a:ln>
                  <a:noFill/>
                </a:ln>
                <a:solidFill>
                  <a:sysClr val="windowText" lastClr="000000"/>
                </a:solidFill>
                <a:effectLst/>
                <a:uLnTx/>
                <a:uFillTx/>
                <a:latin typeface="Calibri"/>
                <a:cs typeface="Calibri"/>
              </a:rPr>
              <a:t>team is</a:t>
            </a:r>
            <a:r>
              <a:rPr kumimoji="0" sz="1400" b="0" i="0" u="none" strike="noStrike" kern="0" cap="none" spc="35" normalizeH="0" baseline="0" noProof="0" dirty="0">
                <a:ln>
                  <a:noFill/>
                </a:ln>
                <a:solidFill>
                  <a:sysClr val="windowText" lastClr="000000"/>
                </a:solidFill>
                <a:effectLst/>
                <a:uLnTx/>
                <a:uFillTx/>
                <a:latin typeface="Calibri"/>
                <a:cs typeface="Calibri"/>
              </a:rPr>
              <a:t> </a:t>
            </a:r>
            <a:r>
              <a:rPr kumimoji="0" sz="1400" b="0" i="0" u="none" strike="noStrike" kern="0" cap="none" spc="110" normalizeH="0" baseline="0" noProof="0" dirty="0">
                <a:ln>
                  <a:noFill/>
                </a:ln>
                <a:solidFill>
                  <a:sysClr val="windowText" lastClr="000000"/>
                </a:solidFill>
                <a:effectLst/>
                <a:uLnTx/>
                <a:uFillTx/>
                <a:latin typeface="Calibri"/>
                <a:cs typeface="Calibri"/>
              </a:rPr>
              <a:t>important</a:t>
            </a:r>
            <a:r>
              <a:rPr kumimoji="0" sz="1400" b="0" i="0" u="none" strike="noStrike" kern="0" cap="none" spc="25" normalizeH="0" baseline="0" noProof="0" dirty="0">
                <a:ln>
                  <a:noFill/>
                </a:ln>
                <a:solidFill>
                  <a:sysClr val="windowText" lastClr="000000"/>
                </a:solidFill>
                <a:effectLst/>
                <a:uLnTx/>
                <a:uFillTx/>
                <a:latin typeface="Calibri"/>
                <a:cs typeface="Calibri"/>
              </a:rPr>
              <a:t> </a:t>
            </a:r>
            <a:r>
              <a:rPr kumimoji="0" sz="1400" b="0" i="0" u="none" strike="noStrike" kern="0" cap="none" spc="120" normalizeH="0" baseline="0" noProof="0" dirty="0">
                <a:ln>
                  <a:noFill/>
                </a:ln>
                <a:solidFill>
                  <a:sysClr val="windowText" lastClr="000000"/>
                </a:solidFill>
                <a:effectLst/>
                <a:uLnTx/>
                <a:uFillTx/>
                <a:latin typeface="Calibri"/>
                <a:cs typeface="Calibri"/>
              </a:rPr>
              <a:t>for</a:t>
            </a:r>
            <a:r>
              <a:rPr kumimoji="0" sz="1400" b="0" i="0" u="none" strike="noStrike" kern="0" cap="none" spc="-10" normalizeH="0" baseline="0" noProof="0" dirty="0">
                <a:ln>
                  <a:noFill/>
                </a:ln>
                <a:solidFill>
                  <a:sysClr val="windowText" lastClr="000000"/>
                </a:solidFill>
                <a:effectLst/>
                <a:uLnTx/>
                <a:uFillTx/>
                <a:latin typeface="Calibri"/>
                <a:cs typeface="Calibri"/>
              </a:rPr>
              <a:t> </a:t>
            </a:r>
            <a:r>
              <a:rPr kumimoji="0" sz="1400" b="0" i="0" u="none" strike="noStrike" kern="0" cap="none" spc="70" normalizeH="0" baseline="0" noProof="0" dirty="0">
                <a:ln>
                  <a:noFill/>
                </a:ln>
                <a:solidFill>
                  <a:sysClr val="windowText" lastClr="000000"/>
                </a:solidFill>
                <a:effectLst/>
                <a:uLnTx/>
                <a:uFillTx/>
                <a:latin typeface="Calibri"/>
                <a:cs typeface="Calibri"/>
              </a:rPr>
              <a:t>the </a:t>
            </a:r>
            <a:r>
              <a:rPr kumimoji="0" sz="1400" b="0" i="0" u="none" strike="noStrike" kern="0" cap="none" spc="150" normalizeH="0" baseline="0" noProof="0" dirty="0">
                <a:ln>
                  <a:noFill/>
                </a:ln>
                <a:solidFill>
                  <a:sysClr val="windowText" lastClr="000000"/>
                </a:solidFill>
                <a:effectLst/>
                <a:uLnTx/>
                <a:uFillTx/>
                <a:latin typeface="Calibri"/>
                <a:cs typeface="Calibri"/>
              </a:rPr>
              <a:t>success</a:t>
            </a:r>
            <a:r>
              <a:rPr kumimoji="0" sz="1400" b="0" i="0" u="none" strike="noStrike" kern="0" cap="none" spc="30" normalizeH="0" baseline="0" noProof="0" dirty="0">
                <a:ln>
                  <a:noFill/>
                </a:ln>
                <a:solidFill>
                  <a:sysClr val="windowText" lastClr="000000"/>
                </a:solidFill>
                <a:effectLst/>
                <a:uLnTx/>
                <a:uFillTx/>
                <a:latin typeface="Calibri"/>
                <a:cs typeface="Calibri"/>
              </a:rPr>
              <a:t> </a:t>
            </a:r>
            <a:r>
              <a:rPr kumimoji="0" sz="1400" b="0" i="0" u="none" strike="noStrike" kern="0" cap="none" spc="120" normalizeH="0" baseline="0" noProof="0" dirty="0">
                <a:ln>
                  <a:noFill/>
                </a:ln>
                <a:solidFill>
                  <a:sysClr val="windowText" lastClr="000000"/>
                </a:solidFill>
                <a:effectLst/>
                <a:uLnTx/>
                <a:uFillTx/>
                <a:latin typeface="Calibri"/>
                <a:cs typeface="Calibri"/>
              </a:rPr>
              <a:t>and</a:t>
            </a:r>
            <a:r>
              <a:rPr kumimoji="0" sz="1400" b="0" i="0" u="none" strike="noStrike" kern="0" cap="none" spc="45" normalizeH="0" baseline="0" noProof="0" dirty="0">
                <a:ln>
                  <a:noFill/>
                </a:ln>
                <a:solidFill>
                  <a:sysClr val="windowText" lastClr="000000"/>
                </a:solidFill>
                <a:effectLst/>
                <a:uLnTx/>
                <a:uFillTx/>
                <a:latin typeface="Calibri"/>
                <a:cs typeface="Calibri"/>
              </a:rPr>
              <a:t> </a:t>
            </a:r>
            <a:r>
              <a:rPr kumimoji="0" sz="1400" b="0" i="0" u="none" strike="noStrike" kern="0" cap="none" spc="85" normalizeH="0" baseline="0" noProof="0" dirty="0">
                <a:ln>
                  <a:noFill/>
                </a:ln>
                <a:solidFill>
                  <a:sysClr val="windowText" lastClr="000000"/>
                </a:solidFill>
                <a:effectLst/>
                <a:uLnTx/>
                <a:uFillTx/>
                <a:latin typeface="Calibri"/>
                <a:cs typeface="Calibri"/>
              </a:rPr>
              <a:t>longevity</a:t>
            </a:r>
            <a:r>
              <a:rPr kumimoji="0" sz="1400" b="0" i="0" u="none" strike="noStrike" kern="0" cap="none" spc="500" normalizeH="0" baseline="0" noProof="0" dirty="0">
                <a:ln>
                  <a:noFill/>
                </a:ln>
                <a:solidFill>
                  <a:sysClr val="windowText" lastClr="000000"/>
                </a:solidFill>
                <a:effectLst/>
                <a:uLnTx/>
                <a:uFillTx/>
                <a:latin typeface="Calibri"/>
                <a:cs typeface="Calibri"/>
              </a:rPr>
              <a:t> </a:t>
            </a:r>
            <a:r>
              <a:rPr kumimoji="0" sz="1400" b="0" i="0" u="none" strike="noStrike" kern="0" cap="none" spc="120" normalizeH="0" baseline="0" noProof="0" dirty="0">
                <a:ln>
                  <a:noFill/>
                </a:ln>
                <a:solidFill>
                  <a:sysClr val="windowText" lastClr="000000"/>
                </a:solidFill>
                <a:effectLst/>
                <a:uLnTx/>
                <a:uFillTx/>
                <a:latin typeface="Calibri"/>
                <a:cs typeface="Calibri"/>
              </a:rPr>
              <a:t>of</a:t>
            </a:r>
            <a:r>
              <a:rPr kumimoji="0" sz="1400" b="0" i="0" u="none" strike="noStrike" kern="0" cap="none" spc="-25" normalizeH="0" baseline="0" noProof="0" dirty="0">
                <a:ln>
                  <a:noFill/>
                </a:ln>
                <a:solidFill>
                  <a:sysClr val="windowText" lastClr="000000"/>
                </a:solidFill>
                <a:effectLst/>
                <a:uLnTx/>
                <a:uFillTx/>
                <a:latin typeface="Calibri"/>
                <a:cs typeface="Calibri"/>
              </a:rPr>
              <a:t> </a:t>
            </a:r>
            <a:r>
              <a:rPr kumimoji="0" sz="1400" b="0" i="0" u="none" strike="noStrike" kern="0" cap="none" spc="114" normalizeH="0" baseline="0" noProof="0" dirty="0">
                <a:ln>
                  <a:noFill/>
                </a:ln>
                <a:solidFill>
                  <a:sysClr val="windowText" lastClr="000000"/>
                </a:solidFill>
                <a:effectLst/>
                <a:uLnTx/>
                <a:uFillTx/>
                <a:latin typeface="Calibri"/>
                <a:cs typeface="Calibri"/>
              </a:rPr>
              <a:t>our</a:t>
            </a:r>
            <a:r>
              <a:rPr kumimoji="0" sz="1400" b="0" i="0" u="none" strike="noStrike" kern="0" cap="none" spc="0" normalizeH="0" baseline="0" noProof="0" dirty="0">
                <a:ln>
                  <a:noFill/>
                </a:ln>
                <a:solidFill>
                  <a:sysClr val="windowText" lastClr="000000"/>
                </a:solidFill>
                <a:effectLst/>
                <a:uLnTx/>
                <a:uFillTx/>
                <a:latin typeface="Calibri"/>
                <a:cs typeface="Calibri"/>
              </a:rPr>
              <a:t> </a:t>
            </a:r>
            <a:r>
              <a:rPr kumimoji="0" sz="1400" b="0" i="0" u="none" strike="noStrike" kern="0" cap="none" spc="95" normalizeH="0" baseline="0" noProof="0" dirty="0">
                <a:ln>
                  <a:noFill/>
                </a:ln>
                <a:solidFill>
                  <a:sysClr val="windowText" lastClr="000000"/>
                </a:solidFill>
                <a:effectLst/>
                <a:uLnTx/>
                <a:uFillTx/>
                <a:latin typeface="Calibri"/>
                <a:cs typeface="Calibri"/>
              </a:rPr>
              <a:t>business</a:t>
            </a:r>
            <a:endParaRPr kumimoji="0" sz="1400" b="0" i="0" u="none" strike="noStrike" kern="0" cap="none" spc="0" normalizeH="0" baseline="0" noProof="0" dirty="0">
              <a:ln>
                <a:noFill/>
              </a:ln>
              <a:solidFill>
                <a:sysClr val="windowText" lastClr="000000"/>
              </a:solidFill>
              <a:effectLst/>
              <a:uLnTx/>
              <a:uFillTx/>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object 2">
            <a:extLst>
              <a:ext uri="{FF2B5EF4-FFF2-40B4-BE49-F238E27FC236}">
                <a16:creationId xmlns:a16="http://schemas.microsoft.com/office/drawing/2014/main" id="{7DD2B15B-B39B-46FF-A949-5187CD340870}"/>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2" name="object 2"/>
          <p:cNvSpPr txBox="1"/>
          <p:nvPr/>
        </p:nvSpPr>
        <p:spPr>
          <a:xfrm>
            <a:off x="520817" y="386183"/>
            <a:ext cx="4780915" cy="212879"/>
          </a:xfrm>
          <a:prstGeom prst="rect">
            <a:avLst/>
          </a:prstGeom>
        </p:spPr>
        <p:txBody>
          <a:bodyPr vert="horz" wrap="square" lIns="0" tIns="12700" rIns="0" bIns="0" rtlCol="0">
            <a:spAutoFit/>
          </a:bodyPr>
          <a:lstStyle/>
          <a:p>
            <a:pPr marL="12700">
              <a:lnSpc>
                <a:spcPct val="100000"/>
              </a:lnSpc>
              <a:spcBef>
                <a:spcPts val="100"/>
              </a:spcBef>
            </a:pPr>
            <a:r>
              <a:rPr sz="1300" b="1" spc="110" dirty="0">
                <a:solidFill>
                  <a:srgbClr val="00A0DC"/>
                </a:solidFill>
                <a:latin typeface="Calibri"/>
                <a:cs typeface="Calibri"/>
              </a:rPr>
              <a:t>THE</a:t>
            </a:r>
            <a:r>
              <a:rPr sz="1300" b="1" spc="30" dirty="0">
                <a:solidFill>
                  <a:srgbClr val="00A0DC"/>
                </a:solidFill>
                <a:latin typeface="Calibri"/>
                <a:cs typeface="Calibri"/>
              </a:rPr>
              <a:t> </a:t>
            </a:r>
            <a:r>
              <a:rPr sz="1300" b="1" spc="140" dirty="0">
                <a:solidFill>
                  <a:srgbClr val="00A0DC"/>
                </a:solidFill>
                <a:latin typeface="Calibri"/>
                <a:cs typeface="Calibri"/>
              </a:rPr>
              <a:t>FFCOVE</a:t>
            </a:r>
            <a:r>
              <a:rPr sz="1300" b="1" spc="30" dirty="0">
                <a:solidFill>
                  <a:srgbClr val="00A0DC"/>
                </a:solidFill>
                <a:latin typeface="Calibri"/>
                <a:cs typeface="Calibri"/>
              </a:rPr>
              <a:t> </a:t>
            </a:r>
            <a:r>
              <a:rPr sz="1300" b="1" spc="185" dirty="0">
                <a:solidFill>
                  <a:srgbClr val="00A0DC"/>
                </a:solidFill>
                <a:latin typeface="Calibri"/>
                <a:cs typeface="Calibri"/>
              </a:rPr>
              <a:t>PROJECT</a:t>
            </a:r>
            <a:r>
              <a:rPr sz="1300" b="1" spc="15" dirty="0">
                <a:solidFill>
                  <a:srgbClr val="00A0DC"/>
                </a:solidFill>
                <a:latin typeface="Calibri"/>
                <a:cs typeface="Calibri"/>
              </a:rPr>
              <a:t> </a:t>
            </a:r>
            <a:r>
              <a:rPr sz="1300" b="1" spc="85" dirty="0">
                <a:solidFill>
                  <a:srgbClr val="00A0DC"/>
                </a:solidFill>
                <a:latin typeface="Calibri"/>
                <a:cs typeface="Calibri"/>
              </a:rPr>
              <a:t>EVALUATION</a:t>
            </a:r>
            <a:r>
              <a:rPr sz="1300" b="1" spc="35" dirty="0">
                <a:solidFill>
                  <a:srgbClr val="00A0DC"/>
                </a:solidFill>
                <a:latin typeface="Calibri"/>
                <a:cs typeface="Calibri"/>
              </a:rPr>
              <a:t> </a:t>
            </a:r>
            <a:r>
              <a:rPr sz="1300" b="1" dirty="0">
                <a:solidFill>
                  <a:srgbClr val="00A0DC"/>
                </a:solidFill>
                <a:latin typeface="Calibri"/>
                <a:cs typeface="Calibri"/>
              </a:rPr>
              <a:t>&amp;</a:t>
            </a:r>
            <a:r>
              <a:rPr sz="1300" b="1" spc="-10" dirty="0">
                <a:solidFill>
                  <a:srgbClr val="00A0DC"/>
                </a:solidFill>
                <a:latin typeface="Calibri"/>
                <a:cs typeface="Calibri"/>
              </a:rPr>
              <a:t> </a:t>
            </a:r>
            <a:r>
              <a:rPr sz="1300" b="1" spc="125" dirty="0">
                <a:solidFill>
                  <a:srgbClr val="00A0DC"/>
                </a:solidFill>
                <a:latin typeface="Calibri"/>
                <a:cs typeface="Calibri"/>
              </a:rPr>
              <a:t>APPROVAL</a:t>
            </a:r>
            <a:r>
              <a:rPr sz="1300" b="1" spc="10" dirty="0">
                <a:solidFill>
                  <a:srgbClr val="00A0DC"/>
                </a:solidFill>
                <a:latin typeface="Calibri"/>
                <a:cs typeface="Calibri"/>
              </a:rPr>
              <a:t> </a:t>
            </a:r>
            <a:r>
              <a:rPr sz="1300" b="1" spc="175" dirty="0">
                <a:solidFill>
                  <a:srgbClr val="00A0DC"/>
                </a:solidFill>
                <a:latin typeface="Calibri"/>
                <a:cs typeface="Calibri"/>
              </a:rPr>
              <a:t>PROCESS</a:t>
            </a:r>
            <a:endParaRPr sz="1300" dirty="0">
              <a:latin typeface="Calibri"/>
              <a:cs typeface="Calibri"/>
            </a:endParaRPr>
          </a:p>
        </p:txBody>
      </p:sp>
      <p:grpSp>
        <p:nvGrpSpPr>
          <p:cNvPr id="3" name="object 3"/>
          <p:cNvGrpSpPr/>
          <p:nvPr/>
        </p:nvGrpSpPr>
        <p:grpSpPr>
          <a:xfrm>
            <a:off x="3579042" y="5573068"/>
            <a:ext cx="730885" cy="249554"/>
            <a:chOff x="3579042" y="5573068"/>
            <a:chExt cx="730885" cy="249554"/>
          </a:xfrm>
        </p:grpSpPr>
        <p:sp>
          <p:nvSpPr>
            <p:cNvPr id="4" name="object 4"/>
            <p:cNvSpPr/>
            <p:nvPr/>
          </p:nvSpPr>
          <p:spPr>
            <a:xfrm>
              <a:off x="3579042" y="5710679"/>
              <a:ext cx="618490" cy="0"/>
            </a:xfrm>
            <a:custGeom>
              <a:avLst/>
              <a:gdLst/>
              <a:ahLst/>
              <a:cxnLst/>
              <a:rect l="l" t="t" r="r" b="b"/>
              <a:pathLst>
                <a:path w="618489">
                  <a:moveTo>
                    <a:pt x="0" y="0"/>
                  </a:moveTo>
                  <a:lnTo>
                    <a:pt x="618121" y="0"/>
                  </a:lnTo>
                </a:path>
              </a:pathLst>
            </a:custGeom>
            <a:ln w="18097">
              <a:solidFill>
                <a:srgbClr val="8FC740"/>
              </a:solidFill>
              <a:prstDash val="dot"/>
            </a:ln>
          </p:spPr>
          <p:txBody>
            <a:bodyPr wrap="square" lIns="0" tIns="0" rIns="0" bIns="0" rtlCol="0"/>
            <a:lstStyle/>
            <a:p>
              <a:endParaRPr dirty="0"/>
            </a:p>
          </p:txBody>
        </p:sp>
        <p:sp>
          <p:nvSpPr>
            <p:cNvPr id="5" name="object 5"/>
            <p:cNvSpPr/>
            <p:nvPr/>
          </p:nvSpPr>
          <p:spPr>
            <a:xfrm>
              <a:off x="4269399" y="5609012"/>
              <a:ext cx="29845" cy="74295"/>
            </a:xfrm>
            <a:custGeom>
              <a:avLst/>
              <a:gdLst/>
              <a:ahLst/>
              <a:cxnLst/>
              <a:rect l="l" t="t" r="r" b="b"/>
              <a:pathLst>
                <a:path w="29845" h="74295">
                  <a:moveTo>
                    <a:pt x="0" y="74294"/>
                  </a:moveTo>
                  <a:lnTo>
                    <a:pt x="12181" y="56303"/>
                  </a:lnTo>
                  <a:lnTo>
                    <a:pt x="20702" y="36880"/>
                  </a:lnTo>
                  <a:lnTo>
                    <a:pt x="26215" y="17591"/>
                  </a:lnTo>
                  <a:lnTo>
                    <a:pt x="29375" y="0"/>
                  </a:lnTo>
                </a:path>
              </a:pathLst>
            </a:custGeom>
            <a:ln w="18097">
              <a:solidFill>
                <a:srgbClr val="8FC740"/>
              </a:solidFill>
              <a:prstDash val="dot"/>
            </a:ln>
          </p:spPr>
          <p:txBody>
            <a:bodyPr wrap="square" lIns="0" tIns="0" rIns="0" bIns="0" rtlCol="0"/>
            <a:lstStyle/>
            <a:p>
              <a:endParaRPr dirty="0"/>
            </a:p>
          </p:txBody>
        </p:sp>
        <p:sp>
          <p:nvSpPr>
            <p:cNvPr id="6" name="object 6"/>
            <p:cNvSpPr/>
            <p:nvPr/>
          </p:nvSpPr>
          <p:spPr>
            <a:xfrm>
              <a:off x="4214977" y="5573077"/>
              <a:ext cx="95250" cy="146685"/>
            </a:xfrm>
            <a:custGeom>
              <a:avLst/>
              <a:gdLst/>
              <a:ahLst/>
              <a:cxnLst/>
              <a:rect l="l" t="t" r="r" b="b"/>
              <a:pathLst>
                <a:path w="95250" h="146685">
                  <a:moveTo>
                    <a:pt x="18097" y="137604"/>
                  </a:moveTo>
                  <a:lnTo>
                    <a:pt x="15455" y="131203"/>
                  </a:lnTo>
                  <a:lnTo>
                    <a:pt x="9055" y="128562"/>
                  </a:lnTo>
                  <a:lnTo>
                    <a:pt x="2654" y="131203"/>
                  </a:lnTo>
                  <a:lnTo>
                    <a:pt x="0" y="137604"/>
                  </a:lnTo>
                  <a:lnTo>
                    <a:pt x="2654" y="144005"/>
                  </a:lnTo>
                  <a:lnTo>
                    <a:pt x="9055" y="146659"/>
                  </a:lnTo>
                  <a:lnTo>
                    <a:pt x="15455" y="144005"/>
                  </a:lnTo>
                  <a:lnTo>
                    <a:pt x="18097" y="137604"/>
                  </a:lnTo>
                  <a:close/>
                </a:path>
                <a:path w="95250" h="146685">
                  <a:moveTo>
                    <a:pt x="94691" y="9042"/>
                  </a:moveTo>
                  <a:lnTo>
                    <a:pt x="92049" y="2641"/>
                  </a:lnTo>
                  <a:lnTo>
                    <a:pt x="85648" y="0"/>
                  </a:lnTo>
                  <a:lnTo>
                    <a:pt x="79248" y="2641"/>
                  </a:lnTo>
                  <a:lnTo>
                    <a:pt x="76593" y="9042"/>
                  </a:lnTo>
                  <a:lnTo>
                    <a:pt x="79248" y="15443"/>
                  </a:lnTo>
                  <a:lnTo>
                    <a:pt x="85648" y="18097"/>
                  </a:lnTo>
                  <a:lnTo>
                    <a:pt x="92049" y="15443"/>
                  </a:lnTo>
                  <a:lnTo>
                    <a:pt x="94691" y="9042"/>
                  </a:lnTo>
                  <a:close/>
                </a:path>
              </a:pathLst>
            </a:custGeom>
            <a:solidFill>
              <a:srgbClr val="8FC740"/>
            </a:solidFill>
          </p:spPr>
          <p:txBody>
            <a:bodyPr wrap="square" lIns="0" tIns="0" rIns="0" bIns="0" rtlCol="0"/>
            <a:lstStyle/>
            <a:p>
              <a:endParaRPr dirty="0"/>
            </a:p>
          </p:txBody>
        </p:sp>
        <p:pic>
          <p:nvPicPr>
            <p:cNvPr id="7" name="object 7"/>
            <p:cNvPicPr/>
            <p:nvPr/>
          </p:nvPicPr>
          <p:blipFill>
            <a:blip r:embed="rId2" cstate="print"/>
            <a:stretch>
              <a:fillRect/>
            </a:stretch>
          </p:blipFill>
          <p:spPr>
            <a:xfrm>
              <a:off x="3787887" y="5597823"/>
              <a:ext cx="224688" cy="224688"/>
            </a:xfrm>
            <a:prstGeom prst="rect">
              <a:avLst/>
            </a:prstGeom>
          </p:spPr>
        </p:pic>
      </p:grpSp>
      <p:grpSp>
        <p:nvGrpSpPr>
          <p:cNvPr id="8" name="object 8"/>
          <p:cNvGrpSpPr/>
          <p:nvPr/>
        </p:nvGrpSpPr>
        <p:grpSpPr>
          <a:xfrm>
            <a:off x="700048" y="2569363"/>
            <a:ext cx="4028440" cy="4529455"/>
            <a:chOff x="700048" y="2569363"/>
            <a:chExt cx="4028440" cy="4529455"/>
          </a:xfrm>
        </p:grpSpPr>
        <p:sp>
          <p:nvSpPr>
            <p:cNvPr id="9" name="object 9"/>
            <p:cNvSpPr/>
            <p:nvPr/>
          </p:nvSpPr>
          <p:spPr>
            <a:xfrm>
              <a:off x="4300623" y="4802224"/>
              <a:ext cx="0" cy="726440"/>
            </a:xfrm>
            <a:custGeom>
              <a:avLst/>
              <a:gdLst/>
              <a:ahLst/>
              <a:cxnLst/>
              <a:rect l="l" t="t" r="r" b="b"/>
              <a:pathLst>
                <a:path h="726439">
                  <a:moveTo>
                    <a:pt x="0" y="726109"/>
                  </a:moveTo>
                  <a:lnTo>
                    <a:pt x="0" y="0"/>
                  </a:lnTo>
                </a:path>
              </a:pathLst>
            </a:custGeom>
            <a:ln w="18097">
              <a:solidFill>
                <a:srgbClr val="8FC740"/>
              </a:solidFill>
              <a:prstDash val="dot"/>
            </a:ln>
          </p:spPr>
          <p:txBody>
            <a:bodyPr wrap="square" lIns="0" tIns="0" rIns="0" bIns="0" rtlCol="0"/>
            <a:lstStyle/>
            <a:p>
              <a:endParaRPr dirty="0"/>
            </a:p>
          </p:txBody>
        </p:sp>
        <p:sp>
          <p:nvSpPr>
            <p:cNvPr id="10" name="object 10"/>
            <p:cNvSpPr/>
            <p:nvPr/>
          </p:nvSpPr>
          <p:spPr>
            <a:xfrm>
              <a:off x="4291580" y="4766288"/>
              <a:ext cx="18415" cy="18415"/>
            </a:xfrm>
            <a:custGeom>
              <a:avLst/>
              <a:gdLst/>
              <a:ahLst/>
              <a:cxnLst/>
              <a:rect l="l" t="t" r="r" b="b"/>
              <a:pathLst>
                <a:path w="18414" h="18414">
                  <a:moveTo>
                    <a:pt x="0" y="9048"/>
                  </a:moveTo>
                  <a:lnTo>
                    <a:pt x="2650" y="2650"/>
                  </a:lnTo>
                  <a:lnTo>
                    <a:pt x="9048" y="0"/>
                  </a:lnTo>
                  <a:lnTo>
                    <a:pt x="15447" y="2650"/>
                  </a:lnTo>
                  <a:lnTo>
                    <a:pt x="18097" y="9048"/>
                  </a:lnTo>
                  <a:lnTo>
                    <a:pt x="15447" y="15447"/>
                  </a:lnTo>
                  <a:lnTo>
                    <a:pt x="9048" y="18097"/>
                  </a:lnTo>
                  <a:lnTo>
                    <a:pt x="2650" y="15447"/>
                  </a:lnTo>
                  <a:lnTo>
                    <a:pt x="0" y="9048"/>
                  </a:lnTo>
                  <a:close/>
                </a:path>
              </a:pathLst>
            </a:custGeom>
            <a:solidFill>
              <a:srgbClr val="8FC740"/>
            </a:solidFill>
          </p:spPr>
          <p:txBody>
            <a:bodyPr wrap="square" lIns="0" tIns="0" rIns="0" bIns="0" rtlCol="0"/>
            <a:lstStyle/>
            <a:p>
              <a:endParaRPr dirty="0"/>
            </a:p>
          </p:txBody>
        </p:sp>
        <p:sp>
          <p:nvSpPr>
            <p:cNvPr id="11" name="object 11"/>
            <p:cNvSpPr/>
            <p:nvPr/>
          </p:nvSpPr>
          <p:spPr>
            <a:xfrm>
              <a:off x="4678711" y="5024780"/>
              <a:ext cx="0" cy="974725"/>
            </a:xfrm>
            <a:custGeom>
              <a:avLst/>
              <a:gdLst/>
              <a:ahLst/>
              <a:cxnLst/>
              <a:rect l="l" t="t" r="r" b="b"/>
              <a:pathLst>
                <a:path h="974725">
                  <a:moveTo>
                    <a:pt x="0" y="0"/>
                  </a:moveTo>
                  <a:lnTo>
                    <a:pt x="0" y="974471"/>
                  </a:lnTo>
                </a:path>
              </a:pathLst>
            </a:custGeom>
            <a:ln w="18097">
              <a:solidFill>
                <a:srgbClr val="8FC740"/>
              </a:solidFill>
              <a:prstDash val="dot"/>
            </a:ln>
          </p:spPr>
          <p:txBody>
            <a:bodyPr wrap="square" lIns="0" tIns="0" rIns="0" bIns="0" rtlCol="0"/>
            <a:lstStyle/>
            <a:p>
              <a:endParaRPr dirty="0"/>
            </a:p>
          </p:txBody>
        </p:sp>
        <p:pic>
          <p:nvPicPr>
            <p:cNvPr id="12" name="object 12"/>
            <p:cNvPicPr/>
            <p:nvPr/>
          </p:nvPicPr>
          <p:blipFill>
            <a:blip r:embed="rId3" cstate="print"/>
            <a:stretch>
              <a:fillRect/>
            </a:stretch>
          </p:blipFill>
          <p:spPr>
            <a:xfrm>
              <a:off x="4633207" y="5966236"/>
              <a:ext cx="94691" cy="81572"/>
            </a:xfrm>
            <a:prstGeom prst="rect">
              <a:avLst/>
            </a:prstGeom>
          </p:spPr>
        </p:pic>
        <p:sp>
          <p:nvSpPr>
            <p:cNvPr id="13" name="object 13"/>
            <p:cNvSpPr/>
            <p:nvPr/>
          </p:nvSpPr>
          <p:spPr>
            <a:xfrm>
              <a:off x="4669663" y="4960044"/>
              <a:ext cx="18415" cy="18415"/>
            </a:xfrm>
            <a:custGeom>
              <a:avLst/>
              <a:gdLst/>
              <a:ahLst/>
              <a:cxnLst/>
              <a:rect l="l" t="t" r="r" b="b"/>
              <a:pathLst>
                <a:path w="18414" h="18414">
                  <a:moveTo>
                    <a:pt x="0" y="9048"/>
                  </a:moveTo>
                  <a:lnTo>
                    <a:pt x="2650" y="2650"/>
                  </a:lnTo>
                  <a:lnTo>
                    <a:pt x="9048" y="0"/>
                  </a:lnTo>
                  <a:lnTo>
                    <a:pt x="15447" y="2650"/>
                  </a:lnTo>
                  <a:lnTo>
                    <a:pt x="18097" y="9048"/>
                  </a:lnTo>
                  <a:lnTo>
                    <a:pt x="15447" y="15447"/>
                  </a:lnTo>
                  <a:lnTo>
                    <a:pt x="9048" y="18097"/>
                  </a:lnTo>
                  <a:lnTo>
                    <a:pt x="2650" y="15447"/>
                  </a:lnTo>
                  <a:lnTo>
                    <a:pt x="0" y="9048"/>
                  </a:lnTo>
                  <a:close/>
                </a:path>
              </a:pathLst>
            </a:custGeom>
            <a:solidFill>
              <a:srgbClr val="8FC740"/>
            </a:solidFill>
          </p:spPr>
          <p:txBody>
            <a:bodyPr wrap="square" lIns="0" tIns="0" rIns="0" bIns="0" rtlCol="0"/>
            <a:lstStyle/>
            <a:p>
              <a:endParaRPr dirty="0"/>
            </a:p>
          </p:txBody>
        </p:sp>
        <p:sp>
          <p:nvSpPr>
            <p:cNvPr id="14" name="object 14"/>
            <p:cNvSpPr/>
            <p:nvPr/>
          </p:nvSpPr>
          <p:spPr>
            <a:xfrm>
              <a:off x="3490595" y="4976516"/>
              <a:ext cx="204470" cy="0"/>
            </a:xfrm>
            <a:custGeom>
              <a:avLst/>
              <a:gdLst/>
              <a:ahLst/>
              <a:cxnLst/>
              <a:rect l="l" t="t" r="r" b="b"/>
              <a:pathLst>
                <a:path w="204470">
                  <a:moveTo>
                    <a:pt x="204165" y="0"/>
                  </a:moveTo>
                  <a:lnTo>
                    <a:pt x="0" y="0"/>
                  </a:lnTo>
                </a:path>
              </a:pathLst>
            </a:custGeom>
            <a:ln w="18097">
              <a:solidFill>
                <a:srgbClr val="8FC740"/>
              </a:solidFill>
              <a:prstDash val="dot"/>
            </a:ln>
          </p:spPr>
          <p:txBody>
            <a:bodyPr wrap="square" lIns="0" tIns="0" rIns="0" bIns="0" rtlCol="0"/>
            <a:lstStyle/>
            <a:p>
              <a:endParaRPr dirty="0"/>
            </a:p>
          </p:txBody>
        </p:sp>
        <p:sp>
          <p:nvSpPr>
            <p:cNvPr id="15" name="object 15"/>
            <p:cNvSpPr/>
            <p:nvPr/>
          </p:nvSpPr>
          <p:spPr>
            <a:xfrm>
              <a:off x="3429464" y="4929343"/>
              <a:ext cx="7620" cy="29845"/>
            </a:xfrm>
            <a:custGeom>
              <a:avLst/>
              <a:gdLst/>
              <a:ahLst/>
              <a:cxnLst/>
              <a:rect l="l" t="t" r="r" b="b"/>
              <a:pathLst>
                <a:path w="7620" h="29845">
                  <a:moveTo>
                    <a:pt x="0" y="0"/>
                  </a:moveTo>
                  <a:lnTo>
                    <a:pt x="54" y="2788"/>
                  </a:lnTo>
                  <a:lnTo>
                    <a:pt x="769" y="9839"/>
                  </a:lnTo>
                  <a:lnTo>
                    <a:pt x="2973" y="19409"/>
                  </a:lnTo>
                  <a:lnTo>
                    <a:pt x="7493" y="29756"/>
                  </a:lnTo>
                </a:path>
              </a:pathLst>
            </a:custGeom>
            <a:ln w="18097">
              <a:solidFill>
                <a:srgbClr val="8FC740"/>
              </a:solidFill>
              <a:prstDash val="dot"/>
            </a:ln>
          </p:spPr>
          <p:txBody>
            <a:bodyPr wrap="square" lIns="0" tIns="0" rIns="0" bIns="0" rtlCol="0"/>
            <a:lstStyle/>
            <a:p>
              <a:endParaRPr dirty="0"/>
            </a:p>
          </p:txBody>
        </p:sp>
        <p:sp>
          <p:nvSpPr>
            <p:cNvPr id="16" name="object 16"/>
            <p:cNvSpPr/>
            <p:nvPr/>
          </p:nvSpPr>
          <p:spPr>
            <a:xfrm>
              <a:off x="3429464" y="4759402"/>
              <a:ext cx="0" cy="121920"/>
            </a:xfrm>
            <a:custGeom>
              <a:avLst/>
              <a:gdLst/>
              <a:ahLst/>
              <a:cxnLst/>
              <a:rect l="l" t="t" r="r" b="b"/>
              <a:pathLst>
                <a:path h="121920">
                  <a:moveTo>
                    <a:pt x="0" y="121386"/>
                  </a:moveTo>
                  <a:lnTo>
                    <a:pt x="0" y="0"/>
                  </a:lnTo>
                </a:path>
              </a:pathLst>
            </a:custGeom>
            <a:ln w="18097">
              <a:solidFill>
                <a:srgbClr val="8FC740"/>
              </a:solidFill>
              <a:prstDash val="dot"/>
            </a:ln>
          </p:spPr>
          <p:txBody>
            <a:bodyPr wrap="square" lIns="0" tIns="0" rIns="0" bIns="0" rtlCol="0"/>
            <a:lstStyle/>
            <a:p>
              <a:endParaRPr dirty="0"/>
            </a:p>
          </p:txBody>
        </p:sp>
        <p:sp>
          <p:nvSpPr>
            <p:cNvPr id="17" name="object 17"/>
            <p:cNvSpPr/>
            <p:nvPr/>
          </p:nvSpPr>
          <p:spPr>
            <a:xfrm>
              <a:off x="3379186" y="4718969"/>
              <a:ext cx="27940" cy="3175"/>
            </a:xfrm>
            <a:custGeom>
              <a:avLst/>
              <a:gdLst/>
              <a:ahLst/>
              <a:cxnLst/>
              <a:rect l="l" t="t" r="r" b="b"/>
              <a:pathLst>
                <a:path w="27939" h="3175">
                  <a:moveTo>
                    <a:pt x="0" y="0"/>
                  </a:moveTo>
                  <a:lnTo>
                    <a:pt x="7520" y="179"/>
                  </a:lnTo>
                  <a:lnTo>
                    <a:pt x="14692" y="700"/>
                  </a:lnTo>
                  <a:lnTo>
                    <a:pt x="21433" y="1537"/>
                  </a:lnTo>
                  <a:lnTo>
                    <a:pt x="27660" y="2667"/>
                  </a:lnTo>
                </a:path>
              </a:pathLst>
            </a:custGeom>
            <a:ln w="18097">
              <a:solidFill>
                <a:srgbClr val="8FC740"/>
              </a:solidFill>
              <a:prstDash val="dot"/>
            </a:ln>
          </p:spPr>
          <p:txBody>
            <a:bodyPr wrap="square" lIns="0" tIns="0" rIns="0" bIns="0" rtlCol="0"/>
            <a:lstStyle/>
            <a:p>
              <a:endParaRPr dirty="0"/>
            </a:p>
          </p:txBody>
        </p:sp>
        <p:sp>
          <p:nvSpPr>
            <p:cNvPr id="18" name="object 18"/>
            <p:cNvSpPr/>
            <p:nvPr/>
          </p:nvSpPr>
          <p:spPr>
            <a:xfrm>
              <a:off x="1137441" y="4717705"/>
              <a:ext cx="2188210" cy="1270"/>
            </a:xfrm>
            <a:custGeom>
              <a:avLst/>
              <a:gdLst/>
              <a:ahLst/>
              <a:cxnLst/>
              <a:rect l="l" t="t" r="r" b="b"/>
              <a:pathLst>
                <a:path w="2188210" h="1270">
                  <a:moveTo>
                    <a:pt x="2187727" y="1231"/>
                  </a:moveTo>
                  <a:lnTo>
                    <a:pt x="0" y="0"/>
                  </a:lnTo>
                </a:path>
              </a:pathLst>
            </a:custGeom>
            <a:ln w="18097">
              <a:solidFill>
                <a:srgbClr val="8FC740"/>
              </a:solidFill>
              <a:prstDash val="dot"/>
            </a:ln>
          </p:spPr>
          <p:txBody>
            <a:bodyPr wrap="square" lIns="0" tIns="0" rIns="0" bIns="0" rtlCol="0"/>
            <a:lstStyle/>
            <a:p>
              <a:endParaRPr dirty="0"/>
            </a:p>
          </p:txBody>
        </p:sp>
        <p:sp>
          <p:nvSpPr>
            <p:cNvPr id="19" name="object 19"/>
            <p:cNvSpPr/>
            <p:nvPr/>
          </p:nvSpPr>
          <p:spPr>
            <a:xfrm>
              <a:off x="1101369" y="4708651"/>
              <a:ext cx="2661285" cy="277495"/>
            </a:xfrm>
            <a:custGeom>
              <a:avLst/>
              <a:gdLst/>
              <a:ahLst/>
              <a:cxnLst/>
              <a:rect l="l" t="t" r="r" b="b"/>
              <a:pathLst>
                <a:path w="2661285" h="277495">
                  <a:moveTo>
                    <a:pt x="18097" y="9042"/>
                  </a:moveTo>
                  <a:lnTo>
                    <a:pt x="15443" y="2641"/>
                  </a:lnTo>
                  <a:lnTo>
                    <a:pt x="9055" y="0"/>
                  </a:lnTo>
                  <a:lnTo>
                    <a:pt x="2654" y="2641"/>
                  </a:lnTo>
                  <a:lnTo>
                    <a:pt x="0" y="9042"/>
                  </a:lnTo>
                  <a:lnTo>
                    <a:pt x="2654" y="15443"/>
                  </a:lnTo>
                  <a:lnTo>
                    <a:pt x="9055" y="18097"/>
                  </a:lnTo>
                  <a:lnTo>
                    <a:pt x="15443" y="15443"/>
                  </a:lnTo>
                  <a:lnTo>
                    <a:pt x="18097" y="9042"/>
                  </a:lnTo>
                  <a:close/>
                </a:path>
                <a:path w="2661285" h="277495">
                  <a:moveTo>
                    <a:pt x="2286863" y="10325"/>
                  </a:moveTo>
                  <a:lnTo>
                    <a:pt x="2284209" y="3924"/>
                  </a:lnTo>
                  <a:lnTo>
                    <a:pt x="2277821" y="1282"/>
                  </a:lnTo>
                  <a:lnTo>
                    <a:pt x="2271420" y="3924"/>
                  </a:lnTo>
                  <a:lnTo>
                    <a:pt x="2268766" y="10325"/>
                  </a:lnTo>
                  <a:lnTo>
                    <a:pt x="2271420" y="16725"/>
                  </a:lnTo>
                  <a:lnTo>
                    <a:pt x="2277821" y="19380"/>
                  </a:lnTo>
                  <a:lnTo>
                    <a:pt x="2284209" y="16725"/>
                  </a:lnTo>
                  <a:lnTo>
                    <a:pt x="2286863" y="10325"/>
                  </a:lnTo>
                  <a:close/>
                </a:path>
                <a:path w="2661285" h="277495">
                  <a:moveTo>
                    <a:pt x="2337143" y="220700"/>
                  </a:moveTo>
                  <a:lnTo>
                    <a:pt x="2334488" y="214299"/>
                  </a:lnTo>
                  <a:lnTo>
                    <a:pt x="2328100" y="211658"/>
                  </a:lnTo>
                  <a:lnTo>
                    <a:pt x="2321699" y="214299"/>
                  </a:lnTo>
                  <a:lnTo>
                    <a:pt x="2319045" y="220700"/>
                  </a:lnTo>
                  <a:lnTo>
                    <a:pt x="2321699" y="227101"/>
                  </a:lnTo>
                  <a:lnTo>
                    <a:pt x="2328100" y="229755"/>
                  </a:lnTo>
                  <a:lnTo>
                    <a:pt x="2334488" y="227101"/>
                  </a:lnTo>
                  <a:lnTo>
                    <a:pt x="2337143" y="220700"/>
                  </a:lnTo>
                  <a:close/>
                </a:path>
                <a:path w="2661285" h="277495">
                  <a:moveTo>
                    <a:pt x="2337143" y="26479"/>
                  </a:moveTo>
                  <a:lnTo>
                    <a:pt x="2334488" y="20078"/>
                  </a:lnTo>
                  <a:lnTo>
                    <a:pt x="2328100" y="17437"/>
                  </a:lnTo>
                  <a:lnTo>
                    <a:pt x="2321699" y="20078"/>
                  </a:lnTo>
                  <a:lnTo>
                    <a:pt x="2319045" y="26479"/>
                  </a:lnTo>
                  <a:lnTo>
                    <a:pt x="2321699" y="32880"/>
                  </a:lnTo>
                  <a:lnTo>
                    <a:pt x="2328100" y="35534"/>
                  </a:lnTo>
                  <a:lnTo>
                    <a:pt x="2334488" y="32880"/>
                  </a:lnTo>
                  <a:lnTo>
                    <a:pt x="2337143" y="26479"/>
                  </a:lnTo>
                  <a:close/>
                </a:path>
                <a:path w="2661285" h="277495">
                  <a:moveTo>
                    <a:pt x="2369108" y="267868"/>
                  </a:moveTo>
                  <a:lnTo>
                    <a:pt x="2366454" y="261467"/>
                  </a:lnTo>
                  <a:lnTo>
                    <a:pt x="2360066" y="258826"/>
                  </a:lnTo>
                  <a:lnTo>
                    <a:pt x="2353665" y="261467"/>
                  </a:lnTo>
                  <a:lnTo>
                    <a:pt x="2351011" y="267868"/>
                  </a:lnTo>
                  <a:lnTo>
                    <a:pt x="2353665" y="274269"/>
                  </a:lnTo>
                  <a:lnTo>
                    <a:pt x="2360066" y="276923"/>
                  </a:lnTo>
                  <a:lnTo>
                    <a:pt x="2366454" y="274269"/>
                  </a:lnTo>
                  <a:lnTo>
                    <a:pt x="2369108" y="267868"/>
                  </a:lnTo>
                  <a:close/>
                </a:path>
                <a:path w="2661285" h="277495">
                  <a:moveTo>
                    <a:pt x="2660764" y="267868"/>
                  </a:moveTo>
                  <a:lnTo>
                    <a:pt x="2658110" y="261467"/>
                  </a:lnTo>
                  <a:lnTo>
                    <a:pt x="2651722" y="258826"/>
                  </a:lnTo>
                  <a:lnTo>
                    <a:pt x="2645321" y="261467"/>
                  </a:lnTo>
                  <a:lnTo>
                    <a:pt x="2642666" y="267868"/>
                  </a:lnTo>
                  <a:lnTo>
                    <a:pt x="2645321" y="274269"/>
                  </a:lnTo>
                  <a:lnTo>
                    <a:pt x="2651722" y="276923"/>
                  </a:lnTo>
                  <a:lnTo>
                    <a:pt x="2658110" y="274269"/>
                  </a:lnTo>
                  <a:lnTo>
                    <a:pt x="2660764" y="267868"/>
                  </a:lnTo>
                  <a:close/>
                </a:path>
              </a:pathLst>
            </a:custGeom>
            <a:solidFill>
              <a:srgbClr val="8FC740"/>
            </a:solidFill>
          </p:spPr>
          <p:txBody>
            <a:bodyPr wrap="square" lIns="0" tIns="0" rIns="0" bIns="0" rtlCol="0"/>
            <a:lstStyle/>
            <a:p>
              <a:endParaRPr dirty="0"/>
            </a:p>
          </p:txBody>
        </p:sp>
        <p:sp>
          <p:nvSpPr>
            <p:cNvPr id="20" name="object 20"/>
            <p:cNvSpPr/>
            <p:nvPr/>
          </p:nvSpPr>
          <p:spPr>
            <a:xfrm>
              <a:off x="3708596" y="4927983"/>
              <a:ext cx="81915" cy="89535"/>
            </a:xfrm>
            <a:custGeom>
              <a:avLst/>
              <a:gdLst/>
              <a:ahLst/>
              <a:cxnLst/>
              <a:rect l="l" t="t" r="r" b="b"/>
              <a:pathLst>
                <a:path w="81914" h="89535">
                  <a:moveTo>
                    <a:pt x="34683" y="0"/>
                  </a:moveTo>
                  <a:lnTo>
                    <a:pt x="0" y="0"/>
                  </a:lnTo>
                  <a:lnTo>
                    <a:pt x="45008" y="44754"/>
                  </a:lnTo>
                  <a:lnTo>
                    <a:pt x="0" y="89522"/>
                  </a:lnTo>
                  <a:lnTo>
                    <a:pt x="34683" y="89522"/>
                  </a:lnTo>
                  <a:lnTo>
                    <a:pt x="81572" y="45554"/>
                  </a:lnTo>
                  <a:lnTo>
                    <a:pt x="34683" y="0"/>
                  </a:lnTo>
                  <a:close/>
                </a:path>
              </a:pathLst>
            </a:custGeom>
            <a:solidFill>
              <a:srgbClr val="8FC740"/>
            </a:solidFill>
          </p:spPr>
          <p:txBody>
            <a:bodyPr wrap="square" lIns="0" tIns="0" rIns="0" bIns="0" rtlCol="0"/>
            <a:lstStyle/>
            <a:p>
              <a:endParaRPr dirty="0"/>
            </a:p>
          </p:txBody>
        </p:sp>
        <p:sp>
          <p:nvSpPr>
            <p:cNvPr id="21" name="object 21"/>
            <p:cNvSpPr/>
            <p:nvPr/>
          </p:nvSpPr>
          <p:spPr>
            <a:xfrm>
              <a:off x="3483108" y="4113357"/>
              <a:ext cx="204470" cy="0"/>
            </a:xfrm>
            <a:custGeom>
              <a:avLst/>
              <a:gdLst/>
              <a:ahLst/>
              <a:cxnLst/>
              <a:rect l="l" t="t" r="r" b="b"/>
              <a:pathLst>
                <a:path w="204470">
                  <a:moveTo>
                    <a:pt x="204165" y="0"/>
                  </a:moveTo>
                  <a:lnTo>
                    <a:pt x="0" y="0"/>
                  </a:lnTo>
                </a:path>
              </a:pathLst>
            </a:custGeom>
            <a:ln w="18097">
              <a:solidFill>
                <a:srgbClr val="8FC740"/>
              </a:solidFill>
              <a:prstDash val="dot"/>
            </a:ln>
          </p:spPr>
          <p:txBody>
            <a:bodyPr wrap="square" lIns="0" tIns="0" rIns="0" bIns="0" rtlCol="0"/>
            <a:lstStyle/>
            <a:p>
              <a:endParaRPr dirty="0"/>
            </a:p>
          </p:txBody>
        </p:sp>
        <p:sp>
          <p:nvSpPr>
            <p:cNvPr id="22" name="object 22"/>
            <p:cNvSpPr/>
            <p:nvPr/>
          </p:nvSpPr>
          <p:spPr>
            <a:xfrm>
              <a:off x="3421978" y="4063269"/>
              <a:ext cx="7620" cy="31750"/>
            </a:xfrm>
            <a:custGeom>
              <a:avLst/>
              <a:gdLst/>
              <a:ahLst/>
              <a:cxnLst/>
              <a:rect l="l" t="t" r="r" b="b"/>
              <a:pathLst>
                <a:path w="7620" h="31750">
                  <a:moveTo>
                    <a:pt x="0" y="0"/>
                  </a:moveTo>
                  <a:lnTo>
                    <a:pt x="52" y="2899"/>
                  </a:lnTo>
                  <a:lnTo>
                    <a:pt x="741" y="10248"/>
                  </a:lnTo>
                  <a:lnTo>
                    <a:pt x="2866" y="20256"/>
                  </a:lnTo>
                  <a:lnTo>
                    <a:pt x="7226" y="31127"/>
                  </a:lnTo>
                </a:path>
              </a:pathLst>
            </a:custGeom>
            <a:ln w="18097">
              <a:solidFill>
                <a:srgbClr val="8FC740"/>
              </a:solidFill>
              <a:prstDash val="dot"/>
            </a:ln>
          </p:spPr>
          <p:txBody>
            <a:bodyPr wrap="square" lIns="0" tIns="0" rIns="0" bIns="0" rtlCol="0"/>
            <a:lstStyle/>
            <a:p>
              <a:endParaRPr dirty="0"/>
            </a:p>
          </p:txBody>
        </p:sp>
        <p:sp>
          <p:nvSpPr>
            <p:cNvPr id="23" name="object 23"/>
            <p:cNvSpPr/>
            <p:nvPr/>
          </p:nvSpPr>
          <p:spPr>
            <a:xfrm>
              <a:off x="3421978" y="3882839"/>
              <a:ext cx="0" cy="128905"/>
            </a:xfrm>
            <a:custGeom>
              <a:avLst/>
              <a:gdLst/>
              <a:ahLst/>
              <a:cxnLst/>
              <a:rect l="l" t="t" r="r" b="b"/>
              <a:pathLst>
                <a:path h="128904">
                  <a:moveTo>
                    <a:pt x="0" y="128879"/>
                  </a:moveTo>
                  <a:lnTo>
                    <a:pt x="0" y="0"/>
                  </a:lnTo>
                </a:path>
              </a:pathLst>
            </a:custGeom>
            <a:ln w="18097">
              <a:solidFill>
                <a:srgbClr val="8FC740"/>
              </a:solidFill>
              <a:prstDash val="dot"/>
            </a:ln>
          </p:spPr>
          <p:txBody>
            <a:bodyPr wrap="square" lIns="0" tIns="0" rIns="0" bIns="0" rtlCol="0"/>
            <a:lstStyle/>
            <a:p>
              <a:endParaRPr dirty="0"/>
            </a:p>
          </p:txBody>
        </p:sp>
        <p:sp>
          <p:nvSpPr>
            <p:cNvPr id="24" name="object 24"/>
            <p:cNvSpPr/>
            <p:nvPr/>
          </p:nvSpPr>
          <p:spPr>
            <a:xfrm>
              <a:off x="3371701" y="3839903"/>
              <a:ext cx="27940" cy="3175"/>
            </a:xfrm>
            <a:custGeom>
              <a:avLst/>
              <a:gdLst/>
              <a:ahLst/>
              <a:cxnLst/>
              <a:rect l="l" t="t" r="r" b="b"/>
              <a:pathLst>
                <a:path w="27939" h="3175">
                  <a:moveTo>
                    <a:pt x="0" y="0"/>
                  </a:moveTo>
                  <a:lnTo>
                    <a:pt x="7592" y="193"/>
                  </a:lnTo>
                  <a:lnTo>
                    <a:pt x="14827" y="755"/>
                  </a:lnTo>
                  <a:lnTo>
                    <a:pt x="21624" y="1660"/>
                  </a:lnTo>
                  <a:lnTo>
                    <a:pt x="27901" y="2882"/>
                  </a:lnTo>
                </a:path>
              </a:pathLst>
            </a:custGeom>
            <a:ln w="18097">
              <a:solidFill>
                <a:srgbClr val="8FC740"/>
              </a:solidFill>
              <a:prstDash val="dot"/>
            </a:ln>
          </p:spPr>
          <p:txBody>
            <a:bodyPr wrap="square" lIns="0" tIns="0" rIns="0" bIns="0" rtlCol="0"/>
            <a:lstStyle/>
            <a:p>
              <a:endParaRPr dirty="0"/>
            </a:p>
          </p:txBody>
        </p:sp>
        <p:sp>
          <p:nvSpPr>
            <p:cNvPr id="25" name="object 25"/>
            <p:cNvSpPr/>
            <p:nvPr/>
          </p:nvSpPr>
          <p:spPr>
            <a:xfrm>
              <a:off x="1129954" y="3838564"/>
              <a:ext cx="2188210" cy="1905"/>
            </a:xfrm>
            <a:custGeom>
              <a:avLst/>
              <a:gdLst/>
              <a:ahLst/>
              <a:cxnLst/>
              <a:rect l="l" t="t" r="r" b="b"/>
              <a:pathLst>
                <a:path w="2188210" h="1904">
                  <a:moveTo>
                    <a:pt x="2187727" y="1308"/>
                  </a:moveTo>
                  <a:lnTo>
                    <a:pt x="0" y="0"/>
                  </a:lnTo>
                </a:path>
              </a:pathLst>
            </a:custGeom>
            <a:ln w="18097">
              <a:solidFill>
                <a:srgbClr val="8FC740"/>
              </a:solidFill>
              <a:prstDash val="dot"/>
            </a:ln>
          </p:spPr>
          <p:txBody>
            <a:bodyPr wrap="square" lIns="0" tIns="0" rIns="0" bIns="0" rtlCol="0"/>
            <a:lstStyle/>
            <a:p>
              <a:endParaRPr dirty="0"/>
            </a:p>
          </p:txBody>
        </p:sp>
        <p:sp>
          <p:nvSpPr>
            <p:cNvPr id="26" name="object 26"/>
            <p:cNvSpPr/>
            <p:nvPr/>
          </p:nvSpPr>
          <p:spPr>
            <a:xfrm>
              <a:off x="1093889" y="3829494"/>
              <a:ext cx="2661285" cy="293370"/>
            </a:xfrm>
            <a:custGeom>
              <a:avLst/>
              <a:gdLst/>
              <a:ahLst/>
              <a:cxnLst/>
              <a:rect l="l" t="t" r="r" b="b"/>
              <a:pathLst>
                <a:path w="2661285" h="293370">
                  <a:moveTo>
                    <a:pt x="18097" y="9055"/>
                  </a:moveTo>
                  <a:lnTo>
                    <a:pt x="15443" y="2654"/>
                  </a:lnTo>
                  <a:lnTo>
                    <a:pt x="9042" y="0"/>
                  </a:lnTo>
                  <a:lnTo>
                    <a:pt x="2641" y="2654"/>
                  </a:lnTo>
                  <a:lnTo>
                    <a:pt x="0" y="9055"/>
                  </a:lnTo>
                  <a:lnTo>
                    <a:pt x="2641" y="15455"/>
                  </a:lnTo>
                  <a:lnTo>
                    <a:pt x="9042" y="18097"/>
                  </a:lnTo>
                  <a:lnTo>
                    <a:pt x="15443" y="15455"/>
                  </a:lnTo>
                  <a:lnTo>
                    <a:pt x="18097" y="9055"/>
                  </a:lnTo>
                  <a:close/>
                </a:path>
                <a:path w="2661285" h="293370">
                  <a:moveTo>
                    <a:pt x="2286863" y="10414"/>
                  </a:moveTo>
                  <a:lnTo>
                    <a:pt x="2284209" y="4013"/>
                  </a:lnTo>
                  <a:lnTo>
                    <a:pt x="2277808" y="1358"/>
                  </a:lnTo>
                  <a:lnTo>
                    <a:pt x="2271407" y="4013"/>
                  </a:lnTo>
                  <a:lnTo>
                    <a:pt x="2268766" y="10414"/>
                  </a:lnTo>
                  <a:lnTo>
                    <a:pt x="2271407" y="16814"/>
                  </a:lnTo>
                  <a:lnTo>
                    <a:pt x="2277808" y="19456"/>
                  </a:lnTo>
                  <a:lnTo>
                    <a:pt x="2284209" y="16814"/>
                  </a:lnTo>
                  <a:lnTo>
                    <a:pt x="2286863" y="10414"/>
                  </a:lnTo>
                  <a:close/>
                </a:path>
                <a:path w="2661285" h="293370">
                  <a:moveTo>
                    <a:pt x="2337143" y="233781"/>
                  </a:moveTo>
                  <a:lnTo>
                    <a:pt x="2334488" y="227380"/>
                  </a:lnTo>
                  <a:lnTo>
                    <a:pt x="2328087" y="224726"/>
                  </a:lnTo>
                  <a:lnTo>
                    <a:pt x="2321687" y="227380"/>
                  </a:lnTo>
                  <a:lnTo>
                    <a:pt x="2319045" y="233781"/>
                  </a:lnTo>
                  <a:lnTo>
                    <a:pt x="2321687" y="240182"/>
                  </a:lnTo>
                  <a:lnTo>
                    <a:pt x="2328087" y="242824"/>
                  </a:lnTo>
                  <a:lnTo>
                    <a:pt x="2334488" y="240182"/>
                  </a:lnTo>
                  <a:lnTo>
                    <a:pt x="2337143" y="233781"/>
                  </a:lnTo>
                  <a:close/>
                </a:path>
                <a:path w="2661285" h="293370">
                  <a:moveTo>
                    <a:pt x="2337143" y="27571"/>
                  </a:moveTo>
                  <a:lnTo>
                    <a:pt x="2334488" y="21170"/>
                  </a:lnTo>
                  <a:lnTo>
                    <a:pt x="2328087" y="18516"/>
                  </a:lnTo>
                  <a:lnTo>
                    <a:pt x="2321687" y="21170"/>
                  </a:lnTo>
                  <a:lnTo>
                    <a:pt x="2319045" y="27571"/>
                  </a:lnTo>
                  <a:lnTo>
                    <a:pt x="2321687" y="33972"/>
                  </a:lnTo>
                  <a:lnTo>
                    <a:pt x="2328087" y="36614"/>
                  </a:lnTo>
                  <a:lnTo>
                    <a:pt x="2334488" y="33972"/>
                  </a:lnTo>
                  <a:lnTo>
                    <a:pt x="2337143" y="27571"/>
                  </a:lnTo>
                  <a:close/>
                </a:path>
                <a:path w="2661285" h="293370">
                  <a:moveTo>
                    <a:pt x="2369108" y="283870"/>
                  </a:moveTo>
                  <a:lnTo>
                    <a:pt x="2366454" y="277469"/>
                  </a:lnTo>
                  <a:lnTo>
                    <a:pt x="2360053" y="274815"/>
                  </a:lnTo>
                  <a:lnTo>
                    <a:pt x="2353653" y="277469"/>
                  </a:lnTo>
                  <a:lnTo>
                    <a:pt x="2351011" y="283870"/>
                  </a:lnTo>
                  <a:lnTo>
                    <a:pt x="2353653" y="290271"/>
                  </a:lnTo>
                  <a:lnTo>
                    <a:pt x="2360053" y="292912"/>
                  </a:lnTo>
                  <a:lnTo>
                    <a:pt x="2366454" y="290271"/>
                  </a:lnTo>
                  <a:lnTo>
                    <a:pt x="2369108" y="283870"/>
                  </a:lnTo>
                  <a:close/>
                </a:path>
                <a:path w="2661285" h="293370">
                  <a:moveTo>
                    <a:pt x="2660764" y="283870"/>
                  </a:moveTo>
                  <a:lnTo>
                    <a:pt x="2658110" y="277469"/>
                  </a:lnTo>
                  <a:lnTo>
                    <a:pt x="2651709" y="274815"/>
                  </a:lnTo>
                  <a:lnTo>
                    <a:pt x="2645308" y="277469"/>
                  </a:lnTo>
                  <a:lnTo>
                    <a:pt x="2642666" y="283870"/>
                  </a:lnTo>
                  <a:lnTo>
                    <a:pt x="2645308" y="290271"/>
                  </a:lnTo>
                  <a:lnTo>
                    <a:pt x="2651709" y="292912"/>
                  </a:lnTo>
                  <a:lnTo>
                    <a:pt x="2658110" y="290271"/>
                  </a:lnTo>
                  <a:lnTo>
                    <a:pt x="2660764" y="283870"/>
                  </a:lnTo>
                  <a:close/>
                </a:path>
              </a:pathLst>
            </a:custGeom>
            <a:solidFill>
              <a:srgbClr val="8FC740"/>
            </a:solidFill>
          </p:spPr>
          <p:txBody>
            <a:bodyPr wrap="square" lIns="0" tIns="0" rIns="0" bIns="0" rtlCol="0"/>
            <a:lstStyle/>
            <a:p>
              <a:endParaRPr dirty="0"/>
            </a:p>
          </p:txBody>
        </p:sp>
        <p:sp>
          <p:nvSpPr>
            <p:cNvPr id="27" name="object 27"/>
            <p:cNvSpPr/>
            <p:nvPr/>
          </p:nvSpPr>
          <p:spPr>
            <a:xfrm>
              <a:off x="3701110" y="4061493"/>
              <a:ext cx="81915" cy="95250"/>
            </a:xfrm>
            <a:custGeom>
              <a:avLst/>
              <a:gdLst/>
              <a:ahLst/>
              <a:cxnLst/>
              <a:rect l="l" t="t" r="r" b="b"/>
              <a:pathLst>
                <a:path w="81914" h="95250">
                  <a:moveTo>
                    <a:pt x="34683" y="0"/>
                  </a:moveTo>
                  <a:lnTo>
                    <a:pt x="0" y="0"/>
                  </a:lnTo>
                  <a:lnTo>
                    <a:pt x="45008" y="47345"/>
                  </a:lnTo>
                  <a:lnTo>
                    <a:pt x="0" y="94691"/>
                  </a:lnTo>
                  <a:lnTo>
                    <a:pt x="34683" y="94691"/>
                  </a:lnTo>
                  <a:lnTo>
                    <a:pt x="81572" y="48183"/>
                  </a:lnTo>
                  <a:lnTo>
                    <a:pt x="34683" y="0"/>
                  </a:lnTo>
                  <a:close/>
                </a:path>
              </a:pathLst>
            </a:custGeom>
            <a:solidFill>
              <a:srgbClr val="8FC740"/>
            </a:solidFill>
          </p:spPr>
          <p:txBody>
            <a:bodyPr wrap="square" lIns="0" tIns="0" rIns="0" bIns="0" rtlCol="0"/>
            <a:lstStyle/>
            <a:p>
              <a:endParaRPr dirty="0"/>
            </a:p>
          </p:txBody>
        </p:sp>
        <p:sp>
          <p:nvSpPr>
            <p:cNvPr id="28" name="object 28"/>
            <p:cNvSpPr/>
            <p:nvPr/>
          </p:nvSpPr>
          <p:spPr>
            <a:xfrm>
              <a:off x="4353396" y="3605833"/>
              <a:ext cx="0" cy="621030"/>
            </a:xfrm>
            <a:custGeom>
              <a:avLst/>
              <a:gdLst/>
              <a:ahLst/>
              <a:cxnLst/>
              <a:rect l="l" t="t" r="r" b="b"/>
              <a:pathLst>
                <a:path h="621029">
                  <a:moveTo>
                    <a:pt x="0" y="620725"/>
                  </a:moveTo>
                  <a:lnTo>
                    <a:pt x="0" y="0"/>
                  </a:lnTo>
                </a:path>
              </a:pathLst>
            </a:custGeom>
            <a:ln w="18097">
              <a:solidFill>
                <a:srgbClr val="8FC740"/>
              </a:solidFill>
              <a:prstDash val="dot"/>
            </a:ln>
          </p:spPr>
          <p:txBody>
            <a:bodyPr wrap="square" lIns="0" tIns="0" rIns="0" bIns="0" rtlCol="0"/>
            <a:lstStyle/>
            <a:p>
              <a:endParaRPr dirty="0"/>
            </a:p>
          </p:txBody>
        </p:sp>
        <p:sp>
          <p:nvSpPr>
            <p:cNvPr id="29" name="object 29"/>
            <p:cNvSpPr/>
            <p:nvPr/>
          </p:nvSpPr>
          <p:spPr>
            <a:xfrm>
              <a:off x="4322664" y="3525418"/>
              <a:ext cx="17145" cy="13970"/>
            </a:xfrm>
            <a:custGeom>
              <a:avLst/>
              <a:gdLst/>
              <a:ahLst/>
              <a:cxnLst/>
              <a:rect l="l" t="t" r="r" b="b"/>
              <a:pathLst>
                <a:path w="17145" h="13970">
                  <a:moveTo>
                    <a:pt x="16738" y="13436"/>
                  </a:moveTo>
                  <a:lnTo>
                    <a:pt x="12039" y="7785"/>
                  </a:lnTo>
                  <a:lnTo>
                    <a:pt x="6362" y="3187"/>
                  </a:lnTo>
                  <a:lnTo>
                    <a:pt x="0" y="0"/>
                  </a:lnTo>
                </a:path>
              </a:pathLst>
            </a:custGeom>
            <a:ln w="18097">
              <a:solidFill>
                <a:srgbClr val="8FC740"/>
              </a:solidFill>
              <a:prstDash val="dot"/>
            </a:ln>
          </p:spPr>
          <p:txBody>
            <a:bodyPr wrap="square" lIns="0" tIns="0" rIns="0" bIns="0" rtlCol="0"/>
            <a:lstStyle/>
            <a:p>
              <a:endParaRPr dirty="0"/>
            </a:p>
          </p:txBody>
        </p:sp>
        <p:sp>
          <p:nvSpPr>
            <p:cNvPr id="30" name="object 30"/>
            <p:cNvSpPr/>
            <p:nvPr/>
          </p:nvSpPr>
          <p:spPr>
            <a:xfrm>
              <a:off x="4344347" y="3569797"/>
              <a:ext cx="18415" cy="18415"/>
            </a:xfrm>
            <a:custGeom>
              <a:avLst/>
              <a:gdLst/>
              <a:ahLst/>
              <a:cxnLst/>
              <a:rect l="l" t="t" r="r" b="b"/>
              <a:pathLst>
                <a:path w="18414" h="18414">
                  <a:moveTo>
                    <a:pt x="0" y="9048"/>
                  </a:moveTo>
                  <a:lnTo>
                    <a:pt x="2650" y="2650"/>
                  </a:lnTo>
                  <a:lnTo>
                    <a:pt x="9048" y="0"/>
                  </a:lnTo>
                  <a:lnTo>
                    <a:pt x="15447" y="2650"/>
                  </a:lnTo>
                  <a:lnTo>
                    <a:pt x="18097" y="9048"/>
                  </a:lnTo>
                  <a:lnTo>
                    <a:pt x="15447" y="15447"/>
                  </a:lnTo>
                  <a:lnTo>
                    <a:pt x="9048" y="18097"/>
                  </a:lnTo>
                  <a:lnTo>
                    <a:pt x="2650" y="15447"/>
                  </a:lnTo>
                  <a:lnTo>
                    <a:pt x="0" y="9048"/>
                  </a:lnTo>
                  <a:close/>
                </a:path>
              </a:pathLst>
            </a:custGeom>
            <a:solidFill>
              <a:srgbClr val="8FC740"/>
            </a:solidFill>
          </p:spPr>
          <p:txBody>
            <a:bodyPr wrap="square" lIns="0" tIns="0" rIns="0" bIns="0" rtlCol="0"/>
            <a:lstStyle/>
            <a:p>
              <a:endParaRPr dirty="0"/>
            </a:p>
          </p:txBody>
        </p:sp>
        <p:sp>
          <p:nvSpPr>
            <p:cNvPr id="31" name="object 31"/>
            <p:cNvSpPr/>
            <p:nvPr/>
          </p:nvSpPr>
          <p:spPr>
            <a:xfrm>
              <a:off x="2002306" y="3515906"/>
              <a:ext cx="2245995" cy="4445"/>
            </a:xfrm>
            <a:custGeom>
              <a:avLst/>
              <a:gdLst/>
              <a:ahLst/>
              <a:cxnLst/>
              <a:rect l="l" t="t" r="r" b="b"/>
              <a:pathLst>
                <a:path w="2245995" h="4445">
                  <a:moveTo>
                    <a:pt x="2245423" y="4445"/>
                  </a:moveTo>
                  <a:lnTo>
                    <a:pt x="0" y="0"/>
                  </a:lnTo>
                </a:path>
              </a:pathLst>
            </a:custGeom>
            <a:ln w="18097">
              <a:solidFill>
                <a:srgbClr val="8FC740"/>
              </a:solidFill>
              <a:prstDash val="dot"/>
            </a:ln>
          </p:spPr>
          <p:txBody>
            <a:bodyPr wrap="square" lIns="0" tIns="0" rIns="0" bIns="0" rtlCol="0"/>
            <a:lstStyle/>
            <a:p>
              <a:endParaRPr dirty="0"/>
            </a:p>
          </p:txBody>
        </p:sp>
        <p:sp>
          <p:nvSpPr>
            <p:cNvPr id="32" name="object 32"/>
            <p:cNvSpPr/>
            <p:nvPr/>
          </p:nvSpPr>
          <p:spPr>
            <a:xfrm>
              <a:off x="1966188" y="3506812"/>
              <a:ext cx="2345055" cy="22860"/>
            </a:xfrm>
            <a:custGeom>
              <a:avLst/>
              <a:gdLst/>
              <a:ahLst/>
              <a:cxnLst/>
              <a:rect l="l" t="t" r="r" b="b"/>
              <a:pathLst>
                <a:path w="2345054" h="22860">
                  <a:moveTo>
                    <a:pt x="18097" y="9042"/>
                  </a:moveTo>
                  <a:lnTo>
                    <a:pt x="15443" y="2654"/>
                  </a:lnTo>
                  <a:lnTo>
                    <a:pt x="9055" y="0"/>
                  </a:lnTo>
                  <a:lnTo>
                    <a:pt x="2654" y="2654"/>
                  </a:lnTo>
                  <a:lnTo>
                    <a:pt x="0" y="9042"/>
                  </a:lnTo>
                  <a:lnTo>
                    <a:pt x="2654" y="15443"/>
                  </a:lnTo>
                  <a:lnTo>
                    <a:pt x="9055" y="18097"/>
                  </a:lnTo>
                  <a:lnTo>
                    <a:pt x="15443" y="15443"/>
                  </a:lnTo>
                  <a:lnTo>
                    <a:pt x="18097" y="9042"/>
                  </a:lnTo>
                  <a:close/>
                </a:path>
                <a:path w="2345054" h="22860">
                  <a:moveTo>
                    <a:pt x="2344686" y="13639"/>
                  </a:moveTo>
                  <a:lnTo>
                    <a:pt x="2342032" y="7251"/>
                  </a:lnTo>
                  <a:lnTo>
                    <a:pt x="2335644" y="4597"/>
                  </a:lnTo>
                  <a:lnTo>
                    <a:pt x="2329243" y="7251"/>
                  </a:lnTo>
                  <a:lnTo>
                    <a:pt x="2326589" y="13639"/>
                  </a:lnTo>
                  <a:lnTo>
                    <a:pt x="2329243" y="20040"/>
                  </a:lnTo>
                  <a:lnTo>
                    <a:pt x="2335644" y="22694"/>
                  </a:lnTo>
                  <a:lnTo>
                    <a:pt x="2342032" y="20040"/>
                  </a:lnTo>
                  <a:lnTo>
                    <a:pt x="2344686" y="13639"/>
                  </a:lnTo>
                  <a:close/>
                </a:path>
              </a:pathLst>
            </a:custGeom>
            <a:solidFill>
              <a:srgbClr val="8FC740"/>
            </a:solidFill>
          </p:spPr>
          <p:txBody>
            <a:bodyPr wrap="square" lIns="0" tIns="0" rIns="0" bIns="0" rtlCol="0"/>
            <a:lstStyle/>
            <a:p>
              <a:endParaRPr dirty="0"/>
            </a:p>
          </p:txBody>
        </p:sp>
        <p:pic>
          <p:nvPicPr>
            <p:cNvPr id="33" name="object 33"/>
            <p:cNvPicPr/>
            <p:nvPr/>
          </p:nvPicPr>
          <p:blipFill>
            <a:blip r:embed="rId2" cstate="print"/>
            <a:stretch>
              <a:fillRect/>
            </a:stretch>
          </p:blipFill>
          <p:spPr>
            <a:xfrm>
              <a:off x="4235908" y="3633415"/>
              <a:ext cx="224688" cy="224688"/>
            </a:xfrm>
            <a:prstGeom prst="rect">
              <a:avLst/>
            </a:prstGeom>
          </p:spPr>
        </p:pic>
        <p:sp>
          <p:nvSpPr>
            <p:cNvPr id="34" name="object 34"/>
            <p:cNvSpPr/>
            <p:nvPr/>
          </p:nvSpPr>
          <p:spPr>
            <a:xfrm>
              <a:off x="3516236" y="4271492"/>
              <a:ext cx="846455" cy="1448435"/>
            </a:xfrm>
            <a:custGeom>
              <a:avLst/>
              <a:gdLst/>
              <a:ahLst/>
              <a:cxnLst/>
              <a:rect l="l" t="t" r="r" b="b"/>
              <a:pathLst>
                <a:path w="846454" h="1448435">
                  <a:moveTo>
                    <a:pt x="18097" y="1439189"/>
                  </a:moveTo>
                  <a:lnTo>
                    <a:pt x="15455" y="1432788"/>
                  </a:lnTo>
                  <a:lnTo>
                    <a:pt x="9055" y="1430147"/>
                  </a:lnTo>
                  <a:lnTo>
                    <a:pt x="2654" y="1432788"/>
                  </a:lnTo>
                  <a:lnTo>
                    <a:pt x="0" y="1439189"/>
                  </a:lnTo>
                  <a:lnTo>
                    <a:pt x="2654" y="1445590"/>
                  </a:lnTo>
                  <a:lnTo>
                    <a:pt x="9055" y="1448244"/>
                  </a:lnTo>
                  <a:lnTo>
                    <a:pt x="15455" y="1445590"/>
                  </a:lnTo>
                  <a:lnTo>
                    <a:pt x="18097" y="1439189"/>
                  </a:lnTo>
                  <a:close/>
                </a:path>
                <a:path w="846454" h="1448435">
                  <a:moveTo>
                    <a:pt x="846201" y="9042"/>
                  </a:moveTo>
                  <a:lnTo>
                    <a:pt x="843546" y="2654"/>
                  </a:lnTo>
                  <a:lnTo>
                    <a:pt x="837158" y="0"/>
                  </a:lnTo>
                  <a:lnTo>
                    <a:pt x="830757" y="2654"/>
                  </a:lnTo>
                  <a:lnTo>
                    <a:pt x="828103" y="9042"/>
                  </a:lnTo>
                  <a:lnTo>
                    <a:pt x="830757" y="15443"/>
                  </a:lnTo>
                  <a:lnTo>
                    <a:pt x="837158" y="18097"/>
                  </a:lnTo>
                  <a:lnTo>
                    <a:pt x="843546" y="15443"/>
                  </a:lnTo>
                  <a:lnTo>
                    <a:pt x="846201" y="9042"/>
                  </a:lnTo>
                  <a:close/>
                </a:path>
              </a:pathLst>
            </a:custGeom>
            <a:solidFill>
              <a:srgbClr val="8FC740"/>
            </a:solidFill>
          </p:spPr>
          <p:txBody>
            <a:bodyPr wrap="square" lIns="0" tIns="0" rIns="0" bIns="0" rtlCol="0"/>
            <a:lstStyle/>
            <a:p>
              <a:endParaRPr dirty="0"/>
            </a:p>
          </p:txBody>
        </p:sp>
        <p:sp>
          <p:nvSpPr>
            <p:cNvPr id="35" name="object 35"/>
            <p:cNvSpPr/>
            <p:nvPr/>
          </p:nvSpPr>
          <p:spPr>
            <a:xfrm>
              <a:off x="3434673" y="5666218"/>
              <a:ext cx="81915" cy="95250"/>
            </a:xfrm>
            <a:custGeom>
              <a:avLst/>
              <a:gdLst/>
              <a:ahLst/>
              <a:cxnLst/>
              <a:rect l="l" t="t" r="r" b="b"/>
              <a:pathLst>
                <a:path w="81914" h="95250">
                  <a:moveTo>
                    <a:pt x="81572" y="0"/>
                  </a:moveTo>
                  <a:lnTo>
                    <a:pt x="46888" y="0"/>
                  </a:lnTo>
                  <a:lnTo>
                    <a:pt x="0" y="46507"/>
                  </a:lnTo>
                  <a:lnTo>
                    <a:pt x="46888" y="94691"/>
                  </a:lnTo>
                  <a:lnTo>
                    <a:pt x="81572" y="94691"/>
                  </a:lnTo>
                  <a:lnTo>
                    <a:pt x="36563" y="47345"/>
                  </a:lnTo>
                  <a:lnTo>
                    <a:pt x="81572" y="0"/>
                  </a:lnTo>
                  <a:close/>
                </a:path>
              </a:pathLst>
            </a:custGeom>
            <a:solidFill>
              <a:srgbClr val="8FC740"/>
            </a:solidFill>
          </p:spPr>
          <p:txBody>
            <a:bodyPr wrap="square" lIns="0" tIns="0" rIns="0" bIns="0" rtlCol="0"/>
            <a:lstStyle/>
            <a:p>
              <a:endParaRPr dirty="0"/>
            </a:p>
          </p:txBody>
        </p:sp>
        <p:sp>
          <p:nvSpPr>
            <p:cNvPr id="36" name="object 36"/>
            <p:cNvSpPr/>
            <p:nvPr/>
          </p:nvSpPr>
          <p:spPr>
            <a:xfrm>
              <a:off x="706398" y="5114250"/>
              <a:ext cx="2694940" cy="1978025"/>
            </a:xfrm>
            <a:custGeom>
              <a:avLst/>
              <a:gdLst/>
              <a:ahLst/>
              <a:cxnLst/>
              <a:rect l="l" t="t" r="r" b="b"/>
              <a:pathLst>
                <a:path w="2694940" h="1978025">
                  <a:moveTo>
                    <a:pt x="71996" y="0"/>
                  </a:moveTo>
                  <a:lnTo>
                    <a:pt x="43971" y="5657"/>
                  </a:lnTo>
                  <a:lnTo>
                    <a:pt x="21086" y="21086"/>
                  </a:lnTo>
                  <a:lnTo>
                    <a:pt x="5657" y="43971"/>
                  </a:lnTo>
                  <a:lnTo>
                    <a:pt x="0" y="71996"/>
                  </a:lnTo>
                  <a:lnTo>
                    <a:pt x="0" y="1905698"/>
                  </a:lnTo>
                  <a:lnTo>
                    <a:pt x="5657" y="1933730"/>
                  </a:lnTo>
                  <a:lnTo>
                    <a:pt x="21086" y="1956619"/>
                  </a:lnTo>
                  <a:lnTo>
                    <a:pt x="43971" y="1972049"/>
                  </a:lnTo>
                  <a:lnTo>
                    <a:pt x="71996" y="1977707"/>
                  </a:lnTo>
                  <a:lnTo>
                    <a:pt x="2622600" y="1977707"/>
                  </a:lnTo>
                  <a:lnTo>
                    <a:pt x="2650625" y="1972049"/>
                  </a:lnTo>
                  <a:lnTo>
                    <a:pt x="2673510" y="1956619"/>
                  </a:lnTo>
                  <a:lnTo>
                    <a:pt x="2688939" y="1933730"/>
                  </a:lnTo>
                  <a:lnTo>
                    <a:pt x="2694597" y="1905698"/>
                  </a:lnTo>
                  <a:lnTo>
                    <a:pt x="2694597" y="71996"/>
                  </a:lnTo>
                  <a:lnTo>
                    <a:pt x="2688939" y="43971"/>
                  </a:lnTo>
                  <a:lnTo>
                    <a:pt x="2673510" y="21086"/>
                  </a:lnTo>
                  <a:lnTo>
                    <a:pt x="2650625" y="5657"/>
                  </a:lnTo>
                  <a:lnTo>
                    <a:pt x="2622600" y="0"/>
                  </a:lnTo>
                  <a:lnTo>
                    <a:pt x="71996" y="0"/>
                  </a:lnTo>
                  <a:close/>
                </a:path>
              </a:pathLst>
            </a:custGeom>
            <a:ln w="12700">
              <a:solidFill>
                <a:srgbClr val="00A0DC"/>
              </a:solidFill>
            </a:ln>
          </p:spPr>
          <p:txBody>
            <a:bodyPr wrap="square" lIns="0" tIns="0" rIns="0" bIns="0" rtlCol="0"/>
            <a:lstStyle/>
            <a:p>
              <a:endParaRPr dirty="0"/>
            </a:p>
          </p:txBody>
        </p:sp>
        <p:sp>
          <p:nvSpPr>
            <p:cNvPr id="37" name="object 37"/>
            <p:cNvSpPr/>
            <p:nvPr/>
          </p:nvSpPr>
          <p:spPr>
            <a:xfrm>
              <a:off x="3497760" y="2816258"/>
              <a:ext cx="204470" cy="0"/>
            </a:xfrm>
            <a:custGeom>
              <a:avLst/>
              <a:gdLst/>
              <a:ahLst/>
              <a:cxnLst/>
              <a:rect l="l" t="t" r="r" b="b"/>
              <a:pathLst>
                <a:path w="204470">
                  <a:moveTo>
                    <a:pt x="204165" y="0"/>
                  </a:moveTo>
                  <a:lnTo>
                    <a:pt x="0" y="0"/>
                  </a:lnTo>
                </a:path>
              </a:pathLst>
            </a:custGeom>
            <a:ln w="18097">
              <a:solidFill>
                <a:srgbClr val="8FC740"/>
              </a:solidFill>
              <a:prstDash val="dot"/>
            </a:ln>
          </p:spPr>
          <p:txBody>
            <a:bodyPr wrap="square" lIns="0" tIns="0" rIns="0" bIns="0" rtlCol="0"/>
            <a:lstStyle/>
            <a:p>
              <a:endParaRPr dirty="0"/>
            </a:p>
          </p:txBody>
        </p:sp>
        <p:sp>
          <p:nvSpPr>
            <p:cNvPr id="38" name="object 38"/>
            <p:cNvSpPr/>
            <p:nvPr/>
          </p:nvSpPr>
          <p:spPr>
            <a:xfrm>
              <a:off x="3436630" y="2772929"/>
              <a:ext cx="8255" cy="27940"/>
            </a:xfrm>
            <a:custGeom>
              <a:avLst/>
              <a:gdLst/>
              <a:ahLst/>
              <a:cxnLst/>
              <a:rect l="l" t="t" r="r" b="b"/>
              <a:pathLst>
                <a:path w="8254" h="27939">
                  <a:moveTo>
                    <a:pt x="0" y="0"/>
                  </a:moveTo>
                  <a:lnTo>
                    <a:pt x="58" y="2636"/>
                  </a:lnTo>
                  <a:lnTo>
                    <a:pt x="814" y="9293"/>
                  </a:lnTo>
                  <a:lnTo>
                    <a:pt x="3134" y="18288"/>
                  </a:lnTo>
                  <a:lnTo>
                    <a:pt x="7886" y="27940"/>
                  </a:lnTo>
                </a:path>
              </a:pathLst>
            </a:custGeom>
            <a:ln w="18097">
              <a:solidFill>
                <a:srgbClr val="8FC740"/>
              </a:solidFill>
              <a:prstDash val="dot"/>
            </a:ln>
          </p:spPr>
          <p:txBody>
            <a:bodyPr wrap="square" lIns="0" tIns="0" rIns="0" bIns="0" rtlCol="0"/>
            <a:lstStyle/>
            <a:p>
              <a:endParaRPr dirty="0"/>
            </a:p>
          </p:txBody>
        </p:sp>
        <p:sp>
          <p:nvSpPr>
            <p:cNvPr id="39" name="object 39"/>
            <p:cNvSpPr/>
            <p:nvPr/>
          </p:nvSpPr>
          <p:spPr>
            <a:xfrm>
              <a:off x="3427577" y="2763888"/>
              <a:ext cx="342265" cy="61594"/>
            </a:xfrm>
            <a:custGeom>
              <a:avLst/>
              <a:gdLst/>
              <a:ahLst/>
              <a:cxnLst/>
              <a:rect l="l" t="t" r="r" b="b"/>
              <a:pathLst>
                <a:path w="342264" h="61594">
                  <a:moveTo>
                    <a:pt x="18097" y="9042"/>
                  </a:moveTo>
                  <a:lnTo>
                    <a:pt x="15455" y="2641"/>
                  </a:lnTo>
                  <a:lnTo>
                    <a:pt x="9055" y="0"/>
                  </a:lnTo>
                  <a:lnTo>
                    <a:pt x="2654" y="2641"/>
                  </a:lnTo>
                  <a:lnTo>
                    <a:pt x="0" y="9042"/>
                  </a:lnTo>
                  <a:lnTo>
                    <a:pt x="2654" y="15443"/>
                  </a:lnTo>
                  <a:lnTo>
                    <a:pt x="9055" y="18097"/>
                  </a:lnTo>
                  <a:lnTo>
                    <a:pt x="15455" y="15443"/>
                  </a:lnTo>
                  <a:lnTo>
                    <a:pt x="18097" y="9042"/>
                  </a:lnTo>
                  <a:close/>
                </a:path>
                <a:path w="342264" h="61594">
                  <a:moveTo>
                    <a:pt x="50063" y="52374"/>
                  </a:moveTo>
                  <a:lnTo>
                    <a:pt x="47421" y="45974"/>
                  </a:lnTo>
                  <a:lnTo>
                    <a:pt x="41021" y="43332"/>
                  </a:lnTo>
                  <a:lnTo>
                    <a:pt x="34620" y="45974"/>
                  </a:lnTo>
                  <a:lnTo>
                    <a:pt x="31965" y="52374"/>
                  </a:lnTo>
                  <a:lnTo>
                    <a:pt x="34620" y="58775"/>
                  </a:lnTo>
                  <a:lnTo>
                    <a:pt x="41021" y="61429"/>
                  </a:lnTo>
                  <a:lnTo>
                    <a:pt x="47421" y="58775"/>
                  </a:lnTo>
                  <a:lnTo>
                    <a:pt x="50063" y="52374"/>
                  </a:lnTo>
                  <a:close/>
                </a:path>
                <a:path w="342264" h="61594">
                  <a:moveTo>
                    <a:pt x="341718" y="52374"/>
                  </a:moveTo>
                  <a:lnTo>
                    <a:pt x="339077" y="45974"/>
                  </a:lnTo>
                  <a:lnTo>
                    <a:pt x="332676" y="43332"/>
                  </a:lnTo>
                  <a:lnTo>
                    <a:pt x="326275" y="45974"/>
                  </a:lnTo>
                  <a:lnTo>
                    <a:pt x="323621" y="52374"/>
                  </a:lnTo>
                  <a:lnTo>
                    <a:pt x="326275" y="58775"/>
                  </a:lnTo>
                  <a:lnTo>
                    <a:pt x="332676" y="61429"/>
                  </a:lnTo>
                  <a:lnTo>
                    <a:pt x="339077" y="58775"/>
                  </a:lnTo>
                  <a:lnTo>
                    <a:pt x="341718" y="52374"/>
                  </a:lnTo>
                  <a:close/>
                </a:path>
              </a:pathLst>
            </a:custGeom>
            <a:solidFill>
              <a:srgbClr val="8FC740"/>
            </a:solidFill>
          </p:spPr>
          <p:txBody>
            <a:bodyPr wrap="square" lIns="0" tIns="0" rIns="0" bIns="0" rtlCol="0"/>
            <a:lstStyle/>
            <a:p>
              <a:endParaRPr dirty="0"/>
            </a:p>
          </p:txBody>
        </p:sp>
        <p:sp>
          <p:nvSpPr>
            <p:cNvPr id="40" name="object 40"/>
            <p:cNvSpPr/>
            <p:nvPr/>
          </p:nvSpPr>
          <p:spPr>
            <a:xfrm>
              <a:off x="3715762" y="2772111"/>
              <a:ext cx="81915" cy="83185"/>
            </a:xfrm>
            <a:custGeom>
              <a:avLst/>
              <a:gdLst/>
              <a:ahLst/>
              <a:cxnLst/>
              <a:rect l="l" t="t" r="r" b="b"/>
              <a:pathLst>
                <a:path w="81914" h="83185">
                  <a:moveTo>
                    <a:pt x="34683" y="0"/>
                  </a:moveTo>
                  <a:lnTo>
                    <a:pt x="0" y="0"/>
                  </a:lnTo>
                  <a:lnTo>
                    <a:pt x="45008" y="41338"/>
                  </a:lnTo>
                  <a:lnTo>
                    <a:pt x="0" y="82689"/>
                  </a:lnTo>
                  <a:lnTo>
                    <a:pt x="34683" y="82689"/>
                  </a:lnTo>
                  <a:lnTo>
                    <a:pt x="81572" y="42075"/>
                  </a:lnTo>
                  <a:lnTo>
                    <a:pt x="34683" y="0"/>
                  </a:lnTo>
                  <a:close/>
                </a:path>
              </a:pathLst>
            </a:custGeom>
            <a:solidFill>
              <a:srgbClr val="8FC740"/>
            </a:solidFill>
          </p:spPr>
          <p:txBody>
            <a:bodyPr wrap="square" lIns="0" tIns="0" rIns="0" bIns="0" rtlCol="0"/>
            <a:lstStyle/>
            <a:p>
              <a:endParaRPr dirty="0"/>
            </a:p>
          </p:txBody>
        </p:sp>
        <p:sp>
          <p:nvSpPr>
            <p:cNvPr id="41" name="object 41"/>
            <p:cNvSpPr/>
            <p:nvPr/>
          </p:nvSpPr>
          <p:spPr>
            <a:xfrm>
              <a:off x="3436630" y="2624300"/>
              <a:ext cx="0" cy="89535"/>
            </a:xfrm>
            <a:custGeom>
              <a:avLst/>
              <a:gdLst/>
              <a:ahLst/>
              <a:cxnLst/>
              <a:rect l="l" t="t" r="r" b="b"/>
              <a:pathLst>
                <a:path h="89535">
                  <a:moveTo>
                    <a:pt x="0" y="89179"/>
                  </a:moveTo>
                  <a:lnTo>
                    <a:pt x="0" y="0"/>
                  </a:lnTo>
                </a:path>
              </a:pathLst>
            </a:custGeom>
            <a:ln w="18097">
              <a:solidFill>
                <a:srgbClr val="8FC740"/>
              </a:solidFill>
              <a:prstDash val="dot"/>
            </a:ln>
          </p:spPr>
          <p:txBody>
            <a:bodyPr wrap="square" lIns="0" tIns="0" rIns="0" bIns="0" rtlCol="0"/>
            <a:lstStyle/>
            <a:p>
              <a:endParaRPr dirty="0"/>
            </a:p>
          </p:txBody>
        </p:sp>
        <p:sp>
          <p:nvSpPr>
            <p:cNvPr id="42" name="object 42"/>
            <p:cNvSpPr/>
            <p:nvPr/>
          </p:nvSpPr>
          <p:spPr>
            <a:xfrm>
              <a:off x="3386352" y="2579726"/>
              <a:ext cx="27940" cy="2540"/>
            </a:xfrm>
            <a:custGeom>
              <a:avLst/>
              <a:gdLst/>
              <a:ahLst/>
              <a:cxnLst/>
              <a:rect l="l" t="t" r="r" b="b"/>
              <a:pathLst>
                <a:path w="27939" h="2539">
                  <a:moveTo>
                    <a:pt x="0" y="0"/>
                  </a:moveTo>
                  <a:lnTo>
                    <a:pt x="7428" y="160"/>
                  </a:lnTo>
                  <a:lnTo>
                    <a:pt x="14517" y="627"/>
                  </a:lnTo>
                  <a:lnTo>
                    <a:pt x="21190" y="1376"/>
                  </a:lnTo>
                  <a:lnTo>
                    <a:pt x="27368" y="2387"/>
                  </a:lnTo>
                </a:path>
              </a:pathLst>
            </a:custGeom>
            <a:ln w="18097">
              <a:solidFill>
                <a:srgbClr val="8FC740"/>
              </a:solidFill>
              <a:prstDash val="dot"/>
            </a:ln>
          </p:spPr>
          <p:txBody>
            <a:bodyPr wrap="square" lIns="0" tIns="0" rIns="0" bIns="0" rtlCol="0"/>
            <a:lstStyle/>
            <a:p>
              <a:endParaRPr dirty="0"/>
            </a:p>
          </p:txBody>
        </p:sp>
        <p:sp>
          <p:nvSpPr>
            <p:cNvPr id="43" name="object 43"/>
            <p:cNvSpPr/>
            <p:nvPr/>
          </p:nvSpPr>
          <p:spPr>
            <a:xfrm>
              <a:off x="1144606" y="2578571"/>
              <a:ext cx="2188210" cy="1270"/>
            </a:xfrm>
            <a:custGeom>
              <a:avLst/>
              <a:gdLst/>
              <a:ahLst/>
              <a:cxnLst/>
              <a:rect l="l" t="t" r="r" b="b"/>
              <a:pathLst>
                <a:path w="2188210" h="1269">
                  <a:moveTo>
                    <a:pt x="2187727" y="1130"/>
                  </a:moveTo>
                  <a:lnTo>
                    <a:pt x="0" y="0"/>
                  </a:lnTo>
                </a:path>
              </a:pathLst>
            </a:custGeom>
            <a:ln w="18097">
              <a:solidFill>
                <a:srgbClr val="8FC740"/>
              </a:solidFill>
              <a:prstDash val="dot"/>
            </a:ln>
          </p:spPr>
          <p:txBody>
            <a:bodyPr wrap="square" lIns="0" tIns="0" rIns="0" bIns="0" rtlCol="0"/>
            <a:lstStyle/>
            <a:p>
              <a:endParaRPr dirty="0"/>
            </a:p>
          </p:txBody>
        </p:sp>
        <p:sp>
          <p:nvSpPr>
            <p:cNvPr id="44" name="object 44"/>
            <p:cNvSpPr/>
            <p:nvPr/>
          </p:nvSpPr>
          <p:spPr>
            <a:xfrm>
              <a:off x="1108532" y="2569514"/>
              <a:ext cx="2337435" cy="34290"/>
            </a:xfrm>
            <a:custGeom>
              <a:avLst/>
              <a:gdLst/>
              <a:ahLst/>
              <a:cxnLst/>
              <a:rect l="l" t="t" r="r" b="b"/>
              <a:pathLst>
                <a:path w="2337435" h="34289">
                  <a:moveTo>
                    <a:pt x="18097" y="9042"/>
                  </a:moveTo>
                  <a:lnTo>
                    <a:pt x="15455" y="2641"/>
                  </a:lnTo>
                  <a:lnTo>
                    <a:pt x="9055" y="0"/>
                  </a:lnTo>
                  <a:lnTo>
                    <a:pt x="2654" y="2641"/>
                  </a:lnTo>
                  <a:lnTo>
                    <a:pt x="0" y="9042"/>
                  </a:lnTo>
                  <a:lnTo>
                    <a:pt x="2654" y="15443"/>
                  </a:lnTo>
                  <a:lnTo>
                    <a:pt x="9055" y="18097"/>
                  </a:lnTo>
                  <a:lnTo>
                    <a:pt x="15455" y="15443"/>
                  </a:lnTo>
                  <a:lnTo>
                    <a:pt x="18097" y="9042"/>
                  </a:lnTo>
                  <a:close/>
                </a:path>
                <a:path w="2337435" h="34289">
                  <a:moveTo>
                    <a:pt x="2286863" y="10210"/>
                  </a:moveTo>
                  <a:lnTo>
                    <a:pt x="2284222" y="3810"/>
                  </a:lnTo>
                  <a:lnTo>
                    <a:pt x="2277821" y="1168"/>
                  </a:lnTo>
                  <a:lnTo>
                    <a:pt x="2271420" y="3810"/>
                  </a:lnTo>
                  <a:lnTo>
                    <a:pt x="2268766" y="10210"/>
                  </a:lnTo>
                  <a:lnTo>
                    <a:pt x="2271420" y="16611"/>
                  </a:lnTo>
                  <a:lnTo>
                    <a:pt x="2277821" y="19265"/>
                  </a:lnTo>
                  <a:lnTo>
                    <a:pt x="2284222" y="16611"/>
                  </a:lnTo>
                  <a:lnTo>
                    <a:pt x="2286863" y="10210"/>
                  </a:lnTo>
                  <a:close/>
                </a:path>
                <a:path w="2337435" h="34289">
                  <a:moveTo>
                    <a:pt x="2337143" y="25057"/>
                  </a:moveTo>
                  <a:lnTo>
                    <a:pt x="2334501" y="18656"/>
                  </a:lnTo>
                  <a:lnTo>
                    <a:pt x="2328100" y="16014"/>
                  </a:lnTo>
                  <a:lnTo>
                    <a:pt x="2321699" y="18656"/>
                  </a:lnTo>
                  <a:lnTo>
                    <a:pt x="2319045" y="25057"/>
                  </a:lnTo>
                  <a:lnTo>
                    <a:pt x="2321699" y="31457"/>
                  </a:lnTo>
                  <a:lnTo>
                    <a:pt x="2328100" y="34112"/>
                  </a:lnTo>
                  <a:lnTo>
                    <a:pt x="2334501" y="31457"/>
                  </a:lnTo>
                  <a:lnTo>
                    <a:pt x="2337143" y="25057"/>
                  </a:lnTo>
                  <a:close/>
                </a:path>
              </a:pathLst>
            </a:custGeom>
            <a:solidFill>
              <a:srgbClr val="8FC740"/>
            </a:solidFill>
          </p:spPr>
          <p:txBody>
            <a:bodyPr wrap="square" lIns="0" tIns="0" rIns="0" bIns="0" rtlCol="0"/>
            <a:lstStyle/>
            <a:p>
              <a:endParaRPr dirty="0"/>
            </a:p>
          </p:txBody>
        </p:sp>
      </p:grpSp>
      <p:sp>
        <p:nvSpPr>
          <p:cNvPr id="45" name="object 45"/>
          <p:cNvSpPr txBox="1"/>
          <p:nvPr/>
        </p:nvSpPr>
        <p:spPr>
          <a:xfrm>
            <a:off x="3815370" y="5644453"/>
            <a:ext cx="175895" cy="123189"/>
          </a:xfrm>
          <a:prstGeom prst="rect">
            <a:avLst/>
          </a:prstGeom>
        </p:spPr>
        <p:txBody>
          <a:bodyPr vert="horz" wrap="square" lIns="0" tIns="11430" rIns="0" bIns="0" rtlCol="0">
            <a:spAutoFit/>
          </a:bodyPr>
          <a:lstStyle/>
          <a:p>
            <a:pPr marL="12700">
              <a:lnSpc>
                <a:spcPct val="100000"/>
              </a:lnSpc>
              <a:spcBef>
                <a:spcPts val="90"/>
              </a:spcBef>
            </a:pPr>
            <a:r>
              <a:rPr sz="650" b="1" spc="40" dirty="0">
                <a:solidFill>
                  <a:srgbClr val="FFFFFF"/>
                </a:solidFill>
                <a:latin typeface="Calibri"/>
                <a:cs typeface="Calibri"/>
              </a:rPr>
              <a:t>YES</a:t>
            </a:r>
            <a:endParaRPr sz="650" dirty="0">
              <a:latin typeface="Calibri"/>
              <a:cs typeface="Calibri"/>
            </a:endParaRPr>
          </a:p>
        </p:txBody>
      </p:sp>
      <p:sp>
        <p:nvSpPr>
          <p:cNvPr id="46" name="object 46"/>
          <p:cNvSpPr txBox="1"/>
          <p:nvPr/>
        </p:nvSpPr>
        <p:spPr>
          <a:xfrm>
            <a:off x="4274248" y="3680052"/>
            <a:ext cx="152400" cy="123189"/>
          </a:xfrm>
          <a:prstGeom prst="rect">
            <a:avLst/>
          </a:prstGeom>
        </p:spPr>
        <p:txBody>
          <a:bodyPr vert="horz" wrap="square" lIns="0" tIns="11430" rIns="0" bIns="0" rtlCol="0">
            <a:spAutoFit/>
          </a:bodyPr>
          <a:lstStyle/>
          <a:p>
            <a:pPr marL="12700">
              <a:lnSpc>
                <a:spcPct val="100000"/>
              </a:lnSpc>
              <a:spcBef>
                <a:spcPts val="90"/>
              </a:spcBef>
            </a:pPr>
            <a:r>
              <a:rPr sz="650" b="1" spc="40" dirty="0">
                <a:solidFill>
                  <a:srgbClr val="FFFFFF"/>
                </a:solidFill>
                <a:latin typeface="Calibri"/>
                <a:cs typeface="Calibri"/>
              </a:rPr>
              <a:t>NO</a:t>
            </a:r>
            <a:endParaRPr sz="650" dirty="0">
              <a:latin typeface="Calibri"/>
              <a:cs typeface="Calibri"/>
            </a:endParaRPr>
          </a:p>
        </p:txBody>
      </p:sp>
      <p:grpSp>
        <p:nvGrpSpPr>
          <p:cNvPr id="47" name="object 47"/>
          <p:cNvGrpSpPr/>
          <p:nvPr/>
        </p:nvGrpSpPr>
        <p:grpSpPr>
          <a:xfrm>
            <a:off x="699039" y="864092"/>
            <a:ext cx="4197350" cy="4384040"/>
            <a:chOff x="699039" y="864092"/>
            <a:chExt cx="4197350" cy="4384040"/>
          </a:xfrm>
        </p:grpSpPr>
        <p:sp>
          <p:nvSpPr>
            <p:cNvPr id="48" name="object 48"/>
            <p:cNvSpPr/>
            <p:nvPr/>
          </p:nvSpPr>
          <p:spPr>
            <a:xfrm>
              <a:off x="3818802" y="4702716"/>
              <a:ext cx="1071245" cy="539115"/>
            </a:xfrm>
            <a:custGeom>
              <a:avLst/>
              <a:gdLst/>
              <a:ahLst/>
              <a:cxnLst/>
              <a:rect l="l" t="t" r="r" b="b"/>
              <a:pathLst>
                <a:path w="1071245" h="539114">
                  <a:moveTo>
                    <a:pt x="993089" y="0"/>
                  </a:moveTo>
                  <a:lnTo>
                    <a:pt x="77850" y="0"/>
                  </a:lnTo>
                  <a:lnTo>
                    <a:pt x="47550" y="6116"/>
                  </a:lnTo>
                  <a:lnTo>
                    <a:pt x="22804" y="22798"/>
                  </a:lnTo>
                  <a:lnTo>
                    <a:pt x="6118" y="47539"/>
                  </a:lnTo>
                  <a:lnTo>
                    <a:pt x="0" y="77838"/>
                  </a:lnTo>
                  <a:lnTo>
                    <a:pt x="0" y="460984"/>
                  </a:lnTo>
                  <a:lnTo>
                    <a:pt x="6118" y="491290"/>
                  </a:lnTo>
                  <a:lnTo>
                    <a:pt x="22804" y="516035"/>
                  </a:lnTo>
                  <a:lnTo>
                    <a:pt x="47550" y="532718"/>
                  </a:lnTo>
                  <a:lnTo>
                    <a:pt x="77850" y="538835"/>
                  </a:lnTo>
                  <a:lnTo>
                    <a:pt x="993089" y="538835"/>
                  </a:lnTo>
                  <a:lnTo>
                    <a:pt x="1023394" y="532718"/>
                  </a:lnTo>
                  <a:lnTo>
                    <a:pt x="1048140" y="516035"/>
                  </a:lnTo>
                  <a:lnTo>
                    <a:pt x="1064823" y="491290"/>
                  </a:lnTo>
                  <a:lnTo>
                    <a:pt x="1070940" y="460984"/>
                  </a:lnTo>
                  <a:lnTo>
                    <a:pt x="1070940" y="77838"/>
                  </a:lnTo>
                  <a:lnTo>
                    <a:pt x="1064823" y="47539"/>
                  </a:lnTo>
                  <a:lnTo>
                    <a:pt x="1048140" y="22798"/>
                  </a:lnTo>
                  <a:lnTo>
                    <a:pt x="1023394" y="6116"/>
                  </a:lnTo>
                  <a:lnTo>
                    <a:pt x="993089" y="0"/>
                  </a:lnTo>
                  <a:close/>
                </a:path>
              </a:pathLst>
            </a:custGeom>
            <a:solidFill>
              <a:srgbClr val="FFFFFF"/>
            </a:solidFill>
          </p:spPr>
          <p:txBody>
            <a:bodyPr wrap="square" lIns="0" tIns="0" rIns="0" bIns="0" rtlCol="0"/>
            <a:lstStyle/>
            <a:p>
              <a:endParaRPr dirty="0"/>
            </a:p>
          </p:txBody>
        </p:sp>
        <p:sp>
          <p:nvSpPr>
            <p:cNvPr id="49" name="object 49"/>
            <p:cNvSpPr/>
            <p:nvPr/>
          </p:nvSpPr>
          <p:spPr>
            <a:xfrm>
              <a:off x="3818802" y="4702716"/>
              <a:ext cx="1071245" cy="539115"/>
            </a:xfrm>
            <a:custGeom>
              <a:avLst/>
              <a:gdLst/>
              <a:ahLst/>
              <a:cxnLst/>
              <a:rect l="l" t="t" r="r" b="b"/>
              <a:pathLst>
                <a:path w="1071245" h="539114">
                  <a:moveTo>
                    <a:pt x="77850" y="0"/>
                  </a:moveTo>
                  <a:lnTo>
                    <a:pt x="47550" y="6116"/>
                  </a:lnTo>
                  <a:lnTo>
                    <a:pt x="22804" y="22798"/>
                  </a:lnTo>
                  <a:lnTo>
                    <a:pt x="6118" y="47539"/>
                  </a:lnTo>
                  <a:lnTo>
                    <a:pt x="0" y="77838"/>
                  </a:lnTo>
                  <a:lnTo>
                    <a:pt x="0" y="460984"/>
                  </a:lnTo>
                  <a:lnTo>
                    <a:pt x="6118" y="491290"/>
                  </a:lnTo>
                  <a:lnTo>
                    <a:pt x="22804" y="516035"/>
                  </a:lnTo>
                  <a:lnTo>
                    <a:pt x="47550" y="532718"/>
                  </a:lnTo>
                  <a:lnTo>
                    <a:pt x="77850" y="538835"/>
                  </a:lnTo>
                  <a:lnTo>
                    <a:pt x="993089" y="538835"/>
                  </a:lnTo>
                  <a:lnTo>
                    <a:pt x="1023394" y="532718"/>
                  </a:lnTo>
                  <a:lnTo>
                    <a:pt x="1048140" y="516035"/>
                  </a:lnTo>
                  <a:lnTo>
                    <a:pt x="1064823" y="491290"/>
                  </a:lnTo>
                  <a:lnTo>
                    <a:pt x="1070940" y="460984"/>
                  </a:lnTo>
                  <a:lnTo>
                    <a:pt x="1070940" y="77838"/>
                  </a:lnTo>
                  <a:lnTo>
                    <a:pt x="1064823" y="47539"/>
                  </a:lnTo>
                  <a:lnTo>
                    <a:pt x="1048140" y="22798"/>
                  </a:lnTo>
                  <a:lnTo>
                    <a:pt x="1023394" y="6116"/>
                  </a:lnTo>
                  <a:lnTo>
                    <a:pt x="993089" y="0"/>
                  </a:lnTo>
                  <a:lnTo>
                    <a:pt x="77850" y="0"/>
                  </a:lnTo>
                  <a:close/>
                </a:path>
              </a:pathLst>
            </a:custGeom>
            <a:ln w="12065">
              <a:solidFill>
                <a:srgbClr val="8FC740"/>
              </a:solidFill>
            </a:ln>
          </p:spPr>
          <p:txBody>
            <a:bodyPr wrap="square" lIns="0" tIns="0" rIns="0" bIns="0" rtlCol="0"/>
            <a:lstStyle/>
            <a:p>
              <a:endParaRPr dirty="0"/>
            </a:p>
          </p:txBody>
        </p:sp>
        <p:sp>
          <p:nvSpPr>
            <p:cNvPr id="50" name="object 50"/>
            <p:cNvSpPr/>
            <p:nvPr/>
          </p:nvSpPr>
          <p:spPr>
            <a:xfrm>
              <a:off x="3813197" y="3963325"/>
              <a:ext cx="1071245" cy="539115"/>
            </a:xfrm>
            <a:custGeom>
              <a:avLst/>
              <a:gdLst/>
              <a:ahLst/>
              <a:cxnLst/>
              <a:rect l="l" t="t" r="r" b="b"/>
              <a:pathLst>
                <a:path w="1071245" h="539114">
                  <a:moveTo>
                    <a:pt x="993089" y="0"/>
                  </a:moveTo>
                  <a:lnTo>
                    <a:pt x="77850" y="0"/>
                  </a:lnTo>
                  <a:lnTo>
                    <a:pt x="47550" y="6116"/>
                  </a:lnTo>
                  <a:lnTo>
                    <a:pt x="22804" y="22798"/>
                  </a:lnTo>
                  <a:lnTo>
                    <a:pt x="6118" y="47539"/>
                  </a:lnTo>
                  <a:lnTo>
                    <a:pt x="0" y="77838"/>
                  </a:lnTo>
                  <a:lnTo>
                    <a:pt x="0" y="460984"/>
                  </a:lnTo>
                  <a:lnTo>
                    <a:pt x="6118" y="491290"/>
                  </a:lnTo>
                  <a:lnTo>
                    <a:pt x="22804" y="516035"/>
                  </a:lnTo>
                  <a:lnTo>
                    <a:pt x="47550" y="532718"/>
                  </a:lnTo>
                  <a:lnTo>
                    <a:pt x="77850" y="538835"/>
                  </a:lnTo>
                  <a:lnTo>
                    <a:pt x="993089" y="538835"/>
                  </a:lnTo>
                  <a:lnTo>
                    <a:pt x="1023394" y="532718"/>
                  </a:lnTo>
                  <a:lnTo>
                    <a:pt x="1048140" y="516035"/>
                  </a:lnTo>
                  <a:lnTo>
                    <a:pt x="1064823" y="491290"/>
                  </a:lnTo>
                  <a:lnTo>
                    <a:pt x="1070940" y="460984"/>
                  </a:lnTo>
                  <a:lnTo>
                    <a:pt x="1070940" y="77838"/>
                  </a:lnTo>
                  <a:lnTo>
                    <a:pt x="1064823" y="47539"/>
                  </a:lnTo>
                  <a:lnTo>
                    <a:pt x="1048140" y="22798"/>
                  </a:lnTo>
                  <a:lnTo>
                    <a:pt x="1023394" y="6116"/>
                  </a:lnTo>
                  <a:lnTo>
                    <a:pt x="993089" y="0"/>
                  </a:lnTo>
                  <a:close/>
                </a:path>
              </a:pathLst>
            </a:custGeom>
            <a:solidFill>
              <a:srgbClr val="FFFFFF"/>
            </a:solidFill>
          </p:spPr>
          <p:txBody>
            <a:bodyPr wrap="square" lIns="0" tIns="0" rIns="0" bIns="0" rtlCol="0"/>
            <a:lstStyle/>
            <a:p>
              <a:endParaRPr dirty="0"/>
            </a:p>
          </p:txBody>
        </p:sp>
        <p:sp>
          <p:nvSpPr>
            <p:cNvPr id="51" name="object 51"/>
            <p:cNvSpPr/>
            <p:nvPr/>
          </p:nvSpPr>
          <p:spPr>
            <a:xfrm>
              <a:off x="3813197" y="3963325"/>
              <a:ext cx="1071245" cy="539115"/>
            </a:xfrm>
            <a:custGeom>
              <a:avLst/>
              <a:gdLst/>
              <a:ahLst/>
              <a:cxnLst/>
              <a:rect l="l" t="t" r="r" b="b"/>
              <a:pathLst>
                <a:path w="1071245" h="539114">
                  <a:moveTo>
                    <a:pt x="77850" y="0"/>
                  </a:moveTo>
                  <a:lnTo>
                    <a:pt x="47550" y="6116"/>
                  </a:lnTo>
                  <a:lnTo>
                    <a:pt x="22804" y="22798"/>
                  </a:lnTo>
                  <a:lnTo>
                    <a:pt x="6118" y="47539"/>
                  </a:lnTo>
                  <a:lnTo>
                    <a:pt x="0" y="77838"/>
                  </a:lnTo>
                  <a:lnTo>
                    <a:pt x="0" y="460984"/>
                  </a:lnTo>
                  <a:lnTo>
                    <a:pt x="6118" y="491290"/>
                  </a:lnTo>
                  <a:lnTo>
                    <a:pt x="22804" y="516035"/>
                  </a:lnTo>
                  <a:lnTo>
                    <a:pt x="47550" y="532718"/>
                  </a:lnTo>
                  <a:lnTo>
                    <a:pt x="77850" y="538835"/>
                  </a:lnTo>
                  <a:lnTo>
                    <a:pt x="993089" y="538835"/>
                  </a:lnTo>
                  <a:lnTo>
                    <a:pt x="1023394" y="532718"/>
                  </a:lnTo>
                  <a:lnTo>
                    <a:pt x="1048140" y="516035"/>
                  </a:lnTo>
                  <a:lnTo>
                    <a:pt x="1064823" y="491290"/>
                  </a:lnTo>
                  <a:lnTo>
                    <a:pt x="1070940" y="460984"/>
                  </a:lnTo>
                  <a:lnTo>
                    <a:pt x="1070940" y="77838"/>
                  </a:lnTo>
                  <a:lnTo>
                    <a:pt x="1064823" y="47539"/>
                  </a:lnTo>
                  <a:lnTo>
                    <a:pt x="1048140" y="22798"/>
                  </a:lnTo>
                  <a:lnTo>
                    <a:pt x="1023394" y="6116"/>
                  </a:lnTo>
                  <a:lnTo>
                    <a:pt x="993089" y="0"/>
                  </a:lnTo>
                  <a:lnTo>
                    <a:pt x="77850" y="0"/>
                  </a:lnTo>
                  <a:close/>
                </a:path>
              </a:pathLst>
            </a:custGeom>
            <a:ln w="12065">
              <a:solidFill>
                <a:srgbClr val="8FC740"/>
              </a:solidFill>
            </a:ln>
          </p:spPr>
          <p:txBody>
            <a:bodyPr wrap="square" lIns="0" tIns="0" rIns="0" bIns="0" rtlCol="0"/>
            <a:lstStyle/>
            <a:p>
              <a:endParaRPr dirty="0"/>
            </a:p>
          </p:txBody>
        </p:sp>
        <p:sp>
          <p:nvSpPr>
            <p:cNvPr id="52" name="object 52"/>
            <p:cNvSpPr/>
            <p:nvPr/>
          </p:nvSpPr>
          <p:spPr>
            <a:xfrm>
              <a:off x="1305629" y="1301819"/>
              <a:ext cx="0" cy="1007744"/>
            </a:xfrm>
            <a:custGeom>
              <a:avLst/>
              <a:gdLst/>
              <a:ahLst/>
              <a:cxnLst/>
              <a:rect l="l" t="t" r="r" b="b"/>
              <a:pathLst>
                <a:path h="1007744">
                  <a:moveTo>
                    <a:pt x="0" y="0"/>
                  </a:moveTo>
                  <a:lnTo>
                    <a:pt x="0" y="1007211"/>
                  </a:lnTo>
                </a:path>
              </a:pathLst>
            </a:custGeom>
            <a:ln w="18097">
              <a:solidFill>
                <a:srgbClr val="8FC740"/>
              </a:solidFill>
            </a:ln>
          </p:spPr>
          <p:txBody>
            <a:bodyPr wrap="square" lIns="0" tIns="0" rIns="0" bIns="0" rtlCol="0"/>
            <a:lstStyle/>
            <a:p>
              <a:endParaRPr dirty="0"/>
            </a:p>
          </p:txBody>
        </p:sp>
        <p:pic>
          <p:nvPicPr>
            <p:cNvPr id="53" name="object 53"/>
            <p:cNvPicPr/>
            <p:nvPr/>
          </p:nvPicPr>
          <p:blipFill>
            <a:blip r:embed="rId4" cstate="print"/>
            <a:stretch>
              <a:fillRect/>
            </a:stretch>
          </p:blipFill>
          <p:spPr>
            <a:xfrm>
              <a:off x="1260125" y="2248164"/>
              <a:ext cx="94691" cy="81572"/>
            </a:xfrm>
            <a:prstGeom prst="rect">
              <a:avLst/>
            </a:prstGeom>
          </p:spPr>
        </p:pic>
        <p:sp>
          <p:nvSpPr>
            <p:cNvPr id="54" name="object 54"/>
            <p:cNvSpPr/>
            <p:nvPr/>
          </p:nvSpPr>
          <p:spPr>
            <a:xfrm>
              <a:off x="1397386" y="1963981"/>
              <a:ext cx="2559050" cy="5080"/>
            </a:xfrm>
            <a:custGeom>
              <a:avLst/>
              <a:gdLst/>
              <a:ahLst/>
              <a:cxnLst/>
              <a:rect l="l" t="t" r="r" b="b"/>
              <a:pathLst>
                <a:path w="2559050" h="5080">
                  <a:moveTo>
                    <a:pt x="2558923" y="0"/>
                  </a:moveTo>
                  <a:lnTo>
                    <a:pt x="0" y="4470"/>
                  </a:lnTo>
                </a:path>
              </a:pathLst>
            </a:custGeom>
            <a:ln w="18097">
              <a:solidFill>
                <a:srgbClr val="8FC740"/>
              </a:solidFill>
              <a:prstDash val="dot"/>
            </a:ln>
          </p:spPr>
          <p:txBody>
            <a:bodyPr wrap="square" lIns="0" tIns="0" rIns="0" bIns="0" rtlCol="0"/>
            <a:lstStyle/>
            <a:p>
              <a:endParaRPr dirty="0"/>
            </a:p>
          </p:txBody>
        </p:sp>
        <p:sp>
          <p:nvSpPr>
            <p:cNvPr id="55" name="object 55"/>
            <p:cNvSpPr/>
            <p:nvPr/>
          </p:nvSpPr>
          <p:spPr>
            <a:xfrm>
              <a:off x="4068681" y="1838184"/>
              <a:ext cx="0" cy="33655"/>
            </a:xfrm>
            <a:custGeom>
              <a:avLst/>
              <a:gdLst/>
              <a:ahLst/>
              <a:cxnLst/>
              <a:rect l="l" t="t" r="r" b="b"/>
              <a:pathLst>
                <a:path h="33655">
                  <a:moveTo>
                    <a:pt x="0" y="0"/>
                  </a:moveTo>
                  <a:lnTo>
                    <a:pt x="0" y="33655"/>
                  </a:lnTo>
                </a:path>
              </a:pathLst>
            </a:custGeom>
            <a:ln w="18097">
              <a:solidFill>
                <a:srgbClr val="8FC740"/>
              </a:solidFill>
              <a:prstDash val="dot"/>
            </a:ln>
          </p:spPr>
          <p:txBody>
            <a:bodyPr wrap="square" lIns="0" tIns="0" rIns="0" bIns="0" rtlCol="0"/>
            <a:lstStyle/>
            <a:p>
              <a:endParaRPr dirty="0"/>
            </a:p>
          </p:txBody>
        </p:sp>
        <p:sp>
          <p:nvSpPr>
            <p:cNvPr id="56" name="object 56"/>
            <p:cNvSpPr/>
            <p:nvPr/>
          </p:nvSpPr>
          <p:spPr>
            <a:xfrm>
              <a:off x="4032552" y="1946803"/>
              <a:ext cx="19050" cy="12700"/>
            </a:xfrm>
            <a:custGeom>
              <a:avLst/>
              <a:gdLst/>
              <a:ahLst/>
              <a:cxnLst/>
              <a:rect l="l" t="t" r="r" b="b"/>
              <a:pathLst>
                <a:path w="19050" h="12700">
                  <a:moveTo>
                    <a:pt x="18973" y="0"/>
                  </a:moveTo>
                  <a:lnTo>
                    <a:pt x="13589" y="5372"/>
                  </a:lnTo>
                  <a:lnTo>
                    <a:pt x="7150" y="9702"/>
                  </a:lnTo>
                  <a:lnTo>
                    <a:pt x="0" y="12661"/>
                  </a:lnTo>
                </a:path>
              </a:pathLst>
            </a:custGeom>
            <a:ln w="18097">
              <a:solidFill>
                <a:srgbClr val="8FC740"/>
              </a:solidFill>
              <a:prstDash val="dot"/>
            </a:ln>
          </p:spPr>
          <p:txBody>
            <a:bodyPr wrap="square" lIns="0" tIns="0" rIns="0" bIns="0" rtlCol="0"/>
            <a:lstStyle/>
            <a:p>
              <a:endParaRPr dirty="0"/>
            </a:p>
          </p:txBody>
        </p:sp>
        <p:sp>
          <p:nvSpPr>
            <p:cNvPr id="57" name="object 57"/>
            <p:cNvSpPr/>
            <p:nvPr/>
          </p:nvSpPr>
          <p:spPr>
            <a:xfrm>
              <a:off x="1361401" y="1266659"/>
              <a:ext cx="2716530" cy="711200"/>
            </a:xfrm>
            <a:custGeom>
              <a:avLst/>
              <a:gdLst/>
              <a:ahLst/>
              <a:cxnLst/>
              <a:rect l="l" t="t" r="r" b="b"/>
              <a:pathLst>
                <a:path w="2716529" h="711200">
                  <a:moveTo>
                    <a:pt x="18097" y="701852"/>
                  </a:moveTo>
                  <a:lnTo>
                    <a:pt x="15443" y="695452"/>
                  </a:lnTo>
                  <a:lnTo>
                    <a:pt x="9042" y="692797"/>
                  </a:lnTo>
                  <a:lnTo>
                    <a:pt x="2641" y="695452"/>
                  </a:lnTo>
                  <a:lnTo>
                    <a:pt x="0" y="701852"/>
                  </a:lnTo>
                  <a:lnTo>
                    <a:pt x="2641" y="708240"/>
                  </a:lnTo>
                  <a:lnTo>
                    <a:pt x="9042" y="710895"/>
                  </a:lnTo>
                  <a:lnTo>
                    <a:pt x="15443" y="708240"/>
                  </a:lnTo>
                  <a:lnTo>
                    <a:pt x="18097" y="701852"/>
                  </a:lnTo>
                  <a:close/>
                </a:path>
                <a:path w="2716529" h="711200">
                  <a:moveTo>
                    <a:pt x="2657830" y="697242"/>
                  </a:moveTo>
                  <a:lnTo>
                    <a:pt x="2655176" y="690841"/>
                  </a:lnTo>
                  <a:lnTo>
                    <a:pt x="2648775" y="688187"/>
                  </a:lnTo>
                  <a:lnTo>
                    <a:pt x="2642374" y="690841"/>
                  </a:lnTo>
                  <a:lnTo>
                    <a:pt x="2639733" y="697242"/>
                  </a:lnTo>
                  <a:lnTo>
                    <a:pt x="2642374" y="703630"/>
                  </a:lnTo>
                  <a:lnTo>
                    <a:pt x="2648775" y="706285"/>
                  </a:lnTo>
                  <a:lnTo>
                    <a:pt x="2655176" y="703630"/>
                  </a:lnTo>
                  <a:lnTo>
                    <a:pt x="2657830" y="697242"/>
                  </a:lnTo>
                  <a:close/>
                </a:path>
                <a:path w="2716529" h="711200">
                  <a:moveTo>
                    <a:pt x="2706395" y="9055"/>
                  </a:moveTo>
                  <a:lnTo>
                    <a:pt x="2703741" y="2654"/>
                  </a:lnTo>
                  <a:lnTo>
                    <a:pt x="2697353" y="0"/>
                  </a:lnTo>
                  <a:lnTo>
                    <a:pt x="2690952" y="2654"/>
                  </a:lnTo>
                  <a:lnTo>
                    <a:pt x="2688298" y="9055"/>
                  </a:lnTo>
                  <a:lnTo>
                    <a:pt x="2690952" y="15455"/>
                  </a:lnTo>
                  <a:lnTo>
                    <a:pt x="2697353" y="18097"/>
                  </a:lnTo>
                  <a:lnTo>
                    <a:pt x="2703741" y="15455"/>
                  </a:lnTo>
                  <a:lnTo>
                    <a:pt x="2706395" y="9055"/>
                  </a:lnTo>
                  <a:close/>
                </a:path>
                <a:path w="2716529" h="711200">
                  <a:moveTo>
                    <a:pt x="2716326" y="638860"/>
                  </a:moveTo>
                  <a:lnTo>
                    <a:pt x="2713672" y="632460"/>
                  </a:lnTo>
                  <a:lnTo>
                    <a:pt x="2707271" y="629805"/>
                  </a:lnTo>
                  <a:lnTo>
                    <a:pt x="2700871" y="632460"/>
                  </a:lnTo>
                  <a:lnTo>
                    <a:pt x="2698229" y="638860"/>
                  </a:lnTo>
                  <a:lnTo>
                    <a:pt x="2700871" y="645248"/>
                  </a:lnTo>
                  <a:lnTo>
                    <a:pt x="2707271" y="647903"/>
                  </a:lnTo>
                  <a:lnTo>
                    <a:pt x="2713672" y="645248"/>
                  </a:lnTo>
                  <a:lnTo>
                    <a:pt x="2716326" y="638860"/>
                  </a:lnTo>
                  <a:close/>
                </a:path>
              </a:pathLst>
            </a:custGeom>
            <a:solidFill>
              <a:srgbClr val="8FC740"/>
            </a:solidFill>
          </p:spPr>
          <p:txBody>
            <a:bodyPr wrap="square" lIns="0" tIns="0" rIns="0" bIns="0" rtlCol="0"/>
            <a:lstStyle/>
            <a:p>
              <a:endParaRPr dirty="0"/>
            </a:p>
          </p:txBody>
        </p:sp>
        <p:sp>
          <p:nvSpPr>
            <p:cNvPr id="58" name="object 58"/>
            <p:cNvSpPr/>
            <p:nvPr/>
          </p:nvSpPr>
          <p:spPr>
            <a:xfrm>
              <a:off x="1707427" y="1424739"/>
              <a:ext cx="1178560" cy="354965"/>
            </a:xfrm>
            <a:custGeom>
              <a:avLst/>
              <a:gdLst/>
              <a:ahLst/>
              <a:cxnLst/>
              <a:rect l="l" t="t" r="r" b="b"/>
              <a:pathLst>
                <a:path w="1178560" h="354964">
                  <a:moveTo>
                    <a:pt x="77850" y="0"/>
                  </a:moveTo>
                  <a:lnTo>
                    <a:pt x="47550" y="6116"/>
                  </a:lnTo>
                  <a:lnTo>
                    <a:pt x="22804" y="22798"/>
                  </a:lnTo>
                  <a:lnTo>
                    <a:pt x="6118" y="47539"/>
                  </a:lnTo>
                  <a:lnTo>
                    <a:pt x="0" y="77838"/>
                  </a:lnTo>
                  <a:lnTo>
                    <a:pt x="0" y="276593"/>
                  </a:lnTo>
                  <a:lnTo>
                    <a:pt x="6118" y="306891"/>
                  </a:lnTo>
                  <a:lnTo>
                    <a:pt x="22804" y="331633"/>
                  </a:lnTo>
                  <a:lnTo>
                    <a:pt x="47550" y="348314"/>
                  </a:lnTo>
                  <a:lnTo>
                    <a:pt x="77850" y="354431"/>
                  </a:lnTo>
                  <a:lnTo>
                    <a:pt x="1100543" y="354431"/>
                  </a:lnTo>
                  <a:lnTo>
                    <a:pt x="1130842" y="348314"/>
                  </a:lnTo>
                  <a:lnTo>
                    <a:pt x="1155584" y="331633"/>
                  </a:lnTo>
                  <a:lnTo>
                    <a:pt x="1172265" y="306891"/>
                  </a:lnTo>
                  <a:lnTo>
                    <a:pt x="1178382" y="276593"/>
                  </a:lnTo>
                  <a:lnTo>
                    <a:pt x="1178382" y="77838"/>
                  </a:lnTo>
                  <a:lnTo>
                    <a:pt x="1172265" y="47539"/>
                  </a:lnTo>
                  <a:lnTo>
                    <a:pt x="1155584" y="22798"/>
                  </a:lnTo>
                  <a:lnTo>
                    <a:pt x="1130842" y="6116"/>
                  </a:lnTo>
                  <a:lnTo>
                    <a:pt x="1100543" y="0"/>
                  </a:lnTo>
                  <a:lnTo>
                    <a:pt x="77850" y="0"/>
                  </a:lnTo>
                  <a:close/>
                </a:path>
              </a:pathLst>
            </a:custGeom>
            <a:ln w="12064">
              <a:solidFill>
                <a:srgbClr val="808285"/>
              </a:solidFill>
            </a:ln>
          </p:spPr>
          <p:txBody>
            <a:bodyPr wrap="square" lIns="0" tIns="0" rIns="0" bIns="0" rtlCol="0"/>
            <a:lstStyle/>
            <a:p>
              <a:endParaRPr dirty="0"/>
            </a:p>
          </p:txBody>
        </p:sp>
        <p:sp>
          <p:nvSpPr>
            <p:cNvPr id="59" name="object 59"/>
            <p:cNvSpPr/>
            <p:nvPr/>
          </p:nvSpPr>
          <p:spPr>
            <a:xfrm>
              <a:off x="1848996" y="1082682"/>
              <a:ext cx="2097405" cy="0"/>
            </a:xfrm>
            <a:custGeom>
              <a:avLst/>
              <a:gdLst/>
              <a:ahLst/>
              <a:cxnLst/>
              <a:rect l="l" t="t" r="r" b="b"/>
              <a:pathLst>
                <a:path w="2097404">
                  <a:moveTo>
                    <a:pt x="2096909" y="0"/>
                  </a:moveTo>
                  <a:lnTo>
                    <a:pt x="0" y="0"/>
                  </a:lnTo>
                </a:path>
              </a:pathLst>
            </a:custGeom>
            <a:ln w="18097">
              <a:solidFill>
                <a:srgbClr val="8FC740"/>
              </a:solidFill>
              <a:prstDash val="dot"/>
            </a:ln>
          </p:spPr>
          <p:txBody>
            <a:bodyPr wrap="square" lIns="0" tIns="0" rIns="0" bIns="0" rtlCol="0"/>
            <a:lstStyle/>
            <a:p>
              <a:endParaRPr dirty="0"/>
            </a:p>
          </p:txBody>
        </p:sp>
        <p:sp>
          <p:nvSpPr>
            <p:cNvPr id="60" name="object 60"/>
            <p:cNvSpPr/>
            <p:nvPr/>
          </p:nvSpPr>
          <p:spPr>
            <a:xfrm>
              <a:off x="1812715" y="1073630"/>
              <a:ext cx="18415" cy="18415"/>
            </a:xfrm>
            <a:custGeom>
              <a:avLst/>
              <a:gdLst/>
              <a:ahLst/>
              <a:cxnLst/>
              <a:rect l="l" t="t" r="r" b="b"/>
              <a:pathLst>
                <a:path w="18414" h="18415">
                  <a:moveTo>
                    <a:pt x="0" y="9048"/>
                  </a:moveTo>
                  <a:lnTo>
                    <a:pt x="2650" y="2650"/>
                  </a:lnTo>
                  <a:lnTo>
                    <a:pt x="9048" y="0"/>
                  </a:lnTo>
                  <a:lnTo>
                    <a:pt x="15447" y="2650"/>
                  </a:lnTo>
                  <a:lnTo>
                    <a:pt x="18097" y="9048"/>
                  </a:lnTo>
                  <a:lnTo>
                    <a:pt x="15447" y="15447"/>
                  </a:lnTo>
                  <a:lnTo>
                    <a:pt x="9048" y="18097"/>
                  </a:lnTo>
                  <a:lnTo>
                    <a:pt x="2650" y="15447"/>
                  </a:lnTo>
                  <a:lnTo>
                    <a:pt x="0" y="9048"/>
                  </a:lnTo>
                  <a:close/>
                </a:path>
              </a:pathLst>
            </a:custGeom>
            <a:solidFill>
              <a:srgbClr val="8FC740"/>
            </a:solidFill>
          </p:spPr>
          <p:txBody>
            <a:bodyPr wrap="square" lIns="0" tIns="0" rIns="0" bIns="0" rtlCol="0"/>
            <a:lstStyle/>
            <a:p>
              <a:endParaRPr dirty="0"/>
            </a:p>
          </p:txBody>
        </p:sp>
        <p:sp>
          <p:nvSpPr>
            <p:cNvPr id="61" name="object 61"/>
            <p:cNvSpPr/>
            <p:nvPr/>
          </p:nvSpPr>
          <p:spPr>
            <a:xfrm>
              <a:off x="705072" y="870125"/>
              <a:ext cx="1209675" cy="447675"/>
            </a:xfrm>
            <a:custGeom>
              <a:avLst/>
              <a:gdLst/>
              <a:ahLst/>
              <a:cxnLst/>
              <a:rect l="l" t="t" r="r" b="b"/>
              <a:pathLst>
                <a:path w="1209675" h="447675">
                  <a:moveTo>
                    <a:pt x="1151140" y="0"/>
                  </a:moveTo>
                  <a:lnTo>
                    <a:pt x="58381" y="0"/>
                  </a:lnTo>
                  <a:lnTo>
                    <a:pt x="35656" y="4587"/>
                  </a:lnTo>
                  <a:lnTo>
                    <a:pt x="17098" y="17098"/>
                  </a:lnTo>
                  <a:lnTo>
                    <a:pt x="4587" y="35656"/>
                  </a:lnTo>
                  <a:lnTo>
                    <a:pt x="0" y="58381"/>
                  </a:lnTo>
                  <a:lnTo>
                    <a:pt x="0" y="389051"/>
                  </a:lnTo>
                  <a:lnTo>
                    <a:pt x="4587" y="411777"/>
                  </a:lnTo>
                  <a:lnTo>
                    <a:pt x="17098" y="430334"/>
                  </a:lnTo>
                  <a:lnTo>
                    <a:pt x="35656" y="442846"/>
                  </a:lnTo>
                  <a:lnTo>
                    <a:pt x="58381" y="447433"/>
                  </a:lnTo>
                  <a:lnTo>
                    <a:pt x="1151140" y="447433"/>
                  </a:lnTo>
                  <a:lnTo>
                    <a:pt x="1173866" y="442846"/>
                  </a:lnTo>
                  <a:lnTo>
                    <a:pt x="1192423" y="430334"/>
                  </a:lnTo>
                  <a:lnTo>
                    <a:pt x="1204934" y="411777"/>
                  </a:lnTo>
                  <a:lnTo>
                    <a:pt x="1209522" y="389051"/>
                  </a:lnTo>
                  <a:lnTo>
                    <a:pt x="1209522" y="58381"/>
                  </a:lnTo>
                  <a:lnTo>
                    <a:pt x="1204934" y="35656"/>
                  </a:lnTo>
                  <a:lnTo>
                    <a:pt x="1192423" y="17098"/>
                  </a:lnTo>
                  <a:lnTo>
                    <a:pt x="1173866" y="4587"/>
                  </a:lnTo>
                  <a:lnTo>
                    <a:pt x="1151140" y="0"/>
                  </a:lnTo>
                  <a:close/>
                </a:path>
              </a:pathLst>
            </a:custGeom>
            <a:solidFill>
              <a:srgbClr val="FFFFFF"/>
            </a:solidFill>
          </p:spPr>
          <p:txBody>
            <a:bodyPr wrap="square" lIns="0" tIns="0" rIns="0" bIns="0" rtlCol="0"/>
            <a:lstStyle/>
            <a:p>
              <a:endParaRPr dirty="0"/>
            </a:p>
          </p:txBody>
        </p:sp>
        <p:sp>
          <p:nvSpPr>
            <p:cNvPr id="62" name="object 62"/>
            <p:cNvSpPr/>
            <p:nvPr/>
          </p:nvSpPr>
          <p:spPr>
            <a:xfrm>
              <a:off x="705072" y="870125"/>
              <a:ext cx="1209675" cy="447675"/>
            </a:xfrm>
            <a:custGeom>
              <a:avLst/>
              <a:gdLst/>
              <a:ahLst/>
              <a:cxnLst/>
              <a:rect l="l" t="t" r="r" b="b"/>
              <a:pathLst>
                <a:path w="1209675" h="447675">
                  <a:moveTo>
                    <a:pt x="58381" y="0"/>
                  </a:moveTo>
                  <a:lnTo>
                    <a:pt x="35656" y="4587"/>
                  </a:lnTo>
                  <a:lnTo>
                    <a:pt x="17098" y="17098"/>
                  </a:lnTo>
                  <a:lnTo>
                    <a:pt x="4587" y="35656"/>
                  </a:lnTo>
                  <a:lnTo>
                    <a:pt x="0" y="58381"/>
                  </a:lnTo>
                  <a:lnTo>
                    <a:pt x="0" y="389051"/>
                  </a:lnTo>
                  <a:lnTo>
                    <a:pt x="4587" y="411777"/>
                  </a:lnTo>
                  <a:lnTo>
                    <a:pt x="17098" y="430334"/>
                  </a:lnTo>
                  <a:lnTo>
                    <a:pt x="35656" y="442846"/>
                  </a:lnTo>
                  <a:lnTo>
                    <a:pt x="58381" y="447433"/>
                  </a:lnTo>
                  <a:lnTo>
                    <a:pt x="1151140" y="447433"/>
                  </a:lnTo>
                  <a:lnTo>
                    <a:pt x="1173866" y="442846"/>
                  </a:lnTo>
                  <a:lnTo>
                    <a:pt x="1192423" y="430334"/>
                  </a:lnTo>
                  <a:lnTo>
                    <a:pt x="1204934" y="411777"/>
                  </a:lnTo>
                  <a:lnTo>
                    <a:pt x="1209522" y="389051"/>
                  </a:lnTo>
                  <a:lnTo>
                    <a:pt x="1209522" y="58381"/>
                  </a:lnTo>
                  <a:lnTo>
                    <a:pt x="1204934" y="35656"/>
                  </a:lnTo>
                  <a:lnTo>
                    <a:pt x="1192423" y="17098"/>
                  </a:lnTo>
                  <a:lnTo>
                    <a:pt x="1173866" y="4587"/>
                  </a:lnTo>
                  <a:lnTo>
                    <a:pt x="1151140" y="0"/>
                  </a:lnTo>
                  <a:lnTo>
                    <a:pt x="58381" y="0"/>
                  </a:lnTo>
                  <a:close/>
                </a:path>
              </a:pathLst>
            </a:custGeom>
            <a:ln w="12065">
              <a:solidFill>
                <a:srgbClr val="00A0DC"/>
              </a:solidFill>
            </a:ln>
          </p:spPr>
          <p:txBody>
            <a:bodyPr wrap="square" lIns="0" tIns="0" rIns="0" bIns="0" rtlCol="0"/>
            <a:lstStyle/>
            <a:p>
              <a:endParaRPr dirty="0"/>
            </a:p>
          </p:txBody>
        </p:sp>
        <p:sp>
          <p:nvSpPr>
            <p:cNvPr id="63" name="object 63"/>
            <p:cNvSpPr/>
            <p:nvPr/>
          </p:nvSpPr>
          <p:spPr>
            <a:xfrm>
              <a:off x="4058754" y="1174732"/>
              <a:ext cx="0" cy="33655"/>
            </a:xfrm>
            <a:custGeom>
              <a:avLst/>
              <a:gdLst/>
              <a:ahLst/>
              <a:cxnLst/>
              <a:rect l="l" t="t" r="r" b="b"/>
              <a:pathLst>
                <a:path h="33655">
                  <a:moveTo>
                    <a:pt x="0" y="33654"/>
                  </a:moveTo>
                  <a:lnTo>
                    <a:pt x="0" y="0"/>
                  </a:lnTo>
                </a:path>
              </a:pathLst>
            </a:custGeom>
            <a:ln w="18097">
              <a:solidFill>
                <a:srgbClr val="8FC740"/>
              </a:solidFill>
              <a:prstDash val="dot"/>
            </a:ln>
          </p:spPr>
          <p:txBody>
            <a:bodyPr wrap="square" lIns="0" tIns="0" rIns="0" bIns="0" rtlCol="0"/>
            <a:lstStyle/>
            <a:p>
              <a:endParaRPr dirty="0"/>
            </a:p>
          </p:txBody>
        </p:sp>
        <p:sp>
          <p:nvSpPr>
            <p:cNvPr id="64" name="object 64"/>
            <p:cNvSpPr/>
            <p:nvPr/>
          </p:nvSpPr>
          <p:spPr>
            <a:xfrm>
              <a:off x="4022718" y="1087111"/>
              <a:ext cx="19050" cy="12700"/>
            </a:xfrm>
            <a:custGeom>
              <a:avLst/>
              <a:gdLst/>
              <a:ahLst/>
              <a:cxnLst/>
              <a:rect l="l" t="t" r="r" b="b"/>
              <a:pathLst>
                <a:path w="19050" h="12700">
                  <a:moveTo>
                    <a:pt x="18935" y="12674"/>
                  </a:moveTo>
                  <a:lnTo>
                    <a:pt x="13563" y="7302"/>
                  </a:lnTo>
                  <a:lnTo>
                    <a:pt x="7137" y="2959"/>
                  </a:lnTo>
                  <a:lnTo>
                    <a:pt x="0" y="0"/>
                  </a:lnTo>
                </a:path>
              </a:pathLst>
            </a:custGeom>
            <a:ln w="18097">
              <a:solidFill>
                <a:srgbClr val="8FC740"/>
              </a:solidFill>
              <a:prstDash val="dot"/>
            </a:ln>
          </p:spPr>
          <p:txBody>
            <a:bodyPr wrap="square" lIns="0" tIns="0" rIns="0" bIns="0" rtlCol="0"/>
            <a:lstStyle/>
            <a:p>
              <a:endParaRPr dirty="0"/>
            </a:p>
          </p:txBody>
        </p:sp>
        <p:sp>
          <p:nvSpPr>
            <p:cNvPr id="65" name="object 65"/>
            <p:cNvSpPr/>
            <p:nvPr/>
          </p:nvSpPr>
          <p:spPr>
            <a:xfrm>
              <a:off x="3991318" y="1073632"/>
              <a:ext cx="76835" cy="76835"/>
            </a:xfrm>
            <a:custGeom>
              <a:avLst/>
              <a:gdLst/>
              <a:ahLst/>
              <a:cxnLst/>
              <a:rect l="l" t="t" r="r" b="b"/>
              <a:pathLst>
                <a:path w="76835" h="76834">
                  <a:moveTo>
                    <a:pt x="18097" y="9055"/>
                  </a:moveTo>
                  <a:lnTo>
                    <a:pt x="15443" y="2654"/>
                  </a:lnTo>
                  <a:lnTo>
                    <a:pt x="9055" y="0"/>
                  </a:lnTo>
                  <a:lnTo>
                    <a:pt x="2654" y="2654"/>
                  </a:lnTo>
                  <a:lnTo>
                    <a:pt x="0" y="9055"/>
                  </a:lnTo>
                  <a:lnTo>
                    <a:pt x="2654" y="15455"/>
                  </a:lnTo>
                  <a:lnTo>
                    <a:pt x="9055" y="18097"/>
                  </a:lnTo>
                  <a:lnTo>
                    <a:pt x="15443" y="15455"/>
                  </a:lnTo>
                  <a:lnTo>
                    <a:pt x="18097" y="9055"/>
                  </a:lnTo>
                  <a:close/>
                </a:path>
                <a:path w="76835" h="76834">
                  <a:moveTo>
                    <a:pt x="76479" y="67437"/>
                  </a:moveTo>
                  <a:lnTo>
                    <a:pt x="73825" y="61036"/>
                  </a:lnTo>
                  <a:lnTo>
                    <a:pt x="67437" y="58381"/>
                  </a:lnTo>
                  <a:lnTo>
                    <a:pt x="61036" y="61036"/>
                  </a:lnTo>
                  <a:lnTo>
                    <a:pt x="58381" y="67437"/>
                  </a:lnTo>
                  <a:lnTo>
                    <a:pt x="61036" y="73837"/>
                  </a:lnTo>
                  <a:lnTo>
                    <a:pt x="67437" y="76479"/>
                  </a:lnTo>
                  <a:lnTo>
                    <a:pt x="73825" y="73837"/>
                  </a:lnTo>
                  <a:lnTo>
                    <a:pt x="76479" y="67437"/>
                  </a:lnTo>
                  <a:close/>
                </a:path>
              </a:pathLst>
            </a:custGeom>
            <a:solidFill>
              <a:srgbClr val="8FC740"/>
            </a:solidFill>
          </p:spPr>
          <p:txBody>
            <a:bodyPr wrap="square" lIns="0" tIns="0" rIns="0" bIns="0" rtlCol="0"/>
            <a:lstStyle/>
            <a:p>
              <a:endParaRPr dirty="0"/>
            </a:p>
          </p:txBody>
        </p:sp>
        <p:sp>
          <p:nvSpPr>
            <p:cNvPr id="66" name="object 66"/>
            <p:cNvSpPr/>
            <p:nvPr/>
          </p:nvSpPr>
          <p:spPr>
            <a:xfrm>
              <a:off x="2043013" y="3288774"/>
              <a:ext cx="205740" cy="0"/>
            </a:xfrm>
            <a:custGeom>
              <a:avLst/>
              <a:gdLst/>
              <a:ahLst/>
              <a:cxnLst/>
              <a:rect l="l" t="t" r="r" b="b"/>
              <a:pathLst>
                <a:path w="205739">
                  <a:moveTo>
                    <a:pt x="0" y="0"/>
                  </a:moveTo>
                  <a:lnTo>
                    <a:pt x="205371" y="0"/>
                  </a:lnTo>
                </a:path>
              </a:pathLst>
            </a:custGeom>
            <a:ln w="18097">
              <a:solidFill>
                <a:srgbClr val="8FC740"/>
              </a:solidFill>
              <a:prstDash val="dot"/>
            </a:ln>
          </p:spPr>
          <p:txBody>
            <a:bodyPr wrap="square" lIns="0" tIns="0" rIns="0" bIns="0" rtlCol="0"/>
            <a:lstStyle/>
            <a:p>
              <a:endParaRPr dirty="0"/>
            </a:p>
          </p:txBody>
        </p:sp>
        <p:sp>
          <p:nvSpPr>
            <p:cNvPr id="67" name="object 67"/>
            <p:cNvSpPr/>
            <p:nvPr/>
          </p:nvSpPr>
          <p:spPr>
            <a:xfrm>
              <a:off x="2302587" y="3238687"/>
              <a:ext cx="7620" cy="31750"/>
            </a:xfrm>
            <a:custGeom>
              <a:avLst/>
              <a:gdLst/>
              <a:ahLst/>
              <a:cxnLst/>
              <a:rect l="l" t="t" r="r" b="b"/>
              <a:pathLst>
                <a:path w="7619" h="31750">
                  <a:moveTo>
                    <a:pt x="7302" y="0"/>
                  </a:moveTo>
                  <a:lnTo>
                    <a:pt x="7249" y="2905"/>
                  </a:lnTo>
                  <a:lnTo>
                    <a:pt x="6551" y="10269"/>
                  </a:lnTo>
                  <a:lnTo>
                    <a:pt x="4403" y="20293"/>
                  </a:lnTo>
                  <a:lnTo>
                    <a:pt x="0" y="31178"/>
                  </a:lnTo>
                </a:path>
              </a:pathLst>
            </a:custGeom>
            <a:ln w="18097">
              <a:solidFill>
                <a:srgbClr val="8FC740"/>
              </a:solidFill>
              <a:prstDash val="dot"/>
            </a:ln>
          </p:spPr>
          <p:txBody>
            <a:bodyPr wrap="square" lIns="0" tIns="0" rIns="0" bIns="0" rtlCol="0"/>
            <a:lstStyle/>
            <a:p>
              <a:endParaRPr dirty="0"/>
            </a:p>
          </p:txBody>
        </p:sp>
        <p:sp>
          <p:nvSpPr>
            <p:cNvPr id="68" name="object 68"/>
            <p:cNvSpPr/>
            <p:nvPr/>
          </p:nvSpPr>
          <p:spPr>
            <a:xfrm>
              <a:off x="2309889" y="3058257"/>
              <a:ext cx="0" cy="128905"/>
            </a:xfrm>
            <a:custGeom>
              <a:avLst/>
              <a:gdLst/>
              <a:ahLst/>
              <a:cxnLst/>
              <a:rect l="l" t="t" r="r" b="b"/>
              <a:pathLst>
                <a:path h="128905">
                  <a:moveTo>
                    <a:pt x="0" y="128879"/>
                  </a:moveTo>
                  <a:lnTo>
                    <a:pt x="0" y="0"/>
                  </a:lnTo>
                </a:path>
              </a:pathLst>
            </a:custGeom>
            <a:ln w="18097">
              <a:solidFill>
                <a:srgbClr val="8FC740"/>
              </a:solidFill>
              <a:prstDash val="dot"/>
            </a:ln>
          </p:spPr>
          <p:txBody>
            <a:bodyPr wrap="square" lIns="0" tIns="0" rIns="0" bIns="0" rtlCol="0"/>
            <a:lstStyle/>
            <a:p>
              <a:endParaRPr dirty="0"/>
            </a:p>
          </p:txBody>
        </p:sp>
        <p:sp>
          <p:nvSpPr>
            <p:cNvPr id="69" name="object 69"/>
            <p:cNvSpPr/>
            <p:nvPr/>
          </p:nvSpPr>
          <p:spPr>
            <a:xfrm>
              <a:off x="2332426" y="3015321"/>
              <a:ext cx="28575" cy="3175"/>
            </a:xfrm>
            <a:custGeom>
              <a:avLst/>
              <a:gdLst/>
              <a:ahLst/>
              <a:cxnLst/>
              <a:rect l="l" t="t" r="r" b="b"/>
              <a:pathLst>
                <a:path w="28575" h="3175">
                  <a:moveTo>
                    <a:pt x="28041" y="0"/>
                  </a:moveTo>
                  <a:lnTo>
                    <a:pt x="20411" y="193"/>
                  </a:lnTo>
                  <a:lnTo>
                    <a:pt x="13139" y="755"/>
                  </a:lnTo>
                  <a:lnTo>
                    <a:pt x="6308" y="1660"/>
                  </a:lnTo>
                  <a:lnTo>
                    <a:pt x="0" y="2882"/>
                  </a:lnTo>
                </a:path>
              </a:pathLst>
            </a:custGeom>
            <a:ln w="18097">
              <a:solidFill>
                <a:srgbClr val="8FC740"/>
              </a:solidFill>
              <a:prstDash val="dot"/>
            </a:ln>
          </p:spPr>
          <p:txBody>
            <a:bodyPr wrap="square" lIns="0" tIns="0" rIns="0" bIns="0" rtlCol="0"/>
            <a:lstStyle/>
            <a:p>
              <a:endParaRPr dirty="0"/>
            </a:p>
          </p:txBody>
        </p:sp>
        <p:sp>
          <p:nvSpPr>
            <p:cNvPr id="70" name="object 70"/>
            <p:cNvSpPr/>
            <p:nvPr/>
          </p:nvSpPr>
          <p:spPr>
            <a:xfrm>
              <a:off x="2414808" y="3013981"/>
              <a:ext cx="2200910" cy="1905"/>
            </a:xfrm>
            <a:custGeom>
              <a:avLst/>
              <a:gdLst/>
              <a:ahLst/>
              <a:cxnLst/>
              <a:rect l="l" t="t" r="r" b="b"/>
              <a:pathLst>
                <a:path w="2200910" h="1905">
                  <a:moveTo>
                    <a:pt x="0" y="1308"/>
                  </a:moveTo>
                  <a:lnTo>
                    <a:pt x="2200770" y="0"/>
                  </a:lnTo>
                </a:path>
              </a:pathLst>
            </a:custGeom>
            <a:ln w="18097">
              <a:solidFill>
                <a:srgbClr val="8FC740"/>
              </a:solidFill>
              <a:prstDash val="dot"/>
            </a:ln>
          </p:spPr>
          <p:txBody>
            <a:bodyPr wrap="square" lIns="0" tIns="0" rIns="0" bIns="0" rtlCol="0"/>
            <a:lstStyle/>
            <a:p>
              <a:endParaRPr dirty="0"/>
            </a:p>
          </p:txBody>
        </p:sp>
        <p:sp>
          <p:nvSpPr>
            <p:cNvPr id="71" name="object 71"/>
            <p:cNvSpPr/>
            <p:nvPr/>
          </p:nvSpPr>
          <p:spPr>
            <a:xfrm>
              <a:off x="1975281" y="1761819"/>
              <a:ext cx="2676525" cy="1536065"/>
            </a:xfrm>
            <a:custGeom>
              <a:avLst/>
              <a:gdLst/>
              <a:ahLst/>
              <a:cxnLst/>
              <a:rect l="l" t="t" r="r" b="b"/>
              <a:pathLst>
                <a:path w="2676525" h="1536064">
                  <a:moveTo>
                    <a:pt x="18097" y="1526959"/>
                  </a:moveTo>
                  <a:lnTo>
                    <a:pt x="15443" y="1520558"/>
                  </a:lnTo>
                  <a:lnTo>
                    <a:pt x="9042" y="1517916"/>
                  </a:lnTo>
                  <a:lnTo>
                    <a:pt x="2641" y="1520558"/>
                  </a:lnTo>
                  <a:lnTo>
                    <a:pt x="0" y="1526959"/>
                  </a:lnTo>
                  <a:lnTo>
                    <a:pt x="2641" y="1533359"/>
                  </a:lnTo>
                  <a:lnTo>
                    <a:pt x="9042" y="1536014"/>
                  </a:lnTo>
                  <a:lnTo>
                    <a:pt x="15443" y="1533359"/>
                  </a:lnTo>
                  <a:lnTo>
                    <a:pt x="18097" y="1526959"/>
                  </a:lnTo>
                  <a:close/>
                </a:path>
                <a:path w="2676525" h="1536064">
                  <a:moveTo>
                    <a:pt x="311492" y="1526959"/>
                  </a:moveTo>
                  <a:lnTo>
                    <a:pt x="308838" y="1520558"/>
                  </a:lnTo>
                  <a:lnTo>
                    <a:pt x="302437" y="1517916"/>
                  </a:lnTo>
                  <a:lnTo>
                    <a:pt x="296037" y="1520558"/>
                  </a:lnTo>
                  <a:lnTo>
                    <a:pt x="293395" y="1526959"/>
                  </a:lnTo>
                  <a:lnTo>
                    <a:pt x="296037" y="1533359"/>
                  </a:lnTo>
                  <a:lnTo>
                    <a:pt x="302437" y="1536014"/>
                  </a:lnTo>
                  <a:lnTo>
                    <a:pt x="308838" y="1533359"/>
                  </a:lnTo>
                  <a:lnTo>
                    <a:pt x="311492" y="1526959"/>
                  </a:lnTo>
                  <a:close/>
                </a:path>
                <a:path w="2676525" h="1536064">
                  <a:moveTo>
                    <a:pt x="343649" y="1476870"/>
                  </a:moveTo>
                  <a:lnTo>
                    <a:pt x="340995" y="1470469"/>
                  </a:lnTo>
                  <a:lnTo>
                    <a:pt x="334594" y="1467827"/>
                  </a:lnTo>
                  <a:lnTo>
                    <a:pt x="328193" y="1470469"/>
                  </a:lnTo>
                  <a:lnTo>
                    <a:pt x="325551" y="1476870"/>
                  </a:lnTo>
                  <a:lnTo>
                    <a:pt x="328193" y="1483271"/>
                  </a:lnTo>
                  <a:lnTo>
                    <a:pt x="334594" y="1485925"/>
                  </a:lnTo>
                  <a:lnTo>
                    <a:pt x="340995" y="1483271"/>
                  </a:lnTo>
                  <a:lnTo>
                    <a:pt x="343649" y="1476870"/>
                  </a:lnTo>
                  <a:close/>
                </a:path>
                <a:path w="2676525" h="1536064">
                  <a:moveTo>
                    <a:pt x="343649" y="1270660"/>
                  </a:moveTo>
                  <a:lnTo>
                    <a:pt x="340995" y="1264259"/>
                  </a:lnTo>
                  <a:lnTo>
                    <a:pt x="334594" y="1261618"/>
                  </a:lnTo>
                  <a:lnTo>
                    <a:pt x="328193" y="1264259"/>
                  </a:lnTo>
                  <a:lnTo>
                    <a:pt x="325551" y="1270660"/>
                  </a:lnTo>
                  <a:lnTo>
                    <a:pt x="328193" y="1277061"/>
                  </a:lnTo>
                  <a:lnTo>
                    <a:pt x="334594" y="1279715"/>
                  </a:lnTo>
                  <a:lnTo>
                    <a:pt x="340995" y="1277061"/>
                  </a:lnTo>
                  <a:lnTo>
                    <a:pt x="343649" y="1270660"/>
                  </a:lnTo>
                  <a:close/>
                </a:path>
                <a:path w="2676525" h="1536064">
                  <a:moveTo>
                    <a:pt x="394233" y="1253502"/>
                  </a:moveTo>
                  <a:lnTo>
                    <a:pt x="391579" y="1247101"/>
                  </a:lnTo>
                  <a:lnTo>
                    <a:pt x="385178" y="1244460"/>
                  </a:lnTo>
                  <a:lnTo>
                    <a:pt x="378777" y="1247101"/>
                  </a:lnTo>
                  <a:lnTo>
                    <a:pt x="376135" y="1253502"/>
                  </a:lnTo>
                  <a:lnTo>
                    <a:pt x="378777" y="1259903"/>
                  </a:lnTo>
                  <a:lnTo>
                    <a:pt x="385178" y="1262557"/>
                  </a:lnTo>
                  <a:lnTo>
                    <a:pt x="391579" y="1259903"/>
                  </a:lnTo>
                  <a:lnTo>
                    <a:pt x="394233" y="1253502"/>
                  </a:lnTo>
                  <a:close/>
                </a:path>
                <a:path w="2676525" h="1536064">
                  <a:moveTo>
                    <a:pt x="2102446" y="9055"/>
                  </a:moveTo>
                  <a:lnTo>
                    <a:pt x="2099792" y="2654"/>
                  </a:lnTo>
                  <a:lnTo>
                    <a:pt x="2093391" y="0"/>
                  </a:lnTo>
                  <a:lnTo>
                    <a:pt x="2086991" y="2654"/>
                  </a:lnTo>
                  <a:lnTo>
                    <a:pt x="2084349" y="9055"/>
                  </a:lnTo>
                  <a:lnTo>
                    <a:pt x="2086991" y="15443"/>
                  </a:lnTo>
                  <a:lnTo>
                    <a:pt x="2093391" y="18097"/>
                  </a:lnTo>
                  <a:lnTo>
                    <a:pt x="2099792" y="15443"/>
                  </a:lnTo>
                  <a:lnTo>
                    <a:pt x="2102446" y="9055"/>
                  </a:lnTo>
                  <a:close/>
                </a:path>
                <a:path w="2676525" h="1536064">
                  <a:moveTo>
                    <a:pt x="2676512" y="1252143"/>
                  </a:moveTo>
                  <a:lnTo>
                    <a:pt x="2673858" y="1245743"/>
                  </a:lnTo>
                  <a:lnTo>
                    <a:pt x="2667457" y="1243101"/>
                  </a:lnTo>
                  <a:lnTo>
                    <a:pt x="2661056" y="1245743"/>
                  </a:lnTo>
                  <a:lnTo>
                    <a:pt x="2658414" y="1252143"/>
                  </a:lnTo>
                  <a:lnTo>
                    <a:pt x="2661056" y="1258544"/>
                  </a:lnTo>
                  <a:lnTo>
                    <a:pt x="2667457" y="1261198"/>
                  </a:lnTo>
                  <a:lnTo>
                    <a:pt x="2673858" y="1258544"/>
                  </a:lnTo>
                  <a:lnTo>
                    <a:pt x="2676512" y="1252143"/>
                  </a:lnTo>
                  <a:close/>
                </a:path>
              </a:pathLst>
            </a:custGeom>
            <a:solidFill>
              <a:srgbClr val="8FC740"/>
            </a:solidFill>
          </p:spPr>
          <p:txBody>
            <a:bodyPr wrap="square" lIns="0" tIns="0" rIns="0" bIns="0" rtlCol="0"/>
            <a:lstStyle/>
            <a:p>
              <a:endParaRPr dirty="0"/>
            </a:p>
          </p:txBody>
        </p:sp>
      </p:grpSp>
      <p:sp>
        <p:nvSpPr>
          <p:cNvPr id="72" name="object 72"/>
          <p:cNvSpPr txBox="1"/>
          <p:nvPr/>
        </p:nvSpPr>
        <p:spPr>
          <a:xfrm>
            <a:off x="847465" y="915802"/>
            <a:ext cx="915669" cy="360680"/>
          </a:xfrm>
          <a:prstGeom prst="rect">
            <a:avLst/>
          </a:prstGeom>
        </p:spPr>
        <p:txBody>
          <a:bodyPr vert="horz" wrap="square" lIns="0" tIns="7620" rIns="0" bIns="0" rtlCol="0">
            <a:spAutoFit/>
          </a:bodyPr>
          <a:lstStyle/>
          <a:p>
            <a:pPr marL="12700" marR="5080" indent="-3175" algn="ctr">
              <a:lnSpc>
                <a:spcPct val="106200"/>
              </a:lnSpc>
              <a:spcBef>
                <a:spcPts val="60"/>
              </a:spcBef>
            </a:pPr>
            <a:r>
              <a:rPr sz="700" b="1" spc="55" dirty="0">
                <a:latin typeface="Calibri"/>
                <a:cs typeface="Calibri"/>
              </a:rPr>
              <a:t>Project</a:t>
            </a:r>
            <a:r>
              <a:rPr sz="700" b="1" spc="25" dirty="0">
                <a:latin typeface="Calibri"/>
                <a:cs typeface="Calibri"/>
              </a:rPr>
              <a:t> </a:t>
            </a:r>
            <a:r>
              <a:rPr sz="700" b="1" spc="65" dirty="0">
                <a:latin typeface="Calibri"/>
                <a:cs typeface="Calibri"/>
              </a:rPr>
              <a:t>Concept</a:t>
            </a:r>
            <a:r>
              <a:rPr sz="700" b="1" spc="500" dirty="0">
                <a:latin typeface="Calibri"/>
                <a:cs typeface="Calibri"/>
              </a:rPr>
              <a:t> </a:t>
            </a:r>
            <a:r>
              <a:rPr sz="700" dirty="0">
                <a:latin typeface="Tahoma"/>
                <a:cs typeface="Tahoma"/>
              </a:rPr>
              <a:t>I/we</a:t>
            </a:r>
            <a:r>
              <a:rPr sz="700" spc="50" dirty="0">
                <a:latin typeface="Tahoma"/>
                <a:cs typeface="Tahoma"/>
              </a:rPr>
              <a:t> </a:t>
            </a:r>
            <a:r>
              <a:rPr sz="700" dirty="0">
                <a:latin typeface="Tahoma"/>
                <a:cs typeface="Tahoma"/>
              </a:rPr>
              <a:t>have</a:t>
            </a:r>
            <a:r>
              <a:rPr sz="700" spc="50" dirty="0">
                <a:latin typeface="Tahoma"/>
                <a:cs typeface="Tahoma"/>
              </a:rPr>
              <a:t> </a:t>
            </a:r>
            <a:r>
              <a:rPr sz="700" dirty="0">
                <a:latin typeface="Tahoma"/>
                <a:cs typeface="Tahoma"/>
              </a:rPr>
              <a:t>an</a:t>
            </a:r>
            <a:r>
              <a:rPr sz="700" spc="15" dirty="0">
                <a:latin typeface="Tahoma"/>
                <a:cs typeface="Tahoma"/>
              </a:rPr>
              <a:t> </a:t>
            </a:r>
            <a:r>
              <a:rPr sz="700" dirty="0">
                <a:latin typeface="Tahoma"/>
                <a:cs typeface="Tahoma"/>
              </a:rPr>
              <a:t>idea</a:t>
            </a:r>
            <a:r>
              <a:rPr sz="700" spc="30" dirty="0">
                <a:latin typeface="Tahoma"/>
                <a:cs typeface="Tahoma"/>
              </a:rPr>
              <a:t> for </a:t>
            </a:r>
            <a:r>
              <a:rPr sz="700" dirty="0">
                <a:latin typeface="Tahoma"/>
                <a:cs typeface="Tahoma"/>
              </a:rPr>
              <a:t>a</a:t>
            </a:r>
            <a:r>
              <a:rPr sz="700" spc="-15" dirty="0">
                <a:latin typeface="Tahoma"/>
                <a:cs typeface="Tahoma"/>
              </a:rPr>
              <a:t> </a:t>
            </a:r>
            <a:r>
              <a:rPr sz="700" spc="-10" dirty="0">
                <a:latin typeface="Tahoma"/>
                <a:cs typeface="Tahoma"/>
              </a:rPr>
              <a:t>project</a:t>
            </a:r>
            <a:endParaRPr sz="700" dirty="0">
              <a:latin typeface="Tahoma"/>
              <a:cs typeface="Tahoma"/>
            </a:endParaRPr>
          </a:p>
        </p:txBody>
      </p:sp>
      <p:grpSp>
        <p:nvGrpSpPr>
          <p:cNvPr id="73" name="object 73"/>
          <p:cNvGrpSpPr/>
          <p:nvPr/>
        </p:nvGrpSpPr>
        <p:grpSpPr>
          <a:xfrm>
            <a:off x="700043" y="2351803"/>
            <a:ext cx="1219200" cy="459105"/>
            <a:chOff x="700043" y="2351803"/>
            <a:chExt cx="1219200" cy="459105"/>
          </a:xfrm>
        </p:grpSpPr>
        <p:sp>
          <p:nvSpPr>
            <p:cNvPr id="74" name="object 74"/>
            <p:cNvSpPr/>
            <p:nvPr/>
          </p:nvSpPr>
          <p:spPr>
            <a:xfrm>
              <a:off x="706075" y="2357836"/>
              <a:ext cx="1207135" cy="447040"/>
            </a:xfrm>
            <a:custGeom>
              <a:avLst/>
              <a:gdLst/>
              <a:ahLst/>
              <a:cxnLst/>
              <a:rect l="l" t="t" r="r" b="b"/>
              <a:pathLst>
                <a:path w="1207135" h="447039">
                  <a:moveTo>
                    <a:pt x="1148232" y="0"/>
                  </a:moveTo>
                  <a:lnTo>
                    <a:pt x="58381" y="0"/>
                  </a:lnTo>
                  <a:lnTo>
                    <a:pt x="35656" y="4587"/>
                  </a:lnTo>
                  <a:lnTo>
                    <a:pt x="17098" y="17098"/>
                  </a:lnTo>
                  <a:lnTo>
                    <a:pt x="4587" y="35656"/>
                  </a:lnTo>
                  <a:lnTo>
                    <a:pt x="0" y="58381"/>
                  </a:lnTo>
                  <a:lnTo>
                    <a:pt x="0" y="388454"/>
                  </a:lnTo>
                  <a:lnTo>
                    <a:pt x="4587" y="411180"/>
                  </a:lnTo>
                  <a:lnTo>
                    <a:pt x="17098" y="429737"/>
                  </a:lnTo>
                  <a:lnTo>
                    <a:pt x="35656" y="442249"/>
                  </a:lnTo>
                  <a:lnTo>
                    <a:pt x="58381" y="446836"/>
                  </a:lnTo>
                  <a:lnTo>
                    <a:pt x="1148232" y="446836"/>
                  </a:lnTo>
                  <a:lnTo>
                    <a:pt x="1170960" y="442249"/>
                  </a:lnTo>
                  <a:lnTo>
                    <a:pt x="1189521" y="429737"/>
                  </a:lnTo>
                  <a:lnTo>
                    <a:pt x="1202037" y="411180"/>
                  </a:lnTo>
                  <a:lnTo>
                    <a:pt x="1206627" y="388454"/>
                  </a:lnTo>
                  <a:lnTo>
                    <a:pt x="1206627" y="58381"/>
                  </a:lnTo>
                  <a:lnTo>
                    <a:pt x="1202037" y="35656"/>
                  </a:lnTo>
                  <a:lnTo>
                    <a:pt x="1189521" y="17098"/>
                  </a:lnTo>
                  <a:lnTo>
                    <a:pt x="1170960" y="4587"/>
                  </a:lnTo>
                  <a:lnTo>
                    <a:pt x="1148232" y="0"/>
                  </a:lnTo>
                  <a:close/>
                </a:path>
              </a:pathLst>
            </a:custGeom>
            <a:solidFill>
              <a:srgbClr val="FFFFFF"/>
            </a:solidFill>
          </p:spPr>
          <p:txBody>
            <a:bodyPr wrap="square" lIns="0" tIns="0" rIns="0" bIns="0" rtlCol="0"/>
            <a:lstStyle/>
            <a:p>
              <a:endParaRPr dirty="0"/>
            </a:p>
          </p:txBody>
        </p:sp>
        <p:sp>
          <p:nvSpPr>
            <p:cNvPr id="75" name="object 75"/>
            <p:cNvSpPr/>
            <p:nvPr/>
          </p:nvSpPr>
          <p:spPr>
            <a:xfrm>
              <a:off x="706075" y="2357836"/>
              <a:ext cx="1207135" cy="447040"/>
            </a:xfrm>
            <a:custGeom>
              <a:avLst/>
              <a:gdLst/>
              <a:ahLst/>
              <a:cxnLst/>
              <a:rect l="l" t="t" r="r" b="b"/>
              <a:pathLst>
                <a:path w="1207135" h="447039">
                  <a:moveTo>
                    <a:pt x="58381" y="0"/>
                  </a:moveTo>
                  <a:lnTo>
                    <a:pt x="35656" y="4587"/>
                  </a:lnTo>
                  <a:lnTo>
                    <a:pt x="17098" y="17098"/>
                  </a:lnTo>
                  <a:lnTo>
                    <a:pt x="4587" y="35656"/>
                  </a:lnTo>
                  <a:lnTo>
                    <a:pt x="0" y="58381"/>
                  </a:lnTo>
                  <a:lnTo>
                    <a:pt x="0" y="388454"/>
                  </a:lnTo>
                  <a:lnTo>
                    <a:pt x="4587" y="411180"/>
                  </a:lnTo>
                  <a:lnTo>
                    <a:pt x="17098" y="429737"/>
                  </a:lnTo>
                  <a:lnTo>
                    <a:pt x="35656" y="442249"/>
                  </a:lnTo>
                  <a:lnTo>
                    <a:pt x="58381" y="446836"/>
                  </a:lnTo>
                  <a:lnTo>
                    <a:pt x="1148232" y="446836"/>
                  </a:lnTo>
                  <a:lnTo>
                    <a:pt x="1170960" y="442249"/>
                  </a:lnTo>
                  <a:lnTo>
                    <a:pt x="1189521" y="429737"/>
                  </a:lnTo>
                  <a:lnTo>
                    <a:pt x="1202037" y="411180"/>
                  </a:lnTo>
                  <a:lnTo>
                    <a:pt x="1206627" y="388454"/>
                  </a:lnTo>
                  <a:lnTo>
                    <a:pt x="1206627" y="58381"/>
                  </a:lnTo>
                  <a:lnTo>
                    <a:pt x="1202037" y="35656"/>
                  </a:lnTo>
                  <a:lnTo>
                    <a:pt x="1189521" y="17098"/>
                  </a:lnTo>
                  <a:lnTo>
                    <a:pt x="1170960" y="4587"/>
                  </a:lnTo>
                  <a:lnTo>
                    <a:pt x="1148232" y="0"/>
                  </a:lnTo>
                  <a:lnTo>
                    <a:pt x="58381" y="0"/>
                  </a:lnTo>
                  <a:close/>
                </a:path>
              </a:pathLst>
            </a:custGeom>
            <a:ln w="12065">
              <a:solidFill>
                <a:srgbClr val="00A0DC"/>
              </a:solidFill>
            </a:ln>
          </p:spPr>
          <p:txBody>
            <a:bodyPr wrap="square" lIns="0" tIns="0" rIns="0" bIns="0" rtlCol="0"/>
            <a:lstStyle/>
            <a:p>
              <a:endParaRPr dirty="0"/>
            </a:p>
          </p:txBody>
        </p:sp>
      </p:grpSp>
      <p:sp>
        <p:nvSpPr>
          <p:cNvPr id="76" name="object 76"/>
          <p:cNvSpPr txBox="1"/>
          <p:nvPr/>
        </p:nvSpPr>
        <p:spPr>
          <a:xfrm>
            <a:off x="736575" y="2398335"/>
            <a:ext cx="1123950" cy="247650"/>
          </a:xfrm>
          <a:prstGeom prst="rect">
            <a:avLst/>
          </a:prstGeom>
        </p:spPr>
        <p:txBody>
          <a:bodyPr vert="horz" wrap="square" lIns="0" tIns="13970" rIns="0" bIns="0" rtlCol="0">
            <a:spAutoFit/>
          </a:bodyPr>
          <a:lstStyle/>
          <a:p>
            <a:pPr marL="51435">
              <a:lnSpc>
                <a:spcPct val="100000"/>
              </a:lnSpc>
              <a:spcBef>
                <a:spcPts val="110"/>
              </a:spcBef>
            </a:pPr>
            <a:r>
              <a:rPr sz="700" b="1" spc="65" dirty="0">
                <a:latin typeface="Calibri"/>
                <a:cs typeface="Calibri"/>
              </a:rPr>
              <a:t>Draft</a:t>
            </a:r>
            <a:r>
              <a:rPr sz="700" b="1" spc="40" dirty="0">
                <a:latin typeface="Calibri"/>
                <a:cs typeface="Calibri"/>
              </a:rPr>
              <a:t> </a:t>
            </a:r>
            <a:r>
              <a:rPr sz="700" b="1" spc="55" dirty="0">
                <a:latin typeface="Calibri"/>
                <a:cs typeface="Calibri"/>
              </a:rPr>
              <a:t>Project</a:t>
            </a:r>
            <a:r>
              <a:rPr sz="700" b="1" spc="40" dirty="0">
                <a:latin typeface="Calibri"/>
                <a:cs typeface="Calibri"/>
              </a:rPr>
              <a:t> </a:t>
            </a:r>
            <a:r>
              <a:rPr sz="700" b="1" spc="-10" dirty="0">
                <a:latin typeface="Calibri"/>
                <a:cs typeface="Calibri"/>
              </a:rPr>
              <a:t>Definition</a:t>
            </a:r>
            <a:endParaRPr sz="700" dirty="0">
              <a:latin typeface="Calibri"/>
              <a:cs typeface="Calibri"/>
            </a:endParaRPr>
          </a:p>
          <a:p>
            <a:pPr marL="12700">
              <a:lnSpc>
                <a:spcPct val="100000"/>
              </a:lnSpc>
              <a:spcBef>
                <a:spcPts val="55"/>
              </a:spcBef>
            </a:pPr>
            <a:r>
              <a:rPr sz="700" dirty="0">
                <a:latin typeface="Tahoma"/>
                <a:cs typeface="Tahoma"/>
              </a:rPr>
              <a:t>This</a:t>
            </a:r>
            <a:r>
              <a:rPr sz="700" spc="50" dirty="0">
                <a:latin typeface="Tahoma"/>
                <a:cs typeface="Tahoma"/>
              </a:rPr>
              <a:t> </a:t>
            </a:r>
            <a:r>
              <a:rPr sz="700" dirty="0">
                <a:latin typeface="Tahoma"/>
                <a:cs typeface="Tahoma"/>
              </a:rPr>
              <a:t>is</a:t>
            </a:r>
            <a:r>
              <a:rPr sz="700" spc="-25" dirty="0">
                <a:latin typeface="Tahoma"/>
                <a:cs typeface="Tahoma"/>
              </a:rPr>
              <a:t> </a:t>
            </a:r>
            <a:r>
              <a:rPr sz="700" dirty="0">
                <a:latin typeface="Tahoma"/>
                <a:cs typeface="Tahoma"/>
              </a:rPr>
              <a:t>what</a:t>
            </a:r>
            <a:r>
              <a:rPr sz="700" spc="70" dirty="0">
                <a:latin typeface="Tahoma"/>
                <a:cs typeface="Tahoma"/>
              </a:rPr>
              <a:t> </a:t>
            </a:r>
            <a:r>
              <a:rPr sz="700" dirty="0">
                <a:latin typeface="Tahoma"/>
                <a:cs typeface="Tahoma"/>
              </a:rPr>
              <a:t>I/we</a:t>
            </a:r>
            <a:r>
              <a:rPr sz="700" spc="55" dirty="0">
                <a:latin typeface="Tahoma"/>
                <a:cs typeface="Tahoma"/>
              </a:rPr>
              <a:t> </a:t>
            </a:r>
            <a:r>
              <a:rPr sz="700" dirty="0">
                <a:latin typeface="Tahoma"/>
                <a:cs typeface="Tahoma"/>
              </a:rPr>
              <a:t>think</a:t>
            </a:r>
            <a:r>
              <a:rPr sz="700" spc="55" dirty="0">
                <a:latin typeface="Tahoma"/>
                <a:cs typeface="Tahoma"/>
              </a:rPr>
              <a:t> </a:t>
            </a:r>
            <a:r>
              <a:rPr sz="700" spc="-25" dirty="0">
                <a:latin typeface="Tahoma"/>
                <a:cs typeface="Tahoma"/>
              </a:rPr>
              <a:t>the</a:t>
            </a:r>
            <a:endParaRPr sz="700" dirty="0">
              <a:latin typeface="Tahoma"/>
              <a:cs typeface="Tahoma"/>
            </a:endParaRPr>
          </a:p>
        </p:txBody>
      </p:sp>
      <p:sp>
        <p:nvSpPr>
          <p:cNvPr id="77" name="object 77"/>
          <p:cNvSpPr txBox="1"/>
          <p:nvPr/>
        </p:nvSpPr>
        <p:spPr>
          <a:xfrm>
            <a:off x="820005" y="2624916"/>
            <a:ext cx="957580" cy="133985"/>
          </a:xfrm>
          <a:prstGeom prst="rect">
            <a:avLst/>
          </a:prstGeom>
        </p:spPr>
        <p:txBody>
          <a:bodyPr vert="horz" wrap="square" lIns="0" tIns="13970" rIns="0" bIns="0" rtlCol="0">
            <a:spAutoFit/>
          </a:bodyPr>
          <a:lstStyle/>
          <a:p>
            <a:pPr marL="12700">
              <a:lnSpc>
                <a:spcPct val="100000"/>
              </a:lnSpc>
              <a:spcBef>
                <a:spcPts val="110"/>
              </a:spcBef>
            </a:pPr>
            <a:r>
              <a:rPr sz="700" dirty="0">
                <a:latin typeface="Tahoma"/>
                <a:cs typeface="Tahoma"/>
              </a:rPr>
              <a:t>project</a:t>
            </a:r>
            <a:r>
              <a:rPr sz="700" spc="100" dirty="0">
                <a:latin typeface="Tahoma"/>
                <a:cs typeface="Tahoma"/>
              </a:rPr>
              <a:t> </a:t>
            </a:r>
            <a:r>
              <a:rPr sz="700" dirty="0">
                <a:latin typeface="Tahoma"/>
                <a:cs typeface="Tahoma"/>
              </a:rPr>
              <a:t>would</a:t>
            </a:r>
            <a:r>
              <a:rPr sz="700" spc="235" dirty="0">
                <a:latin typeface="Tahoma"/>
                <a:cs typeface="Tahoma"/>
              </a:rPr>
              <a:t> </a:t>
            </a:r>
            <a:r>
              <a:rPr sz="700" spc="-10" dirty="0">
                <a:latin typeface="Tahoma"/>
                <a:cs typeface="Tahoma"/>
              </a:rPr>
              <a:t>achieve</a:t>
            </a:r>
            <a:endParaRPr sz="700" dirty="0">
              <a:latin typeface="Tahoma"/>
              <a:cs typeface="Tahoma"/>
            </a:endParaRPr>
          </a:p>
        </p:txBody>
      </p:sp>
      <p:grpSp>
        <p:nvGrpSpPr>
          <p:cNvPr id="78" name="object 78"/>
          <p:cNvGrpSpPr/>
          <p:nvPr/>
        </p:nvGrpSpPr>
        <p:grpSpPr>
          <a:xfrm>
            <a:off x="700043" y="2956318"/>
            <a:ext cx="1219200" cy="989965"/>
            <a:chOff x="700043" y="2956318"/>
            <a:chExt cx="1219200" cy="989965"/>
          </a:xfrm>
        </p:grpSpPr>
        <p:sp>
          <p:nvSpPr>
            <p:cNvPr id="79" name="object 79"/>
            <p:cNvSpPr/>
            <p:nvPr/>
          </p:nvSpPr>
          <p:spPr>
            <a:xfrm>
              <a:off x="706075" y="2962351"/>
              <a:ext cx="1207135" cy="977900"/>
            </a:xfrm>
            <a:custGeom>
              <a:avLst/>
              <a:gdLst/>
              <a:ahLst/>
              <a:cxnLst/>
              <a:rect l="l" t="t" r="r" b="b"/>
              <a:pathLst>
                <a:path w="1207135" h="977900">
                  <a:moveTo>
                    <a:pt x="1148232" y="0"/>
                  </a:moveTo>
                  <a:lnTo>
                    <a:pt x="58381" y="0"/>
                  </a:lnTo>
                  <a:lnTo>
                    <a:pt x="35656" y="4587"/>
                  </a:lnTo>
                  <a:lnTo>
                    <a:pt x="17098" y="17098"/>
                  </a:lnTo>
                  <a:lnTo>
                    <a:pt x="4587" y="35656"/>
                  </a:lnTo>
                  <a:lnTo>
                    <a:pt x="0" y="58381"/>
                  </a:lnTo>
                  <a:lnTo>
                    <a:pt x="0" y="919314"/>
                  </a:lnTo>
                  <a:lnTo>
                    <a:pt x="4587" y="942035"/>
                  </a:lnTo>
                  <a:lnTo>
                    <a:pt x="17098" y="960593"/>
                  </a:lnTo>
                  <a:lnTo>
                    <a:pt x="35656" y="973107"/>
                  </a:lnTo>
                  <a:lnTo>
                    <a:pt x="58381" y="977696"/>
                  </a:lnTo>
                  <a:lnTo>
                    <a:pt x="1148232" y="977696"/>
                  </a:lnTo>
                  <a:lnTo>
                    <a:pt x="1170960" y="973107"/>
                  </a:lnTo>
                  <a:lnTo>
                    <a:pt x="1189521" y="960593"/>
                  </a:lnTo>
                  <a:lnTo>
                    <a:pt x="1202037" y="942035"/>
                  </a:lnTo>
                  <a:lnTo>
                    <a:pt x="1206627" y="919314"/>
                  </a:lnTo>
                  <a:lnTo>
                    <a:pt x="1206627" y="58381"/>
                  </a:lnTo>
                  <a:lnTo>
                    <a:pt x="1202037" y="35656"/>
                  </a:lnTo>
                  <a:lnTo>
                    <a:pt x="1189521" y="17098"/>
                  </a:lnTo>
                  <a:lnTo>
                    <a:pt x="1170960" y="4587"/>
                  </a:lnTo>
                  <a:lnTo>
                    <a:pt x="1148232" y="0"/>
                  </a:lnTo>
                  <a:close/>
                </a:path>
              </a:pathLst>
            </a:custGeom>
            <a:solidFill>
              <a:srgbClr val="FFFFFF"/>
            </a:solidFill>
          </p:spPr>
          <p:txBody>
            <a:bodyPr wrap="square" lIns="0" tIns="0" rIns="0" bIns="0" rtlCol="0"/>
            <a:lstStyle/>
            <a:p>
              <a:endParaRPr dirty="0"/>
            </a:p>
          </p:txBody>
        </p:sp>
        <p:sp>
          <p:nvSpPr>
            <p:cNvPr id="80" name="object 80"/>
            <p:cNvSpPr/>
            <p:nvPr/>
          </p:nvSpPr>
          <p:spPr>
            <a:xfrm>
              <a:off x="706075" y="2962351"/>
              <a:ext cx="1207135" cy="977900"/>
            </a:xfrm>
            <a:custGeom>
              <a:avLst/>
              <a:gdLst/>
              <a:ahLst/>
              <a:cxnLst/>
              <a:rect l="l" t="t" r="r" b="b"/>
              <a:pathLst>
                <a:path w="1207135" h="977900">
                  <a:moveTo>
                    <a:pt x="58381" y="0"/>
                  </a:moveTo>
                  <a:lnTo>
                    <a:pt x="35656" y="4587"/>
                  </a:lnTo>
                  <a:lnTo>
                    <a:pt x="17098" y="17098"/>
                  </a:lnTo>
                  <a:lnTo>
                    <a:pt x="4587" y="35656"/>
                  </a:lnTo>
                  <a:lnTo>
                    <a:pt x="0" y="58381"/>
                  </a:lnTo>
                  <a:lnTo>
                    <a:pt x="0" y="919314"/>
                  </a:lnTo>
                  <a:lnTo>
                    <a:pt x="4587" y="942035"/>
                  </a:lnTo>
                  <a:lnTo>
                    <a:pt x="17098" y="960593"/>
                  </a:lnTo>
                  <a:lnTo>
                    <a:pt x="35656" y="973107"/>
                  </a:lnTo>
                  <a:lnTo>
                    <a:pt x="58381" y="977696"/>
                  </a:lnTo>
                  <a:lnTo>
                    <a:pt x="1148232" y="977696"/>
                  </a:lnTo>
                  <a:lnTo>
                    <a:pt x="1170960" y="973107"/>
                  </a:lnTo>
                  <a:lnTo>
                    <a:pt x="1189521" y="960593"/>
                  </a:lnTo>
                  <a:lnTo>
                    <a:pt x="1202037" y="942035"/>
                  </a:lnTo>
                  <a:lnTo>
                    <a:pt x="1206627" y="919314"/>
                  </a:lnTo>
                  <a:lnTo>
                    <a:pt x="1206627" y="58381"/>
                  </a:lnTo>
                  <a:lnTo>
                    <a:pt x="1202037" y="35656"/>
                  </a:lnTo>
                  <a:lnTo>
                    <a:pt x="1189521" y="17098"/>
                  </a:lnTo>
                  <a:lnTo>
                    <a:pt x="1170960" y="4587"/>
                  </a:lnTo>
                  <a:lnTo>
                    <a:pt x="1148232" y="0"/>
                  </a:lnTo>
                  <a:lnTo>
                    <a:pt x="58381" y="0"/>
                  </a:lnTo>
                  <a:close/>
                </a:path>
              </a:pathLst>
            </a:custGeom>
            <a:ln w="12065">
              <a:solidFill>
                <a:srgbClr val="00A0DC"/>
              </a:solidFill>
            </a:ln>
          </p:spPr>
          <p:txBody>
            <a:bodyPr wrap="square" lIns="0" tIns="0" rIns="0" bIns="0" rtlCol="0"/>
            <a:lstStyle/>
            <a:p>
              <a:endParaRPr dirty="0"/>
            </a:p>
          </p:txBody>
        </p:sp>
      </p:grpSp>
      <p:sp>
        <p:nvSpPr>
          <p:cNvPr id="81" name="object 81"/>
          <p:cNvSpPr txBox="1"/>
          <p:nvPr/>
        </p:nvSpPr>
        <p:spPr>
          <a:xfrm>
            <a:off x="796098" y="3036309"/>
            <a:ext cx="1030605" cy="814069"/>
          </a:xfrm>
          <a:prstGeom prst="rect">
            <a:avLst/>
          </a:prstGeom>
        </p:spPr>
        <p:txBody>
          <a:bodyPr vert="horz" wrap="square" lIns="0" tIns="7620" rIns="0" bIns="0" rtlCol="0">
            <a:spAutoFit/>
          </a:bodyPr>
          <a:lstStyle/>
          <a:p>
            <a:pPr marL="12065" marR="5080" algn="ctr">
              <a:lnSpc>
                <a:spcPct val="106200"/>
              </a:lnSpc>
              <a:spcBef>
                <a:spcPts val="60"/>
              </a:spcBef>
            </a:pPr>
            <a:r>
              <a:rPr sz="700" b="1" dirty="0">
                <a:latin typeface="Calibri"/>
                <a:cs typeface="Calibri"/>
              </a:rPr>
              <a:t>Final</a:t>
            </a:r>
            <a:r>
              <a:rPr sz="700" b="1" spc="225" dirty="0">
                <a:latin typeface="Calibri"/>
                <a:cs typeface="Calibri"/>
              </a:rPr>
              <a:t> </a:t>
            </a:r>
            <a:r>
              <a:rPr sz="700" b="1" spc="-10" dirty="0">
                <a:latin typeface="Calibri"/>
                <a:cs typeface="Calibri"/>
              </a:rPr>
              <a:t>(collaborative)</a:t>
            </a:r>
            <a:r>
              <a:rPr sz="700" b="1" spc="55" dirty="0">
                <a:latin typeface="Calibri"/>
                <a:cs typeface="Calibri"/>
              </a:rPr>
              <a:t> Project</a:t>
            </a:r>
            <a:r>
              <a:rPr sz="700" b="1" spc="45" dirty="0">
                <a:latin typeface="Calibri"/>
                <a:cs typeface="Calibri"/>
              </a:rPr>
              <a:t> </a:t>
            </a:r>
            <a:r>
              <a:rPr sz="700" b="1" spc="-10" dirty="0">
                <a:latin typeface="Calibri"/>
                <a:cs typeface="Calibri"/>
              </a:rPr>
              <a:t>Definition</a:t>
            </a:r>
            <a:r>
              <a:rPr sz="700" b="1" spc="500" dirty="0">
                <a:latin typeface="Calibri"/>
                <a:cs typeface="Calibri"/>
              </a:rPr>
              <a:t> </a:t>
            </a:r>
            <a:r>
              <a:rPr sz="700" dirty="0">
                <a:latin typeface="Tahoma"/>
                <a:cs typeface="Tahoma"/>
              </a:rPr>
              <a:t>Amalgamation</a:t>
            </a:r>
            <a:r>
              <a:rPr sz="700" spc="165" dirty="0">
                <a:latin typeface="Tahoma"/>
                <a:cs typeface="Tahoma"/>
              </a:rPr>
              <a:t> </a:t>
            </a:r>
            <a:r>
              <a:rPr sz="700" spc="55" dirty="0">
                <a:latin typeface="Tahoma"/>
                <a:cs typeface="Tahoma"/>
              </a:rPr>
              <a:t>of</a:t>
            </a:r>
            <a:r>
              <a:rPr sz="700" spc="204" dirty="0">
                <a:latin typeface="Tahoma"/>
                <a:cs typeface="Tahoma"/>
              </a:rPr>
              <a:t> </a:t>
            </a:r>
            <a:r>
              <a:rPr sz="700" spc="-20" dirty="0">
                <a:latin typeface="Tahoma"/>
                <a:cs typeface="Tahoma"/>
              </a:rPr>
              <a:t>like</a:t>
            </a:r>
            <a:r>
              <a:rPr sz="700" dirty="0">
                <a:latin typeface="Tahoma"/>
                <a:cs typeface="Tahoma"/>
              </a:rPr>
              <a:t> initiatives,</a:t>
            </a:r>
            <a:r>
              <a:rPr sz="700" spc="210" dirty="0">
                <a:latin typeface="Tahoma"/>
                <a:cs typeface="Tahoma"/>
              </a:rPr>
              <a:t> </a:t>
            </a:r>
            <a:r>
              <a:rPr sz="700" spc="-10" dirty="0">
                <a:latin typeface="Tahoma"/>
                <a:cs typeface="Tahoma"/>
              </a:rPr>
              <a:t>expanded </a:t>
            </a:r>
            <a:r>
              <a:rPr sz="700" dirty="0">
                <a:latin typeface="Tahoma"/>
                <a:cs typeface="Tahoma"/>
              </a:rPr>
              <a:t>requirements</a:t>
            </a:r>
            <a:r>
              <a:rPr sz="700" spc="150" dirty="0">
                <a:latin typeface="Tahoma"/>
                <a:cs typeface="Tahoma"/>
              </a:rPr>
              <a:t> </a:t>
            </a:r>
            <a:r>
              <a:rPr sz="700" spc="50" dirty="0">
                <a:latin typeface="Tahoma"/>
                <a:cs typeface="Tahoma"/>
              </a:rPr>
              <a:t>to</a:t>
            </a:r>
            <a:r>
              <a:rPr sz="700" spc="130" dirty="0">
                <a:latin typeface="Tahoma"/>
                <a:cs typeface="Tahoma"/>
              </a:rPr>
              <a:t> </a:t>
            </a:r>
            <a:r>
              <a:rPr sz="700" dirty="0">
                <a:latin typeface="Tahoma"/>
                <a:cs typeface="Tahoma"/>
              </a:rPr>
              <a:t>meet</a:t>
            </a:r>
            <a:r>
              <a:rPr sz="700" spc="185" dirty="0">
                <a:latin typeface="Tahoma"/>
                <a:cs typeface="Tahoma"/>
              </a:rPr>
              <a:t> </a:t>
            </a:r>
            <a:r>
              <a:rPr sz="700" spc="-50" dirty="0">
                <a:latin typeface="Tahoma"/>
                <a:cs typeface="Tahoma"/>
              </a:rPr>
              <a:t>a</a:t>
            </a:r>
            <a:r>
              <a:rPr sz="700" dirty="0">
                <a:latin typeface="Tahoma"/>
                <a:cs typeface="Tahoma"/>
              </a:rPr>
              <a:t> wider</a:t>
            </a:r>
            <a:r>
              <a:rPr sz="700" spc="50" dirty="0">
                <a:latin typeface="Tahoma"/>
                <a:cs typeface="Tahoma"/>
              </a:rPr>
              <a:t> </a:t>
            </a:r>
            <a:r>
              <a:rPr sz="700" dirty="0">
                <a:latin typeface="Tahoma"/>
                <a:cs typeface="Tahoma"/>
              </a:rPr>
              <a:t>(but</a:t>
            </a:r>
            <a:r>
              <a:rPr sz="700" spc="85" dirty="0">
                <a:latin typeface="Tahoma"/>
                <a:cs typeface="Tahoma"/>
              </a:rPr>
              <a:t> </a:t>
            </a:r>
            <a:r>
              <a:rPr sz="700" spc="-10" dirty="0">
                <a:latin typeface="Tahoma"/>
                <a:cs typeface="Tahoma"/>
              </a:rPr>
              <a:t>related)</a:t>
            </a:r>
            <a:r>
              <a:rPr sz="700" spc="500" dirty="0">
                <a:latin typeface="Tahoma"/>
                <a:cs typeface="Tahoma"/>
              </a:rPr>
              <a:t>  </a:t>
            </a:r>
            <a:r>
              <a:rPr sz="700" dirty="0">
                <a:latin typeface="Tahoma"/>
                <a:cs typeface="Tahoma"/>
              </a:rPr>
              <a:t>need</a:t>
            </a:r>
            <a:r>
              <a:rPr sz="700" spc="100" dirty="0">
                <a:latin typeface="Tahoma"/>
                <a:cs typeface="Tahoma"/>
              </a:rPr>
              <a:t> </a:t>
            </a:r>
            <a:r>
              <a:rPr sz="700" spc="-20" dirty="0">
                <a:latin typeface="Tahoma"/>
                <a:cs typeface="Tahoma"/>
              </a:rPr>
              <a:t>etc.</a:t>
            </a:r>
            <a:endParaRPr sz="700" dirty="0">
              <a:latin typeface="Tahoma"/>
              <a:cs typeface="Tahoma"/>
            </a:endParaRPr>
          </a:p>
        </p:txBody>
      </p:sp>
      <p:grpSp>
        <p:nvGrpSpPr>
          <p:cNvPr id="82" name="object 82"/>
          <p:cNvGrpSpPr/>
          <p:nvPr/>
        </p:nvGrpSpPr>
        <p:grpSpPr>
          <a:xfrm>
            <a:off x="700043" y="4091901"/>
            <a:ext cx="1219200" cy="878205"/>
            <a:chOff x="700043" y="4091901"/>
            <a:chExt cx="1219200" cy="878205"/>
          </a:xfrm>
        </p:grpSpPr>
        <p:sp>
          <p:nvSpPr>
            <p:cNvPr id="83" name="object 83"/>
            <p:cNvSpPr/>
            <p:nvPr/>
          </p:nvSpPr>
          <p:spPr>
            <a:xfrm>
              <a:off x="706075" y="4097934"/>
              <a:ext cx="1207135" cy="866140"/>
            </a:xfrm>
            <a:custGeom>
              <a:avLst/>
              <a:gdLst/>
              <a:ahLst/>
              <a:cxnLst/>
              <a:rect l="l" t="t" r="r" b="b"/>
              <a:pathLst>
                <a:path w="1207135" h="866139">
                  <a:moveTo>
                    <a:pt x="1148232" y="0"/>
                  </a:moveTo>
                  <a:lnTo>
                    <a:pt x="58381" y="0"/>
                  </a:lnTo>
                  <a:lnTo>
                    <a:pt x="35656" y="4587"/>
                  </a:lnTo>
                  <a:lnTo>
                    <a:pt x="17098" y="17098"/>
                  </a:lnTo>
                  <a:lnTo>
                    <a:pt x="4587" y="35656"/>
                  </a:lnTo>
                  <a:lnTo>
                    <a:pt x="0" y="58381"/>
                  </a:lnTo>
                  <a:lnTo>
                    <a:pt x="0" y="807478"/>
                  </a:lnTo>
                  <a:lnTo>
                    <a:pt x="4587" y="830204"/>
                  </a:lnTo>
                  <a:lnTo>
                    <a:pt x="17098" y="848761"/>
                  </a:lnTo>
                  <a:lnTo>
                    <a:pt x="35656" y="861272"/>
                  </a:lnTo>
                  <a:lnTo>
                    <a:pt x="58381" y="865860"/>
                  </a:lnTo>
                  <a:lnTo>
                    <a:pt x="1148232" y="865860"/>
                  </a:lnTo>
                  <a:lnTo>
                    <a:pt x="1170960" y="861272"/>
                  </a:lnTo>
                  <a:lnTo>
                    <a:pt x="1189521" y="848761"/>
                  </a:lnTo>
                  <a:lnTo>
                    <a:pt x="1202037" y="830204"/>
                  </a:lnTo>
                  <a:lnTo>
                    <a:pt x="1206627" y="807478"/>
                  </a:lnTo>
                  <a:lnTo>
                    <a:pt x="1206627" y="58381"/>
                  </a:lnTo>
                  <a:lnTo>
                    <a:pt x="1202037" y="35656"/>
                  </a:lnTo>
                  <a:lnTo>
                    <a:pt x="1189521" y="17098"/>
                  </a:lnTo>
                  <a:lnTo>
                    <a:pt x="1170960" y="4587"/>
                  </a:lnTo>
                  <a:lnTo>
                    <a:pt x="1148232" y="0"/>
                  </a:lnTo>
                  <a:close/>
                </a:path>
              </a:pathLst>
            </a:custGeom>
            <a:solidFill>
              <a:srgbClr val="FFFFFF"/>
            </a:solidFill>
          </p:spPr>
          <p:txBody>
            <a:bodyPr wrap="square" lIns="0" tIns="0" rIns="0" bIns="0" rtlCol="0"/>
            <a:lstStyle/>
            <a:p>
              <a:endParaRPr dirty="0"/>
            </a:p>
          </p:txBody>
        </p:sp>
        <p:sp>
          <p:nvSpPr>
            <p:cNvPr id="84" name="object 84"/>
            <p:cNvSpPr/>
            <p:nvPr/>
          </p:nvSpPr>
          <p:spPr>
            <a:xfrm>
              <a:off x="706075" y="4097934"/>
              <a:ext cx="1207135" cy="866140"/>
            </a:xfrm>
            <a:custGeom>
              <a:avLst/>
              <a:gdLst/>
              <a:ahLst/>
              <a:cxnLst/>
              <a:rect l="l" t="t" r="r" b="b"/>
              <a:pathLst>
                <a:path w="1207135" h="866139">
                  <a:moveTo>
                    <a:pt x="58381" y="0"/>
                  </a:moveTo>
                  <a:lnTo>
                    <a:pt x="35656" y="4587"/>
                  </a:lnTo>
                  <a:lnTo>
                    <a:pt x="17098" y="17098"/>
                  </a:lnTo>
                  <a:lnTo>
                    <a:pt x="4587" y="35656"/>
                  </a:lnTo>
                  <a:lnTo>
                    <a:pt x="0" y="58381"/>
                  </a:lnTo>
                  <a:lnTo>
                    <a:pt x="0" y="807478"/>
                  </a:lnTo>
                  <a:lnTo>
                    <a:pt x="4587" y="830204"/>
                  </a:lnTo>
                  <a:lnTo>
                    <a:pt x="17098" y="848761"/>
                  </a:lnTo>
                  <a:lnTo>
                    <a:pt x="35656" y="861272"/>
                  </a:lnTo>
                  <a:lnTo>
                    <a:pt x="58381" y="865860"/>
                  </a:lnTo>
                  <a:lnTo>
                    <a:pt x="1148232" y="865860"/>
                  </a:lnTo>
                  <a:lnTo>
                    <a:pt x="1170960" y="861272"/>
                  </a:lnTo>
                  <a:lnTo>
                    <a:pt x="1189521" y="848761"/>
                  </a:lnTo>
                  <a:lnTo>
                    <a:pt x="1202037" y="830204"/>
                  </a:lnTo>
                  <a:lnTo>
                    <a:pt x="1206627" y="807478"/>
                  </a:lnTo>
                  <a:lnTo>
                    <a:pt x="1206627" y="58381"/>
                  </a:lnTo>
                  <a:lnTo>
                    <a:pt x="1202037" y="35656"/>
                  </a:lnTo>
                  <a:lnTo>
                    <a:pt x="1189521" y="17098"/>
                  </a:lnTo>
                  <a:lnTo>
                    <a:pt x="1170960" y="4587"/>
                  </a:lnTo>
                  <a:lnTo>
                    <a:pt x="1148232" y="0"/>
                  </a:lnTo>
                  <a:lnTo>
                    <a:pt x="58381" y="0"/>
                  </a:lnTo>
                  <a:close/>
                </a:path>
              </a:pathLst>
            </a:custGeom>
            <a:ln w="12065">
              <a:solidFill>
                <a:srgbClr val="00A0DC"/>
              </a:solidFill>
            </a:ln>
          </p:spPr>
          <p:txBody>
            <a:bodyPr wrap="square" lIns="0" tIns="0" rIns="0" bIns="0" rtlCol="0"/>
            <a:lstStyle/>
            <a:p>
              <a:endParaRPr dirty="0"/>
            </a:p>
          </p:txBody>
        </p:sp>
      </p:grpSp>
      <p:sp>
        <p:nvSpPr>
          <p:cNvPr id="85" name="object 85"/>
          <p:cNvSpPr txBox="1"/>
          <p:nvPr/>
        </p:nvSpPr>
        <p:spPr>
          <a:xfrm>
            <a:off x="824875" y="4159480"/>
            <a:ext cx="950594" cy="587375"/>
          </a:xfrm>
          <a:prstGeom prst="rect">
            <a:avLst/>
          </a:prstGeom>
        </p:spPr>
        <p:txBody>
          <a:bodyPr vert="horz" wrap="square" lIns="0" tIns="7620" rIns="0" bIns="0" rtlCol="0">
            <a:spAutoFit/>
          </a:bodyPr>
          <a:lstStyle/>
          <a:p>
            <a:pPr marL="12700" marR="5080" indent="-1270" algn="ctr">
              <a:lnSpc>
                <a:spcPct val="106200"/>
              </a:lnSpc>
              <a:spcBef>
                <a:spcPts val="60"/>
              </a:spcBef>
            </a:pPr>
            <a:r>
              <a:rPr sz="700" b="1" spc="55" dirty="0">
                <a:latin typeface="Calibri"/>
                <a:cs typeface="Calibri"/>
              </a:rPr>
              <a:t>Business</a:t>
            </a:r>
            <a:r>
              <a:rPr sz="700" b="1" spc="30" dirty="0">
                <a:latin typeface="Calibri"/>
                <a:cs typeface="Calibri"/>
              </a:rPr>
              <a:t> </a:t>
            </a:r>
            <a:r>
              <a:rPr sz="700" b="1" spc="65" dirty="0">
                <a:latin typeface="Calibri"/>
                <a:cs typeface="Calibri"/>
              </a:rPr>
              <a:t>Case</a:t>
            </a:r>
            <a:r>
              <a:rPr sz="700" b="1" spc="500" dirty="0">
                <a:latin typeface="Calibri"/>
                <a:cs typeface="Calibri"/>
              </a:rPr>
              <a:t> </a:t>
            </a:r>
            <a:r>
              <a:rPr sz="700" dirty="0">
                <a:latin typeface="Tahoma"/>
                <a:cs typeface="Tahoma"/>
              </a:rPr>
              <a:t>Defines</a:t>
            </a:r>
            <a:r>
              <a:rPr sz="700" spc="70" dirty="0">
                <a:latin typeface="Tahoma"/>
                <a:cs typeface="Tahoma"/>
              </a:rPr>
              <a:t> </a:t>
            </a:r>
            <a:r>
              <a:rPr sz="700" dirty="0">
                <a:latin typeface="Tahoma"/>
                <a:cs typeface="Tahoma"/>
              </a:rPr>
              <a:t>what</a:t>
            </a:r>
            <a:r>
              <a:rPr sz="700" spc="180" dirty="0">
                <a:latin typeface="Tahoma"/>
                <a:cs typeface="Tahoma"/>
              </a:rPr>
              <a:t> </a:t>
            </a:r>
            <a:r>
              <a:rPr sz="700" spc="-10" dirty="0">
                <a:latin typeface="Tahoma"/>
                <a:cs typeface="Tahoma"/>
              </a:rPr>
              <a:t>needs</a:t>
            </a:r>
            <a:r>
              <a:rPr sz="700" spc="500" dirty="0">
                <a:latin typeface="Tahoma"/>
                <a:cs typeface="Tahoma"/>
              </a:rPr>
              <a:t> </a:t>
            </a:r>
            <a:r>
              <a:rPr sz="700" spc="50" dirty="0">
                <a:latin typeface="Tahoma"/>
                <a:cs typeface="Tahoma"/>
              </a:rPr>
              <a:t>to</a:t>
            </a:r>
            <a:r>
              <a:rPr sz="700" spc="60" dirty="0">
                <a:latin typeface="Tahoma"/>
                <a:cs typeface="Tahoma"/>
              </a:rPr>
              <a:t> </a:t>
            </a:r>
            <a:r>
              <a:rPr sz="700" dirty="0">
                <a:latin typeface="Tahoma"/>
                <a:cs typeface="Tahoma"/>
              </a:rPr>
              <a:t>be</a:t>
            </a:r>
            <a:r>
              <a:rPr sz="700" spc="75" dirty="0">
                <a:latin typeface="Tahoma"/>
                <a:cs typeface="Tahoma"/>
              </a:rPr>
              <a:t> </a:t>
            </a:r>
            <a:r>
              <a:rPr sz="700" dirty="0">
                <a:latin typeface="Tahoma"/>
                <a:cs typeface="Tahoma"/>
              </a:rPr>
              <a:t>delivered</a:t>
            </a:r>
            <a:r>
              <a:rPr sz="700" spc="70" dirty="0">
                <a:latin typeface="Tahoma"/>
                <a:cs typeface="Tahoma"/>
              </a:rPr>
              <a:t> </a:t>
            </a:r>
            <a:r>
              <a:rPr sz="700" spc="25" dirty="0">
                <a:latin typeface="Tahoma"/>
                <a:cs typeface="Tahoma"/>
              </a:rPr>
              <a:t>to </a:t>
            </a:r>
            <a:r>
              <a:rPr sz="700" dirty="0">
                <a:latin typeface="Tahoma"/>
                <a:cs typeface="Tahoma"/>
              </a:rPr>
              <a:t>generate</a:t>
            </a:r>
            <a:r>
              <a:rPr sz="700" spc="150" dirty="0">
                <a:latin typeface="Tahoma"/>
                <a:cs typeface="Tahoma"/>
              </a:rPr>
              <a:t> </a:t>
            </a:r>
            <a:r>
              <a:rPr sz="700" dirty="0">
                <a:latin typeface="Tahoma"/>
                <a:cs typeface="Tahoma"/>
              </a:rPr>
              <a:t>the</a:t>
            </a:r>
            <a:r>
              <a:rPr sz="700" spc="170" dirty="0">
                <a:latin typeface="Tahoma"/>
                <a:cs typeface="Tahoma"/>
              </a:rPr>
              <a:t> </a:t>
            </a:r>
            <a:r>
              <a:rPr sz="700" spc="-10" dirty="0">
                <a:latin typeface="Tahoma"/>
                <a:cs typeface="Tahoma"/>
              </a:rPr>
              <a:t>benefits </a:t>
            </a:r>
            <a:r>
              <a:rPr sz="700" dirty="0">
                <a:latin typeface="Tahoma"/>
                <a:cs typeface="Tahoma"/>
              </a:rPr>
              <a:t>required,</a:t>
            </a:r>
            <a:r>
              <a:rPr sz="700" spc="125" dirty="0">
                <a:latin typeface="Tahoma"/>
                <a:cs typeface="Tahoma"/>
              </a:rPr>
              <a:t> </a:t>
            </a:r>
            <a:r>
              <a:rPr sz="700" dirty="0">
                <a:latin typeface="Tahoma"/>
                <a:cs typeface="Tahoma"/>
              </a:rPr>
              <a:t>in</a:t>
            </a:r>
            <a:r>
              <a:rPr sz="700" spc="-20" dirty="0">
                <a:latin typeface="Tahoma"/>
                <a:cs typeface="Tahoma"/>
              </a:rPr>
              <a:t> </a:t>
            </a:r>
            <a:r>
              <a:rPr sz="700" dirty="0">
                <a:latin typeface="Tahoma"/>
                <a:cs typeface="Tahoma"/>
              </a:rPr>
              <a:t>what</a:t>
            </a:r>
            <a:r>
              <a:rPr sz="700" spc="110" dirty="0">
                <a:latin typeface="Tahoma"/>
                <a:cs typeface="Tahoma"/>
              </a:rPr>
              <a:t> </a:t>
            </a:r>
            <a:r>
              <a:rPr sz="700" spc="-20" dirty="0">
                <a:latin typeface="Tahoma"/>
                <a:cs typeface="Tahoma"/>
              </a:rPr>
              <a:t>time</a:t>
            </a:r>
            <a:endParaRPr sz="700" dirty="0">
              <a:latin typeface="Tahoma"/>
              <a:cs typeface="Tahoma"/>
            </a:endParaRPr>
          </a:p>
        </p:txBody>
      </p:sp>
      <p:sp>
        <p:nvSpPr>
          <p:cNvPr id="86" name="object 86"/>
          <p:cNvSpPr txBox="1"/>
          <p:nvPr/>
        </p:nvSpPr>
        <p:spPr>
          <a:xfrm>
            <a:off x="929931" y="4725932"/>
            <a:ext cx="739775" cy="133985"/>
          </a:xfrm>
          <a:prstGeom prst="rect">
            <a:avLst/>
          </a:prstGeom>
        </p:spPr>
        <p:txBody>
          <a:bodyPr vert="horz" wrap="square" lIns="0" tIns="13970" rIns="0" bIns="0" rtlCol="0">
            <a:spAutoFit/>
          </a:bodyPr>
          <a:lstStyle/>
          <a:p>
            <a:pPr marL="12700">
              <a:lnSpc>
                <a:spcPct val="100000"/>
              </a:lnSpc>
              <a:spcBef>
                <a:spcPts val="110"/>
              </a:spcBef>
            </a:pPr>
            <a:r>
              <a:rPr sz="700" dirty="0">
                <a:latin typeface="Tahoma"/>
                <a:cs typeface="Tahoma"/>
              </a:rPr>
              <a:t>and</a:t>
            </a:r>
            <a:r>
              <a:rPr sz="700" spc="105" dirty="0">
                <a:latin typeface="Tahoma"/>
                <a:cs typeface="Tahoma"/>
              </a:rPr>
              <a:t> </a:t>
            </a:r>
            <a:r>
              <a:rPr sz="700" dirty="0">
                <a:latin typeface="Tahoma"/>
                <a:cs typeface="Tahoma"/>
              </a:rPr>
              <a:t>at</a:t>
            </a:r>
            <a:r>
              <a:rPr sz="700" spc="5" dirty="0">
                <a:latin typeface="Tahoma"/>
                <a:cs typeface="Tahoma"/>
              </a:rPr>
              <a:t> </a:t>
            </a:r>
            <a:r>
              <a:rPr sz="700" dirty="0">
                <a:latin typeface="Tahoma"/>
                <a:cs typeface="Tahoma"/>
              </a:rPr>
              <a:t>what</a:t>
            </a:r>
            <a:r>
              <a:rPr sz="700" spc="80" dirty="0">
                <a:latin typeface="Tahoma"/>
                <a:cs typeface="Tahoma"/>
              </a:rPr>
              <a:t> </a:t>
            </a:r>
            <a:r>
              <a:rPr sz="700" spc="35" dirty="0">
                <a:latin typeface="Tahoma"/>
                <a:cs typeface="Tahoma"/>
              </a:rPr>
              <a:t>cost</a:t>
            </a:r>
            <a:endParaRPr sz="700" dirty="0">
              <a:latin typeface="Tahoma"/>
              <a:cs typeface="Tahoma"/>
            </a:endParaRPr>
          </a:p>
        </p:txBody>
      </p:sp>
      <p:grpSp>
        <p:nvGrpSpPr>
          <p:cNvPr id="87" name="object 87"/>
          <p:cNvGrpSpPr/>
          <p:nvPr/>
        </p:nvGrpSpPr>
        <p:grpSpPr>
          <a:xfrm>
            <a:off x="836804" y="5252232"/>
            <a:ext cx="1138555" cy="1092835"/>
            <a:chOff x="836804" y="5252232"/>
            <a:chExt cx="1138555" cy="1092835"/>
          </a:xfrm>
        </p:grpSpPr>
        <p:sp>
          <p:nvSpPr>
            <p:cNvPr id="88" name="object 88"/>
            <p:cNvSpPr/>
            <p:nvPr/>
          </p:nvSpPr>
          <p:spPr>
            <a:xfrm>
              <a:off x="838391" y="5253820"/>
              <a:ext cx="1135380" cy="1089660"/>
            </a:xfrm>
            <a:custGeom>
              <a:avLst/>
              <a:gdLst/>
              <a:ahLst/>
              <a:cxnLst/>
              <a:rect l="l" t="t" r="r" b="b"/>
              <a:pathLst>
                <a:path w="1135380" h="1089660">
                  <a:moveTo>
                    <a:pt x="1063320" y="0"/>
                  </a:moveTo>
                  <a:lnTo>
                    <a:pt x="71996" y="0"/>
                  </a:lnTo>
                  <a:lnTo>
                    <a:pt x="43971" y="5657"/>
                  </a:lnTo>
                  <a:lnTo>
                    <a:pt x="21086" y="21086"/>
                  </a:lnTo>
                  <a:lnTo>
                    <a:pt x="5657" y="43971"/>
                  </a:lnTo>
                  <a:lnTo>
                    <a:pt x="0" y="71996"/>
                  </a:lnTo>
                  <a:lnTo>
                    <a:pt x="0" y="1017511"/>
                  </a:lnTo>
                  <a:lnTo>
                    <a:pt x="5657" y="1045536"/>
                  </a:lnTo>
                  <a:lnTo>
                    <a:pt x="21086" y="1068420"/>
                  </a:lnTo>
                  <a:lnTo>
                    <a:pt x="43971" y="1083849"/>
                  </a:lnTo>
                  <a:lnTo>
                    <a:pt x="71996" y="1089507"/>
                  </a:lnTo>
                  <a:lnTo>
                    <a:pt x="1063320" y="1089507"/>
                  </a:lnTo>
                  <a:lnTo>
                    <a:pt x="1091344" y="1083849"/>
                  </a:lnTo>
                  <a:lnTo>
                    <a:pt x="1114229" y="1068420"/>
                  </a:lnTo>
                  <a:lnTo>
                    <a:pt x="1129658" y="1045536"/>
                  </a:lnTo>
                  <a:lnTo>
                    <a:pt x="1135316" y="1017511"/>
                  </a:lnTo>
                  <a:lnTo>
                    <a:pt x="1135316" y="71996"/>
                  </a:lnTo>
                  <a:lnTo>
                    <a:pt x="1129658" y="43971"/>
                  </a:lnTo>
                  <a:lnTo>
                    <a:pt x="1114229" y="21086"/>
                  </a:lnTo>
                  <a:lnTo>
                    <a:pt x="1091344" y="5657"/>
                  </a:lnTo>
                  <a:lnTo>
                    <a:pt x="1063320" y="0"/>
                  </a:lnTo>
                  <a:close/>
                </a:path>
              </a:pathLst>
            </a:custGeom>
            <a:solidFill>
              <a:srgbClr val="FFFFFF"/>
            </a:solidFill>
          </p:spPr>
          <p:txBody>
            <a:bodyPr wrap="square" lIns="0" tIns="0" rIns="0" bIns="0" rtlCol="0"/>
            <a:lstStyle/>
            <a:p>
              <a:endParaRPr dirty="0"/>
            </a:p>
          </p:txBody>
        </p:sp>
        <p:sp>
          <p:nvSpPr>
            <p:cNvPr id="89" name="object 89"/>
            <p:cNvSpPr/>
            <p:nvPr/>
          </p:nvSpPr>
          <p:spPr>
            <a:xfrm>
              <a:off x="838391" y="5253820"/>
              <a:ext cx="1135380" cy="1089660"/>
            </a:xfrm>
            <a:custGeom>
              <a:avLst/>
              <a:gdLst/>
              <a:ahLst/>
              <a:cxnLst/>
              <a:rect l="l" t="t" r="r" b="b"/>
              <a:pathLst>
                <a:path w="1135380" h="1089660">
                  <a:moveTo>
                    <a:pt x="71996" y="0"/>
                  </a:moveTo>
                  <a:lnTo>
                    <a:pt x="43971" y="5657"/>
                  </a:lnTo>
                  <a:lnTo>
                    <a:pt x="21086" y="21086"/>
                  </a:lnTo>
                  <a:lnTo>
                    <a:pt x="5657" y="43971"/>
                  </a:lnTo>
                  <a:lnTo>
                    <a:pt x="0" y="71996"/>
                  </a:lnTo>
                  <a:lnTo>
                    <a:pt x="0" y="1017511"/>
                  </a:lnTo>
                  <a:lnTo>
                    <a:pt x="5657" y="1045536"/>
                  </a:lnTo>
                  <a:lnTo>
                    <a:pt x="21086" y="1068420"/>
                  </a:lnTo>
                  <a:lnTo>
                    <a:pt x="43971" y="1083849"/>
                  </a:lnTo>
                  <a:lnTo>
                    <a:pt x="71996" y="1089507"/>
                  </a:lnTo>
                  <a:lnTo>
                    <a:pt x="1063320" y="1089507"/>
                  </a:lnTo>
                  <a:lnTo>
                    <a:pt x="1091344" y="1083849"/>
                  </a:lnTo>
                  <a:lnTo>
                    <a:pt x="1114229" y="1068420"/>
                  </a:lnTo>
                  <a:lnTo>
                    <a:pt x="1129658" y="1045536"/>
                  </a:lnTo>
                  <a:lnTo>
                    <a:pt x="1135316" y="1017511"/>
                  </a:lnTo>
                  <a:lnTo>
                    <a:pt x="1135316" y="71996"/>
                  </a:lnTo>
                  <a:lnTo>
                    <a:pt x="1129658" y="43971"/>
                  </a:lnTo>
                  <a:lnTo>
                    <a:pt x="1114229" y="21086"/>
                  </a:lnTo>
                  <a:lnTo>
                    <a:pt x="1091344" y="5657"/>
                  </a:lnTo>
                  <a:lnTo>
                    <a:pt x="1063320" y="0"/>
                  </a:lnTo>
                  <a:lnTo>
                    <a:pt x="71996" y="0"/>
                  </a:lnTo>
                  <a:close/>
                </a:path>
              </a:pathLst>
            </a:custGeom>
            <a:ln w="3175">
              <a:solidFill>
                <a:srgbClr val="00A0DC"/>
              </a:solidFill>
            </a:ln>
          </p:spPr>
          <p:txBody>
            <a:bodyPr wrap="square" lIns="0" tIns="0" rIns="0" bIns="0" rtlCol="0"/>
            <a:lstStyle/>
            <a:p>
              <a:endParaRPr dirty="0"/>
            </a:p>
          </p:txBody>
        </p:sp>
      </p:grpSp>
      <p:sp>
        <p:nvSpPr>
          <p:cNvPr id="90" name="object 90"/>
          <p:cNvSpPr txBox="1"/>
          <p:nvPr/>
        </p:nvSpPr>
        <p:spPr>
          <a:xfrm>
            <a:off x="906362" y="5339287"/>
            <a:ext cx="984250" cy="927100"/>
          </a:xfrm>
          <a:prstGeom prst="rect">
            <a:avLst/>
          </a:prstGeom>
        </p:spPr>
        <p:txBody>
          <a:bodyPr vert="horz" wrap="square" lIns="0" tIns="7620" rIns="0" bIns="0" rtlCol="0">
            <a:spAutoFit/>
          </a:bodyPr>
          <a:lstStyle/>
          <a:p>
            <a:pPr marL="12700" marR="5080" indent="259715">
              <a:lnSpc>
                <a:spcPct val="106200"/>
              </a:lnSpc>
              <a:spcBef>
                <a:spcPts val="60"/>
              </a:spcBef>
            </a:pPr>
            <a:r>
              <a:rPr sz="700" b="1" spc="45" dirty="0">
                <a:latin typeface="Calibri"/>
                <a:cs typeface="Calibri"/>
              </a:rPr>
              <a:t>Prototype</a:t>
            </a:r>
            <a:r>
              <a:rPr sz="700" b="1" spc="500" dirty="0">
                <a:latin typeface="Calibri"/>
                <a:cs typeface="Calibri"/>
              </a:rPr>
              <a:t> </a:t>
            </a:r>
            <a:r>
              <a:rPr sz="700" dirty="0">
                <a:latin typeface="Tahoma"/>
                <a:cs typeface="Tahoma"/>
              </a:rPr>
              <a:t>We’re</a:t>
            </a:r>
            <a:r>
              <a:rPr sz="700" spc="250" dirty="0">
                <a:latin typeface="Tahoma"/>
                <a:cs typeface="Tahoma"/>
              </a:rPr>
              <a:t> </a:t>
            </a:r>
            <a:r>
              <a:rPr sz="700" dirty="0">
                <a:latin typeface="Tahoma"/>
                <a:cs typeface="Tahoma"/>
              </a:rPr>
              <a:t>uncertain</a:t>
            </a:r>
            <a:r>
              <a:rPr sz="700" spc="190" dirty="0">
                <a:latin typeface="Tahoma"/>
                <a:cs typeface="Tahoma"/>
              </a:rPr>
              <a:t> </a:t>
            </a:r>
            <a:r>
              <a:rPr sz="700" spc="-10" dirty="0">
                <a:latin typeface="Tahoma"/>
                <a:cs typeface="Tahoma"/>
              </a:rPr>
              <a:t>about </a:t>
            </a:r>
            <a:r>
              <a:rPr sz="700" dirty="0">
                <a:latin typeface="Tahoma"/>
                <a:cs typeface="Tahoma"/>
              </a:rPr>
              <a:t>the</a:t>
            </a:r>
            <a:r>
              <a:rPr sz="700" spc="150" dirty="0">
                <a:latin typeface="Tahoma"/>
                <a:cs typeface="Tahoma"/>
              </a:rPr>
              <a:t> </a:t>
            </a:r>
            <a:r>
              <a:rPr sz="700" dirty="0">
                <a:latin typeface="Tahoma"/>
                <a:cs typeface="Tahoma"/>
              </a:rPr>
              <a:t>solution</a:t>
            </a:r>
            <a:r>
              <a:rPr sz="700" spc="110" dirty="0">
                <a:latin typeface="Tahoma"/>
                <a:cs typeface="Tahoma"/>
              </a:rPr>
              <a:t> </a:t>
            </a:r>
            <a:r>
              <a:rPr sz="700" dirty="0">
                <a:latin typeface="Tahoma"/>
                <a:cs typeface="Tahoma"/>
              </a:rPr>
              <a:t>so</a:t>
            </a:r>
            <a:r>
              <a:rPr sz="700" spc="120" dirty="0">
                <a:latin typeface="Tahoma"/>
                <a:cs typeface="Tahoma"/>
              </a:rPr>
              <a:t> </a:t>
            </a:r>
            <a:r>
              <a:rPr sz="700" spc="-20" dirty="0">
                <a:latin typeface="Tahoma"/>
                <a:cs typeface="Tahoma"/>
              </a:rPr>
              <a:t>need</a:t>
            </a:r>
            <a:endParaRPr sz="700" dirty="0">
              <a:latin typeface="Tahoma"/>
              <a:cs typeface="Tahoma"/>
            </a:endParaRPr>
          </a:p>
          <a:p>
            <a:pPr marL="32384" marR="24130" indent="-635" algn="ctr">
              <a:lnSpc>
                <a:spcPct val="106200"/>
              </a:lnSpc>
            </a:pPr>
            <a:r>
              <a:rPr sz="700" spc="50" dirty="0">
                <a:latin typeface="Tahoma"/>
                <a:cs typeface="Tahoma"/>
              </a:rPr>
              <a:t>to </a:t>
            </a:r>
            <a:r>
              <a:rPr sz="700" dirty="0">
                <a:latin typeface="Tahoma"/>
                <a:cs typeface="Tahoma"/>
              </a:rPr>
              <a:t>trial</a:t>
            </a:r>
            <a:r>
              <a:rPr sz="700" spc="65" dirty="0">
                <a:latin typeface="Tahoma"/>
                <a:cs typeface="Tahoma"/>
              </a:rPr>
              <a:t> </a:t>
            </a:r>
            <a:r>
              <a:rPr sz="700" spc="-10" dirty="0">
                <a:latin typeface="Tahoma"/>
                <a:cs typeface="Tahoma"/>
              </a:rPr>
              <a:t>different </a:t>
            </a:r>
            <a:r>
              <a:rPr sz="700" dirty="0">
                <a:latin typeface="Tahoma"/>
                <a:cs typeface="Tahoma"/>
              </a:rPr>
              <a:t>approaches</a:t>
            </a:r>
            <a:r>
              <a:rPr sz="700" spc="185" dirty="0">
                <a:latin typeface="Tahoma"/>
                <a:cs typeface="Tahoma"/>
              </a:rPr>
              <a:t> </a:t>
            </a:r>
            <a:r>
              <a:rPr sz="700" spc="50" dirty="0">
                <a:latin typeface="Tahoma"/>
                <a:cs typeface="Tahoma"/>
              </a:rPr>
              <a:t>to</a:t>
            </a:r>
            <a:r>
              <a:rPr sz="700" spc="160" dirty="0">
                <a:latin typeface="Tahoma"/>
                <a:cs typeface="Tahoma"/>
              </a:rPr>
              <a:t> </a:t>
            </a:r>
            <a:r>
              <a:rPr sz="700" spc="-25" dirty="0">
                <a:latin typeface="Tahoma"/>
                <a:cs typeface="Tahoma"/>
              </a:rPr>
              <a:t>get</a:t>
            </a:r>
            <a:r>
              <a:rPr sz="700" spc="500" dirty="0">
                <a:latin typeface="Tahoma"/>
                <a:cs typeface="Tahoma"/>
              </a:rPr>
              <a:t> </a:t>
            </a:r>
            <a:r>
              <a:rPr sz="700" dirty="0">
                <a:latin typeface="Tahoma"/>
                <a:cs typeface="Tahoma"/>
              </a:rPr>
              <a:t>the</a:t>
            </a:r>
            <a:r>
              <a:rPr sz="700" spc="100" dirty="0">
                <a:latin typeface="Tahoma"/>
                <a:cs typeface="Tahoma"/>
              </a:rPr>
              <a:t> </a:t>
            </a:r>
            <a:r>
              <a:rPr sz="700" dirty="0">
                <a:latin typeface="Tahoma"/>
                <a:cs typeface="Tahoma"/>
              </a:rPr>
              <a:t>right</a:t>
            </a:r>
            <a:r>
              <a:rPr sz="700" spc="105" dirty="0">
                <a:latin typeface="Tahoma"/>
                <a:cs typeface="Tahoma"/>
              </a:rPr>
              <a:t> </a:t>
            </a:r>
            <a:r>
              <a:rPr sz="700" spc="40" dirty="0">
                <a:latin typeface="Tahoma"/>
                <a:cs typeface="Tahoma"/>
              </a:rPr>
              <a:t>outcome </a:t>
            </a:r>
            <a:r>
              <a:rPr sz="700" dirty="0">
                <a:latin typeface="Tahoma"/>
                <a:cs typeface="Tahoma"/>
              </a:rPr>
              <a:t>(including</a:t>
            </a:r>
            <a:r>
              <a:rPr sz="700" spc="140" dirty="0">
                <a:latin typeface="Tahoma"/>
                <a:cs typeface="Tahoma"/>
              </a:rPr>
              <a:t> </a:t>
            </a:r>
            <a:r>
              <a:rPr sz="700" dirty="0">
                <a:latin typeface="Tahoma"/>
                <a:cs typeface="Tahoma"/>
              </a:rPr>
              <a:t>a</a:t>
            </a:r>
            <a:r>
              <a:rPr sz="700" spc="110" dirty="0">
                <a:latin typeface="Tahoma"/>
                <a:cs typeface="Tahoma"/>
              </a:rPr>
              <a:t> </a:t>
            </a:r>
            <a:r>
              <a:rPr sz="700" spc="-10" dirty="0">
                <a:latin typeface="Tahoma"/>
                <a:cs typeface="Tahoma"/>
              </a:rPr>
              <a:t>managed impact)</a:t>
            </a:r>
            <a:endParaRPr sz="700" dirty="0">
              <a:latin typeface="Tahoma"/>
              <a:cs typeface="Tahoma"/>
            </a:endParaRPr>
          </a:p>
        </p:txBody>
      </p:sp>
      <p:grpSp>
        <p:nvGrpSpPr>
          <p:cNvPr id="91" name="object 91"/>
          <p:cNvGrpSpPr/>
          <p:nvPr/>
        </p:nvGrpSpPr>
        <p:grpSpPr>
          <a:xfrm>
            <a:off x="2037159" y="5252232"/>
            <a:ext cx="1234440" cy="1092835"/>
            <a:chOff x="2037159" y="5252232"/>
            <a:chExt cx="1234440" cy="1092835"/>
          </a:xfrm>
        </p:grpSpPr>
        <p:sp>
          <p:nvSpPr>
            <p:cNvPr id="92" name="object 92"/>
            <p:cNvSpPr/>
            <p:nvPr/>
          </p:nvSpPr>
          <p:spPr>
            <a:xfrm>
              <a:off x="2038747" y="5253820"/>
              <a:ext cx="1231265" cy="1089660"/>
            </a:xfrm>
            <a:custGeom>
              <a:avLst/>
              <a:gdLst/>
              <a:ahLst/>
              <a:cxnLst/>
              <a:rect l="l" t="t" r="r" b="b"/>
              <a:pathLst>
                <a:path w="1231264" h="1089660">
                  <a:moveTo>
                    <a:pt x="1158963" y="0"/>
                  </a:moveTo>
                  <a:lnTo>
                    <a:pt x="71996" y="0"/>
                  </a:lnTo>
                  <a:lnTo>
                    <a:pt x="43971" y="5657"/>
                  </a:lnTo>
                  <a:lnTo>
                    <a:pt x="21086" y="21086"/>
                  </a:lnTo>
                  <a:lnTo>
                    <a:pt x="5657" y="43971"/>
                  </a:lnTo>
                  <a:lnTo>
                    <a:pt x="0" y="71996"/>
                  </a:lnTo>
                  <a:lnTo>
                    <a:pt x="0" y="1017511"/>
                  </a:lnTo>
                  <a:lnTo>
                    <a:pt x="5657" y="1045536"/>
                  </a:lnTo>
                  <a:lnTo>
                    <a:pt x="21086" y="1068420"/>
                  </a:lnTo>
                  <a:lnTo>
                    <a:pt x="43971" y="1083849"/>
                  </a:lnTo>
                  <a:lnTo>
                    <a:pt x="71996" y="1089507"/>
                  </a:lnTo>
                  <a:lnTo>
                    <a:pt x="1158963" y="1089507"/>
                  </a:lnTo>
                  <a:lnTo>
                    <a:pt x="1186988" y="1083849"/>
                  </a:lnTo>
                  <a:lnTo>
                    <a:pt x="1209873" y="1068420"/>
                  </a:lnTo>
                  <a:lnTo>
                    <a:pt x="1225302" y="1045536"/>
                  </a:lnTo>
                  <a:lnTo>
                    <a:pt x="1230960" y="1017511"/>
                  </a:lnTo>
                  <a:lnTo>
                    <a:pt x="1230960" y="71996"/>
                  </a:lnTo>
                  <a:lnTo>
                    <a:pt x="1225302" y="43971"/>
                  </a:lnTo>
                  <a:lnTo>
                    <a:pt x="1209873" y="21086"/>
                  </a:lnTo>
                  <a:lnTo>
                    <a:pt x="1186988" y="5657"/>
                  </a:lnTo>
                  <a:lnTo>
                    <a:pt x="1158963" y="0"/>
                  </a:lnTo>
                  <a:close/>
                </a:path>
              </a:pathLst>
            </a:custGeom>
            <a:solidFill>
              <a:srgbClr val="FFFFFF"/>
            </a:solidFill>
          </p:spPr>
          <p:txBody>
            <a:bodyPr wrap="square" lIns="0" tIns="0" rIns="0" bIns="0" rtlCol="0"/>
            <a:lstStyle/>
            <a:p>
              <a:endParaRPr dirty="0"/>
            </a:p>
          </p:txBody>
        </p:sp>
        <p:sp>
          <p:nvSpPr>
            <p:cNvPr id="93" name="object 93"/>
            <p:cNvSpPr/>
            <p:nvPr/>
          </p:nvSpPr>
          <p:spPr>
            <a:xfrm>
              <a:off x="2038747" y="5253820"/>
              <a:ext cx="1231265" cy="1089660"/>
            </a:xfrm>
            <a:custGeom>
              <a:avLst/>
              <a:gdLst/>
              <a:ahLst/>
              <a:cxnLst/>
              <a:rect l="l" t="t" r="r" b="b"/>
              <a:pathLst>
                <a:path w="1231264" h="1089660">
                  <a:moveTo>
                    <a:pt x="71996" y="0"/>
                  </a:moveTo>
                  <a:lnTo>
                    <a:pt x="43971" y="5657"/>
                  </a:lnTo>
                  <a:lnTo>
                    <a:pt x="21086" y="21086"/>
                  </a:lnTo>
                  <a:lnTo>
                    <a:pt x="5657" y="43971"/>
                  </a:lnTo>
                  <a:lnTo>
                    <a:pt x="0" y="71996"/>
                  </a:lnTo>
                  <a:lnTo>
                    <a:pt x="0" y="1017511"/>
                  </a:lnTo>
                  <a:lnTo>
                    <a:pt x="5657" y="1045536"/>
                  </a:lnTo>
                  <a:lnTo>
                    <a:pt x="21086" y="1068420"/>
                  </a:lnTo>
                  <a:lnTo>
                    <a:pt x="43971" y="1083849"/>
                  </a:lnTo>
                  <a:lnTo>
                    <a:pt x="71996" y="1089507"/>
                  </a:lnTo>
                  <a:lnTo>
                    <a:pt x="1158963" y="1089507"/>
                  </a:lnTo>
                  <a:lnTo>
                    <a:pt x="1186988" y="1083849"/>
                  </a:lnTo>
                  <a:lnTo>
                    <a:pt x="1209873" y="1068420"/>
                  </a:lnTo>
                  <a:lnTo>
                    <a:pt x="1225302" y="1045536"/>
                  </a:lnTo>
                  <a:lnTo>
                    <a:pt x="1230960" y="1017511"/>
                  </a:lnTo>
                  <a:lnTo>
                    <a:pt x="1230960" y="71996"/>
                  </a:lnTo>
                  <a:lnTo>
                    <a:pt x="1225302" y="43971"/>
                  </a:lnTo>
                  <a:lnTo>
                    <a:pt x="1209873" y="21086"/>
                  </a:lnTo>
                  <a:lnTo>
                    <a:pt x="1186988" y="5657"/>
                  </a:lnTo>
                  <a:lnTo>
                    <a:pt x="1158963" y="0"/>
                  </a:lnTo>
                  <a:lnTo>
                    <a:pt x="71996" y="0"/>
                  </a:lnTo>
                  <a:close/>
                </a:path>
              </a:pathLst>
            </a:custGeom>
            <a:ln w="3175">
              <a:solidFill>
                <a:srgbClr val="00A0DC"/>
              </a:solidFill>
            </a:ln>
          </p:spPr>
          <p:txBody>
            <a:bodyPr wrap="square" lIns="0" tIns="0" rIns="0" bIns="0" rtlCol="0"/>
            <a:lstStyle/>
            <a:p>
              <a:endParaRPr dirty="0"/>
            </a:p>
          </p:txBody>
        </p:sp>
      </p:grpSp>
      <p:sp>
        <p:nvSpPr>
          <p:cNvPr id="94" name="object 94"/>
          <p:cNvSpPr txBox="1"/>
          <p:nvPr/>
        </p:nvSpPr>
        <p:spPr>
          <a:xfrm>
            <a:off x="2086755" y="5293021"/>
            <a:ext cx="1090930" cy="927100"/>
          </a:xfrm>
          <a:prstGeom prst="rect">
            <a:avLst/>
          </a:prstGeom>
        </p:spPr>
        <p:txBody>
          <a:bodyPr vert="horz" wrap="square" lIns="0" tIns="13970" rIns="0" bIns="0" rtlCol="0">
            <a:spAutoFit/>
          </a:bodyPr>
          <a:lstStyle/>
          <a:p>
            <a:pPr algn="ctr">
              <a:lnSpc>
                <a:spcPct val="100000"/>
              </a:lnSpc>
              <a:spcBef>
                <a:spcPts val="110"/>
              </a:spcBef>
            </a:pPr>
            <a:r>
              <a:rPr sz="700" b="1" spc="-10" dirty="0">
                <a:latin typeface="Calibri"/>
                <a:cs typeface="Calibri"/>
              </a:rPr>
              <a:t>Pilot</a:t>
            </a:r>
            <a:endParaRPr sz="700" dirty="0">
              <a:latin typeface="Calibri"/>
              <a:cs typeface="Calibri"/>
            </a:endParaRPr>
          </a:p>
          <a:p>
            <a:pPr marL="63500" marR="55880" indent="-635" algn="ctr">
              <a:lnSpc>
                <a:spcPct val="106200"/>
              </a:lnSpc>
            </a:pPr>
            <a:r>
              <a:rPr sz="700" dirty="0">
                <a:latin typeface="Tahoma"/>
                <a:cs typeface="Tahoma"/>
              </a:rPr>
              <a:t>We</a:t>
            </a:r>
            <a:r>
              <a:rPr sz="700" spc="100" dirty="0">
                <a:latin typeface="Tahoma"/>
                <a:cs typeface="Tahoma"/>
              </a:rPr>
              <a:t> </a:t>
            </a:r>
            <a:r>
              <a:rPr sz="700" dirty="0">
                <a:latin typeface="Tahoma"/>
                <a:cs typeface="Tahoma"/>
              </a:rPr>
              <a:t>know</a:t>
            </a:r>
            <a:r>
              <a:rPr sz="700" spc="-20" dirty="0">
                <a:latin typeface="Tahoma"/>
                <a:cs typeface="Tahoma"/>
              </a:rPr>
              <a:t> </a:t>
            </a:r>
            <a:r>
              <a:rPr sz="700" dirty="0">
                <a:latin typeface="Tahoma"/>
                <a:cs typeface="Tahoma"/>
              </a:rPr>
              <a:t>what</a:t>
            </a:r>
            <a:r>
              <a:rPr sz="700" spc="90" dirty="0">
                <a:latin typeface="Tahoma"/>
                <a:cs typeface="Tahoma"/>
              </a:rPr>
              <a:t> </a:t>
            </a:r>
            <a:r>
              <a:rPr sz="700" spc="-25" dirty="0">
                <a:latin typeface="Tahoma"/>
                <a:cs typeface="Tahoma"/>
              </a:rPr>
              <a:t>the</a:t>
            </a:r>
            <a:r>
              <a:rPr sz="700" dirty="0">
                <a:latin typeface="Tahoma"/>
                <a:cs typeface="Tahoma"/>
              </a:rPr>
              <a:t> solution</a:t>
            </a:r>
            <a:r>
              <a:rPr sz="700" spc="100" dirty="0">
                <a:latin typeface="Tahoma"/>
                <a:cs typeface="Tahoma"/>
              </a:rPr>
              <a:t> </a:t>
            </a:r>
            <a:r>
              <a:rPr sz="700" dirty="0">
                <a:latin typeface="Tahoma"/>
                <a:cs typeface="Tahoma"/>
              </a:rPr>
              <a:t>is</a:t>
            </a:r>
            <a:r>
              <a:rPr sz="700" spc="130" dirty="0">
                <a:latin typeface="Tahoma"/>
                <a:cs typeface="Tahoma"/>
              </a:rPr>
              <a:t> </a:t>
            </a:r>
            <a:r>
              <a:rPr sz="700" dirty="0">
                <a:latin typeface="Tahoma"/>
                <a:cs typeface="Tahoma"/>
              </a:rPr>
              <a:t>but</a:t>
            </a:r>
            <a:r>
              <a:rPr sz="700" spc="150" dirty="0">
                <a:latin typeface="Tahoma"/>
                <a:cs typeface="Tahoma"/>
              </a:rPr>
              <a:t> </a:t>
            </a:r>
            <a:r>
              <a:rPr sz="700" spc="-25" dirty="0">
                <a:latin typeface="Tahoma"/>
                <a:cs typeface="Tahoma"/>
              </a:rPr>
              <a:t>are</a:t>
            </a:r>
            <a:r>
              <a:rPr sz="700" dirty="0">
                <a:latin typeface="Tahoma"/>
                <a:cs typeface="Tahoma"/>
              </a:rPr>
              <a:t> uncertain</a:t>
            </a:r>
            <a:r>
              <a:rPr sz="700" spc="240" dirty="0">
                <a:latin typeface="Tahoma"/>
                <a:cs typeface="Tahoma"/>
              </a:rPr>
              <a:t> </a:t>
            </a:r>
            <a:r>
              <a:rPr sz="700" dirty="0">
                <a:latin typeface="Tahoma"/>
                <a:cs typeface="Tahoma"/>
              </a:rPr>
              <a:t>about</a:t>
            </a:r>
            <a:r>
              <a:rPr sz="700" spc="285" dirty="0">
                <a:latin typeface="Tahoma"/>
                <a:cs typeface="Tahoma"/>
              </a:rPr>
              <a:t> </a:t>
            </a:r>
            <a:r>
              <a:rPr sz="700" spc="-25" dirty="0">
                <a:latin typeface="Tahoma"/>
                <a:cs typeface="Tahoma"/>
              </a:rPr>
              <a:t>the</a:t>
            </a:r>
            <a:r>
              <a:rPr sz="700" dirty="0">
                <a:latin typeface="Tahoma"/>
                <a:cs typeface="Tahoma"/>
              </a:rPr>
              <a:t> impact</a:t>
            </a:r>
            <a:r>
              <a:rPr sz="700" spc="95" dirty="0">
                <a:latin typeface="Tahoma"/>
                <a:cs typeface="Tahoma"/>
              </a:rPr>
              <a:t> </a:t>
            </a:r>
            <a:r>
              <a:rPr sz="700" dirty="0">
                <a:latin typeface="Tahoma"/>
                <a:cs typeface="Tahoma"/>
              </a:rPr>
              <a:t>so</a:t>
            </a:r>
            <a:r>
              <a:rPr sz="700" spc="70" dirty="0">
                <a:latin typeface="Tahoma"/>
                <a:cs typeface="Tahoma"/>
              </a:rPr>
              <a:t> </a:t>
            </a:r>
            <a:r>
              <a:rPr sz="700" dirty="0">
                <a:latin typeface="Tahoma"/>
                <a:cs typeface="Tahoma"/>
              </a:rPr>
              <a:t>need</a:t>
            </a:r>
            <a:r>
              <a:rPr sz="700" spc="100" dirty="0">
                <a:latin typeface="Tahoma"/>
                <a:cs typeface="Tahoma"/>
              </a:rPr>
              <a:t> </a:t>
            </a:r>
            <a:r>
              <a:rPr sz="700" spc="50" dirty="0">
                <a:latin typeface="Tahoma"/>
                <a:cs typeface="Tahoma"/>
              </a:rPr>
              <a:t>to</a:t>
            </a:r>
            <a:r>
              <a:rPr sz="700" spc="80" dirty="0">
                <a:latin typeface="Tahoma"/>
                <a:cs typeface="Tahoma"/>
              </a:rPr>
              <a:t> </a:t>
            </a:r>
            <a:r>
              <a:rPr sz="700" spc="-20" dirty="0">
                <a:latin typeface="Tahoma"/>
                <a:cs typeface="Tahoma"/>
              </a:rPr>
              <a:t>test</a:t>
            </a:r>
            <a:r>
              <a:rPr sz="700" dirty="0">
                <a:latin typeface="Tahoma"/>
                <a:cs typeface="Tahoma"/>
              </a:rPr>
              <a:t> it</a:t>
            </a:r>
            <a:r>
              <a:rPr sz="700" spc="50" dirty="0">
                <a:latin typeface="Tahoma"/>
                <a:cs typeface="Tahoma"/>
              </a:rPr>
              <a:t> </a:t>
            </a:r>
            <a:r>
              <a:rPr sz="700" dirty="0">
                <a:latin typeface="Tahoma"/>
                <a:cs typeface="Tahoma"/>
              </a:rPr>
              <a:t>in</a:t>
            </a:r>
            <a:r>
              <a:rPr sz="700" spc="20" dirty="0">
                <a:latin typeface="Tahoma"/>
                <a:cs typeface="Tahoma"/>
              </a:rPr>
              <a:t> </a:t>
            </a:r>
            <a:r>
              <a:rPr sz="700" dirty="0">
                <a:latin typeface="Tahoma"/>
                <a:cs typeface="Tahoma"/>
              </a:rPr>
              <a:t>a</a:t>
            </a:r>
            <a:r>
              <a:rPr sz="700" spc="30" dirty="0">
                <a:latin typeface="Tahoma"/>
                <a:cs typeface="Tahoma"/>
              </a:rPr>
              <a:t> </a:t>
            </a:r>
            <a:r>
              <a:rPr sz="700" dirty="0">
                <a:latin typeface="Tahoma"/>
                <a:cs typeface="Tahoma"/>
              </a:rPr>
              <a:t>more</a:t>
            </a:r>
            <a:r>
              <a:rPr sz="700" spc="30" dirty="0">
                <a:latin typeface="Tahoma"/>
                <a:cs typeface="Tahoma"/>
              </a:rPr>
              <a:t> </a:t>
            </a:r>
            <a:r>
              <a:rPr sz="700" spc="-10" dirty="0">
                <a:latin typeface="Tahoma"/>
                <a:cs typeface="Tahoma"/>
              </a:rPr>
              <a:t>controlled </a:t>
            </a:r>
            <a:r>
              <a:rPr sz="700" dirty="0">
                <a:latin typeface="Tahoma"/>
                <a:cs typeface="Tahoma"/>
              </a:rPr>
              <a:t>environment</a:t>
            </a:r>
            <a:r>
              <a:rPr sz="700" spc="360" dirty="0">
                <a:latin typeface="Tahoma"/>
                <a:cs typeface="Tahoma"/>
              </a:rPr>
              <a:t> </a:t>
            </a:r>
            <a:r>
              <a:rPr sz="700" spc="-10" dirty="0">
                <a:latin typeface="Tahoma"/>
                <a:cs typeface="Tahoma"/>
              </a:rPr>
              <a:t>before</a:t>
            </a:r>
            <a:endParaRPr sz="700" dirty="0">
              <a:latin typeface="Tahoma"/>
              <a:cs typeface="Tahoma"/>
            </a:endParaRPr>
          </a:p>
          <a:p>
            <a:pPr algn="ctr">
              <a:lnSpc>
                <a:spcPct val="100000"/>
              </a:lnSpc>
              <a:spcBef>
                <a:spcPts val="55"/>
              </a:spcBef>
            </a:pPr>
            <a:r>
              <a:rPr sz="700" dirty="0">
                <a:latin typeface="Tahoma"/>
                <a:cs typeface="Tahoma"/>
              </a:rPr>
              <a:t>rolling</a:t>
            </a:r>
            <a:r>
              <a:rPr sz="700" spc="180" dirty="0">
                <a:latin typeface="Tahoma"/>
                <a:cs typeface="Tahoma"/>
              </a:rPr>
              <a:t> </a:t>
            </a:r>
            <a:r>
              <a:rPr sz="700" dirty="0">
                <a:latin typeface="Tahoma"/>
                <a:cs typeface="Tahoma"/>
              </a:rPr>
              <a:t>it</a:t>
            </a:r>
            <a:r>
              <a:rPr sz="700" spc="150" dirty="0">
                <a:latin typeface="Tahoma"/>
                <a:cs typeface="Tahoma"/>
              </a:rPr>
              <a:t> </a:t>
            </a:r>
            <a:r>
              <a:rPr sz="700" spc="50" dirty="0">
                <a:latin typeface="Tahoma"/>
                <a:cs typeface="Tahoma"/>
              </a:rPr>
              <a:t>out</a:t>
            </a:r>
            <a:r>
              <a:rPr sz="700" spc="160" dirty="0">
                <a:latin typeface="Tahoma"/>
                <a:cs typeface="Tahoma"/>
              </a:rPr>
              <a:t> </a:t>
            </a:r>
            <a:r>
              <a:rPr sz="700" dirty="0">
                <a:latin typeface="Tahoma"/>
                <a:cs typeface="Tahoma"/>
              </a:rPr>
              <a:t>sector-</a:t>
            </a:r>
            <a:r>
              <a:rPr sz="700" spc="-20" dirty="0">
                <a:latin typeface="Tahoma"/>
                <a:cs typeface="Tahoma"/>
              </a:rPr>
              <a:t>wide</a:t>
            </a:r>
            <a:endParaRPr sz="700" dirty="0">
              <a:latin typeface="Tahoma"/>
              <a:cs typeface="Tahoma"/>
            </a:endParaRPr>
          </a:p>
        </p:txBody>
      </p:sp>
      <p:grpSp>
        <p:nvGrpSpPr>
          <p:cNvPr id="95" name="object 95"/>
          <p:cNvGrpSpPr/>
          <p:nvPr/>
        </p:nvGrpSpPr>
        <p:grpSpPr>
          <a:xfrm>
            <a:off x="836804" y="6479109"/>
            <a:ext cx="2434590" cy="488950"/>
            <a:chOff x="836804" y="6479109"/>
            <a:chExt cx="2434590" cy="488950"/>
          </a:xfrm>
        </p:grpSpPr>
        <p:sp>
          <p:nvSpPr>
            <p:cNvPr id="96" name="object 96"/>
            <p:cNvSpPr/>
            <p:nvPr/>
          </p:nvSpPr>
          <p:spPr>
            <a:xfrm>
              <a:off x="838391" y="6480697"/>
              <a:ext cx="2431415" cy="485775"/>
            </a:xfrm>
            <a:custGeom>
              <a:avLst/>
              <a:gdLst/>
              <a:ahLst/>
              <a:cxnLst/>
              <a:rect l="l" t="t" r="r" b="b"/>
              <a:pathLst>
                <a:path w="2431415" h="485775">
                  <a:moveTo>
                    <a:pt x="2359317" y="0"/>
                  </a:moveTo>
                  <a:lnTo>
                    <a:pt x="71996" y="0"/>
                  </a:lnTo>
                  <a:lnTo>
                    <a:pt x="43971" y="5657"/>
                  </a:lnTo>
                  <a:lnTo>
                    <a:pt x="21086" y="21086"/>
                  </a:lnTo>
                  <a:lnTo>
                    <a:pt x="5657" y="43971"/>
                  </a:lnTo>
                  <a:lnTo>
                    <a:pt x="0" y="71996"/>
                  </a:lnTo>
                  <a:lnTo>
                    <a:pt x="0" y="413384"/>
                  </a:lnTo>
                  <a:lnTo>
                    <a:pt x="5657" y="441409"/>
                  </a:lnTo>
                  <a:lnTo>
                    <a:pt x="21086" y="464294"/>
                  </a:lnTo>
                  <a:lnTo>
                    <a:pt x="43971" y="479723"/>
                  </a:lnTo>
                  <a:lnTo>
                    <a:pt x="71996" y="485381"/>
                  </a:lnTo>
                  <a:lnTo>
                    <a:pt x="2359317" y="485381"/>
                  </a:lnTo>
                  <a:lnTo>
                    <a:pt x="2387343" y="479723"/>
                  </a:lnTo>
                  <a:lnTo>
                    <a:pt x="2410232" y="464294"/>
                  </a:lnTo>
                  <a:lnTo>
                    <a:pt x="2425666" y="441409"/>
                  </a:lnTo>
                  <a:lnTo>
                    <a:pt x="2431326" y="413384"/>
                  </a:lnTo>
                  <a:lnTo>
                    <a:pt x="2431326" y="71996"/>
                  </a:lnTo>
                  <a:lnTo>
                    <a:pt x="2425666" y="43971"/>
                  </a:lnTo>
                  <a:lnTo>
                    <a:pt x="2410232" y="21086"/>
                  </a:lnTo>
                  <a:lnTo>
                    <a:pt x="2387343" y="5657"/>
                  </a:lnTo>
                  <a:lnTo>
                    <a:pt x="2359317" y="0"/>
                  </a:lnTo>
                  <a:close/>
                </a:path>
              </a:pathLst>
            </a:custGeom>
            <a:solidFill>
              <a:srgbClr val="FFFFFF"/>
            </a:solidFill>
          </p:spPr>
          <p:txBody>
            <a:bodyPr wrap="square" lIns="0" tIns="0" rIns="0" bIns="0" rtlCol="0"/>
            <a:lstStyle/>
            <a:p>
              <a:endParaRPr dirty="0"/>
            </a:p>
          </p:txBody>
        </p:sp>
        <p:sp>
          <p:nvSpPr>
            <p:cNvPr id="97" name="object 97"/>
            <p:cNvSpPr/>
            <p:nvPr/>
          </p:nvSpPr>
          <p:spPr>
            <a:xfrm>
              <a:off x="838391" y="6480697"/>
              <a:ext cx="2431415" cy="485775"/>
            </a:xfrm>
            <a:custGeom>
              <a:avLst/>
              <a:gdLst/>
              <a:ahLst/>
              <a:cxnLst/>
              <a:rect l="l" t="t" r="r" b="b"/>
              <a:pathLst>
                <a:path w="2431415" h="485775">
                  <a:moveTo>
                    <a:pt x="71996" y="0"/>
                  </a:moveTo>
                  <a:lnTo>
                    <a:pt x="43971" y="5657"/>
                  </a:lnTo>
                  <a:lnTo>
                    <a:pt x="21086" y="21086"/>
                  </a:lnTo>
                  <a:lnTo>
                    <a:pt x="5657" y="43971"/>
                  </a:lnTo>
                  <a:lnTo>
                    <a:pt x="0" y="71996"/>
                  </a:lnTo>
                  <a:lnTo>
                    <a:pt x="0" y="413384"/>
                  </a:lnTo>
                  <a:lnTo>
                    <a:pt x="5657" y="441409"/>
                  </a:lnTo>
                  <a:lnTo>
                    <a:pt x="21086" y="464294"/>
                  </a:lnTo>
                  <a:lnTo>
                    <a:pt x="43971" y="479723"/>
                  </a:lnTo>
                  <a:lnTo>
                    <a:pt x="71996" y="485381"/>
                  </a:lnTo>
                  <a:lnTo>
                    <a:pt x="2359317" y="485381"/>
                  </a:lnTo>
                  <a:lnTo>
                    <a:pt x="2387343" y="479723"/>
                  </a:lnTo>
                  <a:lnTo>
                    <a:pt x="2410232" y="464294"/>
                  </a:lnTo>
                  <a:lnTo>
                    <a:pt x="2425666" y="441409"/>
                  </a:lnTo>
                  <a:lnTo>
                    <a:pt x="2431326" y="413384"/>
                  </a:lnTo>
                  <a:lnTo>
                    <a:pt x="2431326" y="71996"/>
                  </a:lnTo>
                  <a:lnTo>
                    <a:pt x="2425666" y="43971"/>
                  </a:lnTo>
                  <a:lnTo>
                    <a:pt x="2410232" y="21086"/>
                  </a:lnTo>
                  <a:lnTo>
                    <a:pt x="2387343" y="5657"/>
                  </a:lnTo>
                  <a:lnTo>
                    <a:pt x="2359317" y="0"/>
                  </a:lnTo>
                  <a:lnTo>
                    <a:pt x="71996" y="0"/>
                  </a:lnTo>
                  <a:close/>
                </a:path>
              </a:pathLst>
            </a:custGeom>
            <a:ln w="3175">
              <a:solidFill>
                <a:srgbClr val="00A0DC"/>
              </a:solidFill>
            </a:ln>
          </p:spPr>
          <p:txBody>
            <a:bodyPr wrap="square" lIns="0" tIns="0" rIns="0" bIns="0" rtlCol="0"/>
            <a:lstStyle/>
            <a:p>
              <a:endParaRPr dirty="0"/>
            </a:p>
          </p:txBody>
        </p:sp>
      </p:grpSp>
      <p:sp>
        <p:nvSpPr>
          <p:cNvPr id="98" name="object 98"/>
          <p:cNvSpPr txBox="1"/>
          <p:nvPr/>
        </p:nvSpPr>
        <p:spPr>
          <a:xfrm>
            <a:off x="1064482" y="6529455"/>
            <a:ext cx="1987550" cy="360680"/>
          </a:xfrm>
          <a:prstGeom prst="rect">
            <a:avLst/>
          </a:prstGeom>
        </p:spPr>
        <p:txBody>
          <a:bodyPr vert="horz" wrap="square" lIns="0" tIns="13970" rIns="0" bIns="0" rtlCol="0">
            <a:spAutoFit/>
          </a:bodyPr>
          <a:lstStyle/>
          <a:p>
            <a:pPr algn="ctr">
              <a:lnSpc>
                <a:spcPct val="100000"/>
              </a:lnSpc>
              <a:spcBef>
                <a:spcPts val="110"/>
              </a:spcBef>
            </a:pPr>
            <a:r>
              <a:rPr sz="700" b="1" dirty="0">
                <a:latin typeface="Calibri"/>
                <a:cs typeface="Calibri"/>
              </a:rPr>
              <a:t>Full</a:t>
            </a:r>
            <a:r>
              <a:rPr sz="700" b="1" spc="195" dirty="0">
                <a:latin typeface="Calibri"/>
                <a:cs typeface="Calibri"/>
              </a:rPr>
              <a:t> </a:t>
            </a:r>
            <a:r>
              <a:rPr sz="700" b="1" spc="45" dirty="0">
                <a:latin typeface="Calibri"/>
                <a:cs typeface="Calibri"/>
              </a:rPr>
              <a:t>Project</a:t>
            </a:r>
            <a:endParaRPr sz="700" dirty="0">
              <a:latin typeface="Calibri"/>
              <a:cs typeface="Calibri"/>
            </a:endParaRPr>
          </a:p>
          <a:p>
            <a:pPr marL="12065" marR="5080" algn="ctr">
              <a:lnSpc>
                <a:spcPct val="106200"/>
              </a:lnSpc>
            </a:pPr>
            <a:r>
              <a:rPr sz="700" dirty="0">
                <a:latin typeface="Tahoma"/>
                <a:cs typeface="Tahoma"/>
              </a:rPr>
              <a:t>We</a:t>
            </a:r>
            <a:r>
              <a:rPr sz="700" spc="90" dirty="0">
                <a:latin typeface="Tahoma"/>
                <a:cs typeface="Tahoma"/>
              </a:rPr>
              <a:t> </a:t>
            </a:r>
            <a:r>
              <a:rPr sz="700" dirty="0">
                <a:latin typeface="Tahoma"/>
                <a:cs typeface="Tahoma"/>
              </a:rPr>
              <a:t>need</a:t>
            </a:r>
            <a:r>
              <a:rPr sz="700" spc="100" dirty="0">
                <a:latin typeface="Tahoma"/>
                <a:cs typeface="Tahoma"/>
              </a:rPr>
              <a:t> </a:t>
            </a:r>
            <a:r>
              <a:rPr sz="700" spc="50" dirty="0">
                <a:latin typeface="Tahoma"/>
                <a:cs typeface="Tahoma"/>
              </a:rPr>
              <a:t>to</a:t>
            </a:r>
            <a:r>
              <a:rPr sz="700" spc="70" dirty="0">
                <a:latin typeface="Tahoma"/>
                <a:cs typeface="Tahoma"/>
              </a:rPr>
              <a:t> </a:t>
            </a:r>
            <a:r>
              <a:rPr sz="700" dirty="0">
                <a:latin typeface="Tahoma"/>
                <a:cs typeface="Tahoma"/>
              </a:rPr>
              <a:t>develop</a:t>
            </a:r>
            <a:r>
              <a:rPr sz="700" spc="100" dirty="0">
                <a:latin typeface="Tahoma"/>
                <a:cs typeface="Tahoma"/>
              </a:rPr>
              <a:t> </a:t>
            </a:r>
            <a:r>
              <a:rPr sz="700" dirty="0">
                <a:latin typeface="Tahoma"/>
                <a:cs typeface="Tahoma"/>
              </a:rPr>
              <a:t>the</a:t>
            </a:r>
            <a:r>
              <a:rPr sz="700" spc="100" dirty="0">
                <a:latin typeface="Tahoma"/>
                <a:cs typeface="Tahoma"/>
              </a:rPr>
              <a:t> </a:t>
            </a:r>
            <a:r>
              <a:rPr sz="700" dirty="0">
                <a:latin typeface="Tahoma"/>
                <a:cs typeface="Tahoma"/>
              </a:rPr>
              <a:t>solution</a:t>
            </a:r>
            <a:r>
              <a:rPr sz="700" spc="55" dirty="0">
                <a:latin typeface="Tahoma"/>
                <a:cs typeface="Tahoma"/>
              </a:rPr>
              <a:t> </a:t>
            </a:r>
            <a:r>
              <a:rPr sz="700" spc="50" dirty="0">
                <a:latin typeface="Tahoma"/>
                <a:cs typeface="Tahoma"/>
              </a:rPr>
              <a:t>from</a:t>
            </a:r>
            <a:r>
              <a:rPr sz="700" spc="60" dirty="0">
                <a:latin typeface="Tahoma"/>
                <a:cs typeface="Tahoma"/>
              </a:rPr>
              <a:t> </a:t>
            </a:r>
            <a:r>
              <a:rPr sz="700" spc="40" dirty="0">
                <a:latin typeface="Tahoma"/>
                <a:cs typeface="Tahoma"/>
              </a:rPr>
              <a:t>scratch </a:t>
            </a:r>
            <a:r>
              <a:rPr sz="700" dirty="0">
                <a:latin typeface="Tahoma"/>
                <a:cs typeface="Tahoma"/>
              </a:rPr>
              <a:t>and</a:t>
            </a:r>
            <a:r>
              <a:rPr sz="700" spc="135" dirty="0">
                <a:latin typeface="Tahoma"/>
                <a:cs typeface="Tahoma"/>
              </a:rPr>
              <a:t> </a:t>
            </a:r>
            <a:r>
              <a:rPr sz="700" dirty="0">
                <a:latin typeface="Tahoma"/>
                <a:cs typeface="Tahoma"/>
              </a:rPr>
              <a:t>test</a:t>
            </a:r>
            <a:r>
              <a:rPr sz="700" spc="155" dirty="0">
                <a:latin typeface="Tahoma"/>
                <a:cs typeface="Tahoma"/>
              </a:rPr>
              <a:t> </a:t>
            </a:r>
            <a:r>
              <a:rPr sz="700" dirty="0">
                <a:latin typeface="Tahoma"/>
                <a:cs typeface="Tahoma"/>
              </a:rPr>
              <a:t>it</a:t>
            </a:r>
            <a:r>
              <a:rPr sz="700" spc="125" dirty="0">
                <a:latin typeface="Tahoma"/>
                <a:cs typeface="Tahoma"/>
              </a:rPr>
              <a:t> </a:t>
            </a:r>
            <a:r>
              <a:rPr sz="700" spc="55" dirty="0">
                <a:latin typeface="Tahoma"/>
                <a:cs typeface="Tahoma"/>
              </a:rPr>
              <a:t>for</a:t>
            </a:r>
            <a:r>
              <a:rPr sz="700" spc="95" dirty="0">
                <a:latin typeface="Tahoma"/>
                <a:cs typeface="Tahoma"/>
              </a:rPr>
              <a:t> </a:t>
            </a:r>
            <a:r>
              <a:rPr sz="700" dirty="0">
                <a:latin typeface="Tahoma"/>
                <a:cs typeface="Tahoma"/>
              </a:rPr>
              <a:t>sector-wide</a:t>
            </a:r>
            <a:r>
              <a:rPr sz="700" spc="155" dirty="0">
                <a:latin typeface="Tahoma"/>
                <a:cs typeface="Tahoma"/>
              </a:rPr>
              <a:t> </a:t>
            </a:r>
            <a:r>
              <a:rPr sz="700" spc="-10" dirty="0">
                <a:latin typeface="Tahoma"/>
                <a:cs typeface="Tahoma"/>
              </a:rPr>
              <a:t>implementation</a:t>
            </a:r>
            <a:endParaRPr sz="700" dirty="0">
              <a:latin typeface="Tahoma"/>
              <a:cs typeface="Tahoma"/>
            </a:endParaRPr>
          </a:p>
        </p:txBody>
      </p:sp>
      <p:sp>
        <p:nvSpPr>
          <p:cNvPr id="99" name="object 99"/>
          <p:cNvSpPr txBox="1"/>
          <p:nvPr/>
        </p:nvSpPr>
        <p:spPr>
          <a:xfrm>
            <a:off x="1785667" y="1460617"/>
            <a:ext cx="1035050" cy="247650"/>
          </a:xfrm>
          <a:prstGeom prst="rect">
            <a:avLst/>
          </a:prstGeom>
        </p:spPr>
        <p:txBody>
          <a:bodyPr vert="horz" wrap="square" lIns="0" tIns="7620" rIns="0" bIns="0" rtlCol="0">
            <a:spAutoFit/>
          </a:bodyPr>
          <a:lstStyle/>
          <a:p>
            <a:pPr marL="12700" marR="5080" indent="114300">
              <a:lnSpc>
                <a:spcPct val="106200"/>
              </a:lnSpc>
              <a:spcBef>
                <a:spcPts val="60"/>
              </a:spcBef>
            </a:pPr>
            <a:r>
              <a:rPr sz="700" spc="55" dirty="0">
                <a:latin typeface="Tahoma"/>
                <a:cs typeface="Tahoma"/>
              </a:rPr>
              <a:t>Adopt</a:t>
            </a:r>
            <a:r>
              <a:rPr sz="700" spc="35" dirty="0">
                <a:latin typeface="Tahoma"/>
                <a:cs typeface="Tahoma"/>
              </a:rPr>
              <a:t> </a:t>
            </a:r>
            <a:r>
              <a:rPr sz="700" spc="60" dirty="0">
                <a:latin typeface="Tahoma"/>
                <a:cs typeface="Tahoma"/>
              </a:rPr>
              <a:t>or</a:t>
            </a:r>
            <a:r>
              <a:rPr sz="700" spc="20" dirty="0">
                <a:latin typeface="Tahoma"/>
                <a:cs typeface="Tahoma"/>
              </a:rPr>
              <a:t> </a:t>
            </a:r>
            <a:r>
              <a:rPr sz="700" dirty="0">
                <a:latin typeface="Tahoma"/>
                <a:cs typeface="Tahoma"/>
              </a:rPr>
              <a:t>adapt</a:t>
            </a:r>
            <a:r>
              <a:rPr sz="700" spc="60" dirty="0">
                <a:latin typeface="Tahoma"/>
                <a:cs typeface="Tahoma"/>
              </a:rPr>
              <a:t> </a:t>
            </a:r>
            <a:r>
              <a:rPr sz="700" spc="-25" dirty="0">
                <a:latin typeface="Tahoma"/>
                <a:cs typeface="Tahoma"/>
              </a:rPr>
              <a:t>as</a:t>
            </a:r>
            <a:r>
              <a:rPr sz="700" dirty="0">
                <a:latin typeface="Tahoma"/>
                <a:cs typeface="Tahoma"/>
              </a:rPr>
              <a:t> required</a:t>
            </a:r>
            <a:r>
              <a:rPr sz="700" spc="229" dirty="0">
                <a:latin typeface="Tahoma"/>
                <a:cs typeface="Tahoma"/>
              </a:rPr>
              <a:t> </a:t>
            </a:r>
            <a:r>
              <a:rPr sz="700" dirty="0">
                <a:latin typeface="Tahoma"/>
                <a:cs typeface="Tahoma"/>
              </a:rPr>
              <a:t>(process</a:t>
            </a:r>
            <a:r>
              <a:rPr sz="700" spc="220" dirty="0">
                <a:latin typeface="Tahoma"/>
                <a:cs typeface="Tahoma"/>
              </a:rPr>
              <a:t> </a:t>
            </a:r>
            <a:r>
              <a:rPr sz="700" spc="-10" dirty="0">
                <a:latin typeface="Tahoma"/>
                <a:cs typeface="Tahoma"/>
              </a:rPr>
              <a:t>ends)</a:t>
            </a:r>
            <a:endParaRPr sz="700" dirty="0">
              <a:latin typeface="Tahoma"/>
              <a:cs typeface="Tahoma"/>
            </a:endParaRPr>
          </a:p>
        </p:txBody>
      </p:sp>
      <p:sp>
        <p:nvSpPr>
          <p:cNvPr id="100" name="object 100"/>
          <p:cNvSpPr txBox="1"/>
          <p:nvPr/>
        </p:nvSpPr>
        <p:spPr>
          <a:xfrm>
            <a:off x="3838648" y="4041140"/>
            <a:ext cx="1023619" cy="360680"/>
          </a:xfrm>
          <a:prstGeom prst="rect">
            <a:avLst/>
          </a:prstGeom>
        </p:spPr>
        <p:txBody>
          <a:bodyPr vert="horz" wrap="square" lIns="0" tIns="7620" rIns="0" bIns="0" rtlCol="0">
            <a:spAutoFit/>
          </a:bodyPr>
          <a:lstStyle/>
          <a:p>
            <a:pPr marL="12700" marR="5080" indent="-635" algn="ctr">
              <a:lnSpc>
                <a:spcPct val="106200"/>
              </a:lnSpc>
              <a:spcBef>
                <a:spcPts val="60"/>
              </a:spcBef>
            </a:pPr>
            <a:r>
              <a:rPr sz="700" spc="65" dirty="0">
                <a:latin typeface="Calibri"/>
                <a:cs typeface="Calibri"/>
              </a:rPr>
              <a:t>Does</a:t>
            </a:r>
            <a:r>
              <a:rPr sz="700" spc="15" dirty="0">
                <a:latin typeface="Calibri"/>
                <a:cs typeface="Calibri"/>
              </a:rPr>
              <a:t> </a:t>
            </a:r>
            <a:r>
              <a:rPr sz="700" spc="50" dirty="0">
                <a:latin typeface="Calibri"/>
                <a:cs typeface="Calibri"/>
              </a:rPr>
              <a:t>the</a:t>
            </a:r>
            <a:r>
              <a:rPr sz="700" spc="25" dirty="0">
                <a:latin typeface="Calibri"/>
                <a:cs typeface="Calibri"/>
              </a:rPr>
              <a:t> </a:t>
            </a:r>
            <a:r>
              <a:rPr sz="700" spc="40" dirty="0">
                <a:latin typeface="Calibri"/>
                <a:cs typeface="Calibri"/>
              </a:rPr>
              <a:t>revised</a:t>
            </a:r>
            <a:r>
              <a:rPr sz="700" spc="60" dirty="0">
                <a:latin typeface="Calibri"/>
                <a:cs typeface="Calibri"/>
              </a:rPr>
              <a:t> Project</a:t>
            </a:r>
            <a:r>
              <a:rPr sz="700" spc="30" dirty="0">
                <a:latin typeface="Calibri"/>
                <a:cs typeface="Calibri"/>
              </a:rPr>
              <a:t> </a:t>
            </a:r>
            <a:r>
              <a:rPr sz="700" spc="50" dirty="0">
                <a:latin typeface="Calibri"/>
                <a:cs typeface="Calibri"/>
              </a:rPr>
              <a:t>Definition</a:t>
            </a:r>
            <a:r>
              <a:rPr sz="700" spc="-5" dirty="0">
                <a:latin typeface="Calibri"/>
                <a:cs typeface="Calibri"/>
              </a:rPr>
              <a:t> </a:t>
            </a:r>
            <a:r>
              <a:rPr sz="700" spc="35" dirty="0">
                <a:latin typeface="Calibri"/>
                <a:cs typeface="Calibri"/>
              </a:rPr>
              <a:t>meet</a:t>
            </a:r>
            <a:r>
              <a:rPr sz="700" spc="50" dirty="0">
                <a:latin typeface="Calibri"/>
                <a:cs typeface="Calibri"/>
              </a:rPr>
              <a:t> the</a:t>
            </a:r>
            <a:r>
              <a:rPr sz="700" spc="35" dirty="0">
                <a:latin typeface="Calibri"/>
                <a:cs typeface="Calibri"/>
              </a:rPr>
              <a:t> </a:t>
            </a:r>
            <a:r>
              <a:rPr sz="700" spc="80" dirty="0">
                <a:latin typeface="Calibri"/>
                <a:cs typeface="Calibri"/>
              </a:rPr>
              <a:t>FFCoVE</a:t>
            </a:r>
            <a:r>
              <a:rPr sz="700" spc="25" dirty="0">
                <a:latin typeface="Calibri"/>
                <a:cs typeface="Calibri"/>
              </a:rPr>
              <a:t> </a:t>
            </a:r>
            <a:r>
              <a:rPr sz="700" spc="-10" dirty="0">
                <a:latin typeface="Calibri"/>
                <a:cs typeface="Calibri"/>
              </a:rPr>
              <a:t>Test?</a:t>
            </a:r>
            <a:endParaRPr sz="700" dirty="0">
              <a:latin typeface="Calibri"/>
              <a:cs typeface="Calibri"/>
            </a:endParaRPr>
          </a:p>
        </p:txBody>
      </p:sp>
      <p:sp>
        <p:nvSpPr>
          <p:cNvPr id="101" name="object 101"/>
          <p:cNvSpPr txBox="1"/>
          <p:nvPr/>
        </p:nvSpPr>
        <p:spPr>
          <a:xfrm>
            <a:off x="4028762" y="4780513"/>
            <a:ext cx="685800" cy="360680"/>
          </a:xfrm>
          <a:prstGeom prst="rect">
            <a:avLst/>
          </a:prstGeom>
        </p:spPr>
        <p:txBody>
          <a:bodyPr vert="horz" wrap="square" lIns="0" tIns="7620" rIns="0" bIns="0" rtlCol="0">
            <a:spAutoFit/>
          </a:bodyPr>
          <a:lstStyle/>
          <a:p>
            <a:pPr marL="12700" marR="5080" algn="ctr">
              <a:lnSpc>
                <a:spcPct val="106200"/>
              </a:lnSpc>
              <a:spcBef>
                <a:spcPts val="60"/>
              </a:spcBef>
            </a:pPr>
            <a:r>
              <a:rPr sz="700" spc="60" dirty="0">
                <a:latin typeface="Calibri"/>
                <a:cs typeface="Calibri"/>
              </a:rPr>
              <a:t>Did</a:t>
            </a:r>
            <a:r>
              <a:rPr sz="700" spc="20" dirty="0">
                <a:latin typeface="Calibri"/>
                <a:cs typeface="Calibri"/>
              </a:rPr>
              <a:t> </a:t>
            </a:r>
            <a:r>
              <a:rPr sz="700" spc="50" dirty="0">
                <a:latin typeface="Calibri"/>
                <a:cs typeface="Calibri"/>
              </a:rPr>
              <a:t>the</a:t>
            </a:r>
            <a:r>
              <a:rPr sz="700" spc="25" dirty="0">
                <a:latin typeface="Calibri"/>
                <a:cs typeface="Calibri"/>
              </a:rPr>
              <a:t> </a:t>
            </a:r>
            <a:r>
              <a:rPr sz="700" spc="60" dirty="0">
                <a:latin typeface="Calibri"/>
                <a:cs typeface="Calibri"/>
              </a:rPr>
              <a:t>Board </a:t>
            </a:r>
            <a:r>
              <a:rPr sz="700" spc="55" dirty="0">
                <a:latin typeface="Calibri"/>
                <a:cs typeface="Calibri"/>
              </a:rPr>
              <a:t>approve</a:t>
            </a:r>
            <a:r>
              <a:rPr sz="700" spc="40" dirty="0">
                <a:latin typeface="Calibri"/>
                <a:cs typeface="Calibri"/>
              </a:rPr>
              <a:t> </a:t>
            </a:r>
            <a:r>
              <a:rPr sz="700" spc="25" dirty="0">
                <a:latin typeface="Calibri"/>
                <a:cs typeface="Calibri"/>
              </a:rPr>
              <a:t>the</a:t>
            </a:r>
            <a:r>
              <a:rPr sz="700" spc="65" dirty="0">
                <a:latin typeface="Calibri"/>
                <a:cs typeface="Calibri"/>
              </a:rPr>
              <a:t> Business</a:t>
            </a:r>
            <a:r>
              <a:rPr sz="700" spc="15" dirty="0">
                <a:latin typeface="Calibri"/>
                <a:cs typeface="Calibri"/>
              </a:rPr>
              <a:t> </a:t>
            </a:r>
            <a:r>
              <a:rPr sz="700" spc="65" dirty="0">
                <a:latin typeface="Calibri"/>
                <a:cs typeface="Calibri"/>
              </a:rPr>
              <a:t>Case?</a:t>
            </a:r>
            <a:endParaRPr sz="700" dirty="0">
              <a:latin typeface="Calibri"/>
              <a:cs typeface="Calibri"/>
            </a:endParaRPr>
          </a:p>
        </p:txBody>
      </p:sp>
      <p:grpSp>
        <p:nvGrpSpPr>
          <p:cNvPr id="102" name="object 102"/>
          <p:cNvGrpSpPr/>
          <p:nvPr/>
        </p:nvGrpSpPr>
        <p:grpSpPr>
          <a:xfrm>
            <a:off x="2942700" y="1232027"/>
            <a:ext cx="1164590" cy="480695"/>
            <a:chOff x="2942700" y="1232027"/>
            <a:chExt cx="1164590" cy="480695"/>
          </a:xfrm>
        </p:grpSpPr>
        <p:pic>
          <p:nvPicPr>
            <p:cNvPr id="103" name="object 103"/>
            <p:cNvPicPr/>
            <p:nvPr/>
          </p:nvPicPr>
          <p:blipFill>
            <a:blip r:embed="rId3" cstate="print"/>
            <a:stretch>
              <a:fillRect/>
            </a:stretch>
          </p:blipFill>
          <p:spPr>
            <a:xfrm>
              <a:off x="4012082" y="1232027"/>
              <a:ext cx="94691" cy="81572"/>
            </a:xfrm>
            <a:prstGeom prst="rect">
              <a:avLst/>
            </a:prstGeom>
          </p:spPr>
        </p:pic>
        <p:sp>
          <p:nvSpPr>
            <p:cNvPr id="104" name="object 104"/>
            <p:cNvSpPr/>
            <p:nvPr/>
          </p:nvSpPr>
          <p:spPr>
            <a:xfrm>
              <a:off x="2979397" y="1604946"/>
              <a:ext cx="802005" cy="0"/>
            </a:xfrm>
            <a:custGeom>
              <a:avLst/>
              <a:gdLst/>
              <a:ahLst/>
              <a:cxnLst/>
              <a:rect l="l" t="t" r="r" b="b"/>
              <a:pathLst>
                <a:path w="802004">
                  <a:moveTo>
                    <a:pt x="801979" y="0"/>
                  </a:moveTo>
                  <a:lnTo>
                    <a:pt x="0" y="0"/>
                  </a:lnTo>
                </a:path>
              </a:pathLst>
            </a:custGeom>
            <a:ln w="18097">
              <a:solidFill>
                <a:srgbClr val="8FC740"/>
              </a:solidFill>
              <a:prstDash val="dot"/>
            </a:ln>
          </p:spPr>
          <p:txBody>
            <a:bodyPr wrap="square" lIns="0" tIns="0" rIns="0" bIns="0" rtlCol="0"/>
            <a:lstStyle/>
            <a:p>
              <a:endParaRPr dirty="0"/>
            </a:p>
          </p:txBody>
        </p:sp>
        <p:sp>
          <p:nvSpPr>
            <p:cNvPr id="105" name="object 105"/>
            <p:cNvSpPr/>
            <p:nvPr/>
          </p:nvSpPr>
          <p:spPr>
            <a:xfrm>
              <a:off x="2942691" y="1595907"/>
              <a:ext cx="903605" cy="18415"/>
            </a:xfrm>
            <a:custGeom>
              <a:avLst/>
              <a:gdLst/>
              <a:ahLst/>
              <a:cxnLst/>
              <a:rect l="l" t="t" r="r" b="b"/>
              <a:pathLst>
                <a:path w="903604" h="18415">
                  <a:moveTo>
                    <a:pt x="18097" y="9042"/>
                  </a:moveTo>
                  <a:lnTo>
                    <a:pt x="15455" y="2641"/>
                  </a:lnTo>
                  <a:lnTo>
                    <a:pt x="9055" y="0"/>
                  </a:lnTo>
                  <a:lnTo>
                    <a:pt x="2654" y="2641"/>
                  </a:lnTo>
                  <a:lnTo>
                    <a:pt x="0" y="9042"/>
                  </a:lnTo>
                  <a:lnTo>
                    <a:pt x="2654" y="15443"/>
                  </a:lnTo>
                  <a:lnTo>
                    <a:pt x="9055" y="18097"/>
                  </a:lnTo>
                  <a:lnTo>
                    <a:pt x="15455" y="15443"/>
                  </a:lnTo>
                  <a:lnTo>
                    <a:pt x="18097" y="9042"/>
                  </a:lnTo>
                  <a:close/>
                </a:path>
                <a:path w="903604" h="18415">
                  <a:moveTo>
                    <a:pt x="903033" y="9042"/>
                  </a:moveTo>
                  <a:lnTo>
                    <a:pt x="900391" y="2641"/>
                  </a:lnTo>
                  <a:lnTo>
                    <a:pt x="893991" y="0"/>
                  </a:lnTo>
                  <a:lnTo>
                    <a:pt x="887590" y="2641"/>
                  </a:lnTo>
                  <a:lnTo>
                    <a:pt x="884936" y="9042"/>
                  </a:lnTo>
                  <a:lnTo>
                    <a:pt x="887590" y="15443"/>
                  </a:lnTo>
                  <a:lnTo>
                    <a:pt x="893991" y="18097"/>
                  </a:lnTo>
                  <a:lnTo>
                    <a:pt x="900391" y="15443"/>
                  </a:lnTo>
                  <a:lnTo>
                    <a:pt x="903033" y="9042"/>
                  </a:lnTo>
                  <a:close/>
                </a:path>
              </a:pathLst>
            </a:custGeom>
            <a:solidFill>
              <a:srgbClr val="8FC740"/>
            </a:solidFill>
          </p:spPr>
          <p:txBody>
            <a:bodyPr wrap="square" lIns="0" tIns="0" rIns="0" bIns="0" rtlCol="0"/>
            <a:lstStyle/>
            <a:p>
              <a:endParaRPr dirty="0"/>
            </a:p>
          </p:txBody>
        </p:sp>
        <p:pic>
          <p:nvPicPr>
            <p:cNvPr id="106" name="object 106"/>
            <p:cNvPicPr/>
            <p:nvPr/>
          </p:nvPicPr>
          <p:blipFill>
            <a:blip r:embed="rId5" cstate="print"/>
            <a:stretch>
              <a:fillRect/>
            </a:stretch>
          </p:blipFill>
          <p:spPr>
            <a:xfrm>
              <a:off x="3186584" y="1487425"/>
              <a:ext cx="224688" cy="224688"/>
            </a:xfrm>
            <a:prstGeom prst="rect">
              <a:avLst/>
            </a:prstGeom>
          </p:spPr>
        </p:pic>
      </p:grpSp>
      <p:sp>
        <p:nvSpPr>
          <p:cNvPr id="107" name="object 107"/>
          <p:cNvSpPr txBox="1"/>
          <p:nvPr/>
        </p:nvSpPr>
        <p:spPr>
          <a:xfrm>
            <a:off x="3214067" y="1534057"/>
            <a:ext cx="175895" cy="123189"/>
          </a:xfrm>
          <a:prstGeom prst="rect">
            <a:avLst/>
          </a:prstGeom>
        </p:spPr>
        <p:txBody>
          <a:bodyPr vert="horz" wrap="square" lIns="0" tIns="11430" rIns="0" bIns="0" rtlCol="0">
            <a:spAutoFit/>
          </a:bodyPr>
          <a:lstStyle/>
          <a:p>
            <a:pPr marL="12700">
              <a:lnSpc>
                <a:spcPct val="100000"/>
              </a:lnSpc>
              <a:spcBef>
                <a:spcPts val="90"/>
              </a:spcBef>
            </a:pPr>
            <a:r>
              <a:rPr sz="650" b="1" spc="40" dirty="0">
                <a:solidFill>
                  <a:srgbClr val="FFFFFF"/>
                </a:solidFill>
                <a:latin typeface="Calibri"/>
                <a:cs typeface="Calibri"/>
              </a:rPr>
              <a:t>YES</a:t>
            </a:r>
            <a:endParaRPr sz="650" dirty="0">
              <a:latin typeface="Calibri"/>
              <a:cs typeface="Calibri"/>
            </a:endParaRPr>
          </a:p>
        </p:txBody>
      </p:sp>
      <p:grpSp>
        <p:nvGrpSpPr>
          <p:cNvPr id="108" name="object 108"/>
          <p:cNvGrpSpPr/>
          <p:nvPr/>
        </p:nvGrpSpPr>
        <p:grpSpPr>
          <a:xfrm>
            <a:off x="2923673" y="1556263"/>
            <a:ext cx="484505" cy="528955"/>
            <a:chOff x="2923673" y="1556263"/>
            <a:chExt cx="484505" cy="528955"/>
          </a:xfrm>
        </p:grpSpPr>
        <p:sp>
          <p:nvSpPr>
            <p:cNvPr id="109" name="object 109"/>
            <p:cNvSpPr/>
            <p:nvPr/>
          </p:nvSpPr>
          <p:spPr>
            <a:xfrm>
              <a:off x="2923673" y="1556263"/>
              <a:ext cx="81915" cy="95250"/>
            </a:xfrm>
            <a:custGeom>
              <a:avLst/>
              <a:gdLst/>
              <a:ahLst/>
              <a:cxnLst/>
              <a:rect l="l" t="t" r="r" b="b"/>
              <a:pathLst>
                <a:path w="81914" h="95250">
                  <a:moveTo>
                    <a:pt x="81572" y="0"/>
                  </a:moveTo>
                  <a:lnTo>
                    <a:pt x="46888" y="0"/>
                  </a:lnTo>
                  <a:lnTo>
                    <a:pt x="0" y="46507"/>
                  </a:lnTo>
                  <a:lnTo>
                    <a:pt x="46888" y="94691"/>
                  </a:lnTo>
                  <a:lnTo>
                    <a:pt x="81572" y="94691"/>
                  </a:lnTo>
                  <a:lnTo>
                    <a:pt x="36563" y="47345"/>
                  </a:lnTo>
                  <a:lnTo>
                    <a:pt x="81572" y="0"/>
                  </a:lnTo>
                  <a:close/>
                </a:path>
              </a:pathLst>
            </a:custGeom>
            <a:solidFill>
              <a:srgbClr val="8FC740"/>
            </a:solidFill>
          </p:spPr>
          <p:txBody>
            <a:bodyPr wrap="square" lIns="0" tIns="0" rIns="0" bIns="0" rtlCol="0"/>
            <a:lstStyle/>
            <a:p>
              <a:endParaRPr dirty="0"/>
            </a:p>
          </p:txBody>
        </p:sp>
        <p:pic>
          <p:nvPicPr>
            <p:cNvPr id="110" name="object 110"/>
            <p:cNvPicPr/>
            <p:nvPr/>
          </p:nvPicPr>
          <p:blipFill>
            <a:blip r:embed="rId2" cstate="print"/>
            <a:stretch>
              <a:fillRect/>
            </a:stretch>
          </p:blipFill>
          <p:spPr>
            <a:xfrm>
              <a:off x="3183336" y="1860500"/>
              <a:ext cx="224688" cy="224688"/>
            </a:xfrm>
            <a:prstGeom prst="rect">
              <a:avLst/>
            </a:prstGeom>
          </p:spPr>
        </p:pic>
      </p:grpSp>
      <p:sp>
        <p:nvSpPr>
          <p:cNvPr id="111" name="object 111"/>
          <p:cNvSpPr txBox="1"/>
          <p:nvPr/>
        </p:nvSpPr>
        <p:spPr>
          <a:xfrm>
            <a:off x="3221677" y="1907130"/>
            <a:ext cx="152400" cy="123189"/>
          </a:xfrm>
          <a:prstGeom prst="rect">
            <a:avLst/>
          </a:prstGeom>
        </p:spPr>
        <p:txBody>
          <a:bodyPr vert="horz" wrap="square" lIns="0" tIns="11430" rIns="0" bIns="0" rtlCol="0">
            <a:spAutoFit/>
          </a:bodyPr>
          <a:lstStyle/>
          <a:p>
            <a:pPr marL="12700">
              <a:lnSpc>
                <a:spcPct val="100000"/>
              </a:lnSpc>
              <a:spcBef>
                <a:spcPts val="90"/>
              </a:spcBef>
            </a:pPr>
            <a:r>
              <a:rPr sz="650" b="1" spc="40" dirty="0">
                <a:solidFill>
                  <a:srgbClr val="FFFFFF"/>
                </a:solidFill>
                <a:latin typeface="Calibri"/>
                <a:cs typeface="Calibri"/>
              </a:rPr>
              <a:t>NO</a:t>
            </a:r>
            <a:endParaRPr sz="650" dirty="0">
              <a:latin typeface="Calibri"/>
              <a:cs typeface="Calibri"/>
            </a:endParaRPr>
          </a:p>
        </p:txBody>
      </p:sp>
      <p:grpSp>
        <p:nvGrpSpPr>
          <p:cNvPr id="112" name="object 112"/>
          <p:cNvGrpSpPr/>
          <p:nvPr/>
        </p:nvGrpSpPr>
        <p:grpSpPr>
          <a:xfrm>
            <a:off x="1361405" y="2117117"/>
            <a:ext cx="3523615" cy="994410"/>
            <a:chOff x="1361405" y="2117117"/>
            <a:chExt cx="3523615" cy="994410"/>
          </a:xfrm>
        </p:grpSpPr>
        <p:sp>
          <p:nvSpPr>
            <p:cNvPr id="113" name="object 113"/>
            <p:cNvSpPr/>
            <p:nvPr/>
          </p:nvSpPr>
          <p:spPr>
            <a:xfrm>
              <a:off x="4205077" y="2127771"/>
              <a:ext cx="38100" cy="13335"/>
            </a:xfrm>
            <a:custGeom>
              <a:avLst/>
              <a:gdLst/>
              <a:ahLst/>
              <a:cxnLst/>
              <a:rect l="l" t="t" r="r" b="b"/>
              <a:pathLst>
                <a:path w="38100" h="13335">
                  <a:moveTo>
                    <a:pt x="0" y="0"/>
                  </a:moveTo>
                  <a:lnTo>
                    <a:pt x="10428" y="1000"/>
                  </a:lnTo>
                  <a:lnTo>
                    <a:pt x="20304" y="3756"/>
                  </a:lnTo>
                  <a:lnTo>
                    <a:pt x="29489" y="7897"/>
                  </a:lnTo>
                  <a:lnTo>
                    <a:pt x="37846" y="13055"/>
                  </a:lnTo>
                </a:path>
              </a:pathLst>
            </a:custGeom>
            <a:ln w="18097">
              <a:solidFill>
                <a:srgbClr val="8FC740"/>
              </a:solidFill>
              <a:prstDash val="dot"/>
            </a:ln>
          </p:spPr>
          <p:txBody>
            <a:bodyPr wrap="square" lIns="0" tIns="0" rIns="0" bIns="0" rtlCol="0"/>
            <a:lstStyle/>
            <a:p>
              <a:endParaRPr dirty="0"/>
            </a:p>
          </p:txBody>
        </p:sp>
        <p:sp>
          <p:nvSpPr>
            <p:cNvPr id="114" name="object 114"/>
            <p:cNvSpPr/>
            <p:nvPr/>
          </p:nvSpPr>
          <p:spPr>
            <a:xfrm>
              <a:off x="1397701" y="2126325"/>
              <a:ext cx="2753360" cy="1905"/>
            </a:xfrm>
            <a:custGeom>
              <a:avLst/>
              <a:gdLst/>
              <a:ahLst/>
              <a:cxnLst/>
              <a:rect l="l" t="t" r="r" b="b"/>
              <a:pathLst>
                <a:path w="2753360" h="1905">
                  <a:moveTo>
                    <a:pt x="2752864" y="1422"/>
                  </a:moveTo>
                  <a:lnTo>
                    <a:pt x="0" y="0"/>
                  </a:lnTo>
                </a:path>
              </a:pathLst>
            </a:custGeom>
            <a:ln w="18097">
              <a:solidFill>
                <a:srgbClr val="8FC740"/>
              </a:solidFill>
              <a:prstDash val="dot"/>
            </a:ln>
          </p:spPr>
          <p:txBody>
            <a:bodyPr wrap="square" lIns="0" tIns="0" rIns="0" bIns="0" rtlCol="0"/>
            <a:lstStyle/>
            <a:p>
              <a:endParaRPr dirty="0"/>
            </a:p>
          </p:txBody>
        </p:sp>
        <p:sp>
          <p:nvSpPr>
            <p:cNvPr id="115" name="object 115"/>
            <p:cNvSpPr/>
            <p:nvPr/>
          </p:nvSpPr>
          <p:spPr>
            <a:xfrm>
              <a:off x="4258847" y="2602260"/>
              <a:ext cx="18415" cy="18415"/>
            </a:xfrm>
            <a:custGeom>
              <a:avLst/>
              <a:gdLst/>
              <a:ahLst/>
              <a:cxnLst/>
              <a:rect l="l" t="t" r="r" b="b"/>
              <a:pathLst>
                <a:path w="18414" h="18414">
                  <a:moveTo>
                    <a:pt x="0" y="9048"/>
                  </a:moveTo>
                  <a:lnTo>
                    <a:pt x="2650" y="2650"/>
                  </a:lnTo>
                  <a:lnTo>
                    <a:pt x="9048" y="0"/>
                  </a:lnTo>
                  <a:lnTo>
                    <a:pt x="15447" y="2650"/>
                  </a:lnTo>
                  <a:lnTo>
                    <a:pt x="18097" y="9048"/>
                  </a:lnTo>
                  <a:lnTo>
                    <a:pt x="15447" y="15447"/>
                  </a:lnTo>
                  <a:lnTo>
                    <a:pt x="9048" y="18097"/>
                  </a:lnTo>
                  <a:lnTo>
                    <a:pt x="2650" y="15447"/>
                  </a:lnTo>
                  <a:lnTo>
                    <a:pt x="0" y="9048"/>
                  </a:lnTo>
                  <a:close/>
                </a:path>
              </a:pathLst>
            </a:custGeom>
            <a:solidFill>
              <a:srgbClr val="8FC740"/>
            </a:solidFill>
          </p:spPr>
          <p:txBody>
            <a:bodyPr wrap="square" lIns="0" tIns="0" rIns="0" bIns="0" rtlCol="0"/>
            <a:lstStyle/>
            <a:p>
              <a:endParaRPr dirty="0"/>
            </a:p>
          </p:txBody>
        </p:sp>
        <p:sp>
          <p:nvSpPr>
            <p:cNvPr id="116" name="object 116"/>
            <p:cNvSpPr/>
            <p:nvPr/>
          </p:nvSpPr>
          <p:spPr>
            <a:xfrm>
              <a:off x="4267895" y="2199255"/>
              <a:ext cx="0" cy="357505"/>
            </a:xfrm>
            <a:custGeom>
              <a:avLst/>
              <a:gdLst/>
              <a:ahLst/>
              <a:cxnLst/>
              <a:rect l="l" t="t" r="r" b="b"/>
              <a:pathLst>
                <a:path h="357505">
                  <a:moveTo>
                    <a:pt x="0" y="357111"/>
                  </a:moveTo>
                  <a:lnTo>
                    <a:pt x="0" y="0"/>
                  </a:lnTo>
                </a:path>
              </a:pathLst>
            </a:custGeom>
            <a:ln w="18097">
              <a:solidFill>
                <a:srgbClr val="8FC740"/>
              </a:solidFill>
              <a:prstDash val="dot"/>
            </a:ln>
          </p:spPr>
          <p:txBody>
            <a:bodyPr wrap="square" lIns="0" tIns="0" rIns="0" bIns="0" rtlCol="0"/>
            <a:lstStyle/>
            <a:p>
              <a:endParaRPr dirty="0"/>
            </a:p>
          </p:txBody>
        </p:sp>
        <p:sp>
          <p:nvSpPr>
            <p:cNvPr id="117" name="object 117"/>
            <p:cNvSpPr/>
            <p:nvPr/>
          </p:nvSpPr>
          <p:spPr>
            <a:xfrm>
              <a:off x="1361402" y="2117267"/>
              <a:ext cx="2915920" cy="64135"/>
            </a:xfrm>
            <a:custGeom>
              <a:avLst/>
              <a:gdLst/>
              <a:ahLst/>
              <a:cxnLst/>
              <a:rect l="l" t="t" r="r" b="b"/>
              <a:pathLst>
                <a:path w="2915920" h="64135">
                  <a:moveTo>
                    <a:pt x="18097" y="9042"/>
                  </a:moveTo>
                  <a:lnTo>
                    <a:pt x="15443" y="2654"/>
                  </a:lnTo>
                  <a:lnTo>
                    <a:pt x="9042" y="0"/>
                  </a:lnTo>
                  <a:lnTo>
                    <a:pt x="2641" y="2654"/>
                  </a:lnTo>
                  <a:lnTo>
                    <a:pt x="0" y="9042"/>
                  </a:lnTo>
                  <a:lnTo>
                    <a:pt x="2641" y="15443"/>
                  </a:lnTo>
                  <a:lnTo>
                    <a:pt x="9042" y="18097"/>
                  </a:lnTo>
                  <a:lnTo>
                    <a:pt x="15443" y="15443"/>
                  </a:lnTo>
                  <a:lnTo>
                    <a:pt x="18097" y="9042"/>
                  </a:lnTo>
                  <a:close/>
                </a:path>
                <a:path w="2915920" h="64135">
                  <a:moveTo>
                    <a:pt x="2852724" y="10502"/>
                  </a:moveTo>
                  <a:lnTo>
                    <a:pt x="2850070" y="4114"/>
                  </a:lnTo>
                  <a:lnTo>
                    <a:pt x="2843669" y="1460"/>
                  </a:lnTo>
                  <a:lnTo>
                    <a:pt x="2837269" y="4114"/>
                  </a:lnTo>
                  <a:lnTo>
                    <a:pt x="2834627" y="10502"/>
                  </a:lnTo>
                  <a:lnTo>
                    <a:pt x="2837269" y="16903"/>
                  </a:lnTo>
                  <a:lnTo>
                    <a:pt x="2843669" y="19558"/>
                  </a:lnTo>
                  <a:lnTo>
                    <a:pt x="2850070" y="16903"/>
                  </a:lnTo>
                  <a:lnTo>
                    <a:pt x="2852724" y="10502"/>
                  </a:lnTo>
                  <a:close/>
                </a:path>
                <a:path w="2915920" h="64135">
                  <a:moveTo>
                    <a:pt x="2915539" y="54521"/>
                  </a:moveTo>
                  <a:lnTo>
                    <a:pt x="2912884" y="48133"/>
                  </a:lnTo>
                  <a:lnTo>
                    <a:pt x="2906484" y="45478"/>
                  </a:lnTo>
                  <a:lnTo>
                    <a:pt x="2900083" y="48133"/>
                  </a:lnTo>
                  <a:lnTo>
                    <a:pt x="2897441" y="54521"/>
                  </a:lnTo>
                  <a:lnTo>
                    <a:pt x="2900083" y="60921"/>
                  </a:lnTo>
                  <a:lnTo>
                    <a:pt x="2906484" y="63576"/>
                  </a:lnTo>
                  <a:lnTo>
                    <a:pt x="2912884" y="60921"/>
                  </a:lnTo>
                  <a:lnTo>
                    <a:pt x="2915539" y="54521"/>
                  </a:lnTo>
                  <a:close/>
                </a:path>
              </a:pathLst>
            </a:custGeom>
            <a:solidFill>
              <a:srgbClr val="8FC740"/>
            </a:solidFill>
          </p:spPr>
          <p:txBody>
            <a:bodyPr wrap="square" lIns="0" tIns="0" rIns="0" bIns="0" rtlCol="0"/>
            <a:lstStyle/>
            <a:p>
              <a:endParaRPr dirty="0"/>
            </a:p>
          </p:txBody>
        </p:sp>
        <p:sp>
          <p:nvSpPr>
            <p:cNvPr id="118" name="object 118"/>
            <p:cNvSpPr/>
            <p:nvPr/>
          </p:nvSpPr>
          <p:spPr>
            <a:xfrm>
              <a:off x="3816912" y="2612226"/>
              <a:ext cx="1062355" cy="492759"/>
            </a:xfrm>
            <a:custGeom>
              <a:avLst/>
              <a:gdLst/>
              <a:ahLst/>
              <a:cxnLst/>
              <a:rect l="l" t="t" r="r" b="b"/>
              <a:pathLst>
                <a:path w="1062354" h="492760">
                  <a:moveTo>
                    <a:pt x="983970" y="0"/>
                  </a:moveTo>
                  <a:lnTo>
                    <a:pt x="77850" y="0"/>
                  </a:lnTo>
                  <a:lnTo>
                    <a:pt x="47550" y="6118"/>
                  </a:lnTo>
                  <a:lnTo>
                    <a:pt x="22804" y="22804"/>
                  </a:lnTo>
                  <a:lnTo>
                    <a:pt x="6118" y="47550"/>
                  </a:lnTo>
                  <a:lnTo>
                    <a:pt x="0" y="77851"/>
                  </a:lnTo>
                  <a:lnTo>
                    <a:pt x="0" y="414832"/>
                  </a:lnTo>
                  <a:lnTo>
                    <a:pt x="6118" y="445131"/>
                  </a:lnTo>
                  <a:lnTo>
                    <a:pt x="22804" y="469873"/>
                  </a:lnTo>
                  <a:lnTo>
                    <a:pt x="47550" y="486554"/>
                  </a:lnTo>
                  <a:lnTo>
                    <a:pt x="77850" y="492671"/>
                  </a:lnTo>
                  <a:lnTo>
                    <a:pt x="983970" y="492671"/>
                  </a:lnTo>
                  <a:lnTo>
                    <a:pt x="1014276" y="486554"/>
                  </a:lnTo>
                  <a:lnTo>
                    <a:pt x="1039021" y="469873"/>
                  </a:lnTo>
                  <a:lnTo>
                    <a:pt x="1055704" y="445131"/>
                  </a:lnTo>
                  <a:lnTo>
                    <a:pt x="1061821" y="414832"/>
                  </a:lnTo>
                  <a:lnTo>
                    <a:pt x="1061821" y="77851"/>
                  </a:lnTo>
                  <a:lnTo>
                    <a:pt x="1055704" y="47550"/>
                  </a:lnTo>
                  <a:lnTo>
                    <a:pt x="1039021" y="22804"/>
                  </a:lnTo>
                  <a:lnTo>
                    <a:pt x="1014276" y="6118"/>
                  </a:lnTo>
                  <a:lnTo>
                    <a:pt x="983970" y="0"/>
                  </a:lnTo>
                  <a:close/>
                </a:path>
              </a:pathLst>
            </a:custGeom>
            <a:solidFill>
              <a:srgbClr val="FFFFFF"/>
            </a:solidFill>
          </p:spPr>
          <p:txBody>
            <a:bodyPr wrap="square" lIns="0" tIns="0" rIns="0" bIns="0" rtlCol="0"/>
            <a:lstStyle/>
            <a:p>
              <a:endParaRPr dirty="0"/>
            </a:p>
          </p:txBody>
        </p:sp>
        <p:sp>
          <p:nvSpPr>
            <p:cNvPr id="119" name="object 119"/>
            <p:cNvSpPr/>
            <p:nvPr/>
          </p:nvSpPr>
          <p:spPr>
            <a:xfrm>
              <a:off x="3816912" y="2612226"/>
              <a:ext cx="1062355" cy="492759"/>
            </a:xfrm>
            <a:custGeom>
              <a:avLst/>
              <a:gdLst/>
              <a:ahLst/>
              <a:cxnLst/>
              <a:rect l="l" t="t" r="r" b="b"/>
              <a:pathLst>
                <a:path w="1062354" h="492760">
                  <a:moveTo>
                    <a:pt x="77850" y="0"/>
                  </a:moveTo>
                  <a:lnTo>
                    <a:pt x="47550" y="6118"/>
                  </a:lnTo>
                  <a:lnTo>
                    <a:pt x="22804" y="22804"/>
                  </a:lnTo>
                  <a:lnTo>
                    <a:pt x="6118" y="47550"/>
                  </a:lnTo>
                  <a:lnTo>
                    <a:pt x="0" y="77851"/>
                  </a:lnTo>
                  <a:lnTo>
                    <a:pt x="0" y="414832"/>
                  </a:lnTo>
                  <a:lnTo>
                    <a:pt x="6118" y="445131"/>
                  </a:lnTo>
                  <a:lnTo>
                    <a:pt x="22804" y="469873"/>
                  </a:lnTo>
                  <a:lnTo>
                    <a:pt x="47550" y="486554"/>
                  </a:lnTo>
                  <a:lnTo>
                    <a:pt x="77850" y="492671"/>
                  </a:lnTo>
                  <a:lnTo>
                    <a:pt x="983970" y="492671"/>
                  </a:lnTo>
                  <a:lnTo>
                    <a:pt x="1014276" y="486554"/>
                  </a:lnTo>
                  <a:lnTo>
                    <a:pt x="1039021" y="469873"/>
                  </a:lnTo>
                  <a:lnTo>
                    <a:pt x="1055704" y="445131"/>
                  </a:lnTo>
                  <a:lnTo>
                    <a:pt x="1061821" y="414832"/>
                  </a:lnTo>
                  <a:lnTo>
                    <a:pt x="1061821" y="77851"/>
                  </a:lnTo>
                  <a:lnTo>
                    <a:pt x="1055704" y="47550"/>
                  </a:lnTo>
                  <a:lnTo>
                    <a:pt x="1039021" y="22804"/>
                  </a:lnTo>
                  <a:lnTo>
                    <a:pt x="1014276" y="6118"/>
                  </a:lnTo>
                  <a:lnTo>
                    <a:pt x="983970" y="0"/>
                  </a:lnTo>
                  <a:lnTo>
                    <a:pt x="77850" y="0"/>
                  </a:lnTo>
                  <a:close/>
                </a:path>
              </a:pathLst>
            </a:custGeom>
            <a:ln w="12065">
              <a:solidFill>
                <a:srgbClr val="8FC740"/>
              </a:solidFill>
            </a:ln>
          </p:spPr>
          <p:txBody>
            <a:bodyPr wrap="square" lIns="0" tIns="0" rIns="0" bIns="0" rtlCol="0"/>
            <a:lstStyle/>
            <a:p>
              <a:endParaRPr dirty="0"/>
            </a:p>
          </p:txBody>
        </p:sp>
      </p:grpSp>
      <p:sp>
        <p:nvSpPr>
          <p:cNvPr id="120" name="object 120"/>
          <p:cNvSpPr txBox="1"/>
          <p:nvPr/>
        </p:nvSpPr>
        <p:spPr>
          <a:xfrm>
            <a:off x="3849865" y="2671371"/>
            <a:ext cx="1001394" cy="360680"/>
          </a:xfrm>
          <a:prstGeom prst="rect">
            <a:avLst/>
          </a:prstGeom>
        </p:spPr>
        <p:txBody>
          <a:bodyPr vert="horz" wrap="square" lIns="0" tIns="7620" rIns="0" bIns="0" rtlCol="0">
            <a:spAutoFit/>
          </a:bodyPr>
          <a:lstStyle/>
          <a:p>
            <a:pPr marL="12700" marR="5080" algn="ctr">
              <a:lnSpc>
                <a:spcPct val="106200"/>
              </a:lnSpc>
              <a:spcBef>
                <a:spcPts val="60"/>
              </a:spcBef>
            </a:pPr>
            <a:r>
              <a:rPr sz="700" spc="65" dirty="0">
                <a:latin typeface="Calibri"/>
                <a:cs typeface="Calibri"/>
              </a:rPr>
              <a:t>Does</a:t>
            </a:r>
            <a:r>
              <a:rPr sz="700" spc="10" dirty="0">
                <a:latin typeface="Calibri"/>
                <a:cs typeface="Calibri"/>
              </a:rPr>
              <a:t> </a:t>
            </a:r>
            <a:r>
              <a:rPr sz="700" spc="50" dirty="0">
                <a:latin typeface="Calibri"/>
                <a:cs typeface="Calibri"/>
              </a:rPr>
              <a:t>the</a:t>
            </a:r>
            <a:r>
              <a:rPr sz="700" spc="30" dirty="0">
                <a:latin typeface="Calibri"/>
                <a:cs typeface="Calibri"/>
              </a:rPr>
              <a:t> </a:t>
            </a:r>
            <a:r>
              <a:rPr sz="700" spc="75" dirty="0">
                <a:latin typeface="Calibri"/>
                <a:cs typeface="Calibri"/>
              </a:rPr>
              <a:t>Draft</a:t>
            </a:r>
            <a:r>
              <a:rPr sz="700" spc="30" dirty="0">
                <a:latin typeface="Calibri"/>
                <a:cs typeface="Calibri"/>
              </a:rPr>
              <a:t> </a:t>
            </a:r>
            <a:r>
              <a:rPr sz="700" spc="50" dirty="0">
                <a:latin typeface="Calibri"/>
                <a:cs typeface="Calibri"/>
              </a:rPr>
              <a:t>Project Definition</a:t>
            </a:r>
            <a:r>
              <a:rPr sz="700" spc="-5" dirty="0">
                <a:latin typeface="Calibri"/>
                <a:cs typeface="Calibri"/>
              </a:rPr>
              <a:t> </a:t>
            </a:r>
            <a:r>
              <a:rPr sz="700" spc="55" dirty="0">
                <a:latin typeface="Calibri"/>
                <a:cs typeface="Calibri"/>
              </a:rPr>
              <a:t>meet</a:t>
            </a:r>
            <a:r>
              <a:rPr sz="700" spc="30" dirty="0">
                <a:latin typeface="Calibri"/>
                <a:cs typeface="Calibri"/>
              </a:rPr>
              <a:t> </a:t>
            </a:r>
            <a:r>
              <a:rPr sz="700" spc="25" dirty="0">
                <a:latin typeface="Calibri"/>
                <a:cs typeface="Calibri"/>
              </a:rPr>
              <a:t>the</a:t>
            </a:r>
            <a:r>
              <a:rPr sz="700" spc="70" dirty="0">
                <a:latin typeface="Calibri"/>
                <a:cs typeface="Calibri"/>
              </a:rPr>
              <a:t> FFCoVe</a:t>
            </a:r>
            <a:r>
              <a:rPr sz="700" spc="20" dirty="0">
                <a:latin typeface="Calibri"/>
                <a:cs typeface="Calibri"/>
              </a:rPr>
              <a:t> </a:t>
            </a:r>
            <a:r>
              <a:rPr sz="700" spc="-10" dirty="0">
                <a:latin typeface="Calibri"/>
                <a:cs typeface="Calibri"/>
              </a:rPr>
              <a:t>Test?</a:t>
            </a:r>
            <a:endParaRPr sz="700" dirty="0">
              <a:latin typeface="Calibri"/>
              <a:cs typeface="Calibri"/>
            </a:endParaRPr>
          </a:p>
        </p:txBody>
      </p:sp>
      <p:grpSp>
        <p:nvGrpSpPr>
          <p:cNvPr id="121" name="object 121"/>
          <p:cNvGrpSpPr/>
          <p:nvPr/>
        </p:nvGrpSpPr>
        <p:grpSpPr>
          <a:xfrm>
            <a:off x="1951092" y="2255936"/>
            <a:ext cx="2424430" cy="1082040"/>
            <a:chOff x="1951092" y="2255936"/>
            <a:chExt cx="2424430" cy="1082040"/>
          </a:xfrm>
        </p:grpSpPr>
        <p:pic>
          <p:nvPicPr>
            <p:cNvPr id="122" name="object 122"/>
            <p:cNvPicPr/>
            <p:nvPr/>
          </p:nvPicPr>
          <p:blipFill>
            <a:blip r:embed="rId2" cstate="print"/>
            <a:stretch>
              <a:fillRect/>
            </a:stretch>
          </p:blipFill>
          <p:spPr>
            <a:xfrm>
              <a:off x="4150408" y="2255936"/>
              <a:ext cx="224688" cy="224688"/>
            </a:xfrm>
            <a:prstGeom prst="rect">
              <a:avLst/>
            </a:prstGeom>
          </p:spPr>
        </p:pic>
        <p:pic>
          <p:nvPicPr>
            <p:cNvPr id="123" name="object 123"/>
            <p:cNvPicPr/>
            <p:nvPr/>
          </p:nvPicPr>
          <p:blipFill>
            <a:blip r:embed="rId6" cstate="print"/>
            <a:stretch>
              <a:fillRect/>
            </a:stretch>
          </p:blipFill>
          <p:spPr>
            <a:xfrm>
              <a:off x="1951092" y="3242707"/>
              <a:ext cx="81572" cy="94691"/>
            </a:xfrm>
            <a:prstGeom prst="rect">
              <a:avLst/>
            </a:prstGeom>
          </p:spPr>
        </p:pic>
        <p:pic>
          <p:nvPicPr>
            <p:cNvPr id="124" name="object 124"/>
            <p:cNvPicPr/>
            <p:nvPr/>
          </p:nvPicPr>
          <p:blipFill>
            <a:blip r:embed="rId5" cstate="print"/>
            <a:stretch>
              <a:fillRect/>
            </a:stretch>
          </p:blipFill>
          <p:spPr>
            <a:xfrm>
              <a:off x="2681043" y="2902322"/>
              <a:ext cx="224688" cy="224688"/>
            </a:xfrm>
            <a:prstGeom prst="rect">
              <a:avLst/>
            </a:prstGeom>
          </p:spPr>
        </p:pic>
      </p:grpSp>
      <p:sp>
        <p:nvSpPr>
          <p:cNvPr id="125" name="object 125"/>
          <p:cNvSpPr txBox="1"/>
          <p:nvPr/>
        </p:nvSpPr>
        <p:spPr>
          <a:xfrm>
            <a:off x="4188748" y="2302573"/>
            <a:ext cx="152400" cy="123189"/>
          </a:xfrm>
          <a:prstGeom prst="rect">
            <a:avLst/>
          </a:prstGeom>
        </p:spPr>
        <p:txBody>
          <a:bodyPr vert="horz" wrap="square" lIns="0" tIns="11430" rIns="0" bIns="0" rtlCol="0">
            <a:spAutoFit/>
          </a:bodyPr>
          <a:lstStyle/>
          <a:p>
            <a:pPr marL="12700">
              <a:lnSpc>
                <a:spcPct val="100000"/>
              </a:lnSpc>
              <a:spcBef>
                <a:spcPts val="90"/>
              </a:spcBef>
            </a:pPr>
            <a:r>
              <a:rPr sz="650" b="1" spc="40" dirty="0">
                <a:solidFill>
                  <a:srgbClr val="FFFFFF"/>
                </a:solidFill>
                <a:latin typeface="Calibri"/>
                <a:cs typeface="Calibri"/>
              </a:rPr>
              <a:t>NO</a:t>
            </a:r>
            <a:endParaRPr sz="650" dirty="0">
              <a:latin typeface="Calibri"/>
              <a:cs typeface="Calibri"/>
            </a:endParaRPr>
          </a:p>
        </p:txBody>
      </p:sp>
      <p:sp>
        <p:nvSpPr>
          <p:cNvPr id="126" name="object 126"/>
          <p:cNvSpPr txBox="1"/>
          <p:nvPr/>
        </p:nvSpPr>
        <p:spPr>
          <a:xfrm>
            <a:off x="2708525" y="2948953"/>
            <a:ext cx="175895" cy="123189"/>
          </a:xfrm>
          <a:prstGeom prst="rect">
            <a:avLst/>
          </a:prstGeom>
        </p:spPr>
        <p:txBody>
          <a:bodyPr vert="horz" wrap="square" lIns="0" tIns="11430" rIns="0" bIns="0" rtlCol="0">
            <a:spAutoFit/>
          </a:bodyPr>
          <a:lstStyle/>
          <a:p>
            <a:pPr marL="12700">
              <a:lnSpc>
                <a:spcPct val="100000"/>
              </a:lnSpc>
              <a:spcBef>
                <a:spcPts val="90"/>
              </a:spcBef>
            </a:pPr>
            <a:r>
              <a:rPr sz="650" b="1" spc="40" dirty="0">
                <a:solidFill>
                  <a:srgbClr val="FFFFFF"/>
                </a:solidFill>
                <a:latin typeface="Calibri"/>
                <a:cs typeface="Calibri"/>
              </a:rPr>
              <a:t>YES</a:t>
            </a:r>
            <a:endParaRPr sz="650" dirty="0">
              <a:latin typeface="Calibri"/>
              <a:cs typeface="Calibri"/>
            </a:endParaRPr>
          </a:p>
        </p:txBody>
      </p:sp>
      <p:sp>
        <p:nvSpPr>
          <p:cNvPr id="127" name="object 127"/>
          <p:cNvSpPr txBox="1"/>
          <p:nvPr/>
        </p:nvSpPr>
        <p:spPr>
          <a:xfrm>
            <a:off x="2399817" y="3544611"/>
            <a:ext cx="1393190" cy="133985"/>
          </a:xfrm>
          <a:prstGeom prst="rect">
            <a:avLst/>
          </a:prstGeom>
        </p:spPr>
        <p:txBody>
          <a:bodyPr vert="horz" wrap="square" lIns="0" tIns="13970" rIns="0" bIns="0" rtlCol="0">
            <a:spAutoFit/>
          </a:bodyPr>
          <a:lstStyle/>
          <a:p>
            <a:pPr marL="12700">
              <a:lnSpc>
                <a:spcPct val="100000"/>
              </a:lnSpc>
              <a:spcBef>
                <a:spcPts val="110"/>
              </a:spcBef>
            </a:pPr>
            <a:r>
              <a:rPr sz="700" dirty="0">
                <a:latin typeface="Tahoma"/>
                <a:cs typeface="Tahoma"/>
              </a:rPr>
              <a:t>(rework</a:t>
            </a:r>
            <a:r>
              <a:rPr sz="700" spc="130" dirty="0">
                <a:latin typeface="Tahoma"/>
                <a:cs typeface="Tahoma"/>
              </a:rPr>
              <a:t> </a:t>
            </a:r>
            <a:r>
              <a:rPr sz="700" dirty="0">
                <a:latin typeface="Tahoma"/>
                <a:cs typeface="Tahoma"/>
              </a:rPr>
              <a:t>and</a:t>
            </a:r>
            <a:r>
              <a:rPr sz="700" spc="100" dirty="0">
                <a:latin typeface="Tahoma"/>
                <a:cs typeface="Tahoma"/>
              </a:rPr>
              <a:t> </a:t>
            </a:r>
            <a:r>
              <a:rPr sz="700" dirty="0">
                <a:latin typeface="Tahoma"/>
                <a:cs typeface="Tahoma"/>
              </a:rPr>
              <a:t>resubmit</a:t>
            </a:r>
            <a:r>
              <a:rPr sz="700" spc="100" dirty="0">
                <a:latin typeface="Tahoma"/>
                <a:cs typeface="Tahoma"/>
              </a:rPr>
              <a:t> </a:t>
            </a:r>
            <a:r>
              <a:rPr sz="700" spc="60" dirty="0">
                <a:latin typeface="Tahoma"/>
                <a:cs typeface="Tahoma"/>
              </a:rPr>
              <a:t>or</a:t>
            </a:r>
            <a:r>
              <a:rPr sz="700" spc="65" dirty="0">
                <a:latin typeface="Tahoma"/>
                <a:cs typeface="Tahoma"/>
              </a:rPr>
              <a:t> </a:t>
            </a:r>
            <a:r>
              <a:rPr sz="700" spc="-10" dirty="0">
                <a:latin typeface="Tahoma"/>
                <a:cs typeface="Tahoma"/>
              </a:rPr>
              <a:t>cancel)</a:t>
            </a:r>
            <a:endParaRPr sz="700" dirty="0">
              <a:latin typeface="Tahoma"/>
              <a:cs typeface="Tahoma"/>
            </a:endParaRPr>
          </a:p>
        </p:txBody>
      </p:sp>
      <p:grpSp>
        <p:nvGrpSpPr>
          <p:cNvPr id="128" name="object 128"/>
          <p:cNvGrpSpPr/>
          <p:nvPr/>
        </p:nvGrpSpPr>
        <p:grpSpPr>
          <a:xfrm>
            <a:off x="2036845" y="4229087"/>
            <a:ext cx="1773555" cy="224790"/>
            <a:chOff x="2036845" y="4229087"/>
            <a:chExt cx="1773555" cy="224790"/>
          </a:xfrm>
        </p:grpSpPr>
        <p:sp>
          <p:nvSpPr>
            <p:cNvPr id="129" name="object 129"/>
            <p:cNvSpPr/>
            <p:nvPr/>
          </p:nvSpPr>
          <p:spPr>
            <a:xfrm>
              <a:off x="2073325" y="4346607"/>
              <a:ext cx="1673225" cy="0"/>
            </a:xfrm>
            <a:custGeom>
              <a:avLst/>
              <a:gdLst/>
              <a:ahLst/>
              <a:cxnLst/>
              <a:rect l="l" t="t" r="r" b="b"/>
              <a:pathLst>
                <a:path w="1673225">
                  <a:moveTo>
                    <a:pt x="1672983" y="0"/>
                  </a:moveTo>
                  <a:lnTo>
                    <a:pt x="0" y="0"/>
                  </a:lnTo>
                </a:path>
              </a:pathLst>
            </a:custGeom>
            <a:ln w="18097">
              <a:solidFill>
                <a:srgbClr val="8FC740"/>
              </a:solidFill>
              <a:prstDash val="dot"/>
            </a:ln>
          </p:spPr>
          <p:txBody>
            <a:bodyPr wrap="square" lIns="0" tIns="0" rIns="0" bIns="0" rtlCol="0"/>
            <a:lstStyle/>
            <a:p>
              <a:endParaRPr dirty="0"/>
            </a:p>
          </p:txBody>
        </p:sp>
        <p:sp>
          <p:nvSpPr>
            <p:cNvPr id="130" name="object 130"/>
            <p:cNvSpPr/>
            <p:nvPr/>
          </p:nvSpPr>
          <p:spPr>
            <a:xfrm>
              <a:off x="2036838" y="4337570"/>
              <a:ext cx="1773555" cy="18415"/>
            </a:xfrm>
            <a:custGeom>
              <a:avLst/>
              <a:gdLst/>
              <a:ahLst/>
              <a:cxnLst/>
              <a:rect l="l" t="t" r="r" b="b"/>
              <a:pathLst>
                <a:path w="1773554" h="18414">
                  <a:moveTo>
                    <a:pt x="18097" y="9042"/>
                  </a:moveTo>
                  <a:lnTo>
                    <a:pt x="15443" y="2641"/>
                  </a:lnTo>
                  <a:lnTo>
                    <a:pt x="9055" y="0"/>
                  </a:lnTo>
                  <a:lnTo>
                    <a:pt x="2654" y="2641"/>
                  </a:lnTo>
                  <a:lnTo>
                    <a:pt x="0" y="9042"/>
                  </a:lnTo>
                  <a:lnTo>
                    <a:pt x="2654" y="15443"/>
                  </a:lnTo>
                  <a:lnTo>
                    <a:pt x="9055" y="18097"/>
                  </a:lnTo>
                  <a:lnTo>
                    <a:pt x="15443" y="15443"/>
                  </a:lnTo>
                  <a:lnTo>
                    <a:pt x="18097" y="9042"/>
                  </a:lnTo>
                  <a:close/>
                </a:path>
                <a:path w="1773554" h="18414">
                  <a:moveTo>
                    <a:pt x="1773364" y="9042"/>
                  </a:moveTo>
                  <a:lnTo>
                    <a:pt x="1770710" y="2641"/>
                  </a:lnTo>
                  <a:lnTo>
                    <a:pt x="1764322" y="0"/>
                  </a:lnTo>
                  <a:lnTo>
                    <a:pt x="1757921" y="2641"/>
                  </a:lnTo>
                  <a:lnTo>
                    <a:pt x="1755267" y="9042"/>
                  </a:lnTo>
                  <a:lnTo>
                    <a:pt x="1757921" y="15443"/>
                  </a:lnTo>
                  <a:lnTo>
                    <a:pt x="1764322" y="18097"/>
                  </a:lnTo>
                  <a:lnTo>
                    <a:pt x="1770710" y="15443"/>
                  </a:lnTo>
                  <a:lnTo>
                    <a:pt x="1773364" y="9042"/>
                  </a:lnTo>
                  <a:close/>
                </a:path>
              </a:pathLst>
            </a:custGeom>
            <a:solidFill>
              <a:srgbClr val="8FC740"/>
            </a:solidFill>
          </p:spPr>
          <p:txBody>
            <a:bodyPr wrap="square" lIns="0" tIns="0" rIns="0" bIns="0" rtlCol="0"/>
            <a:lstStyle/>
            <a:p>
              <a:endParaRPr dirty="0"/>
            </a:p>
          </p:txBody>
        </p:sp>
        <p:pic>
          <p:nvPicPr>
            <p:cNvPr id="131" name="object 131"/>
            <p:cNvPicPr/>
            <p:nvPr/>
          </p:nvPicPr>
          <p:blipFill>
            <a:blip r:embed="rId5" cstate="print"/>
            <a:stretch>
              <a:fillRect/>
            </a:stretch>
          </p:blipFill>
          <p:spPr>
            <a:xfrm>
              <a:off x="3067241" y="4229087"/>
              <a:ext cx="224688" cy="224688"/>
            </a:xfrm>
            <a:prstGeom prst="rect">
              <a:avLst/>
            </a:prstGeom>
          </p:spPr>
        </p:pic>
      </p:grpSp>
      <p:sp>
        <p:nvSpPr>
          <p:cNvPr id="132" name="object 132"/>
          <p:cNvSpPr txBox="1"/>
          <p:nvPr/>
        </p:nvSpPr>
        <p:spPr>
          <a:xfrm>
            <a:off x="3094723" y="4275723"/>
            <a:ext cx="175895" cy="123189"/>
          </a:xfrm>
          <a:prstGeom prst="rect">
            <a:avLst/>
          </a:prstGeom>
        </p:spPr>
        <p:txBody>
          <a:bodyPr vert="horz" wrap="square" lIns="0" tIns="11430" rIns="0" bIns="0" rtlCol="0">
            <a:spAutoFit/>
          </a:bodyPr>
          <a:lstStyle/>
          <a:p>
            <a:pPr marL="12700">
              <a:lnSpc>
                <a:spcPct val="100000"/>
              </a:lnSpc>
              <a:spcBef>
                <a:spcPts val="90"/>
              </a:spcBef>
            </a:pPr>
            <a:r>
              <a:rPr sz="650" b="1" spc="40" dirty="0">
                <a:solidFill>
                  <a:srgbClr val="FFFFFF"/>
                </a:solidFill>
                <a:latin typeface="Calibri"/>
                <a:cs typeface="Calibri"/>
              </a:rPr>
              <a:t>YES</a:t>
            </a:r>
            <a:endParaRPr sz="650" dirty="0">
              <a:latin typeface="Calibri"/>
              <a:cs typeface="Calibri"/>
            </a:endParaRPr>
          </a:p>
        </p:txBody>
      </p:sp>
      <p:grpSp>
        <p:nvGrpSpPr>
          <p:cNvPr id="133" name="object 133"/>
          <p:cNvGrpSpPr/>
          <p:nvPr/>
        </p:nvGrpSpPr>
        <p:grpSpPr>
          <a:xfrm>
            <a:off x="1947078" y="4297928"/>
            <a:ext cx="2938780" cy="2800985"/>
            <a:chOff x="1947078" y="4297928"/>
            <a:chExt cx="2938780" cy="2800985"/>
          </a:xfrm>
        </p:grpSpPr>
        <p:sp>
          <p:nvSpPr>
            <p:cNvPr id="134" name="object 134"/>
            <p:cNvSpPr/>
            <p:nvPr/>
          </p:nvSpPr>
          <p:spPr>
            <a:xfrm>
              <a:off x="1947078" y="4297928"/>
              <a:ext cx="81915" cy="95250"/>
            </a:xfrm>
            <a:custGeom>
              <a:avLst/>
              <a:gdLst/>
              <a:ahLst/>
              <a:cxnLst/>
              <a:rect l="l" t="t" r="r" b="b"/>
              <a:pathLst>
                <a:path w="81914" h="95250">
                  <a:moveTo>
                    <a:pt x="81572" y="0"/>
                  </a:moveTo>
                  <a:lnTo>
                    <a:pt x="46888" y="0"/>
                  </a:lnTo>
                  <a:lnTo>
                    <a:pt x="0" y="46507"/>
                  </a:lnTo>
                  <a:lnTo>
                    <a:pt x="46888" y="94691"/>
                  </a:lnTo>
                  <a:lnTo>
                    <a:pt x="81572" y="94691"/>
                  </a:lnTo>
                  <a:lnTo>
                    <a:pt x="36563" y="47345"/>
                  </a:lnTo>
                  <a:lnTo>
                    <a:pt x="81572" y="0"/>
                  </a:lnTo>
                  <a:close/>
                </a:path>
              </a:pathLst>
            </a:custGeom>
            <a:solidFill>
              <a:srgbClr val="8FC740"/>
            </a:solidFill>
          </p:spPr>
          <p:txBody>
            <a:bodyPr wrap="square" lIns="0" tIns="0" rIns="0" bIns="0" rtlCol="0"/>
            <a:lstStyle/>
            <a:p>
              <a:endParaRPr dirty="0"/>
            </a:p>
          </p:txBody>
        </p:sp>
        <p:sp>
          <p:nvSpPr>
            <p:cNvPr id="135" name="object 135"/>
            <p:cNvSpPr/>
            <p:nvPr/>
          </p:nvSpPr>
          <p:spPr>
            <a:xfrm>
              <a:off x="3520227" y="6071140"/>
              <a:ext cx="1359535" cy="1021715"/>
            </a:xfrm>
            <a:custGeom>
              <a:avLst/>
              <a:gdLst/>
              <a:ahLst/>
              <a:cxnLst/>
              <a:rect l="l" t="t" r="r" b="b"/>
              <a:pathLst>
                <a:path w="1359535" h="1021715">
                  <a:moveTo>
                    <a:pt x="77850" y="0"/>
                  </a:moveTo>
                  <a:lnTo>
                    <a:pt x="47550" y="6117"/>
                  </a:lnTo>
                  <a:lnTo>
                    <a:pt x="22804" y="22799"/>
                  </a:lnTo>
                  <a:lnTo>
                    <a:pt x="6118" y="47545"/>
                  </a:lnTo>
                  <a:lnTo>
                    <a:pt x="0" y="77851"/>
                  </a:lnTo>
                  <a:lnTo>
                    <a:pt x="0" y="943279"/>
                  </a:lnTo>
                  <a:lnTo>
                    <a:pt x="6118" y="973585"/>
                  </a:lnTo>
                  <a:lnTo>
                    <a:pt x="22804" y="998331"/>
                  </a:lnTo>
                  <a:lnTo>
                    <a:pt x="47550" y="1015013"/>
                  </a:lnTo>
                  <a:lnTo>
                    <a:pt x="77850" y="1021130"/>
                  </a:lnTo>
                  <a:lnTo>
                    <a:pt x="1281595" y="1021130"/>
                  </a:lnTo>
                  <a:lnTo>
                    <a:pt x="1311895" y="1015013"/>
                  </a:lnTo>
                  <a:lnTo>
                    <a:pt x="1336641" y="998331"/>
                  </a:lnTo>
                  <a:lnTo>
                    <a:pt x="1353327" y="973585"/>
                  </a:lnTo>
                  <a:lnTo>
                    <a:pt x="1359446" y="943279"/>
                  </a:lnTo>
                  <a:lnTo>
                    <a:pt x="1359446" y="77851"/>
                  </a:lnTo>
                  <a:lnTo>
                    <a:pt x="1353327" y="47545"/>
                  </a:lnTo>
                  <a:lnTo>
                    <a:pt x="1336641" y="22799"/>
                  </a:lnTo>
                  <a:lnTo>
                    <a:pt x="1311895" y="6117"/>
                  </a:lnTo>
                  <a:lnTo>
                    <a:pt x="1281595" y="0"/>
                  </a:lnTo>
                  <a:lnTo>
                    <a:pt x="77850" y="0"/>
                  </a:lnTo>
                  <a:close/>
                </a:path>
              </a:pathLst>
            </a:custGeom>
            <a:ln w="12065">
              <a:solidFill>
                <a:srgbClr val="808285"/>
              </a:solidFill>
            </a:ln>
          </p:spPr>
          <p:txBody>
            <a:bodyPr wrap="square" lIns="0" tIns="0" rIns="0" bIns="0" rtlCol="0"/>
            <a:lstStyle/>
            <a:p>
              <a:endParaRPr dirty="0"/>
            </a:p>
          </p:txBody>
        </p:sp>
        <p:pic>
          <p:nvPicPr>
            <p:cNvPr id="136" name="object 136"/>
            <p:cNvPicPr/>
            <p:nvPr/>
          </p:nvPicPr>
          <p:blipFill>
            <a:blip r:embed="rId2" cstate="print"/>
            <a:stretch>
              <a:fillRect/>
            </a:stretch>
          </p:blipFill>
          <p:spPr>
            <a:xfrm>
              <a:off x="4568809" y="5491112"/>
              <a:ext cx="224688" cy="224688"/>
            </a:xfrm>
            <a:prstGeom prst="rect">
              <a:avLst/>
            </a:prstGeom>
          </p:spPr>
        </p:pic>
      </p:grpSp>
      <p:sp>
        <p:nvSpPr>
          <p:cNvPr id="137" name="object 137"/>
          <p:cNvSpPr txBox="1"/>
          <p:nvPr/>
        </p:nvSpPr>
        <p:spPr>
          <a:xfrm>
            <a:off x="2152817" y="2139021"/>
            <a:ext cx="1393190" cy="133985"/>
          </a:xfrm>
          <a:prstGeom prst="rect">
            <a:avLst/>
          </a:prstGeom>
        </p:spPr>
        <p:txBody>
          <a:bodyPr vert="horz" wrap="square" lIns="0" tIns="13970" rIns="0" bIns="0" rtlCol="0">
            <a:spAutoFit/>
          </a:bodyPr>
          <a:lstStyle/>
          <a:p>
            <a:pPr marL="12700">
              <a:lnSpc>
                <a:spcPct val="100000"/>
              </a:lnSpc>
              <a:spcBef>
                <a:spcPts val="110"/>
              </a:spcBef>
            </a:pPr>
            <a:r>
              <a:rPr sz="700" dirty="0">
                <a:latin typeface="Tahoma"/>
                <a:cs typeface="Tahoma"/>
              </a:rPr>
              <a:t>(rework</a:t>
            </a:r>
            <a:r>
              <a:rPr sz="700" spc="130" dirty="0">
                <a:latin typeface="Tahoma"/>
                <a:cs typeface="Tahoma"/>
              </a:rPr>
              <a:t> </a:t>
            </a:r>
            <a:r>
              <a:rPr sz="700" dirty="0">
                <a:latin typeface="Tahoma"/>
                <a:cs typeface="Tahoma"/>
              </a:rPr>
              <a:t>and</a:t>
            </a:r>
            <a:r>
              <a:rPr sz="700" spc="100" dirty="0">
                <a:latin typeface="Tahoma"/>
                <a:cs typeface="Tahoma"/>
              </a:rPr>
              <a:t> </a:t>
            </a:r>
            <a:r>
              <a:rPr sz="700" dirty="0">
                <a:latin typeface="Tahoma"/>
                <a:cs typeface="Tahoma"/>
              </a:rPr>
              <a:t>resubmit</a:t>
            </a:r>
            <a:r>
              <a:rPr sz="700" spc="100" dirty="0">
                <a:latin typeface="Tahoma"/>
                <a:cs typeface="Tahoma"/>
              </a:rPr>
              <a:t> </a:t>
            </a:r>
            <a:r>
              <a:rPr sz="700" spc="60" dirty="0">
                <a:latin typeface="Tahoma"/>
                <a:cs typeface="Tahoma"/>
              </a:rPr>
              <a:t>or</a:t>
            </a:r>
            <a:r>
              <a:rPr sz="700" spc="65" dirty="0">
                <a:latin typeface="Tahoma"/>
                <a:cs typeface="Tahoma"/>
              </a:rPr>
              <a:t> </a:t>
            </a:r>
            <a:r>
              <a:rPr sz="700" spc="-10" dirty="0">
                <a:latin typeface="Tahoma"/>
                <a:cs typeface="Tahoma"/>
              </a:rPr>
              <a:t>cancel)</a:t>
            </a:r>
            <a:endParaRPr sz="700" dirty="0">
              <a:latin typeface="Tahoma"/>
              <a:cs typeface="Tahoma"/>
            </a:endParaRPr>
          </a:p>
        </p:txBody>
      </p:sp>
      <p:sp>
        <p:nvSpPr>
          <p:cNvPr id="138" name="object 138"/>
          <p:cNvSpPr txBox="1"/>
          <p:nvPr/>
        </p:nvSpPr>
        <p:spPr>
          <a:xfrm>
            <a:off x="4607149" y="5537741"/>
            <a:ext cx="152400" cy="123189"/>
          </a:xfrm>
          <a:prstGeom prst="rect">
            <a:avLst/>
          </a:prstGeom>
        </p:spPr>
        <p:txBody>
          <a:bodyPr vert="horz" wrap="square" lIns="0" tIns="11430" rIns="0" bIns="0" rtlCol="0">
            <a:spAutoFit/>
          </a:bodyPr>
          <a:lstStyle/>
          <a:p>
            <a:pPr marL="12700">
              <a:lnSpc>
                <a:spcPct val="100000"/>
              </a:lnSpc>
              <a:spcBef>
                <a:spcPts val="90"/>
              </a:spcBef>
            </a:pPr>
            <a:r>
              <a:rPr sz="650" b="1" spc="40" dirty="0">
                <a:solidFill>
                  <a:srgbClr val="FFFFFF"/>
                </a:solidFill>
                <a:latin typeface="Calibri"/>
                <a:cs typeface="Calibri"/>
              </a:rPr>
              <a:t>NO</a:t>
            </a:r>
            <a:endParaRPr sz="650" dirty="0">
              <a:latin typeface="Calibri"/>
              <a:cs typeface="Calibri"/>
            </a:endParaRPr>
          </a:p>
        </p:txBody>
      </p:sp>
      <p:sp>
        <p:nvSpPr>
          <p:cNvPr id="139" name="object 139"/>
          <p:cNvSpPr txBox="1"/>
          <p:nvPr/>
        </p:nvSpPr>
        <p:spPr>
          <a:xfrm>
            <a:off x="3590500" y="6105203"/>
            <a:ext cx="1245870" cy="927100"/>
          </a:xfrm>
          <a:prstGeom prst="rect">
            <a:avLst/>
          </a:prstGeom>
        </p:spPr>
        <p:txBody>
          <a:bodyPr vert="horz" wrap="square" lIns="0" tIns="13970" rIns="0" bIns="0" rtlCol="0">
            <a:spAutoFit/>
          </a:bodyPr>
          <a:lstStyle/>
          <a:p>
            <a:pPr marL="12700">
              <a:lnSpc>
                <a:spcPct val="100000"/>
              </a:lnSpc>
              <a:spcBef>
                <a:spcPts val="110"/>
              </a:spcBef>
            </a:pPr>
            <a:r>
              <a:rPr sz="700" b="1" spc="55" dirty="0">
                <a:latin typeface="Calibri"/>
                <a:cs typeface="Calibri"/>
              </a:rPr>
              <a:t>Action</a:t>
            </a:r>
            <a:r>
              <a:rPr sz="700" b="1" spc="5" dirty="0">
                <a:latin typeface="Calibri"/>
                <a:cs typeface="Calibri"/>
              </a:rPr>
              <a:t> </a:t>
            </a:r>
            <a:r>
              <a:rPr sz="700" b="1" spc="65" dirty="0">
                <a:latin typeface="Calibri"/>
                <a:cs typeface="Calibri"/>
              </a:rPr>
              <a:t>as</a:t>
            </a:r>
            <a:r>
              <a:rPr sz="700" b="1" spc="20" dirty="0">
                <a:latin typeface="Calibri"/>
                <a:cs typeface="Calibri"/>
              </a:rPr>
              <a:t> </a:t>
            </a:r>
            <a:r>
              <a:rPr sz="700" b="1" spc="35" dirty="0">
                <a:latin typeface="Calibri"/>
                <a:cs typeface="Calibri"/>
              </a:rPr>
              <a:t>directed:</a:t>
            </a:r>
            <a:endParaRPr sz="700" dirty="0">
              <a:latin typeface="Calibri"/>
              <a:cs typeface="Calibri"/>
            </a:endParaRPr>
          </a:p>
          <a:p>
            <a:pPr marL="70485" indent="-58419">
              <a:lnSpc>
                <a:spcPct val="100000"/>
              </a:lnSpc>
              <a:spcBef>
                <a:spcPts val="55"/>
              </a:spcBef>
              <a:buChar char="•"/>
              <a:tabLst>
                <a:tab pos="71120" algn="l"/>
              </a:tabLst>
            </a:pPr>
            <a:r>
              <a:rPr sz="700" dirty="0">
                <a:latin typeface="Tahoma"/>
                <a:cs typeface="Tahoma"/>
              </a:rPr>
              <a:t>Return</a:t>
            </a:r>
            <a:r>
              <a:rPr sz="700" spc="60" dirty="0">
                <a:latin typeface="Tahoma"/>
                <a:cs typeface="Tahoma"/>
              </a:rPr>
              <a:t> </a:t>
            </a:r>
            <a:r>
              <a:rPr sz="700" spc="55" dirty="0">
                <a:latin typeface="Tahoma"/>
                <a:cs typeface="Tahoma"/>
              </a:rPr>
              <a:t>for</a:t>
            </a:r>
            <a:r>
              <a:rPr sz="700" spc="75" dirty="0">
                <a:latin typeface="Tahoma"/>
                <a:cs typeface="Tahoma"/>
              </a:rPr>
              <a:t> </a:t>
            </a:r>
            <a:r>
              <a:rPr sz="700" spc="-10" dirty="0">
                <a:latin typeface="Tahoma"/>
                <a:cs typeface="Tahoma"/>
              </a:rPr>
              <a:t>amendment</a:t>
            </a:r>
            <a:endParaRPr sz="700" dirty="0">
              <a:latin typeface="Tahoma"/>
              <a:cs typeface="Tahoma"/>
            </a:endParaRPr>
          </a:p>
          <a:p>
            <a:pPr marL="12700" marR="5080">
              <a:lnSpc>
                <a:spcPct val="106200"/>
              </a:lnSpc>
              <a:buChar char="•"/>
              <a:tabLst>
                <a:tab pos="70485" algn="l"/>
              </a:tabLst>
            </a:pPr>
            <a:r>
              <a:rPr sz="700" dirty="0">
                <a:latin typeface="Tahoma"/>
                <a:cs typeface="Tahoma"/>
              </a:rPr>
              <a:t>Hold</a:t>
            </a:r>
            <a:r>
              <a:rPr sz="700" spc="180" dirty="0">
                <a:latin typeface="Tahoma"/>
                <a:cs typeface="Tahoma"/>
              </a:rPr>
              <a:t> </a:t>
            </a:r>
            <a:r>
              <a:rPr sz="700" dirty="0">
                <a:latin typeface="Tahoma"/>
                <a:cs typeface="Tahoma"/>
              </a:rPr>
              <a:t>pending</a:t>
            </a:r>
            <a:r>
              <a:rPr sz="700" spc="180" dirty="0">
                <a:latin typeface="Tahoma"/>
                <a:cs typeface="Tahoma"/>
              </a:rPr>
              <a:t> </a:t>
            </a:r>
            <a:r>
              <a:rPr sz="700" spc="-10" dirty="0">
                <a:latin typeface="Tahoma"/>
                <a:cs typeface="Tahoma"/>
              </a:rPr>
              <a:t>resubmission </a:t>
            </a:r>
            <a:r>
              <a:rPr sz="700" dirty="0">
                <a:latin typeface="Tahoma"/>
                <a:cs typeface="Tahoma"/>
              </a:rPr>
              <a:t>(when</a:t>
            </a:r>
            <a:r>
              <a:rPr sz="700" spc="40" dirty="0">
                <a:latin typeface="Tahoma"/>
                <a:cs typeface="Tahoma"/>
              </a:rPr>
              <a:t> </a:t>
            </a:r>
            <a:r>
              <a:rPr sz="700" dirty="0">
                <a:latin typeface="Tahoma"/>
                <a:cs typeface="Tahoma"/>
              </a:rPr>
              <a:t>funding</a:t>
            </a:r>
            <a:r>
              <a:rPr sz="700" spc="110" dirty="0">
                <a:latin typeface="Tahoma"/>
                <a:cs typeface="Tahoma"/>
              </a:rPr>
              <a:t> </a:t>
            </a:r>
            <a:r>
              <a:rPr sz="700" dirty="0">
                <a:latin typeface="Tahoma"/>
                <a:cs typeface="Tahoma"/>
              </a:rPr>
              <a:t>is</a:t>
            </a:r>
            <a:r>
              <a:rPr sz="700" spc="85" dirty="0">
                <a:latin typeface="Tahoma"/>
                <a:cs typeface="Tahoma"/>
              </a:rPr>
              <a:t> </a:t>
            </a:r>
            <a:r>
              <a:rPr sz="700" spc="-10" dirty="0">
                <a:latin typeface="Tahoma"/>
                <a:cs typeface="Tahoma"/>
              </a:rPr>
              <a:t>available, </a:t>
            </a:r>
            <a:r>
              <a:rPr sz="700" dirty="0">
                <a:latin typeface="Tahoma"/>
                <a:cs typeface="Tahoma"/>
              </a:rPr>
              <a:t>when</a:t>
            </a:r>
            <a:r>
              <a:rPr sz="700" spc="10" dirty="0">
                <a:latin typeface="Tahoma"/>
                <a:cs typeface="Tahoma"/>
              </a:rPr>
              <a:t> </a:t>
            </a:r>
            <a:r>
              <a:rPr sz="700" dirty="0">
                <a:latin typeface="Tahoma"/>
                <a:cs typeface="Tahoma"/>
              </a:rPr>
              <a:t>other</a:t>
            </a:r>
            <a:r>
              <a:rPr sz="700" spc="25" dirty="0">
                <a:latin typeface="Tahoma"/>
                <a:cs typeface="Tahoma"/>
              </a:rPr>
              <a:t> </a:t>
            </a:r>
            <a:r>
              <a:rPr sz="700" spc="50" dirty="0">
                <a:latin typeface="Tahoma"/>
                <a:cs typeface="Tahoma"/>
              </a:rPr>
              <a:t>scope can</a:t>
            </a:r>
            <a:r>
              <a:rPr sz="700" spc="35" dirty="0">
                <a:latin typeface="Tahoma"/>
                <a:cs typeface="Tahoma"/>
              </a:rPr>
              <a:t> </a:t>
            </a:r>
            <a:r>
              <a:rPr sz="700" spc="-25" dirty="0">
                <a:latin typeface="Tahoma"/>
                <a:cs typeface="Tahoma"/>
              </a:rPr>
              <a:t>be</a:t>
            </a:r>
            <a:r>
              <a:rPr sz="700" dirty="0">
                <a:latin typeface="Tahoma"/>
                <a:cs typeface="Tahoma"/>
              </a:rPr>
              <a:t> added</a:t>
            </a:r>
            <a:r>
              <a:rPr sz="700" spc="175" dirty="0">
                <a:latin typeface="Tahoma"/>
                <a:cs typeface="Tahoma"/>
              </a:rPr>
              <a:t> </a:t>
            </a:r>
            <a:r>
              <a:rPr sz="700" spc="-10" dirty="0">
                <a:latin typeface="Tahoma"/>
                <a:cs typeface="Tahoma"/>
              </a:rPr>
              <a:t>etc.)</a:t>
            </a:r>
            <a:endParaRPr sz="700" dirty="0">
              <a:latin typeface="Tahoma"/>
              <a:cs typeface="Tahoma"/>
            </a:endParaRPr>
          </a:p>
          <a:p>
            <a:pPr marL="12700" marR="35560">
              <a:lnSpc>
                <a:spcPct val="106200"/>
              </a:lnSpc>
              <a:buChar char="•"/>
              <a:tabLst>
                <a:tab pos="71120" algn="l"/>
              </a:tabLst>
            </a:pPr>
            <a:r>
              <a:rPr sz="700" spc="55" dirty="0">
                <a:latin typeface="Tahoma"/>
                <a:cs typeface="Tahoma"/>
              </a:rPr>
              <a:t>No</a:t>
            </a:r>
            <a:r>
              <a:rPr sz="700" spc="35" dirty="0">
                <a:latin typeface="Tahoma"/>
                <a:cs typeface="Tahoma"/>
              </a:rPr>
              <a:t> </a:t>
            </a:r>
            <a:r>
              <a:rPr sz="700" spc="50" dirty="0">
                <a:latin typeface="Tahoma"/>
                <a:cs typeface="Tahoma"/>
              </a:rPr>
              <a:t>further</a:t>
            </a:r>
            <a:r>
              <a:rPr sz="700" spc="35" dirty="0">
                <a:latin typeface="Tahoma"/>
                <a:cs typeface="Tahoma"/>
              </a:rPr>
              <a:t> </a:t>
            </a:r>
            <a:r>
              <a:rPr sz="700" dirty="0">
                <a:latin typeface="Tahoma"/>
                <a:cs typeface="Tahoma"/>
              </a:rPr>
              <a:t>action</a:t>
            </a:r>
            <a:r>
              <a:rPr sz="700" spc="15" dirty="0">
                <a:latin typeface="Tahoma"/>
                <a:cs typeface="Tahoma"/>
              </a:rPr>
              <a:t> </a:t>
            </a:r>
            <a:r>
              <a:rPr sz="700" spc="-10" dirty="0">
                <a:latin typeface="Tahoma"/>
                <a:cs typeface="Tahoma"/>
              </a:rPr>
              <a:t>required </a:t>
            </a:r>
            <a:r>
              <a:rPr sz="700" dirty="0">
                <a:latin typeface="Tahoma"/>
                <a:cs typeface="Tahoma"/>
              </a:rPr>
              <a:t>(process</a:t>
            </a:r>
            <a:r>
              <a:rPr sz="700" spc="240" dirty="0">
                <a:latin typeface="Tahoma"/>
                <a:cs typeface="Tahoma"/>
              </a:rPr>
              <a:t> </a:t>
            </a:r>
            <a:r>
              <a:rPr sz="700" spc="-20" dirty="0">
                <a:latin typeface="Tahoma"/>
                <a:cs typeface="Tahoma"/>
              </a:rPr>
              <a:t>ends)</a:t>
            </a:r>
            <a:endParaRPr sz="700" dirty="0">
              <a:latin typeface="Tahoma"/>
              <a:cs typeface="Tahoma"/>
            </a:endParaRPr>
          </a:p>
        </p:txBody>
      </p:sp>
      <p:grpSp>
        <p:nvGrpSpPr>
          <p:cNvPr id="140" name="object 140"/>
          <p:cNvGrpSpPr/>
          <p:nvPr/>
        </p:nvGrpSpPr>
        <p:grpSpPr>
          <a:xfrm>
            <a:off x="3808839" y="1332461"/>
            <a:ext cx="1082675" cy="511809"/>
            <a:chOff x="3808839" y="1332461"/>
            <a:chExt cx="1082675" cy="511809"/>
          </a:xfrm>
        </p:grpSpPr>
        <p:sp>
          <p:nvSpPr>
            <p:cNvPr id="141" name="object 141"/>
            <p:cNvSpPr/>
            <p:nvPr/>
          </p:nvSpPr>
          <p:spPr>
            <a:xfrm>
              <a:off x="3814871" y="1338493"/>
              <a:ext cx="1070610" cy="499745"/>
            </a:xfrm>
            <a:custGeom>
              <a:avLst/>
              <a:gdLst/>
              <a:ahLst/>
              <a:cxnLst/>
              <a:rect l="l" t="t" r="r" b="b"/>
              <a:pathLst>
                <a:path w="1070610" h="499744">
                  <a:moveTo>
                    <a:pt x="992454" y="0"/>
                  </a:moveTo>
                  <a:lnTo>
                    <a:pt x="77850" y="0"/>
                  </a:lnTo>
                  <a:lnTo>
                    <a:pt x="47550" y="6116"/>
                  </a:lnTo>
                  <a:lnTo>
                    <a:pt x="22804" y="22798"/>
                  </a:lnTo>
                  <a:lnTo>
                    <a:pt x="6118" y="47539"/>
                  </a:lnTo>
                  <a:lnTo>
                    <a:pt x="0" y="77838"/>
                  </a:lnTo>
                  <a:lnTo>
                    <a:pt x="0" y="421284"/>
                  </a:lnTo>
                  <a:lnTo>
                    <a:pt x="6118" y="451590"/>
                  </a:lnTo>
                  <a:lnTo>
                    <a:pt x="22804" y="476335"/>
                  </a:lnTo>
                  <a:lnTo>
                    <a:pt x="47550" y="493018"/>
                  </a:lnTo>
                  <a:lnTo>
                    <a:pt x="77850" y="499135"/>
                  </a:lnTo>
                  <a:lnTo>
                    <a:pt x="992454" y="499135"/>
                  </a:lnTo>
                  <a:lnTo>
                    <a:pt x="1022752" y="493018"/>
                  </a:lnTo>
                  <a:lnTo>
                    <a:pt x="1047494" y="476335"/>
                  </a:lnTo>
                  <a:lnTo>
                    <a:pt x="1064175" y="451590"/>
                  </a:lnTo>
                  <a:lnTo>
                    <a:pt x="1070292" y="421284"/>
                  </a:lnTo>
                  <a:lnTo>
                    <a:pt x="1070292" y="77838"/>
                  </a:lnTo>
                  <a:lnTo>
                    <a:pt x="1064175" y="47539"/>
                  </a:lnTo>
                  <a:lnTo>
                    <a:pt x="1047494" y="22798"/>
                  </a:lnTo>
                  <a:lnTo>
                    <a:pt x="1022752" y="6116"/>
                  </a:lnTo>
                  <a:lnTo>
                    <a:pt x="992454" y="0"/>
                  </a:lnTo>
                  <a:close/>
                </a:path>
              </a:pathLst>
            </a:custGeom>
            <a:solidFill>
              <a:srgbClr val="FFFFFF"/>
            </a:solidFill>
          </p:spPr>
          <p:txBody>
            <a:bodyPr wrap="square" lIns="0" tIns="0" rIns="0" bIns="0" rtlCol="0"/>
            <a:lstStyle/>
            <a:p>
              <a:endParaRPr dirty="0"/>
            </a:p>
          </p:txBody>
        </p:sp>
        <p:sp>
          <p:nvSpPr>
            <p:cNvPr id="142" name="object 142"/>
            <p:cNvSpPr/>
            <p:nvPr/>
          </p:nvSpPr>
          <p:spPr>
            <a:xfrm>
              <a:off x="3814871" y="1338493"/>
              <a:ext cx="1070610" cy="499745"/>
            </a:xfrm>
            <a:custGeom>
              <a:avLst/>
              <a:gdLst/>
              <a:ahLst/>
              <a:cxnLst/>
              <a:rect l="l" t="t" r="r" b="b"/>
              <a:pathLst>
                <a:path w="1070610" h="499744">
                  <a:moveTo>
                    <a:pt x="77850" y="0"/>
                  </a:moveTo>
                  <a:lnTo>
                    <a:pt x="47550" y="6116"/>
                  </a:lnTo>
                  <a:lnTo>
                    <a:pt x="22804" y="22798"/>
                  </a:lnTo>
                  <a:lnTo>
                    <a:pt x="6118" y="47539"/>
                  </a:lnTo>
                  <a:lnTo>
                    <a:pt x="0" y="77838"/>
                  </a:lnTo>
                  <a:lnTo>
                    <a:pt x="0" y="421284"/>
                  </a:lnTo>
                  <a:lnTo>
                    <a:pt x="6118" y="451590"/>
                  </a:lnTo>
                  <a:lnTo>
                    <a:pt x="22804" y="476335"/>
                  </a:lnTo>
                  <a:lnTo>
                    <a:pt x="47550" y="493018"/>
                  </a:lnTo>
                  <a:lnTo>
                    <a:pt x="77850" y="499135"/>
                  </a:lnTo>
                  <a:lnTo>
                    <a:pt x="992454" y="499135"/>
                  </a:lnTo>
                  <a:lnTo>
                    <a:pt x="1022752" y="493018"/>
                  </a:lnTo>
                  <a:lnTo>
                    <a:pt x="1047494" y="476335"/>
                  </a:lnTo>
                  <a:lnTo>
                    <a:pt x="1064175" y="451590"/>
                  </a:lnTo>
                  <a:lnTo>
                    <a:pt x="1070292" y="421284"/>
                  </a:lnTo>
                  <a:lnTo>
                    <a:pt x="1070292" y="77838"/>
                  </a:lnTo>
                  <a:lnTo>
                    <a:pt x="1064175" y="47539"/>
                  </a:lnTo>
                  <a:lnTo>
                    <a:pt x="1047494" y="22798"/>
                  </a:lnTo>
                  <a:lnTo>
                    <a:pt x="1022752" y="6116"/>
                  </a:lnTo>
                  <a:lnTo>
                    <a:pt x="992454" y="0"/>
                  </a:lnTo>
                  <a:lnTo>
                    <a:pt x="77850" y="0"/>
                  </a:lnTo>
                  <a:close/>
                </a:path>
              </a:pathLst>
            </a:custGeom>
            <a:ln w="12065">
              <a:solidFill>
                <a:srgbClr val="8FC740"/>
              </a:solidFill>
            </a:ln>
          </p:spPr>
          <p:txBody>
            <a:bodyPr wrap="square" lIns="0" tIns="0" rIns="0" bIns="0" rtlCol="0"/>
            <a:lstStyle/>
            <a:p>
              <a:endParaRPr dirty="0"/>
            </a:p>
          </p:txBody>
        </p:sp>
      </p:grpSp>
      <p:sp>
        <p:nvSpPr>
          <p:cNvPr id="143" name="object 143"/>
          <p:cNvSpPr txBox="1"/>
          <p:nvPr/>
        </p:nvSpPr>
        <p:spPr>
          <a:xfrm>
            <a:off x="3941160" y="1409866"/>
            <a:ext cx="825500" cy="360680"/>
          </a:xfrm>
          <a:prstGeom prst="rect">
            <a:avLst/>
          </a:prstGeom>
        </p:spPr>
        <p:txBody>
          <a:bodyPr vert="horz" wrap="square" lIns="0" tIns="7620" rIns="0" bIns="0" rtlCol="0">
            <a:spAutoFit/>
          </a:bodyPr>
          <a:lstStyle/>
          <a:p>
            <a:pPr marL="12065" marR="5080" algn="ctr">
              <a:lnSpc>
                <a:spcPct val="106200"/>
              </a:lnSpc>
              <a:spcBef>
                <a:spcPts val="60"/>
              </a:spcBef>
            </a:pPr>
            <a:r>
              <a:rPr sz="700" spc="-20" dirty="0">
                <a:latin typeface="Tahoma"/>
                <a:cs typeface="Tahoma"/>
              </a:rPr>
              <a:t>Is</a:t>
            </a:r>
            <a:r>
              <a:rPr sz="700" spc="40" dirty="0">
                <a:latin typeface="Tahoma"/>
                <a:cs typeface="Tahoma"/>
              </a:rPr>
              <a:t> </a:t>
            </a:r>
            <a:r>
              <a:rPr sz="700" dirty="0">
                <a:latin typeface="Tahoma"/>
                <a:cs typeface="Tahoma"/>
              </a:rPr>
              <a:t>there</a:t>
            </a:r>
            <a:r>
              <a:rPr sz="700" spc="70" dirty="0">
                <a:latin typeface="Tahoma"/>
                <a:cs typeface="Tahoma"/>
              </a:rPr>
              <a:t> </a:t>
            </a:r>
            <a:r>
              <a:rPr sz="700" dirty="0">
                <a:latin typeface="Tahoma"/>
                <a:cs typeface="Tahoma"/>
              </a:rPr>
              <a:t>an</a:t>
            </a:r>
            <a:r>
              <a:rPr sz="700" spc="5" dirty="0">
                <a:latin typeface="Tahoma"/>
                <a:cs typeface="Tahoma"/>
              </a:rPr>
              <a:t> </a:t>
            </a:r>
            <a:r>
              <a:rPr sz="700" spc="-10" dirty="0">
                <a:latin typeface="Tahoma"/>
                <a:cs typeface="Tahoma"/>
              </a:rPr>
              <a:t>existing </a:t>
            </a:r>
            <a:r>
              <a:rPr sz="700" spc="50" dirty="0">
                <a:latin typeface="Tahoma"/>
                <a:cs typeface="Tahoma"/>
              </a:rPr>
              <a:t>product</a:t>
            </a:r>
            <a:r>
              <a:rPr sz="700" spc="-30" dirty="0">
                <a:latin typeface="Tahoma"/>
                <a:cs typeface="Tahoma"/>
              </a:rPr>
              <a:t> </a:t>
            </a:r>
            <a:r>
              <a:rPr sz="700" spc="50" dirty="0">
                <a:latin typeface="Tahoma"/>
                <a:cs typeface="Tahoma"/>
              </a:rPr>
              <a:t>to</a:t>
            </a:r>
            <a:r>
              <a:rPr sz="700" spc="-30" dirty="0">
                <a:latin typeface="Tahoma"/>
                <a:cs typeface="Tahoma"/>
              </a:rPr>
              <a:t> </a:t>
            </a:r>
            <a:r>
              <a:rPr sz="700" spc="40" dirty="0">
                <a:latin typeface="Tahoma"/>
                <a:cs typeface="Tahoma"/>
              </a:rPr>
              <a:t>adopt </a:t>
            </a:r>
            <a:r>
              <a:rPr sz="700" spc="60" dirty="0">
                <a:latin typeface="Tahoma"/>
                <a:cs typeface="Tahoma"/>
              </a:rPr>
              <a:t>or</a:t>
            </a:r>
            <a:r>
              <a:rPr sz="700" spc="-60" dirty="0">
                <a:latin typeface="Tahoma"/>
                <a:cs typeface="Tahoma"/>
              </a:rPr>
              <a:t> </a:t>
            </a:r>
            <a:r>
              <a:rPr sz="700" spc="-10" dirty="0">
                <a:latin typeface="Tahoma"/>
                <a:cs typeface="Tahoma"/>
              </a:rPr>
              <a:t>adapt?</a:t>
            </a:r>
            <a:endParaRPr sz="700" dirty="0">
              <a:latin typeface="Tahoma"/>
              <a:cs typeface="Tahoma"/>
            </a:endParaRPr>
          </a:p>
        </p:txBody>
      </p:sp>
      <p:grpSp>
        <p:nvGrpSpPr>
          <p:cNvPr id="144" name="object 144"/>
          <p:cNvGrpSpPr/>
          <p:nvPr/>
        </p:nvGrpSpPr>
        <p:grpSpPr>
          <a:xfrm>
            <a:off x="1343395" y="1925105"/>
            <a:ext cx="689610" cy="1641475"/>
            <a:chOff x="1343395" y="1925105"/>
            <a:chExt cx="689610" cy="1641475"/>
          </a:xfrm>
        </p:grpSpPr>
        <p:pic>
          <p:nvPicPr>
            <p:cNvPr id="145" name="object 145"/>
            <p:cNvPicPr/>
            <p:nvPr/>
          </p:nvPicPr>
          <p:blipFill>
            <a:blip r:embed="rId6" cstate="print"/>
            <a:stretch>
              <a:fillRect/>
            </a:stretch>
          </p:blipFill>
          <p:spPr>
            <a:xfrm>
              <a:off x="1343395" y="1925105"/>
              <a:ext cx="81572" cy="94691"/>
            </a:xfrm>
            <a:prstGeom prst="rect">
              <a:avLst/>
            </a:prstGeom>
          </p:spPr>
        </p:pic>
        <p:pic>
          <p:nvPicPr>
            <p:cNvPr id="146" name="object 146"/>
            <p:cNvPicPr/>
            <p:nvPr/>
          </p:nvPicPr>
          <p:blipFill>
            <a:blip r:embed="rId6" cstate="print"/>
            <a:stretch>
              <a:fillRect/>
            </a:stretch>
          </p:blipFill>
          <p:spPr>
            <a:xfrm>
              <a:off x="1343395" y="2077505"/>
              <a:ext cx="81572" cy="94691"/>
            </a:xfrm>
            <a:prstGeom prst="rect">
              <a:avLst/>
            </a:prstGeom>
          </p:spPr>
        </p:pic>
        <p:pic>
          <p:nvPicPr>
            <p:cNvPr id="147" name="object 147"/>
            <p:cNvPicPr/>
            <p:nvPr/>
          </p:nvPicPr>
          <p:blipFill>
            <a:blip r:embed="rId6" cstate="print"/>
            <a:stretch>
              <a:fillRect/>
            </a:stretch>
          </p:blipFill>
          <p:spPr>
            <a:xfrm>
              <a:off x="1951092" y="3471307"/>
              <a:ext cx="81572" cy="94691"/>
            </a:xfrm>
            <a:prstGeom prst="rect">
              <a:avLst/>
            </a:prstGeom>
          </p:spPr>
        </p:pic>
      </p:grpSp>
      <p:sp>
        <p:nvSpPr>
          <p:cNvPr id="148" name="object 148"/>
          <p:cNvSpPr txBox="1"/>
          <p:nvPr/>
        </p:nvSpPr>
        <p:spPr>
          <a:xfrm>
            <a:off x="5780200" y="716503"/>
            <a:ext cx="1231900" cy="208279"/>
          </a:xfrm>
          <a:prstGeom prst="rect">
            <a:avLst/>
          </a:prstGeom>
        </p:spPr>
        <p:txBody>
          <a:bodyPr vert="horz" wrap="square" lIns="0" tIns="12700" rIns="0" bIns="0" rtlCol="0">
            <a:spAutoFit/>
          </a:bodyPr>
          <a:lstStyle/>
          <a:p>
            <a:pPr marL="12700">
              <a:lnSpc>
                <a:spcPct val="100000"/>
              </a:lnSpc>
              <a:spcBef>
                <a:spcPts val="100"/>
              </a:spcBef>
            </a:pPr>
            <a:r>
              <a:rPr sz="1200" b="1" spc="100" dirty="0">
                <a:solidFill>
                  <a:srgbClr val="8FC740"/>
                </a:solidFill>
                <a:latin typeface="Calibri"/>
                <a:cs typeface="Calibri"/>
              </a:rPr>
              <a:t>THE</a:t>
            </a:r>
            <a:r>
              <a:rPr sz="1200" b="1" spc="5" dirty="0">
                <a:solidFill>
                  <a:srgbClr val="8FC740"/>
                </a:solidFill>
                <a:latin typeface="Calibri"/>
                <a:cs typeface="Calibri"/>
              </a:rPr>
              <a:t> </a:t>
            </a:r>
            <a:r>
              <a:rPr sz="1200" b="1" spc="90" dirty="0">
                <a:solidFill>
                  <a:srgbClr val="8FC740"/>
                </a:solidFill>
                <a:latin typeface="Calibri"/>
                <a:cs typeface="Calibri"/>
              </a:rPr>
              <a:t>GAME</a:t>
            </a:r>
            <a:r>
              <a:rPr sz="1200" b="1" spc="30" dirty="0">
                <a:solidFill>
                  <a:srgbClr val="8FC740"/>
                </a:solidFill>
                <a:latin typeface="Calibri"/>
                <a:cs typeface="Calibri"/>
              </a:rPr>
              <a:t> </a:t>
            </a:r>
            <a:r>
              <a:rPr sz="1200" b="1" spc="95" dirty="0">
                <a:solidFill>
                  <a:srgbClr val="8FC740"/>
                </a:solidFill>
                <a:latin typeface="Calibri"/>
                <a:cs typeface="Calibri"/>
              </a:rPr>
              <a:t>PLAN</a:t>
            </a:r>
            <a:endParaRPr sz="1200" dirty="0">
              <a:latin typeface="Calibri"/>
              <a:cs typeface="Calibri"/>
            </a:endParaRPr>
          </a:p>
        </p:txBody>
      </p:sp>
      <p:sp>
        <p:nvSpPr>
          <p:cNvPr id="149" name="object 149"/>
          <p:cNvSpPr txBox="1">
            <a:spLocks noGrp="1"/>
          </p:cNvSpPr>
          <p:nvPr>
            <p:ph type="title"/>
          </p:nvPr>
        </p:nvSpPr>
        <p:spPr>
          <a:xfrm>
            <a:off x="2890274" y="351080"/>
            <a:ext cx="4855819" cy="289823"/>
          </a:xfrm>
          <a:prstGeom prst="rect">
            <a:avLst/>
          </a:prstGeom>
        </p:spPr>
        <p:txBody>
          <a:bodyPr vert="horz" wrap="square" lIns="0" tIns="12700" rIns="0" bIns="0" rtlCol="0">
            <a:spAutoFit/>
          </a:bodyPr>
          <a:lstStyle/>
          <a:p>
            <a:pPr marL="2882900">
              <a:lnSpc>
                <a:spcPct val="100000"/>
              </a:lnSpc>
              <a:spcBef>
                <a:spcPts val="100"/>
              </a:spcBef>
            </a:pPr>
            <a:r>
              <a:rPr spc="150" dirty="0">
                <a:solidFill>
                  <a:srgbClr val="92D050"/>
                </a:solidFill>
              </a:rPr>
              <a:t>THE</a:t>
            </a:r>
            <a:r>
              <a:rPr spc="55" dirty="0">
                <a:solidFill>
                  <a:srgbClr val="92D050"/>
                </a:solidFill>
              </a:rPr>
              <a:t> </a:t>
            </a:r>
            <a:r>
              <a:rPr spc="195" dirty="0">
                <a:solidFill>
                  <a:srgbClr val="92D050"/>
                </a:solidFill>
              </a:rPr>
              <a:t>FFCOVE</a:t>
            </a:r>
            <a:r>
              <a:rPr spc="40" dirty="0">
                <a:solidFill>
                  <a:srgbClr val="92D050"/>
                </a:solidFill>
              </a:rPr>
              <a:t> </a:t>
            </a:r>
            <a:r>
              <a:rPr spc="140" dirty="0">
                <a:solidFill>
                  <a:srgbClr val="92D050"/>
                </a:solidFill>
              </a:rPr>
              <a:t>TEST</a:t>
            </a:r>
          </a:p>
        </p:txBody>
      </p:sp>
      <p:sp>
        <p:nvSpPr>
          <p:cNvPr id="150" name="object 150"/>
          <p:cNvSpPr txBox="1"/>
          <p:nvPr/>
        </p:nvSpPr>
        <p:spPr>
          <a:xfrm>
            <a:off x="5790500" y="1095103"/>
            <a:ext cx="3588385" cy="162560"/>
          </a:xfrm>
          <a:prstGeom prst="rect">
            <a:avLst/>
          </a:prstGeom>
        </p:spPr>
        <p:txBody>
          <a:bodyPr vert="horz" wrap="square" lIns="0" tIns="12700" rIns="0" bIns="0" rtlCol="0">
            <a:spAutoFit/>
          </a:bodyPr>
          <a:lstStyle/>
          <a:p>
            <a:pPr marL="12700">
              <a:lnSpc>
                <a:spcPct val="100000"/>
              </a:lnSpc>
              <a:spcBef>
                <a:spcPts val="100"/>
              </a:spcBef>
            </a:pPr>
            <a:r>
              <a:rPr sz="900" b="1" spc="75" dirty="0">
                <a:solidFill>
                  <a:srgbClr val="8FC740"/>
                </a:solidFill>
                <a:latin typeface="Calibri"/>
                <a:cs typeface="Calibri"/>
              </a:rPr>
              <a:t>THE</a:t>
            </a:r>
            <a:r>
              <a:rPr sz="900" b="1" spc="30" dirty="0">
                <a:solidFill>
                  <a:srgbClr val="8FC740"/>
                </a:solidFill>
                <a:latin typeface="Calibri"/>
                <a:cs typeface="Calibri"/>
              </a:rPr>
              <a:t> </a:t>
            </a:r>
            <a:r>
              <a:rPr sz="900" b="1" spc="125" dirty="0">
                <a:solidFill>
                  <a:srgbClr val="8FC740"/>
                </a:solidFill>
                <a:latin typeface="Calibri"/>
                <a:cs typeface="Calibri"/>
              </a:rPr>
              <a:t>PROJECT</a:t>
            </a:r>
            <a:r>
              <a:rPr sz="900" b="1" spc="25" dirty="0">
                <a:solidFill>
                  <a:srgbClr val="8FC740"/>
                </a:solidFill>
                <a:latin typeface="Calibri"/>
                <a:cs typeface="Calibri"/>
              </a:rPr>
              <a:t> </a:t>
            </a:r>
            <a:r>
              <a:rPr sz="900" b="1" spc="85" dirty="0">
                <a:solidFill>
                  <a:srgbClr val="8FC740"/>
                </a:solidFill>
                <a:latin typeface="Calibri"/>
                <a:cs typeface="Calibri"/>
              </a:rPr>
              <a:t>DELIVERS</a:t>
            </a:r>
            <a:r>
              <a:rPr sz="900" b="1" spc="10" dirty="0">
                <a:solidFill>
                  <a:srgbClr val="8FC740"/>
                </a:solidFill>
                <a:latin typeface="Calibri"/>
                <a:cs typeface="Calibri"/>
              </a:rPr>
              <a:t> </a:t>
            </a:r>
            <a:r>
              <a:rPr sz="900" b="1" spc="95" dirty="0">
                <a:solidFill>
                  <a:srgbClr val="8FC740"/>
                </a:solidFill>
                <a:latin typeface="Calibri"/>
                <a:cs typeface="Calibri"/>
              </a:rPr>
              <a:t>ON</a:t>
            </a:r>
            <a:r>
              <a:rPr sz="900" b="1" spc="20" dirty="0">
                <a:solidFill>
                  <a:srgbClr val="8FC740"/>
                </a:solidFill>
                <a:latin typeface="Calibri"/>
                <a:cs typeface="Calibri"/>
              </a:rPr>
              <a:t> </a:t>
            </a:r>
            <a:r>
              <a:rPr sz="900" b="1" spc="75" dirty="0">
                <a:solidFill>
                  <a:srgbClr val="8FC740"/>
                </a:solidFill>
                <a:latin typeface="Calibri"/>
                <a:cs typeface="Calibri"/>
              </a:rPr>
              <a:t>THE</a:t>
            </a:r>
            <a:r>
              <a:rPr sz="900" b="1" spc="15" dirty="0">
                <a:solidFill>
                  <a:srgbClr val="8FC740"/>
                </a:solidFill>
                <a:latin typeface="Calibri"/>
                <a:cs typeface="Calibri"/>
              </a:rPr>
              <a:t> </a:t>
            </a:r>
            <a:r>
              <a:rPr sz="900" b="1" spc="95" dirty="0">
                <a:solidFill>
                  <a:srgbClr val="8FC740"/>
                </a:solidFill>
                <a:latin typeface="Calibri"/>
                <a:cs typeface="Calibri"/>
              </a:rPr>
              <a:t>COVE’S</a:t>
            </a:r>
            <a:r>
              <a:rPr sz="900" b="1" spc="15" dirty="0">
                <a:solidFill>
                  <a:srgbClr val="8FC740"/>
                </a:solidFill>
                <a:latin typeface="Calibri"/>
                <a:cs typeface="Calibri"/>
              </a:rPr>
              <a:t> </a:t>
            </a:r>
            <a:r>
              <a:rPr sz="900" b="1" spc="75" dirty="0">
                <a:solidFill>
                  <a:srgbClr val="8FC740"/>
                </a:solidFill>
                <a:latin typeface="Calibri"/>
                <a:cs typeface="Calibri"/>
              </a:rPr>
              <a:t>TERMS</a:t>
            </a:r>
            <a:r>
              <a:rPr sz="900" b="1" spc="10" dirty="0">
                <a:solidFill>
                  <a:srgbClr val="8FC740"/>
                </a:solidFill>
                <a:latin typeface="Calibri"/>
                <a:cs typeface="Calibri"/>
              </a:rPr>
              <a:t> </a:t>
            </a:r>
            <a:r>
              <a:rPr sz="900" b="1" spc="95" dirty="0">
                <a:solidFill>
                  <a:srgbClr val="8FC740"/>
                </a:solidFill>
                <a:latin typeface="Calibri"/>
                <a:cs typeface="Calibri"/>
              </a:rPr>
              <a:t>OF</a:t>
            </a:r>
            <a:r>
              <a:rPr sz="900" b="1" spc="25" dirty="0">
                <a:solidFill>
                  <a:srgbClr val="8FC740"/>
                </a:solidFill>
                <a:latin typeface="Calibri"/>
                <a:cs typeface="Calibri"/>
              </a:rPr>
              <a:t> </a:t>
            </a:r>
            <a:r>
              <a:rPr sz="900" b="1" spc="80" dirty="0">
                <a:solidFill>
                  <a:srgbClr val="8FC740"/>
                </a:solidFill>
                <a:latin typeface="Calibri"/>
                <a:cs typeface="Calibri"/>
              </a:rPr>
              <a:t>REFERENCE?</a:t>
            </a:r>
            <a:endParaRPr sz="900" dirty="0">
              <a:latin typeface="Calibri"/>
              <a:cs typeface="Calibri"/>
            </a:endParaRPr>
          </a:p>
        </p:txBody>
      </p:sp>
      <p:sp>
        <p:nvSpPr>
          <p:cNvPr id="151" name="object 151"/>
          <p:cNvSpPr txBox="1"/>
          <p:nvPr/>
        </p:nvSpPr>
        <p:spPr>
          <a:xfrm>
            <a:off x="5790500" y="1351643"/>
            <a:ext cx="1246505"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800" dirty="0">
                <a:latin typeface="Tahoma"/>
                <a:cs typeface="Tahoma"/>
              </a:rPr>
              <a:t>Learner</a:t>
            </a:r>
            <a:r>
              <a:rPr sz="800" spc="160" dirty="0">
                <a:latin typeface="Tahoma"/>
                <a:cs typeface="Tahoma"/>
              </a:rPr>
              <a:t> </a:t>
            </a:r>
            <a:r>
              <a:rPr sz="800" spc="-10" dirty="0">
                <a:latin typeface="Tahoma"/>
                <a:cs typeface="Tahoma"/>
              </a:rPr>
              <a:t>outcomes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Industry</a:t>
            </a:r>
            <a:r>
              <a:rPr sz="800" spc="190" dirty="0">
                <a:latin typeface="Tahoma"/>
                <a:cs typeface="Tahoma"/>
              </a:rPr>
              <a:t> </a:t>
            </a:r>
            <a:r>
              <a:rPr sz="800" spc="-10" dirty="0">
                <a:latin typeface="Tahoma"/>
                <a:cs typeface="Tahoma"/>
              </a:rPr>
              <a:t>outcomes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Education</a:t>
            </a:r>
            <a:r>
              <a:rPr sz="800" spc="250" dirty="0">
                <a:latin typeface="Tahoma"/>
                <a:cs typeface="Tahoma"/>
              </a:rPr>
              <a:t> </a:t>
            </a:r>
            <a:r>
              <a:rPr sz="800" spc="-10" dirty="0">
                <a:latin typeface="Tahoma"/>
                <a:cs typeface="Tahoma"/>
              </a:rPr>
              <a:t>outcomes</a:t>
            </a:r>
            <a:endParaRPr sz="800" dirty="0">
              <a:latin typeface="Tahoma"/>
              <a:cs typeface="Tahoma"/>
            </a:endParaRPr>
          </a:p>
        </p:txBody>
      </p:sp>
      <p:sp>
        <p:nvSpPr>
          <p:cNvPr id="152" name="object 152"/>
          <p:cNvSpPr txBox="1"/>
          <p:nvPr/>
        </p:nvSpPr>
        <p:spPr>
          <a:xfrm>
            <a:off x="5790500" y="1841863"/>
            <a:ext cx="4534535" cy="162560"/>
          </a:xfrm>
          <a:prstGeom prst="rect">
            <a:avLst/>
          </a:prstGeom>
        </p:spPr>
        <p:txBody>
          <a:bodyPr vert="horz" wrap="square" lIns="0" tIns="12700" rIns="0" bIns="0" rtlCol="0">
            <a:spAutoFit/>
          </a:bodyPr>
          <a:lstStyle/>
          <a:p>
            <a:pPr marL="12700">
              <a:lnSpc>
                <a:spcPct val="100000"/>
              </a:lnSpc>
              <a:spcBef>
                <a:spcPts val="100"/>
              </a:spcBef>
            </a:pPr>
            <a:r>
              <a:rPr sz="900" b="1" spc="75" dirty="0">
                <a:solidFill>
                  <a:srgbClr val="8FC740"/>
                </a:solidFill>
                <a:latin typeface="Calibri"/>
                <a:cs typeface="Calibri"/>
              </a:rPr>
              <a:t>THE</a:t>
            </a:r>
            <a:r>
              <a:rPr sz="900" b="1" spc="20" dirty="0">
                <a:solidFill>
                  <a:srgbClr val="8FC740"/>
                </a:solidFill>
                <a:latin typeface="Calibri"/>
                <a:cs typeface="Calibri"/>
              </a:rPr>
              <a:t> </a:t>
            </a:r>
            <a:r>
              <a:rPr sz="900" b="1" spc="125" dirty="0">
                <a:solidFill>
                  <a:srgbClr val="8FC740"/>
                </a:solidFill>
                <a:latin typeface="Calibri"/>
                <a:cs typeface="Calibri"/>
              </a:rPr>
              <a:t>PROJECT</a:t>
            </a:r>
            <a:r>
              <a:rPr sz="900" b="1" spc="15" dirty="0">
                <a:solidFill>
                  <a:srgbClr val="8FC740"/>
                </a:solidFill>
                <a:latin typeface="Calibri"/>
                <a:cs typeface="Calibri"/>
              </a:rPr>
              <a:t> </a:t>
            </a:r>
            <a:r>
              <a:rPr sz="900" b="1" spc="85" dirty="0">
                <a:solidFill>
                  <a:srgbClr val="8FC740"/>
                </a:solidFill>
                <a:latin typeface="Calibri"/>
                <a:cs typeface="Calibri"/>
              </a:rPr>
              <a:t>DELIVERS</a:t>
            </a:r>
            <a:r>
              <a:rPr sz="900" b="1" dirty="0">
                <a:solidFill>
                  <a:srgbClr val="8FC740"/>
                </a:solidFill>
                <a:latin typeface="Calibri"/>
                <a:cs typeface="Calibri"/>
              </a:rPr>
              <a:t> </a:t>
            </a:r>
            <a:r>
              <a:rPr sz="900" b="1" spc="95" dirty="0">
                <a:solidFill>
                  <a:srgbClr val="8FC740"/>
                </a:solidFill>
                <a:latin typeface="Calibri"/>
                <a:cs typeface="Calibri"/>
              </a:rPr>
              <a:t>ON</a:t>
            </a:r>
            <a:r>
              <a:rPr sz="900" b="1" spc="20" dirty="0">
                <a:solidFill>
                  <a:srgbClr val="8FC740"/>
                </a:solidFill>
                <a:latin typeface="Calibri"/>
                <a:cs typeface="Calibri"/>
              </a:rPr>
              <a:t> </a:t>
            </a:r>
            <a:r>
              <a:rPr sz="900" b="1" spc="-160" dirty="0">
                <a:solidFill>
                  <a:srgbClr val="8FC740"/>
                </a:solidFill>
                <a:latin typeface="Calibri"/>
                <a:cs typeface="Calibri"/>
              </a:rPr>
              <a:t>1</a:t>
            </a:r>
            <a:r>
              <a:rPr sz="900" b="1" spc="5" dirty="0">
                <a:solidFill>
                  <a:srgbClr val="8FC740"/>
                </a:solidFill>
                <a:latin typeface="Calibri"/>
                <a:cs typeface="Calibri"/>
              </a:rPr>
              <a:t> </a:t>
            </a:r>
            <a:r>
              <a:rPr sz="900" b="1" spc="114" dirty="0">
                <a:solidFill>
                  <a:srgbClr val="8FC740"/>
                </a:solidFill>
                <a:latin typeface="Calibri"/>
                <a:cs typeface="Calibri"/>
              </a:rPr>
              <a:t>OR</a:t>
            </a:r>
            <a:r>
              <a:rPr sz="900" b="1" spc="25" dirty="0">
                <a:solidFill>
                  <a:srgbClr val="8FC740"/>
                </a:solidFill>
                <a:latin typeface="Calibri"/>
                <a:cs typeface="Calibri"/>
              </a:rPr>
              <a:t> </a:t>
            </a:r>
            <a:r>
              <a:rPr sz="900" b="1" spc="75" dirty="0">
                <a:solidFill>
                  <a:srgbClr val="8FC740"/>
                </a:solidFill>
                <a:latin typeface="Calibri"/>
                <a:cs typeface="Calibri"/>
              </a:rPr>
              <a:t>MORE</a:t>
            </a:r>
            <a:r>
              <a:rPr sz="900" b="1" dirty="0">
                <a:solidFill>
                  <a:srgbClr val="8FC740"/>
                </a:solidFill>
                <a:latin typeface="Calibri"/>
                <a:cs typeface="Calibri"/>
              </a:rPr>
              <a:t> </a:t>
            </a:r>
            <a:r>
              <a:rPr sz="900" b="1" spc="95" dirty="0">
                <a:solidFill>
                  <a:srgbClr val="8FC740"/>
                </a:solidFill>
                <a:latin typeface="Calibri"/>
                <a:cs typeface="Calibri"/>
              </a:rPr>
              <a:t>OF</a:t>
            </a:r>
            <a:r>
              <a:rPr sz="900" b="1" spc="5" dirty="0">
                <a:solidFill>
                  <a:srgbClr val="8FC740"/>
                </a:solidFill>
                <a:latin typeface="Calibri"/>
                <a:cs typeface="Calibri"/>
              </a:rPr>
              <a:t> </a:t>
            </a:r>
            <a:r>
              <a:rPr sz="900" b="1" spc="75" dirty="0">
                <a:solidFill>
                  <a:srgbClr val="8FC740"/>
                </a:solidFill>
                <a:latin typeface="Calibri"/>
                <a:cs typeface="Calibri"/>
              </a:rPr>
              <a:t>THE</a:t>
            </a:r>
            <a:r>
              <a:rPr sz="900" b="1" spc="5" dirty="0">
                <a:solidFill>
                  <a:srgbClr val="8FC740"/>
                </a:solidFill>
                <a:latin typeface="Calibri"/>
                <a:cs typeface="Calibri"/>
              </a:rPr>
              <a:t> </a:t>
            </a:r>
            <a:r>
              <a:rPr sz="900" b="1" spc="95" dirty="0">
                <a:solidFill>
                  <a:srgbClr val="8FC740"/>
                </a:solidFill>
                <a:latin typeface="Calibri"/>
                <a:cs typeface="Calibri"/>
              </a:rPr>
              <a:t>COVE’S</a:t>
            </a:r>
            <a:r>
              <a:rPr sz="900" b="1" spc="15" dirty="0">
                <a:solidFill>
                  <a:srgbClr val="8FC740"/>
                </a:solidFill>
                <a:latin typeface="Calibri"/>
                <a:cs typeface="Calibri"/>
              </a:rPr>
              <a:t> </a:t>
            </a:r>
            <a:r>
              <a:rPr sz="900" b="1" spc="114" dirty="0">
                <a:solidFill>
                  <a:srgbClr val="8FC740"/>
                </a:solidFill>
                <a:latin typeface="Calibri"/>
                <a:cs typeface="Calibri"/>
              </a:rPr>
              <a:t>FOCUS</a:t>
            </a:r>
            <a:r>
              <a:rPr sz="900" b="1" spc="5" dirty="0">
                <a:solidFill>
                  <a:srgbClr val="8FC740"/>
                </a:solidFill>
                <a:latin typeface="Calibri"/>
                <a:cs typeface="Calibri"/>
              </a:rPr>
              <a:t> </a:t>
            </a:r>
            <a:r>
              <a:rPr sz="900" b="1" spc="100" dirty="0">
                <a:solidFill>
                  <a:srgbClr val="8FC740"/>
                </a:solidFill>
                <a:latin typeface="Calibri"/>
                <a:cs typeface="Calibri"/>
              </a:rPr>
              <a:t>AREAS</a:t>
            </a:r>
            <a:r>
              <a:rPr sz="900" b="1" spc="20" dirty="0">
                <a:solidFill>
                  <a:srgbClr val="8FC740"/>
                </a:solidFill>
                <a:latin typeface="Calibri"/>
                <a:cs typeface="Calibri"/>
              </a:rPr>
              <a:t> </a:t>
            </a:r>
            <a:r>
              <a:rPr sz="900" b="1" dirty="0">
                <a:solidFill>
                  <a:srgbClr val="8FC740"/>
                </a:solidFill>
                <a:latin typeface="Calibri"/>
                <a:cs typeface="Calibri"/>
              </a:rPr>
              <a:t>&amp; </a:t>
            </a:r>
            <a:r>
              <a:rPr sz="900" b="1" spc="55" dirty="0">
                <a:solidFill>
                  <a:srgbClr val="8FC740"/>
                </a:solidFill>
                <a:latin typeface="Calibri"/>
                <a:cs typeface="Calibri"/>
              </a:rPr>
              <a:t>THEMES?</a:t>
            </a:r>
            <a:endParaRPr sz="900" dirty="0">
              <a:latin typeface="Calibri"/>
              <a:cs typeface="Calibri"/>
            </a:endParaRPr>
          </a:p>
        </p:txBody>
      </p:sp>
      <p:sp>
        <p:nvSpPr>
          <p:cNvPr id="153" name="object 153"/>
          <p:cNvSpPr txBox="1"/>
          <p:nvPr/>
        </p:nvSpPr>
        <p:spPr>
          <a:xfrm>
            <a:off x="5790500" y="2098403"/>
            <a:ext cx="1437640" cy="391160"/>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800" dirty="0">
                <a:latin typeface="Tahoma"/>
                <a:cs typeface="Tahoma"/>
              </a:rPr>
              <a:t>Vocational</a:t>
            </a:r>
            <a:r>
              <a:rPr sz="800" spc="330" dirty="0">
                <a:latin typeface="Tahoma"/>
                <a:cs typeface="Tahoma"/>
              </a:rPr>
              <a:t> </a:t>
            </a:r>
            <a:r>
              <a:rPr sz="800" spc="-10" dirty="0">
                <a:latin typeface="Tahoma"/>
                <a:cs typeface="Tahoma"/>
              </a:rPr>
              <a:t>excellence</a:t>
            </a:r>
            <a:endParaRPr sz="800" dirty="0">
              <a:latin typeface="Tahoma"/>
              <a:cs typeface="Tahoma"/>
            </a:endParaRPr>
          </a:p>
          <a:p>
            <a:pPr marL="241300" indent="-228600">
              <a:lnSpc>
                <a:spcPct val="100000"/>
              </a:lnSpc>
              <a:buChar char="•"/>
              <a:tabLst>
                <a:tab pos="240665" algn="l"/>
                <a:tab pos="241300" algn="l"/>
              </a:tabLst>
            </a:pPr>
            <a:r>
              <a:rPr sz="800" spc="50" dirty="0">
                <a:latin typeface="Tahoma"/>
                <a:cs typeface="Tahoma"/>
              </a:rPr>
              <a:t>Attraction</a:t>
            </a:r>
            <a:r>
              <a:rPr sz="800" spc="-5" dirty="0">
                <a:latin typeface="Tahoma"/>
                <a:cs typeface="Tahoma"/>
              </a:rPr>
              <a:t> </a:t>
            </a:r>
            <a:r>
              <a:rPr sz="800" dirty="0">
                <a:latin typeface="Tahoma"/>
                <a:cs typeface="Tahoma"/>
              </a:rPr>
              <a:t>and</a:t>
            </a:r>
            <a:r>
              <a:rPr sz="800" spc="20" dirty="0">
                <a:latin typeface="Tahoma"/>
                <a:cs typeface="Tahoma"/>
              </a:rPr>
              <a:t> </a:t>
            </a:r>
            <a:r>
              <a:rPr sz="800" spc="-10" dirty="0">
                <a:latin typeface="Tahoma"/>
                <a:cs typeface="Tahoma"/>
              </a:rPr>
              <a:t>retention</a:t>
            </a:r>
            <a:endParaRPr sz="800" dirty="0">
              <a:latin typeface="Tahoma"/>
              <a:cs typeface="Tahoma"/>
            </a:endParaRPr>
          </a:p>
          <a:p>
            <a:pPr marL="241300" indent="-228600">
              <a:lnSpc>
                <a:spcPct val="100000"/>
              </a:lnSpc>
              <a:buChar char="•"/>
              <a:tabLst>
                <a:tab pos="240665" algn="l"/>
                <a:tab pos="241300" algn="l"/>
              </a:tabLst>
            </a:pPr>
            <a:r>
              <a:rPr sz="800" spc="-10" dirty="0">
                <a:latin typeface="Tahoma"/>
                <a:cs typeface="Tahoma"/>
              </a:rPr>
              <a:t>Innovation</a:t>
            </a:r>
            <a:endParaRPr sz="800" dirty="0">
              <a:latin typeface="Tahoma"/>
              <a:cs typeface="Tahoma"/>
            </a:endParaRPr>
          </a:p>
        </p:txBody>
      </p:sp>
      <p:sp>
        <p:nvSpPr>
          <p:cNvPr id="154" name="object 154"/>
          <p:cNvSpPr txBox="1"/>
          <p:nvPr/>
        </p:nvSpPr>
        <p:spPr>
          <a:xfrm>
            <a:off x="5790500" y="2588623"/>
            <a:ext cx="3860165" cy="403860"/>
          </a:xfrm>
          <a:prstGeom prst="rect">
            <a:avLst/>
          </a:prstGeom>
        </p:spPr>
        <p:txBody>
          <a:bodyPr vert="horz" wrap="square" lIns="0" tIns="12700" rIns="0" bIns="0" rtlCol="0">
            <a:spAutoFit/>
          </a:bodyPr>
          <a:lstStyle/>
          <a:p>
            <a:pPr marL="12700">
              <a:lnSpc>
                <a:spcPct val="100000"/>
              </a:lnSpc>
              <a:spcBef>
                <a:spcPts val="100"/>
              </a:spcBef>
            </a:pPr>
            <a:r>
              <a:rPr sz="900" b="1" spc="75" dirty="0">
                <a:solidFill>
                  <a:srgbClr val="8FC740"/>
                </a:solidFill>
                <a:latin typeface="Calibri"/>
                <a:cs typeface="Calibri"/>
              </a:rPr>
              <a:t>THE</a:t>
            </a:r>
            <a:r>
              <a:rPr sz="900" b="1" spc="35" dirty="0">
                <a:solidFill>
                  <a:srgbClr val="8FC740"/>
                </a:solidFill>
                <a:latin typeface="Calibri"/>
                <a:cs typeface="Calibri"/>
              </a:rPr>
              <a:t> </a:t>
            </a:r>
            <a:r>
              <a:rPr sz="900" b="1" spc="125" dirty="0">
                <a:solidFill>
                  <a:srgbClr val="8FC740"/>
                </a:solidFill>
                <a:latin typeface="Calibri"/>
                <a:cs typeface="Calibri"/>
              </a:rPr>
              <a:t>PROJECT</a:t>
            </a:r>
            <a:r>
              <a:rPr sz="900" b="1" dirty="0">
                <a:solidFill>
                  <a:srgbClr val="8FC740"/>
                </a:solidFill>
                <a:latin typeface="Calibri"/>
                <a:cs typeface="Calibri"/>
              </a:rPr>
              <a:t> </a:t>
            </a:r>
            <a:r>
              <a:rPr sz="900" b="1" spc="100" dirty="0">
                <a:solidFill>
                  <a:srgbClr val="8FC740"/>
                </a:solidFill>
                <a:latin typeface="Calibri"/>
                <a:cs typeface="Calibri"/>
              </a:rPr>
              <a:t>CREATES</a:t>
            </a:r>
            <a:r>
              <a:rPr sz="900" b="1" spc="30" dirty="0">
                <a:solidFill>
                  <a:srgbClr val="8FC740"/>
                </a:solidFill>
                <a:latin typeface="Calibri"/>
                <a:cs typeface="Calibri"/>
              </a:rPr>
              <a:t> </a:t>
            </a:r>
            <a:r>
              <a:rPr sz="900" b="1" spc="75" dirty="0">
                <a:solidFill>
                  <a:srgbClr val="8FC740"/>
                </a:solidFill>
                <a:latin typeface="Calibri"/>
                <a:cs typeface="Calibri"/>
              </a:rPr>
              <a:t>POSITIVE</a:t>
            </a:r>
            <a:r>
              <a:rPr sz="900" b="1" spc="35" dirty="0">
                <a:solidFill>
                  <a:srgbClr val="8FC740"/>
                </a:solidFill>
                <a:latin typeface="Calibri"/>
                <a:cs typeface="Calibri"/>
              </a:rPr>
              <a:t> </a:t>
            </a:r>
            <a:r>
              <a:rPr sz="900" b="1" spc="75" dirty="0">
                <a:solidFill>
                  <a:srgbClr val="8FC740"/>
                </a:solidFill>
                <a:latin typeface="Calibri"/>
                <a:cs typeface="Calibri"/>
              </a:rPr>
              <a:t>IMPACTS</a:t>
            </a:r>
            <a:r>
              <a:rPr sz="900" b="1" spc="30" dirty="0">
                <a:solidFill>
                  <a:srgbClr val="8FC740"/>
                </a:solidFill>
                <a:latin typeface="Calibri"/>
                <a:cs typeface="Calibri"/>
              </a:rPr>
              <a:t> </a:t>
            </a:r>
            <a:r>
              <a:rPr sz="900" b="1" spc="50" dirty="0">
                <a:solidFill>
                  <a:srgbClr val="8FC740"/>
                </a:solidFill>
                <a:latin typeface="Calibri"/>
                <a:cs typeface="Calibri"/>
              </a:rPr>
              <a:t>IN</a:t>
            </a:r>
            <a:r>
              <a:rPr sz="900" b="1" spc="35" dirty="0">
                <a:solidFill>
                  <a:srgbClr val="8FC740"/>
                </a:solidFill>
                <a:latin typeface="Calibri"/>
                <a:cs typeface="Calibri"/>
              </a:rPr>
              <a:t> </a:t>
            </a:r>
            <a:r>
              <a:rPr sz="900" b="1" spc="110" dirty="0">
                <a:solidFill>
                  <a:srgbClr val="8FC740"/>
                </a:solidFill>
                <a:latin typeface="Calibri"/>
                <a:cs typeface="Calibri"/>
              </a:rPr>
              <a:t>EACH</a:t>
            </a:r>
            <a:r>
              <a:rPr sz="900" b="1" spc="25" dirty="0">
                <a:solidFill>
                  <a:srgbClr val="8FC740"/>
                </a:solidFill>
                <a:latin typeface="Calibri"/>
                <a:cs typeface="Calibri"/>
              </a:rPr>
              <a:t> </a:t>
            </a:r>
            <a:r>
              <a:rPr sz="900" b="1" spc="75" dirty="0">
                <a:solidFill>
                  <a:srgbClr val="8FC740"/>
                </a:solidFill>
                <a:latin typeface="Calibri"/>
                <a:cs typeface="Calibri"/>
              </a:rPr>
              <a:t>TARGET</a:t>
            </a:r>
            <a:r>
              <a:rPr sz="900" b="1" spc="5" dirty="0">
                <a:solidFill>
                  <a:srgbClr val="8FC740"/>
                </a:solidFill>
                <a:latin typeface="Calibri"/>
                <a:cs typeface="Calibri"/>
              </a:rPr>
              <a:t> </a:t>
            </a:r>
            <a:r>
              <a:rPr sz="900" b="1" spc="75" dirty="0">
                <a:solidFill>
                  <a:srgbClr val="8FC740"/>
                </a:solidFill>
                <a:latin typeface="Calibri"/>
                <a:cs typeface="Calibri"/>
              </a:rPr>
              <a:t>GROUP?</a:t>
            </a:r>
            <a:endParaRPr sz="900" dirty="0">
              <a:latin typeface="Calibri"/>
              <a:cs typeface="Calibri"/>
            </a:endParaRPr>
          </a:p>
          <a:p>
            <a:pPr marL="12700">
              <a:lnSpc>
                <a:spcPct val="100000"/>
              </a:lnSpc>
              <a:spcBef>
                <a:spcPts val="940"/>
              </a:spcBef>
            </a:pPr>
            <a:r>
              <a:rPr sz="800" b="1" spc="60" dirty="0">
                <a:solidFill>
                  <a:srgbClr val="8FC740"/>
                </a:solidFill>
                <a:latin typeface="Calibri"/>
                <a:cs typeface="Calibri"/>
              </a:rPr>
              <a:t>Impact</a:t>
            </a:r>
            <a:r>
              <a:rPr sz="800" b="1" spc="15" dirty="0">
                <a:solidFill>
                  <a:srgbClr val="8FC740"/>
                </a:solidFill>
                <a:latin typeface="Calibri"/>
                <a:cs typeface="Calibri"/>
              </a:rPr>
              <a:t> </a:t>
            </a:r>
            <a:r>
              <a:rPr sz="800" b="1" spc="50" dirty="0">
                <a:solidFill>
                  <a:srgbClr val="8FC740"/>
                </a:solidFill>
                <a:latin typeface="Calibri"/>
                <a:cs typeface="Calibri"/>
              </a:rPr>
              <a:t>on</a:t>
            </a:r>
            <a:r>
              <a:rPr sz="800" b="1" dirty="0">
                <a:solidFill>
                  <a:srgbClr val="8FC740"/>
                </a:solidFill>
                <a:latin typeface="Calibri"/>
                <a:cs typeface="Calibri"/>
              </a:rPr>
              <a:t> </a:t>
            </a:r>
            <a:r>
              <a:rPr sz="800" b="1" spc="45" dirty="0">
                <a:solidFill>
                  <a:srgbClr val="8FC740"/>
                </a:solidFill>
                <a:latin typeface="Calibri"/>
                <a:cs typeface="Calibri"/>
              </a:rPr>
              <a:t>Learners</a:t>
            </a:r>
            <a:endParaRPr sz="800" dirty="0">
              <a:latin typeface="Calibri"/>
              <a:cs typeface="Calibri"/>
            </a:endParaRPr>
          </a:p>
        </p:txBody>
      </p:sp>
      <p:sp>
        <p:nvSpPr>
          <p:cNvPr id="155" name="object 155"/>
          <p:cNvSpPr txBox="1"/>
          <p:nvPr/>
        </p:nvSpPr>
        <p:spPr>
          <a:xfrm>
            <a:off x="5790500" y="3089003"/>
            <a:ext cx="3055620" cy="1366520"/>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800" dirty="0">
                <a:latin typeface="Tahoma"/>
                <a:cs typeface="Tahoma"/>
              </a:rPr>
              <a:t>Increases</a:t>
            </a:r>
            <a:r>
              <a:rPr sz="800" spc="150" dirty="0">
                <a:latin typeface="Tahoma"/>
                <a:cs typeface="Tahoma"/>
              </a:rPr>
              <a:t> </a:t>
            </a:r>
            <a:r>
              <a:rPr sz="800" dirty="0">
                <a:latin typeface="Tahoma"/>
                <a:cs typeface="Tahoma"/>
              </a:rPr>
              <a:t>enrolments</a:t>
            </a:r>
            <a:r>
              <a:rPr sz="800" spc="190" dirty="0">
                <a:latin typeface="Tahoma"/>
                <a:cs typeface="Tahoma"/>
              </a:rPr>
              <a:t> </a:t>
            </a:r>
            <a:r>
              <a:rPr sz="800" dirty="0">
                <a:latin typeface="Tahoma"/>
                <a:cs typeface="Tahoma"/>
              </a:rPr>
              <a:t>and</a:t>
            </a:r>
            <a:r>
              <a:rPr sz="800" spc="210" dirty="0">
                <a:latin typeface="Tahoma"/>
                <a:cs typeface="Tahoma"/>
              </a:rPr>
              <a:t> </a:t>
            </a:r>
            <a:r>
              <a:rPr sz="800" dirty="0">
                <a:latin typeface="Tahoma"/>
                <a:cs typeface="Tahoma"/>
              </a:rPr>
              <a:t>higher</a:t>
            </a:r>
            <a:r>
              <a:rPr sz="800" spc="155" dirty="0">
                <a:latin typeface="Tahoma"/>
                <a:cs typeface="Tahoma"/>
              </a:rPr>
              <a:t> </a:t>
            </a:r>
            <a:r>
              <a:rPr sz="800" spc="-10" dirty="0">
                <a:latin typeface="Tahoma"/>
                <a:cs typeface="Tahoma"/>
              </a:rPr>
              <a:t>achievements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Provides</a:t>
            </a:r>
            <a:r>
              <a:rPr sz="800" spc="190" dirty="0">
                <a:latin typeface="Tahoma"/>
                <a:cs typeface="Tahoma"/>
              </a:rPr>
              <a:t> </a:t>
            </a:r>
            <a:r>
              <a:rPr sz="800" dirty="0">
                <a:latin typeface="Tahoma"/>
                <a:cs typeface="Tahoma"/>
              </a:rPr>
              <a:t>more</a:t>
            </a:r>
            <a:r>
              <a:rPr sz="800" spc="204" dirty="0">
                <a:latin typeface="Tahoma"/>
                <a:cs typeface="Tahoma"/>
              </a:rPr>
              <a:t> </a:t>
            </a:r>
            <a:r>
              <a:rPr sz="800" dirty="0">
                <a:latin typeface="Tahoma"/>
                <a:cs typeface="Tahoma"/>
              </a:rPr>
              <a:t>effective</a:t>
            </a:r>
            <a:r>
              <a:rPr sz="800" spc="204" dirty="0">
                <a:latin typeface="Tahoma"/>
                <a:cs typeface="Tahoma"/>
              </a:rPr>
              <a:t> </a:t>
            </a:r>
            <a:r>
              <a:rPr sz="800" spc="-10" dirty="0">
                <a:latin typeface="Tahoma"/>
                <a:cs typeface="Tahoma"/>
              </a:rPr>
              <a:t>pathways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Improves</a:t>
            </a:r>
            <a:r>
              <a:rPr sz="800" spc="150" dirty="0">
                <a:latin typeface="Tahoma"/>
                <a:cs typeface="Tahoma"/>
              </a:rPr>
              <a:t> </a:t>
            </a:r>
            <a:r>
              <a:rPr sz="800" dirty="0">
                <a:latin typeface="Tahoma"/>
                <a:cs typeface="Tahoma"/>
              </a:rPr>
              <a:t>Māori</a:t>
            </a:r>
            <a:r>
              <a:rPr sz="800" spc="140" dirty="0">
                <a:latin typeface="Tahoma"/>
                <a:cs typeface="Tahoma"/>
              </a:rPr>
              <a:t> </a:t>
            </a:r>
            <a:r>
              <a:rPr sz="800" spc="-10" dirty="0">
                <a:latin typeface="Tahoma"/>
                <a:cs typeface="Tahoma"/>
              </a:rPr>
              <a:t>outcomes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Equalises</a:t>
            </a:r>
            <a:r>
              <a:rPr sz="800" spc="204" dirty="0">
                <a:latin typeface="Tahoma"/>
                <a:cs typeface="Tahoma"/>
              </a:rPr>
              <a:t> </a:t>
            </a:r>
            <a:r>
              <a:rPr sz="800" dirty="0">
                <a:latin typeface="Tahoma"/>
                <a:cs typeface="Tahoma"/>
              </a:rPr>
              <a:t>opportunities</a:t>
            </a:r>
            <a:r>
              <a:rPr sz="800" spc="215" dirty="0">
                <a:latin typeface="Tahoma"/>
                <a:cs typeface="Tahoma"/>
              </a:rPr>
              <a:t> </a:t>
            </a:r>
            <a:r>
              <a:rPr sz="800" dirty="0">
                <a:latin typeface="Tahoma"/>
                <a:cs typeface="Tahoma"/>
              </a:rPr>
              <a:t>(gender,</a:t>
            </a:r>
            <a:r>
              <a:rPr sz="800" spc="229" dirty="0">
                <a:latin typeface="Tahoma"/>
                <a:cs typeface="Tahoma"/>
              </a:rPr>
              <a:t> </a:t>
            </a:r>
            <a:r>
              <a:rPr sz="800" dirty="0">
                <a:latin typeface="Tahoma"/>
                <a:cs typeface="Tahoma"/>
              </a:rPr>
              <a:t>ethnicity,</a:t>
            </a:r>
            <a:r>
              <a:rPr sz="800" spc="229" dirty="0">
                <a:latin typeface="Tahoma"/>
                <a:cs typeface="Tahoma"/>
              </a:rPr>
              <a:t> </a:t>
            </a:r>
            <a:r>
              <a:rPr sz="800" spc="-10" dirty="0">
                <a:latin typeface="Tahoma"/>
                <a:cs typeface="Tahoma"/>
              </a:rPr>
              <a:t>etc.)</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Reduces</a:t>
            </a:r>
            <a:r>
              <a:rPr sz="800" spc="290" dirty="0">
                <a:latin typeface="Tahoma"/>
                <a:cs typeface="Tahoma"/>
              </a:rPr>
              <a:t> </a:t>
            </a:r>
            <a:r>
              <a:rPr sz="800" dirty="0">
                <a:latin typeface="Tahoma"/>
                <a:cs typeface="Tahoma"/>
              </a:rPr>
              <a:t>location</a:t>
            </a:r>
            <a:r>
              <a:rPr sz="800" spc="204" dirty="0">
                <a:latin typeface="Tahoma"/>
                <a:cs typeface="Tahoma"/>
              </a:rPr>
              <a:t> </a:t>
            </a:r>
            <a:r>
              <a:rPr sz="800" spc="-10" dirty="0">
                <a:latin typeface="Tahoma"/>
                <a:cs typeface="Tahoma"/>
              </a:rPr>
              <a:t>dependence</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Reduces</a:t>
            </a:r>
            <a:r>
              <a:rPr sz="800" spc="225" dirty="0">
                <a:latin typeface="Tahoma"/>
                <a:cs typeface="Tahoma"/>
              </a:rPr>
              <a:t> </a:t>
            </a:r>
            <a:r>
              <a:rPr sz="800" dirty="0">
                <a:latin typeface="Tahoma"/>
                <a:cs typeface="Tahoma"/>
              </a:rPr>
              <a:t>learning</a:t>
            </a:r>
            <a:r>
              <a:rPr sz="800" spc="220" dirty="0">
                <a:latin typeface="Tahoma"/>
                <a:cs typeface="Tahoma"/>
              </a:rPr>
              <a:t> </a:t>
            </a:r>
            <a:r>
              <a:rPr sz="800" spc="-10" dirty="0">
                <a:latin typeface="Tahoma"/>
                <a:cs typeface="Tahoma"/>
              </a:rPr>
              <a:t>challenges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Improves</a:t>
            </a:r>
            <a:r>
              <a:rPr sz="800" spc="110" dirty="0">
                <a:latin typeface="Tahoma"/>
                <a:cs typeface="Tahoma"/>
              </a:rPr>
              <a:t> </a:t>
            </a:r>
            <a:r>
              <a:rPr sz="800" spc="-10" dirty="0">
                <a:latin typeface="Tahoma"/>
                <a:cs typeface="Tahoma"/>
              </a:rPr>
              <a:t>hauora/resilience</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Creates</a:t>
            </a:r>
            <a:r>
              <a:rPr sz="800" spc="150" dirty="0">
                <a:latin typeface="Tahoma"/>
                <a:cs typeface="Tahoma"/>
              </a:rPr>
              <a:t> </a:t>
            </a:r>
            <a:r>
              <a:rPr sz="800" dirty="0">
                <a:latin typeface="Tahoma"/>
                <a:cs typeface="Tahoma"/>
              </a:rPr>
              <a:t>easier,</a:t>
            </a:r>
            <a:r>
              <a:rPr sz="800" spc="190" dirty="0">
                <a:latin typeface="Tahoma"/>
                <a:cs typeface="Tahoma"/>
              </a:rPr>
              <a:t> </a:t>
            </a:r>
            <a:r>
              <a:rPr sz="800" dirty="0">
                <a:latin typeface="Tahoma"/>
                <a:cs typeface="Tahoma"/>
              </a:rPr>
              <a:t>quicker</a:t>
            </a:r>
            <a:r>
              <a:rPr sz="800" spc="135" dirty="0">
                <a:latin typeface="Tahoma"/>
                <a:cs typeface="Tahoma"/>
              </a:rPr>
              <a:t> </a:t>
            </a:r>
            <a:r>
              <a:rPr sz="800" spc="-10" dirty="0">
                <a:latin typeface="Tahoma"/>
                <a:cs typeface="Tahoma"/>
              </a:rPr>
              <a:t>transitions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Provides</a:t>
            </a:r>
            <a:r>
              <a:rPr sz="800" spc="140" dirty="0">
                <a:latin typeface="Tahoma"/>
                <a:cs typeface="Tahoma"/>
              </a:rPr>
              <a:t> </a:t>
            </a:r>
            <a:r>
              <a:rPr sz="800" dirty="0">
                <a:latin typeface="Tahoma"/>
                <a:cs typeface="Tahoma"/>
              </a:rPr>
              <a:t>a</a:t>
            </a:r>
            <a:r>
              <a:rPr sz="800" spc="160" dirty="0">
                <a:latin typeface="Tahoma"/>
                <a:cs typeface="Tahoma"/>
              </a:rPr>
              <a:t> </a:t>
            </a:r>
            <a:r>
              <a:rPr sz="800" dirty="0">
                <a:latin typeface="Tahoma"/>
                <a:cs typeface="Tahoma"/>
              </a:rPr>
              <a:t>better</a:t>
            </a:r>
            <a:r>
              <a:rPr sz="800" spc="114" dirty="0">
                <a:latin typeface="Tahoma"/>
                <a:cs typeface="Tahoma"/>
              </a:rPr>
              <a:t> </a:t>
            </a:r>
            <a:r>
              <a:rPr sz="800" dirty="0">
                <a:latin typeface="Tahoma"/>
                <a:cs typeface="Tahoma"/>
              </a:rPr>
              <a:t>knowledge</a:t>
            </a:r>
            <a:r>
              <a:rPr sz="800" spc="160" dirty="0">
                <a:latin typeface="Tahoma"/>
                <a:cs typeface="Tahoma"/>
              </a:rPr>
              <a:t> </a:t>
            </a:r>
            <a:r>
              <a:rPr sz="800" dirty="0">
                <a:latin typeface="Tahoma"/>
                <a:cs typeface="Tahoma"/>
              </a:rPr>
              <a:t>and</a:t>
            </a:r>
            <a:r>
              <a:rPr sz="800" spc="145" dirty="0">
                <a:latin typeface="Tahoma"/>
                <a:cs typeface="Tahoma"/>
              </a:rPr>
              <a:t> </a:t>
            </a:r>
            <a:r>
              <a:rPr sz="800" dirty="0">
                <a:latin typeface="Tahoma"/>
                <a:cs typeface="Tahoma"/>
              </a:rPr>
              <a:t>skills</a:t>
            </a:r>
            <a:r>
              <a:rPr sz="800" spc="120" dirty="0">
                <a:latin typeface="Tahoma"/>
                <a:cs typeface="Tahoma"/>
              </a:rPr>
              <a:t> </a:t>
            </a:r>
            <a:r>
              <a:rPr sz="800" spc="-25" dirty="0">
                <a:latin typeface="Tahoma"/>
                <a:cs typeface="Tahoma"/>
              </a:rPr>
              <a:t>mix</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Improves</a:t>
            </a:r>
            <a:r>
              <a:rPr sz="800" spc="370" dirty="0">
                <a:latin typeface="Tahoma"/>
                <a:cs typeface="Tahoma"/>
              </a:rPr>
              <a:t>  </a:t>
            </a:r>
            <a:r>
              <a:rPr sz="800" spc="-10" dirty="0">
                <a:latin typeface="Tahoma"/>
                <a:cs typeface="Tahoma"/>
              </a:rPr>
              <a:t>curriculum/courses/qualifications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Enhances</a:t>
            </a:r>
            <a:r>
              <a:rPr sz="800" spc="240" dirty="0">
                <a:latin typeface="Tahoma"/>
                <a:cs typeface="Tahoma"/>
              </a:rPr>
              <a:t> </a:t>
            </a:r>
            <a:r>
              <a:rPr sz="800" dirty="0">
                <a:latin typeface="Tahoma"/>
                <a:cs typeface="Tahoma"/>
              </a:rPr>
              <a:t>career</a:t>
            </a:r>
            <a:r>
              <a:rPr sz="800" spc="225" dirty="0">
                <a:latin typeface="Tahoma"/>
                <a:cs typeface="Tahoma"/>
              </a:rPr>
              <a:t> </a:t>
            </a:r>
            <a:r>
              <a:rPr sz="800" dirty="0">
                <a:latin typeface="Tahoma"/>
                <a:cs typeface="Tahoma"/>
              </a:rPr>
              <a:t>stage/lifelong</a:t>
            </a:r>
            <a:r>
              <a:rPr sz="800" spc="270" dirty="0">
                <a:latin typeface="Tahoma"/>
                <a:cs typeface="Tahoma"/>
              </a:rPr>
              <a:t> </a:t>
            </a:r>
            <a:r>
              <a:rPr sz="800" dirty="0">
                <a:latin typeface="Tahoma"/>
                <a:cs typeface="Tahoma"/>
              </a:rPr>
              <a:t>(up-skilling</a:t>
            </a:r>
            <a:r>
              <a:rPr sz="800" spc="310" dirty="0">
                <a:latin typeface="Tahoma"/>
                <a:cs typeface="Tahoma"/>
              </a:rPr>
              <a:t> </a:t>
            </a:r>
            <a:r>
              <a:rPr sz="800" dirty="0">
                <a:latin typeface="Tahoma"/>
                <a:cs typeface="Tahoma"/>
              </a:rPr>
              <a:t>and</a:t>
            </a:r>
            <a:r>
              <a:rPr sz="800" spc="265" dirty="0">
                <a:latin typeface="Tahoma"/>
                <a:cs typeface="Tahoma"/>
              </a:rPr>
              <a:t> </a:t>
            </a:r>
            <a:r>
              <a:rPr sz="800" dirty="0">
                <a:latin typeface="Tahoma"/>
                <a:cs typeface="Tahoma"/>
              </a:rPr>
              <a:t>re-</a:t>
            </a:r>
            <a:r>
              <a:rPr sz="800" spc="-10" dirty="0">
                <a:latin typeface="Tahoma"/>
                <a:cs typeface="Tahoma"/>
              </a:rPr>
              <a:t>skilling)</a:t>
            </a:r>
            <a:endParaRPr sz="800" dirty="0">
              <a:latin typeface="Tahoma"/>
              <a:cs typeface="Tahoma"/>
            </a:endParaRPr>
          </a:p>
        </p:txBody>
      </p:sp>
      <p:sp>
        <p:nvSpPr>
          <p:cNvPr id="156" name="object 156"/>
          <p:cNvSpPr txBox="1"/>
          <p:nvPr/>
        </p:nvSpPr>
        <p:spPr>
          <a:xfrm>
            <a:off x="5790500" y="4552043"/>
            <a:ext cx="948055" cy="147320"/>
          </a:xfrm>
          <a:prstGeom prst="rect">
            <a:avLst/>
          </a:prstGeom>
        </p:spPr>
        <p:txBody>
          <a:bodyPr vert="horz" wrap="square" lIns="0" tIns="12700" rIns="0" bIns="0" rtlCol="0">
            <a:spAutoFit/>
          </a:bodyPr>
          <a:lstStyle/>
          <a:p>
            <a:pPr marL="12700">
              <a:lnSpc>
                <a:spcPct val="100000"/>
              </a:lnSpc>
              <a:spcBef>
                <a:spcPts val="100"/>
              </a:spcBef>
            </a:pPr>
            <a:r>
              <a:rPr sz="800" b="1" spc="60" dirty="0">
                <a:solidFill>
                  <a:srgbClr val="8FC740"/>
                </a:solidFill>
                <a:latin typeface="Calibri"/>
                <a:cs typeface="Calibri"/>
              </a:rPr>
              <a:t>Impact</a:t>
            </a:r>
            <a:r>
              <a:rPr sz="800" b="1" spc="15" dirty="0">
                <a:solidFill>
                  <a:srgbClr val="8FC740"/>
                </a:solidFill>
                <a:latin typeface="Calibri"/>
                <a:cs typeface="Calibri"/>
              </a:rPr>
              <a:t> </a:t>
            </a:r>
            <a:r>
              <a:rPr sz="800" b="1" spc="50" dirty="0">
                <a:solidFill>
                  <a:srgbClr val="8FC740"/>
                </a:solidFill>
                <a:latin typeface="Calibri"/>
                <a:cs typeface="Calibri"/>
              </a:rPr>
              <a:t>on</a:t>
            </a:r>
            <a:r>
              <a:rPr sz="800" b="1" dirty="0">
                <a:solidFill>
                  <a:srgbClr val="8FC740"/>
                </a:solidFill>
                <a:latin typeface="Calibri"/>
                <a:cs typeface="Calibri"/>
              </a:rPr>
              <a:t> </a:t>
            </a:r>
            <a:r>
              <a:rPr sz="800" b="1" spc="45" dirty="0">
                <a:solidFill>
                  <a:srgbClr val="8FC740"/>
                </a:solidFill>
                <a:latin typeface="Calibri"/>
                <a:cs typeface="Calibri"/>
              </a:rPr>
              <a:t>Industry</a:t>
            </a:r>
            <a:endParaRPr sz="800" dirty="0">
              <a:latin typeface="Calibri"/>
              <a:cs typeface="Calibri"/>
            </a:endParaRPr>
          </a:p>
        </p:txBody>
      </p:sp>
      <p:sp>
        <p:nvSpPr>
          <p:cNvPr id="157" name="object 157"/>
          <p:cNvSpPr txBox="1"/>
          <p:nvPr/>
        </p:nvSpPr>
        <p:spPr>
          <a:xfrm>
            <a:off x="5790500" y="4795883"/>
            <a:ext cx="2239645" cy="1000760"/>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800" spc="50" dirty="0">
                <a:latin typeface="Tahoma"/>
                <a:cs typeface="Tahoma"/>
              </a:rPr>
              <a:t>Supports</a:t>
            </a:r>
            <a:r>
              <a:rPr sz="800" spc="70" dirty="0">
                <a:latin typeface="Tahoma"/>
                <a:cs typeface="Tahoma"/>
              </a:rPr>
              <a:t> </a:t>
            </a:r>
            <a:r>
              <a:rPr sz="800" dirty="0">
                <a:latin typeface="Tahoma"/>
                <a:cs typeface="Tahoma"/>
              </a:rPr>
              <a:t>employers</a:t>
            </a:r>
            <a:r>
              <a:rPr sz="800" spc="100" dirty="0">
                <a:latin typeface="Tahoma"/>
                <a:cs typeface="Tahoma"/>
              </a:rPr>
              <a:t> </a:t>
            </a:r>
            <a:r>
              <a:rPr sz="800" dirty="0">
                <a:latin typeface="Tahoma"/>
                <a:cs typeface="Tahoma"/>
              </a:rPr>
              <a:t>as</a:t>
            </a:r>
            <a:r>
              <a:rPr sz="800" spc="95" dirty="0">
                <a:latin typeface="Tahoma"/>
                <a:cs typeface="Tahoma"/>
              </a:rPr>
              <a:t> </a:t>
            </a:r>
            <a:r>
              <a:rPr sz="800" spc="-10" dirty="0">
                <a:latin typeface="Tahoma"/>
                <a:cs typeface="Tahoma"/>
              </a:rPr>
              <a:t>learners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Increases</a:t>
            </a:r>
            <a:r>
              <a:rPr sz="800" spc="175" dirty="0">
                <a:latin typeface="Tahoma"/>
                <a:cs typeface="Tahoma"/>
              </a:rPr>
              <a:t> </a:t>
            </a:r>
            <a:r>
              <a:rPr sz="800" spc="-10" dirty="0">
                <a:latin typeface="Tahoma"/>
                <a:cs typeface="Tahoma"/>
              </a:rPr>
              <a:t>productivity</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Optimises</a:t>
            </a:r>
            <a:r>
              <a:rPr sz="800" spc="260" dirty="0">
                <a:latin typeface="Tahoma"/>
                <a:cs typeface="Tahoma"/>
              </a:rPr>
              <a:t> </a:t>
            </a:r>
            <a:r>
              <a:rPr sz="800" dirty="0">
                <a:latin typeface="Tahoma"/>
                <a:cs typeface="Tahoma"/>
              </a:rPr>
              <a:t>system</a:t>
            </a:r>
            <a:r>
              <a:rPr sz="800" spc="204" dirty="0">
                <a:latin typeface="Tahoma"/>
                <a:cs typeface="Tahoma"/>
              </a:rPr>
              <a:t> </a:t>
            </a:r>
            <a:r>
              <a:rPr sz="800" spc="-10" dirty="0">
                <a:latin typeface="Tahoma"/>
                <a:cs typeface="Tahoma"/>
              </a:rPr>
              <a:t>settings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Improves</a:t>
            </a:r>
            <a:r>
              <a:rPr sz="800" spc="105" dirty="0">
                <a:latin typeface="Tahoma"/>
                <a:cs typeface="Tahoma"/>
              </a:rPr>
              <a:t> </a:t>
            </a:r>
            <a:r>
              <a:rPr sz="800" spc="-10" dirty="0">
                <a:latin typeface="Tahoma"/>
                <a:cs typeface="Tahoma"/>
              </a:rPr>
              <a:t>sustainability</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Targets</a:t>
            </a:r>
            <a:r>
              <a:rPr sz="800" spc="130" dirty="0">
                <a:latin typeface="Tahoma"/>
                <a:cs typeface="Tahoma"/>
              </a:rPr>
              <a:t> </a:t>
            </a:r>
            <a:r>
              <a:rPr sz="800" dirty="0">
                <a:latin typeface="Tahoma"/>
                <a:cs typeface="Tahoma"/>
              </a:rPr>
              <a:t>Māori</a:t>
            </a:r>
            <a:r>
              <a:rPr sz="800" spc="125" dirty="0">
                <a:latin typeface="Tahoma"/>
                <a:cs typeface="Tahoma"/>
              </a:rPr>
              <a:t> </a:t>
            </a:r>
            <a:r>
              <a:rPr sz="800" spc="-10" dirty="0">
                <a:latin typeface="Tahoma"/>
                <a:cs typeface="Tahoma"/>
              </a:rPr>
              <a:t>expectations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Improves</a:t>
            </a:r>
            <a:r>
              <a:rPr sz="800" spc="125" dirty="0">
                <a:latin typeface="Tahoma"/>
                <a:cs typeface="Tahoma"/>
              </a:rPr>
              <a:t> </a:t>
            </a:r>
            <a:r>
              <a:rPr sz="800" dirty="0">
                <a:latin typeface="Tahoma"/>
                <a:cs typeface="Tahoma"/>
              </a:rPr>
              <a:t>skills</a:t>
            </a:r>
            <a:r>
              <a:rPr sz="800" spc="125" dirty="0">
                <a:latin typeface="Tahoma"/>
                <a:cs typeface="Tahoma"/>
              </a:rPr>
              <a:t> </a:t>
            </a:r>
            <a:r>
              <a:rPr sz="800" spc="-10" dirty="0">
                <a:latin typeface="Tahoma"/>
                <a:cs typeface="Tahoma"/>
              </a:rPr>
              <a:t>supply</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Increases</a:t>
            </a:r>
            <a:r>
              <a:rPr sz="800" spc="185" dirty="0">
                <a:latin typeface="Tahoma"/>
                <a:cs typeface="Tahoma"/>
              </a:rPr>
              <a:t> </a:t>
            </a:r>
            <a:r>
              <a:rPr sz="800" spc="-10" dirty="0">
                <a:latin typeface="Tahoma"/>
                <a:cs typeface="Tahoma"/>
              </a:rPr>
              <a:t>investment/funding</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Improves</a:t>
            </a:r>
            <a:r>
              <a:rPr sz="800" spc="360" dirty="0">
                <a:latin typeface="Tahoma"/>
                <a:cs typeface="Tahoma"/>
              </a:rPr>
              <a:t> </a:t>
            </a:r>
            <a:r>
              <a:rPr sz="800" dirty="0">
                <a:latin typeface="Tahoma"/>
                <a:cs typeface="Tahoma"/>
              </a:rPr>
              <a:t>employer/leadership</a:t>
            </a:r>
            <a:r>
              <a:rPr sz="800" spc="400" dirty="0">
                <a:latin typeface="Tahoma"/>
                <a:cs typeface="Tahoma"/>
              </a:rPr>
              <a:t> </a:t>
            </a:r>
            <a:r>
              <a:rPr sz="800" spc="-10" dirty="0">
                <a:latin typeface="Tahoma"/>
                <a:cs typeface="Tahoma"/>
              </a:rPr>
              <a:t>outcomes</a:t>
            </a:r>
            <a:endParaRPr sz="800" dirty="0">
              <a:latin typeface="Tahoma"/>
              <a:cs typeface="Tahoma"/>
            </a:endParaRPr>
          </a:p>
        </p:txBody>
      </p:sp>
      <p:sp>
        <p:nvSpPr>
          <p:cNvPr id="158" name="object 158"/>
          <p:cNvSpPr txBox="1"/>
          <p:nvPr/>
        </p:nvSpPr>
        <p:spPr>
          <a:xfrm>
            <a:off x="5790500" y="5893163"/>
            <a:ext cx="1024255" cy="147320"/>
          </a:xfrm>
          <a:prstGeom prst="rect">
            <a:avLst/>
          </a:prstGeom>
        </p:spPr>
        <p:txBody>
          <a:bodyPr vert="horz" wrap="square" lIns="0" tIns="12700" rIns="0" bIns="0" rtlCol="0">
            <a:spAutoFit/>
          </a:bodyPr>
          <a:lstStyle/>
          <a:p>
            <a:pPr marL="12700">
              <a:lnSpc>
                <a:spcPct val="100000"/>
              </a:lnSpc>
              <a:spcBef>
                <a:spcPts val="100"/>
              </a:spcBef>
            </a:pPr>
            <a:r>
              <a:rPr sz="800" b="1" spc="60" dirty="0">
                <a:solidFill>
                  <a:srgbClr val="8FC740"/>
                </a:solidFill>
                <a:latin typeface="Calibri"/>
                <a:cs typeface="Calibri"/>
              </a:rPr>
              <a:t>Impact</a:t>
            </a:r>
            <a:r>
              <a:rPr sz="800" b="1" spc="15" dirty="0">
                <a:solidFill>
                  <a:srgbClr val="8FC740"/>
                </a:solidFill>
                <a:latin typeface="Calibri"/>
                <a:cs typeface="Calibri"/>
              </a:rPr>
              <a:t> </a:t>
            </a:r>
            <a:r>
              <a:rPr sz="800" b="1" spc="50" dirty="0">
                <a:solidFill>
                  <a:srgbClr val="8FC740"/>
                </a:solidFill>
                <a:latin typeface="Calibri"/>
                <a:cs typeface="Calibri"/>
              </a:rPr>
              <a:t>on</a:t>
            </a:r>
            <a:r>
              <a:rPr sz="800" b="1" dirty="0">
                <a:solidFill>
                  <a:srgbClr val="8FC740"/>
                </a:solidFill>
                <a:latin typeface="Calibri"/>
                <a:cs typeface="Calibri"/>
              </a:rPr>
              <a:t> </a:t>
            </a:r>
            <a:r>
              <a:rPr sz="800" b="1" spc="45" dirty="0">
                <a:solidFill>
                  <a:srgbClr val="8FC740"/>
                </a:solidFill>
                <a:latin typeface="Calibri"/>
                <a:cs typeface="Calibri"/>
              </a:rPr>
              <a:t>Education</a:t>
            </a:r>
            <a:endParaRPr sz="800" dirty="0">
              <a:latin typeface="Calibri"/>
              <a:cs typeface="Calibri"/>
            </a:endParaRPr>
          </a:p>
        </p:txBody>
      </p:sp>
      <p:sp>
        <p:nvSpPr>
          <p:cNvPr id="159" name="object 159"/>
          <p:cNvSpPr txBox="1"/>
          <p:nvPr/>
        </p:nvSpPr>
        <p:spPr>
          <a:xfrm>
            <a:off x="5790500" y="6137003"/>
            <a:ext cx="2372995" cy="635000"/>
          </a:xfrm>
          <a:prstGeom prst="rect">
            <a:avLst/>
          </a:prstGeom>
        </p:spPr>
        <p:txBody>
          <a:bodyPr vert="horz" wrap="square" lIns="0" tIns="12700" rIns="0" bIns="0" rtlCol="0">
            <a:spAutoFit/>
          </a:bodyPr>
          <a:lstStyle/>
          <a:p>
            <a:pPr marL="241300" indent="-228600">
              <a:lnSpc>
                <a:spcPct val="100000"/>
              </a:lnSpc>
              <a:spcBef>
                <a:spcPts val="100"/>
              </a:spcBef>
              <a:buChar char="•"/>
              <a:tabLst>
                <a:tab pos="240665" algn="l"/>
                <a:tab pos="241300" algn="l"/>
              </a:tabLst>
            </a:pPr>
            <a:r>
              <a:rPr sz="800" dirty="0">
                <a:latin typeface="Tahoma"/>
                <a:cs typeface="Tahoma"/>
              </a:rPr>
              <a:t>Improves</a:t>
            </a:r>
            <a:r>
              <a:rPr sz="800" spc="95" dirty="0">
                <a:latin typeface="Tahoma"/>
                <a:cs typeface="Tahoma"/>
              </a:rPr>
              <a:t> </a:t>
            </a:r>
            <a:r>
              <a:rPr sz="800" dirty="0">
                <a:latin typeface="Tahoma"/>
                <a:cs typeface="Tahoma"/>
              </a:rPr>
              <a:t>flexibility,</a:t>
            </a:r>
            <a:r>
              <a:rPr sz="800" spc="130" dirty="0">
                <a:latin typeface="Tahoma"/>
                <a:cs typeface="Tahoma"/>
              </a:rPr>
              <a:t> </a:t>
            </a:r>
            <a:r>
              <a:rPr sz="800" dirty="0">
                <a:latin typeface="Tahoma"/>
                <a:cs typeface="Tahoma"/>
              </a:rPr>
              <a:t>agility,</a:t>
            </a:r>
            <a:r>
              <a:rPr sz="800" spc="105" dirty="0">
                <a:latin typeface="Tahoma"/>
                <a:cs typeface="Tahoma"/>
              </a:rPr>
              <a:t> </a:t>
            </a:r>
            <a:r>
              <a:rPr sz="800" spc="-10" dirty="0">
                <a:latin typeface="Tahoma"/>
                <a:cs typeface="Tahoma"/>
              </a:rPr>
              <a:t>relevance</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Enhances</a:t>
            </a:r>
            <a:r>
              <a:rPr sz="800" spc="130" dirty="0">
                <a:latin typeface="Tahoma"/>
                <a:cs typeface="Tahoma"/>
              </a:rPr>
              <a:t> </a:t>
            </a:r>
            <a:r>
              <a:rPr sz="800" spc="45" dirty="0">
                <a:latin typeface="Tahoma"/>
                <a:cs typeface="Tahoma"/>
              </a:rPr>
              <a:t>workplace-</a:t>
            </a:r>
            <a:r>
              <a:rPr sz="800" dirty="0">
                <a:latin typeface="Tahoma"/>
                <a:cs typeface="Tahoma"/>
              </a:rPr>
              <a:t>focused</a:t>
            </a:r>
            <a:r>
              <a:rPr sz="800" spc="330" dirty="0">
                <a:latin typeface="Tahoma"/>
                <a:cs typeface="Tahoma"/>
              </a:rPr>
              <a:t> </a:t>
            </a:r>
            <a:r>
              <a:rPr sz="800" spc="-10" dirty="0">
                <a:latin typeface="Tahoma"/>
                <a:cs typeface="Tahoma"/>
              </a:rPr>
              <a:t>learning</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Increases</a:t>
            </a:r>
            <a:r>
              <a:rPr sz="800" spc="175" dirty="0">
                <a:latin typeface="Tahoma"/>
                <a:cs typeface="Tahoma"/>
              </a:rPr>
              <a:t> </a:t>
            </a:r>
            <a:r>
              <a:rPr sz="800" spc="-10" dirty="0">
                <a:latin typeface="Tahoma"/>
                <a:cs typeface="Tahoma"/>
              </a:rPr>
              <a:t>demand</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Delivers</a:t>
            </a:r>
            <a:r>
              <a:rPr sz="800" spc="170" dirty="0">
                <a:latin typeface="Tahoma"/>
                <a:cs typeface="Tahoma"/>
              </a:rPr>
              <a:t> </a:t>
            </a:r>
            <a:r>
              <a:rPr sz="800" dirty="0">
                <a:latin typeface="Tahoma"/>
                <a:cs typeface="Tahoma"/>
              </a:rPr>
              <a:t>work-ready</a:t>
            </a:r>
            <a:r>
              <a:rPr sz="800" spc="280" dirty="0">
                <a:latin typeface="Tahoma"/>
                <a:cs typeface="Tahoma"/>
              </a:rPr>
              <a:t> </a:t>
            </a:r>
            <a:r>
              <a:rPr sz="800" spc="-10" dirty="0">
                <a:latin typeface="Tahoma"/>
                <a:cs typeface="Tahoma"/>
              </a:rPr>
              <a:t>graduates</a:t>
            </a:r>
            <a:endParaRPr sz="800" dirty="0">
              <a:latin typeface="Tahoma"/>
              <a:cs typeface="Tahoma"/>
            </a:endParaRPr>
          </a:p>
          <a:p>
            <a:pPr marL="241300" indent="-228600">
              <a:lnSpc>
                <a:spcPct val="100000"/>
              </a:lnSpc>
              <a:buChar char="•"/>
              <a:tabLst>
                <a:tab pos="240665" algn="l"/>
                <a:tab pos="241300" algn="l"/>
              </a:tabLst>
            </a:pPr>
            <a:r>
              <a:rPr sz="800" dirty="0">
                <a:latin typeface="Tahoma"/>
                <a:cs typeface="Tahoma"/>
              </a:rPr>
              <a:t>Increases</a:t>
            </a:r>
            <a:r>
              <a:rPr sz="800" spc="160" dirty="0">
                <a:latin typeface="Tahoma"/>
                <a:cs typeface="Tahoma"/>
              </a:rPr>
              <a:t> </a:t>
            </a:r>
            <a:r>
              <a:rPr sz="800" dirty="0">
                <a:latin typeface="Tahoma"/>
                <a:cs typeface="Tahoma"/>
              </a:rPr>
              <a:t>employer</a:t>
            </a:r>
            <a:r>
              <a:rPr sz="800" spc="165" dirty="0">
                <a:latin typeface="Tahoma"/>
                <a:cs typeface="Tahoma"/>
              </a:rPr>
              <a:t> </a:t>
            </a:r>
            <a:r>
              <a:rPr sz="800" dirty="0">
                <a:latin typeface="Tahoma"/>
                <a:cs typeface="Tahoma"/>
              </a:rPr>
              <a:t>and</a:t>
            </a:r>
            <a:r>
              <a:rPr sz="800" spc="220" dirty="0">
                <a:latin typeface="Tahoma"/>
                <a:cs typeface="Tahoma"/>
              </a:rPr>
              <a:t> </a:t>
            </a:r>
            <a:r>
              <a:rPr sz="800" dirty="0">
                <a:latin typeface="Tahoma"/>
                <a:cs typeface="Tahoma"/>
              </a:rPr>
              <a:t>learner</a:t>
            </a:r>
            <a:r>
              <a:rPr sz="800" spc="150" dirty="0">
                <a:latin typeface="Tahoma"/>
                <a:cs typeface="Tahoma"/>
              </a:rPr>
              <a:t> </a:t>
            </a:r>
            <a:r>
              <a:rPr sz="800" spc="-10" dirty="0">
                <a:latin typeface="Tahoma"/>
                <a:cs typeface="Tahoma"/>
              </a:rPr>
              <a:t>satisfaction</a:t>
            </a:r>
            <a:endParaRPr sz="800" dirty="0">
              <a:latin typeface="Tahoma"/>
              <a:cs typeface="Tahoma"/>
            </a:endParaRPr>
          </a:p>
        </p:txBody>
      </p:sp>
      <p:grpSp>
        <p:nvGrpSpPr>
          <p:cNvPr id="165" name="object 9">
            <a:extLst>
              <a:ext uri="{FF2B5EF4-FFF2-40B4-BE49-F238E27FC236}">
                <a16:creationId xmlns:a16="http://schemas.microsoft.com/office/drawing/2014/main" id="{B56EAE24-3412-46A9-9E4A-3DAF2890357D}"/>
              </a:ext>
            </a:extLst>
          </p:cNvPr>
          <p:cNvGrpSpPr/>
          <p:nvPr/>
        </p:nvGrpSpPr>
        <p:grpSpPr>
          <a:xfrm>
            <a:off x="6834264" y="4375118"/>
            <a:ext cx="3859136" cy="3187732"/>
            <a:chOff x="6436855" y="4044784"/>
            <a:chExt cx="4255770" cy="3515360"/>
          </a:xfrm>
        </p:grpSpPr>
        <p:pic>
          <p:nvPicPr>
            <p:cNvPr id="166" name="object 10">
              <a:extLst>
                <a:ext uri="{FF2B5EF4-FFF2-40B4-BE49-F238E27FC236}">
                  <a16:creationId xmlns:a16="http://schemas.microsoft.com/office/drawing/2014/main" id="{9E4F388A-6AE0-41B5-BCDE-C1AADDA2553E}"/>
                </a:ext>
              </a:extLst>
            </p:cNvPr>
            <p:cNvPicPr/>
            <p:nvPr/>
          </p:nvPicPr>
          <p:blipFill>
            <a:blip r:embed="rId7" cstate="print"/>
            <a:stretch>
              <a:fillRect/>
            </a:stretch>
          </p:blipFill>
          <p:spPr>
            <a:xfrm>
              <a:off x="6795922" y="5547601"/>
              <a:ext cx="3896080" cy="2012403"/>
            </a:xfrm>
            <a:prstGeom prst="rect">
              <a:avLst/>
            </a:prstGeom>
          </p:spPr>
        </p:pic>
        <p:sp>
          <p:nvSpPr>
            <p:cNvPr id="167" name="object 11">
              <a:extLst>
                <a:ext uri="{FF2B5EF4-FFF2-40B4-BE49-F238E27FC236}">
                  <a16:creationId xmlns:a16="http://schemas.microsoft.com/office/drawing/2014/main" id="{8BF61623-9341-4CBB-A609-6D82E5850261}"/>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68" name="object 13">
              <a:extLst>
                <a:ext uri="{FF2B5EF4-FFF2-40B4-BE49-F238E27FC236}">
                  <a16:creationId xmlns:a16="http://schemas.microsoft.com/office/drawing/2014/main" id="{ED057B3D-CA4B-458E-A630-C40BFC75CE1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3">
            <a:extLst>
              <a:ext uri="{FF2B5EF4-FFF2-40B4-BE49-F238E27FC236}">
                <a16:creationId xmlns:a16="http://schemas.microsoft.com/office/drawing/2014/main" id="{1FB14B75-5DE0-494C-8239-979640365E97}"/>
              </a:ext>
            </a:extLst>
          </p:cNvPr>
          <p:cNvGrpSpPr/>
          <p:nvPr/>
        </p:nvGrpSpPr>
        <p:grpSpPr>
          <a:xfrm>
            <a:off x="0" y="0"/>
            <a:ext cx="3578137" cy="3317291"/>
            <a:chOff x="0" y="0"/>
            <a:chExt cx="3945890" cy="3658235"/>
          </a:xfrm>
        </p:grpSpPr>
        <p:sp>
          <p:nvSpPr>
            <p:cNvPr id="3" name="object 4">
              <a:extLst>
                <a:ext uri="{FF2B5EF4-FFF2-40B4-BE49-F238E27FC236}">
                  <a16:creationId xmlns:a16="http://schemas.microsoft.com/office/drawing/2014/main" id="{8D1F6D85-07B8-42E9-A9BD-5CA96E9B7D50}"/>
                </a:ext>
              </a:extLst>
            </p:cNvPr>
            <p:cNvSpPr/>
            <p:nvPr/>
          </p:nvSpPr>
          <p:spPr>
            <a:xfrm>
              <a:off x="0" y="758362"/>
              <a:ext cx="1090295" cy="2686050"/>
            </a:xfrm>
            <a:custGeom>
              <a:avLst/>
              <a:gdLst/>
              <a:ahLst/>
              <a:cxnLst/>
              <a:rect l="l" t="t" r="r" b="b"/>
              <a:pathLst>
                <a:path w="1090295" h="2686050">
                  <a:moveTo>
                    <a:pt x="0" y="0"/>
                  </a:moveTo>
                  <a:lnTo>
                    <a:pt x="0" y="2685571"/>
                  </a:lnTo>
                  <a:lnTo>
                    <a:pt x="62754" y="2544307"/>
                  </a:lnTo>
                  <a:lnTo>
                    <a:pt x="257313" y="2186878"/>
                  </a:lnTo>
                  <a:lnTo>
                    <a:pt x="561464" y="1735771"/>
                  </a:lnTo>
                  <a:lnTo>
                    <a:pt x="1090295" y="1004400"/>
                  </a:lnTo>
                  <a:lnTo>
                    <a:pt x="806445" y="604918"/>
                  </a:lnTo>
                  <a:lnTo>
                    <a:pt x="583953" y="359386"/>
                  </a:lnTo>
                  <a:lnTo>
                    <a:pt x="307734" y="166671"/>
                  </a:lnTo>
                  <a:lnTo>
                    <a:pt x="0" y="0"/>
                  </a:lnTo>
                  <a:close/>
                </a:path>
              </a:pathLst>
            </a:custGeom>
            <a:solidFill>
              <a:srgbClr val="8FC740"/>
            </a:solidFill>
          </p:spPr>
          <p:txBody>
            <a:bodyPr wrap="square" lIns="0" tIns="0" rIns="0" bIns="0" rtlCol="0"/>
            <a:lstStyle/>
            <a:p>
              <a:endParaRPr sz="1632" dirty="0"/>
            </a:p>
          </p:txBody>
        </p:sp>
        <p:pic>
          <p:nvPicPr>
            <p:cNvPr id="4" name="object 5">
              <a:extLst>
                <a:ext uri="{FF2B5EF4-FFF2-40B4-BE49-F238E27FC236}">
                  <a16:creationId xmlns:a16="http://schemas.microsoft.com/office/drawing/2014/main" id="{8C052431-5D35-45E0-860F-7328390B0ABD}"/>
                </a:ext>
              </a:extLst>
            </p:cNvPr>
            <p:cNvPicPr/>
            <p:nvPr/>
          </p:nvPicPr>
          <p:blipFill>
            <a:blip r:embed="rId2" cstate="print"/>
            <a:stretch>
              <a:fillRect/>
            </a:stretch>
          </p:blipFill>
          <p:spPr>
            <a:xfrm>
              <a:off x="0" y="0"/>
              <a:ext cx="3826789" cy="1872005"/>
            </a:xfrm>
            <a:prstGeom prst="rect">
              <a:avLst/>
            </a:prstGeom>
          </p:spPr>
        </p:pic>
        <p:sp>
          <p:nvSpPr>
            <p:cNvPr id="5" name="object 6">
              <a:extLst>
                <a:ext uri="{FF2B5EF4-FFF2-40B4-BE49-F238E27FC236}">
                  <a16:creationId xmlns:a16="http://schemas.microsoft.com/office/drawing/2014/main" id="{FDEB3954-4F9C-4E10-883E-1F298912D643}"/>
                </a:ext>
              </a:extLst>
            </p:cNvPr>
            <p:cNvSpPr/>
            <p:nvPr/>
          </p:nvSpPr>
          <p:spPr>
            <a:xfrm>
              <a:off x="0" y="742731"/>
              <a:ext cx="1158875" cy="1020444"/>
            </a:xfrm>
            <a:custGeom>
              <a:avLst/>
              <a:gdLst/>
              <a:ahLst/>
              <a:cxnLst/>
              <a:rect l="l" t="t" r="r" b="b"/>
              <a:pathLst>
                <a:path w="1158875" h="1020444">
                  <a:moveTo>
                    <a:pt x="0" y="0"/>
                  </a:moveTo>
                  <a:lnTo>
                    <a:pt x="0" y="221926"/>
                  </a:lnTo>
                  <a:lnTo>
                    <a:pt x="76751" y="240444"/>
                  </a:lnTo>
                  <a:lnTo>
                    <a:pt x="480633" y="508251"/>
                  </a:lnTo>
                  <a:lnTo>
                    <a:pt x="1026297" y="1019943"/>
                  </a:lnTo>
                  <a:lnTo>
                    <a:pt x="1158694" y="913275"/>
                  </a:lnTo>
                  <a:lnTo>
                    <a:pt x="543950" y="369658"/>
                  </a:lnTo>
                  <a:lnTo>
                    <a:pt x="120753" y="56678"/>
                  </a:lnTo>
                  <a:lnTo>
                    <a:pt x="0" y="0"/>
                  </a:lnTo>
                  <a:close/>
                </a:path>
              </a:pathLst>
            </a:custGeom>
            <a:solidFill>
              <a:srgbClr val="FFFFFF"/>
            </a:solidFill>
          </p:spPr>
          <p:txBody>
            <a:bodyPr wrap="square" lIns="0" tIns="0" rIns="0" bIns="0" rtlCol="0"/>
            <a:lstStyle/>
            <a:p>
              <a:endParaRPr sz="1632" dirty="0"/>
            </a:p>
          </p:txBody>
        </p:sp>
        <p:sp>
          <p:nvSpPr>
            <p:cNvPr id="6" name="object 8">
              <a:extLst>
                <a:ext uri="{FF2B5EF4-FFF2-40B4-BE49-F238E27FC236}">
                  <a16:creationId xmlns:a16="http://schemas.microsoft.com/office/drawing/2014/main" id="{59AF83BF-144F-4001-A5A8-5883CAA5EB92}"/>
                </a:ext>
              </a:extLst>
            </p:cNvPr>
            <p:cNvSpPr/>
            <p:nvPr/>
          </p:nvSpPr>
          <p:spPr>
            <a:xfrm>
              <a:off x="0" y="0"/>
              <a:ext cx="3945890" cy="3658235"/>
            </a:xfrm>
            <a:custGeom>
              <a:avLst/>
              <a:gdLst/>
              <a:ahLst/>
              <a:cxnLst/>
              <a:rect l="l" t="t" r="r" b="b"/>
              <a:pathLst>
                <a:path w="3945890" h="3658235">
                  <a:moveTo>
                    <a:pt x="1753077" y="1072509"/>
                  </a:moveTo>
                  <a:lnTo>
                    <a:pt x="1663062" y="1141237"/>
                  </a:lnTo>
                  <a:lnTo>
                    <a:pt x="1577362" y="1208228"/>
                  </a:lnTo>
                  <a:lnTo>
                    <a:pt x="1491926" y="1276552"/>
                  </a:lnTo>
                  <a:lnTo>
                    <a:pt x="1406811" y="1346190"/>
                  </a:lnTo>
                  <a:lnTo>
                    <a:pt x="1322077" y="1417124"/>
                  </a:lnTo>
                  <a:lnTo>
                    <a:pt x="1237783" y="1489335"/>
                  </a:lnTo>
                  <a:lnTo>
                    <a:pt x="1195819" y="1525914"/>
                  </a:lnTo>
                  <a:lnTo>
                    <a:pt x="1153987" y="1562805"/>
                  </a:lnTo>
                  <a:lnTo>
                    <a:pt x="1112295" y="1600005"/>
                  </a:lnTo>
                  <a:lnTo>
                    <a:pt x="1070749" y="1637513"/>
                  </a:lnTo>
                  <a:lnTo>
                    <a:pt x="1029357" y="1675327"/>
                  </a:lnTo>
                  <a:lnTo>
                    <a:pt x="988126" y="1713443"/>
                  </a:lnTo>
                  <a:lnTo>
                    <a:pt x="947064" y="1751860"/>
                  </a:lnTo>
                  <a:lnTo>
                    <a:pt x="906178" y="1790576"/>
                  </a:lnTo>
                  <a:lnTo>
                    <a:pt x="865476" y="1829587"/>
                  </a:lnTo>
                  <a:lnTo>
                    <a:pt x="824964" y="1868891"/>
                  </a:lnTo>
                  <a:lnTo>
                    <a:pt x="784650" y="1908487"/>
                  </a:lnTo>
                  <a:lnTo>
                    <a:pt x="744542" y="1948372"/>
                  </a:lnTo>
                  <a:lnTo>
                    <a:pt x="704646" y="1988544"/>
                  </a:lnTo>
                  <a:lnTo>
                    <a:pt x="664971" y="2029000"/>
                  </a:lnTo>
                  <a:lnTo>
                    <a:pt x="625523" y="2069737"/>
                  </a:lnTo>
                  <a:lnTo>
                    <a:pt x="586310" y="2110755"/>
                  </a:lnTo>
                  <a:lnTo>
                    <a:pt x="547340" y="2152049"/>
                  </a:lnTo>
                  <a:lnTo>
                    <a:pt x="508619" y="2193619"/>
                  </a:lnTo>
                  <a:lnTo>
                    <a:pt x="470154" y="2235461"/>
                  </a:lnTo>
                  <a:lnTo>
                    <a:pt x="431954" y="2277573"/>
                  </a:lnTo>
                  <a:lnTo>
                    <a:pt x="394026" y="2319953"/>
                  </a:lnTo>
                  <a:lnTo>
                    <a:pt x="356377" y="2362599"/>
                  </a:lnTo>
                  <a:lnTo>
                    <a:pt x="319014" y="2405508"/>
                  </a:lnTo>
                  <a:lnTo>
                    <a:pt x="281944" y="2448678"/>
                  </a:lnTo>
                  <a:lnTo>
                    <a:pt x="245176" y="2492107"/>
                  </a:lnTo>
                  <a:lnTo>
                    <a:pt x="208716" y="2535792"/>
                  </a:lnTo>
                  <a:lnTo>
                    <a:pt x="172572" y="2579730"/>
                  </a:lnTo>
                  <a:lnTo>
                    <a:pt x="136750" y="2623921"/>
                  </a:lnTo>
                  <a:lnTo>
                    <a:pt x="101260" y="2668361"/>
                  </a:lnTo>
                  <a:lnTo>
                    <a:pt x="66107" y="2713047"/>
                  </a:lnTo>
                  <a:lnTo>
                    <a:pt x="31299" y="2757978"/>
                  </a:lnTo>
                  <a:lnTo>
                    <a:pt x="0" y="2799014"/>
                  </a:lnTo>
                  <a:lnTo>
                    <a:pt x="0" y="3657762"/>
                  </a:lnTo>
                  <a:lnTo>
                    <a:pt x="53016" y="3529667"/>
                  </a:lnTo>
                  <a:lnTo>
                    <a:pt x="1029736" y="1924782"/>
                  </a:lnTo>
                  <a:lnTo>
                    <a:pt x="1753077" y="1072509"/>
                  </a:lnTo>
                  <a:close/>
                </a:path>
                <a:path w="3945890" h="3658235">
                  <a:moveTo>
                    <a:pt x="1993817" y="896551"/>
                  </a:moveTo>
                  <a:lnTo>
                    <a:pt x="1811734" y="1003398"/>
                  </a:lnTo>
                  <a:lnTo>
                    <a:pt x="1753077" y="1072509"/>
                  </a:lnTo>
                  <a:lnTo>
                    <a:pt x="1835015" y="1011329"/>
                  </a:lnTo>
                  <a:lnTo>
                    <a:pt x="1921151" y="948449"/>
                  </a:lnTo>
                  <a:lnTo>
                    <a:pt x="1993817" y="896551"/>
                  </a:lnTo>
                  <a:close/>
                </a:path>
                <a:path w="3945890" h="3658235">
                  <a:moveTo>
                    <a:pt x="3945395" y="0"/>
                  </a:moveTo>
                  <a:lnTo>
                    <a:pt x="3599697" y="0"/>
                  </a:lnTo>
                  <a:lnTo>
                    <a:pt x="3533887" y="26638"/>
                  </a:lnTo>
                  <a:lnTo>
                    <a:pt x="3457815" y="58703"/>
                  </a:lnTo>
                  <a:lnTo>
                    <a:pt x="3380683" y="92522"/>
                  </a:lnTo>
                  <a:lnTo>
                    <a:pt x="3302550" y="128074"/>
                  </a:lnTo>
                  <a:lnTo>
                    <a:pt x="3223475" y="165342"/>
                  </a:lnTo>
                  <a:lnTo>
                    <a:pt x="3143516" y="204306"/>
                  </a:lnTo>
                  <a:lnTo>
                    <a:pt x="3062731" y="244949"/>
                  </a:lnTo>
                  <a:lnTo>
                    <a:pt x="2981181" y="287252"/>
                  </a:lnTo>
                  <a:lnTo>
                    <a:pt x="2898924" y="331195"/>
                  </a:lnTo>
                  <a:lnTo>
                    <a:pt x="2816018" y="376761"/>
                  </a:lnTo>
                  <a:lnTo>
                    <a:pt x="2732522" y="423930"/>
                  </a:lnTo>
                  <a:lnTo>
                    <a:pt x="2648496" y="472685"/>
                  </a:lnTo>
                  <a:lnTo>
                    <a:pt x="2563998" y="523005"/>
                  </a:lnTo>
                  <a:lnTo>
                    <a:pt x="2479086" y="574873"/>
                  </a:lnTo>
                  <a:lnTo>
                    <a:pt x="2393820" y="628270"/>
                  </a:lnTo>
                  <a:lnTo>
                    <a:pt x="2308259" y="683177"/>
                  </a:lnTo>
                  <a:lnTo>
                    <a:pt x="2222460" y="739576"/>
                  </a:lnTo>
                  <a:lnTo>
                    <a:pt x="2136484" y="797448"/>
                  </a:lnTo>
                  <a:lnTo>
                    <a:pt x="2050389" y="856774"/>
                  </a:lnTo>
                  <a:lnTo>
                    <a:pt x="1993817" y="896551"/>
                  </a:lnTo>
                  <a:lnTo>
                    <a:pt x="2809792" y="417734"/>
                  </a:lnTo>
                  <a:lnTo>
                    <a:pt x="3945395" y="0"/>
                  </a:lnTo>
                  <a:close/>
                </a:path>
              </a:pathLst>
            </a:custGeom>
            <a:solidFill>
              <a:srgbClr val="FFFFFF"/>
            </a:solidFill>
          </p:spPr>
          <p:txBody>
            <a:bodyPr wrap="square" lIns="0" tIns="0" rIns="0" bIns="0" rtlCol="0"/>
            <a:lstStyle/>
            <a:p>
              <a:endParaRPr sz="1632" dirty="0"/>
            </a:p>
          </p:txBody>
        </p:sp>
      </p:grpSp>
      <p:grpSp>
        <p:nvGrpSpPr>
          <p:cNvPr id="7" name="object 9">
            <a:extLst>
              <a:ext uri="{FF2B5EF4-FFF2-40B4-BE49-F238E27FC236}">
                <a16:creationId xmlns:a16="http://schemas.microsoft.com/office/drawing/2014/main" id="{3925BC0B-EBBE-4BA2-9D45-5EE7FFC9485D}"/>
              </a:ext>
            </a:extLst>
          </p:cNvPr>
          <p:cNvGrpSpPr/>
          <p:nvPr/>
        </p:nvGrpSpPr>
        <p:grpSpPr>
          <a:xfrm>
            <a:off x="6834264" y="4375118"/>
            <a:ext cx="3859136" cy="3187732"/>
            <a:chOff x="6436855" y="4044784"/>
            <a:chExt cx="4255770" cy="3515360"/>
          </a:xfrm>
        </p:grpSpPr>
        <p:pic>
          <p:nvPicPr>
            <p:cNvPr id="8" name="object 10">
              <a:extLst>
                <a:ext uri="{FF2B5EF4-FFF2-40B4-BE49-F238E27FC236}">
                  <a16:creationId xmlns:a16="http://schemas.microsoft.com/office/drawing/2014/main" id="{E56F2A58-FBCB-4F9C-99AC-D177D0695D46}"/>
                </a:ext>
              </a:extLst>
            </p:cNvPr>
            <p:cNvPicPr/>
            <p:nvPr/>
          </p:nvPicPr>
          <p:blipFill>
            <a:blip r:embed="rId3" cstate="print"/>
            <a:stretch>
              <a:fillRect/>
            </a:stretch>
          </p:blipFill>
          <p:spPr>
            <a:xfrm>
              <a:off x="6795922" y="5547601"/>
              <a:ext cx="3896080" cy="2012403"/>
            </a:xfrm>
            <a:prstGeom prst="rect">
              <a:avLst/>
            </a:prstGeom>
          </p:spPr>
        </p:pic>
        <p:sp>
          <p:nvSpPr>
            <p:cNvPr id="9" name="object 11">
              <a:extLst>
                <a:ext uri="{FF2B5EF4-FFF2-40B4-BE49-F238E27FC236}">
                  <a16:creationId xmlns:a16="http://schemas.microsoft.com/office/drawing/2014/main" id="{BF895B94-0F9C-4C41-8892-8D57613AE2ED}"/>
                </a:ext>
              </a:extLst>
            </p:cNvPr>
            <p:cNvSpPr/>
            <p:nvPr/>
          </p:nvSpPr>
          <p:spPr>
            <a:xfrm>
              <a:off x="9559094" y="4204788"/>
              <a:ext cx="1133475" cy="2525395"/>
            </a:xfrm>
            <a:custGeom>
              <a:avLst/>
              <a:gdLst/>
              <a:ahLst/>
              <a:cxnLst/>
              <a:rect l="l" t="t" r="r" b="b"/>
              <a:pathLst>
                <a:path w="1133475" h="2525395">
                  <a:moveTo>
                    <a:pt x="1132908" y="0"/>
                  </a:moveTo>
                  <a:lnTo>
                    <a:pt x="1062000" y="124538"/>
                  </a:lnTo>
                  <a:lnTo>
                    <a:pt x="693844" y="531928"/>
                  </a:lnTo>
                  <a:lnTo>
                    <a:pt x="0" y="1216912"/>
                  </a:lnTo>
                  <a:lnTo>
                    <a:pt x="270612" y="1772693"/>
                  </a:lnTo>
                  <a:lnTo>
                    <a:pt x="497265" y="2104380"/>
                  </a:lnTo>
                  <a:lnTo>
                    <a:pt x="802761" y="2343758"/>
                  </a:lnTo>
                  <a:lnTo>
                    <a:pt x="1132908" y="2525291"/>
                  </a:lnTo>
                  <a:lnTo>
                    <a:pt x="1132908" y="0"/>
                  </a:lnTo>
                  <a:close/>
                </a:path>
              </a:pathLst>
            </a:custGeom>
            <a:solidFill>
              <a:srgbClr val="8FC740"/>
            </a:solidFill>
          </p:spPr>
          <p:txBody>
            <a:bodyPr wrap="square" lIns="0" tIns="0" rIns="0" bIns="0" rtlCol="0"/>
            <a:lstStyle/>
            <a:p>
              <a:endParaRPr sz="1632" dirty="0"/>
            </a:p>
          </p:txBody>
        </p:sp>
        <p:sp>
          <p:nvSpPr>
            <p:cNvPr id="10" name="object 13">
              <a:extLst>
                <a:ext uri="{FF2B5EF4-FFF2-40B4-BE49-F238E27FC236}">
                  <a16:creationId xmlns:a16="http://schemas.microsoft.com/office/drawing/2014/main" id="{65FD4293-B952-4554-83F9-B4023B38C99E}"/>
                </a:ext>
              </a:extLst>
            </p:cNvPr>
            <p:cNvSpPr/>
            <p:nvPr/>
          </p:nvSpPr>
          <p:spPr>
            <a:xfrm>
              <a:off x="6436855" y="4044784"/>
              <a:ext cx="4255770" cy="3515360"/>
            </a:xfrm>
            <a:custGeom>
              <a:avLst/>
              <a:gdLst/>
              <a:ahLst/>
              <a:cxnLst/>
              <a:rect l="l" t="t" r="r" b="b"/>
              <a:pathLst>
                <a:path w="4255770" h="3515359">
                  <a:moveTo>
                    <a:pt x="4255147" y="0"/>
                  </a:moveTo>
                  <a:lnTo>
                    <a:pt x="3159226" y="1419860"/>
                  </a:lnTo>
                  <a:lnTo>
                    <a:pt x="3132582" y="1366024"/>
                  </a:lnTo>
                  <a:lnTo>
                    <a:pt x="3005759" y="1491691"/>
                  </a:lnTo>
                  <a:lnTo>
                    <a:pt x="3045752" y="1566875"/>
                  </a:lnTo>
                  <a:lnTo>
                    <a:pt x="3013697" y="1608416"/>
                  </a:lnTo>
                  <a:lnTo>
                    <a:pt x="2126640" y="2527262"/>
                  </a:lnTo>
                  <a:lnTo>
                    <a:pt x="1185570" y="3078226"/>
                  </a:lnTo>
                  <a:lnTo>
                    <a:pt x="0" y="3515220"/>
                  </a:lnTo>
                  <a:lnTo>
                    <a:pt x="377494" y="3515220"/>
                  </a:lnTo>
                  <a:lnTo>
                    <a:pt x="1490776" y="3140849"/>
                  </a:lnTo>
                  <a:lnTo>
                    <a:pt x="2631744" y="2586164"/>
                  </a:lnTo>
                  <a:lnTo>
                    <a:pt x="3271647" y="1991398"/>
                  </a:lnTo>
                  <a:lnTo>
                    <a:pt x="3390658" y="2215057"/>
                  </a:lnTo>
                  <a:lnTo>
                    <a:pt x="3673665" y="2648534"/>
                  </a:lnTo>
                  <a:lnTo>
                    <a:pt x="3994035" y="2965259"/>
                  </a:lnTo>
                  <a:lnTo>
                    <a:pt x="4255147" y="3161296"/>
                  </a:lnTo>
                  <a:lnTo>
                    <a:pt x="4255147" y="2744673"/>
                  </a:lnTo>
                  <a:lnTo>
                    <a:pt x="4142625" y="2694851"/>
                  </a:lnTo>
                  <a:lnTo>
                    <a:pt x="3749014" y="2428710"/>
                  </a:lnTo>
                  <a:lnTo>
                    <a:pt x="3464496" y="2036419"/>
                  </a:lnTo>
                  <a:lnTo>
                    <a:pt x="3388449" y="1882838"/>
                  </a:lnTo>
                  <a:lnTo>
                    <a:pt x="3467747" y="1809127"/>
                  </a:lnTo>
                  <a:lnTo>
                    <a:pt x="4255147" y="766978"/>
                  </a:lnTo>
                  <a:lnTo>
                    <a:pt x="4255147" y="0"/>
                  </a:lnTo>
                  <a:close/>
                </a:path>
              </a:pathLst>
            </a:custGeom>
            <a:solidFill>
              <a:srgbClr val="FFFFFF"/>
            </a:solidFill>
          </p:spPr>
          <p:txBody>
            <a:bodyPr wrap="square" lIns="0" tIns="0" rIns="0" bIns="0" rtlCol="0"/>
            <a:lstStyle/>
            <a:p>
              <a:endParaRPr sz="1632" dirty="0"/>
            </a:p>
          </p:txBody>
        </p:sp>
      </p:grpSp>
      <p:sp>
        <p:nvSpPr>
          <p:cNvPr id="14" name="object 2">
            <a:extLst>
              <a:ext uri="{FF2B5EF4-FFF2-40B4-BE49-F238E27FC236}">
                <a16:creationId xmlns:a16="http://schemas.microsoft.com/office/drawing/2014/main" id="{01413EF5-CD69-481E-B26D-96EC12CD808A}"/>
              </a:ext>
            </a:extLst>
          </p:cNvPr>
          <p:cNvSpPr/>
          <p:nvPr/>
        </p:nvSpPr>
        <p:spPr>
          <a:xfrm>
            <a:off x="13528" y="2593806"/>
            <a:ext cx="3859137" cy="5054774"/>
          </a:xfrm>
          <a:custGeom>
            <a:avLst/>
            <a:gdLst/>
            <a:ahLst/>
            <a:cxnLst/>
            <a:rect l="l" t="t" r="r" b="b"/>
            <a:pathLst>
              <a:path w="5269865" h="7010400">
                <a:moveTo>
                  <a:pt x="2166594" y="3441700"/>
                </a:moveTo>
                <a:lnTo>
                  <a:pt x="2125281" y="3441700"/>
                </a:lnTo>
                <a:lnTo>
                  <a:pt x="2077796" y="3454400"/>
                </a:lnTo>
                <a:lnTo>
                  <a:pt x="2117217" y="3454400"/>
                </a:lnTo>
                <a:lnTo>
                  <a:pt x="2166594" y="3441700"/>
                </a:lnTo>
                <a:close/>
              </a:path>
              <a:path w="5269865" h="7010400">
                <a:moveTo>
                  <a:pt x="2412060" y="5029200"/>
                </a:moveTo>
                <a:lnTo>
                  <a:pt x="2411463" y="4978400"/>
                </a:lnTo>
                <a:lnTo>
                  <a:pt x="2408682" y="4940300"/>
                </a:lnTo>
                <a:lnTo>
                  <a:pt x="2402611" y="4889500"/>
                </a:lnTo>
                <a:lnTo>
                  <a:pt x="2392870" y="4838700"/>
                </a:lnTo>
                <a:lnTo>
                  <a:pt x="2379624" y="4787900"/>
                </a:lnTo>
                <a:lnTo>
                  <a:pt x="2363000" y="4737100"/>
                </a:lnTo>
                <a:lnTo>
                  <a:pt x="2343150" y="4699000"/>
                </a:lnTo>
                <a:lnTo>
                  <a:pt x="2320213" y="4648200"/>
                </a:lnTo>
                <a:lnTo>
                  <a:pt x="2294356" y="4610100"/>
                </a:lnTo>
                <a:lnTo>
                  <a:pt x="2265705" y="4572000"/>
                </a:lnTo>
                <a:lnTo>
                  <a:pt x="2234412" y="4546600"/>
                </a:lnTo>
                <a:lnTo>
                  <a:pt x="2200630" y="4508500"/>
                </a:lnTo>
                <a:lnTo>
                  <a:pt x="2164486" y="4483100"/>
                </a:lnTo>
                <a:lnTo>
                  <a:pt x="2126145" y="4457700"/>
                </a:lnTo>
                <a:lnTo>
                  <a:pt x="2085733" y="4445000"/>
                </a:lnTo>
                <a:lnTo>
                  <a:pt x="2043417" y="4419600"/>
                </a:lnTo>
                <a:lnTo>
                  <a:pt x="1999335" y="4406900"/>
                </a:lnTo>
                <a:lnTo>
                  <a:pt x="1953615" y="4406900"/>
                </a:lnTo>
                <a:lnTo>
                  <a:pt x="2000999" y="4483100"/>
                </a:lnTo>
                <a:lnTo>
                  <a:pt x="2023567" y="4521200"/>
                </a:lnTo>
                <a:lnTo>
                  <a:pt x="2043811" y="4559300"/>
                </a:lnTo>
                <a:lnTo>
                  <a:pt x="2061540" y="4610100"/>
                </a:lnTo>
                <a:lnTo>
                  <a:pt x="2075141" y="4660900"/>
                </a:lnTo>
                <a:lnTo>
                  <a:pt x="2084717" y="4699000"/>
                </a:lnTo>
                <a:lnTo>
                  <a:pt x="2090356" y="4749800"/>
                </a:lnTo>
                <a:lnTo>
                  <a:pt x="2092147" y="4800600"/>
                </a:lnTo>
                <a:lnTo>
                  <a:pt x="2090178" y="4838700"/>
                </a:lnTo>
                <a:lnTo>
                  <a:pt x="2084539" y="4889500"/>
                </a:lnTo>
                <a:lnTo>
                  <a:pt x="2075332" y="4927600"/>
                </a:lnTo>
                <a:lnTo>
                  <a:pt x="2062632" y="4978400"/>
                </a:lnTo>
                <a:lnTo>
                  <a:pt x="2046528" y="5016500"/>
                </a:lnTo>
                <a:lnTo>
                  <a:pt x="2027110" y="5067300"/>
                </a:lnTo>
                <a:lnTo>
                  <a:pt x="2004491" y="5105400"/>
                </a:lnTo>
                <a:lnTo>
                  <a:pt x="1978736" y="5143500"/>
                </a:lnTo>
                <a:lnTo>
                  <a:pt x="1949945" y="5181600"/>
                </a:lnTo>
                <a:lnTo>
                  <a:pt x="1918195" y="5219700"/>
                </a:lnTo>
                <a:lnTo>
                  <a:pt x="1883600" y="5245100"/>
                </a:lnTo>
                <a:lnTo>
                  <a:pt x="1846237" y="5283200"/>
                </a:lnTo>
                <a:lnTo>
                  <a:pt x="1806194" y="5308600"/>
                </a:lnTo>
                <a:lnTo>
                  <a:pt x="1763560" y="5321300"/>
                </a:lnTo>
                <a:lnTo>
                  <a:pt x="1714284" y="5346700"/>
                </a:lnTo>
                <a:lnTo>
                  <a:pt x="1565795" y="5384800"/>
                </a:lnTo>
                <a:lnTo>
                  <a:pt x="1471803" y="5384800"/>
                </a:lnTo>
                <a:lnTo>
                  <a:pt x="1427505" y="5372100"/>
                </a:lnTo>
                <a:lnTo>
                  <a:pt x="1384033" y="5372100"/>
                </a:lnTo>
                <a:lnTo>
                  <a:pt x="1341551" y="5359400"/>
                </a:lnTo>
                <a:lnTo>
                  <a:pt x="1300213" y="5334000"/>
                </a:lnTo>
                <a:lnTo>
                  <a:pt x="1260195" y="5321300"/>
                </a:lnTo>
                <a:lnTo>
                  <a:pt x="1221663" y="5295900"/>
                </a:lnTo>
                <a:lnTo>
                  <a:pt x="1184770" y="5257800"/>
                </a:lnTo>
                <a:lnTo>
                  <a:pt x="1149680" y="5232400"/>
                </a:lnTo>
                <a:lnTo>
                  <a:pt x="1116571" y="5194300"/>
                </a:lnTo>
                <a:lnTo>
                  <a:pt x="1085583" y="5156200"/>
                </a:lnTo>
                <a:lnTo>
                  <a:pt x="1056906" y="5118100"/>
                </a:lnTo>
                <a:lnTo>
                  <a:pt x="1030681" y="5067300"/>
                </a:lnTo>
                <a:lnTo>
                  <a:pt x="1008126" y="5029200"/>
                </a:lnTo>
                <a:lnTo>
                  <a:pt x="988314" y="4978400"/>
                </a:lnTo>
                <a:lnTo>
                  <a:pt x="971257" y="4927600"/>
                </a:lnTo>
                <a:lnTo>
                  <a:pt x="956957" y="4876800"/>
                </a:lnTo>
                <a:lnTo>
                  <a:pt x="945413" y="4838700"/>
                </a:lnTo>
                <a:lnTo>
                  <a:pt x="936625" y="4787900"/>
                </a:lnTo>
                <a:lnTo>
                  <a:pt x="930592" y="4737100"/>
                </a:lnTo>
                <a:lnTo>
                  <a:pt x="927328" y="4686300"/>
                </a:lnTo>
                <a:lnTo>
                  <a:pt x="926820" y="4635500"/>
                </a:lnTo>
                <a:lnTo>
                  <a:pt x="929081" y="4584700"/>
                </a:lnTo>
                <a:lnTo>
                  <a:pt x="934097" y="4533900"/>
                </a:lnTo>
                <a:lnTo>
                  <a:pt x="940790" y="4495800"/>
                </a:lnTo>
                <a:lnTo>
                  <a:pt x="949337" y="4445000"/>
                </a:lnTo>
                <a:lnTo>
                  <a:pt x="959713" y="4406900"/>
                </a:lnTo>
                <a:lnTo>
                  <a:pt x="971880" y="4356100"/>
                </a:lnTo>
                <a:lnTo>
                  <a:pt x="985786" y="4318000"/>
                </a:lnTo>
                <a:lnTo>
                  <a:pt x="1001420" y="4279900"/>
                </a:lnTo>
                <a:lnTo>
                  <a:pt x="1018705" y="4229100"/>
                </a:lnTo>
                <a:lnTo>
                  <a:pt x="1037628" y="4191000"/>
                </a:lnTo>
                <a:lnTo>
                  <a:pt x="1058151" y="4152900"/>
                </a:lnTo>
                <a:lnTo>
                  <a:pt x="1080211" y="4114800"/>
                </a:lnTo>
                <a:lnTo>
                  <a:pt x="1103782" y="4076700"/>
                </a:lnTo>
                <a:lnTo>
                  <a:pt x="1128839" y="4038600"/>
                </a:lnTo>
                <a:lnTo>
                  <a:pt x="1155319" y="4000500"/>
                </a:lnTo>
                <a:lnTo>
                  <a:pt x="1183182" y="3962400"/>
                </a:lnTo>
                <a:lnTo>
                  <a:pt x="1212405" y="3924300"/>
                </a:lnTo>
                <a:lnTo>
                  <a:pt x="1242949" y="3886200"/>
                </a:lnTo>
                <a:lnTo>
                  <a:pt x="1274749" y="3860800"/>
                </a:lnTo>
                <a:lnTo>
                  <a:pt x="1307795" y="3822700"/>
                </a:lnTo>
                <a:lnTo>
                  <a:pt x="1342034" y="3797300"/>
                </a:lnTo>
                <a:lnTo>
                  <a:pt x="1377416" y="3759200"/>
                </a:lnTo>
                <a:lnTo>
                  <a:pt x="1413929" y="3733800"/>
                </a:lnTo>
                <a:lnTo>
                  <a:pt x="1451508" y="3708400"/>
                </a:lnTo>
                <a:lnTo>
                  <a:pt x="1490116" y="3683000"/>
                </a:lnTo>
                <a:lnTo>
                  <a:pt x="1529727" y="3657600"/>
                </a:lnTo>
                <a:lnTo>
                  <a:pt x="1570291" y="3632200"/>
                </a:lnTo>
                <a:lnTo>
                  <a:pt x="1611782" y="3606800"/>
                </a:lnTo>
                <a:lnTo>
                  <a:pt x="1654136" y="3581400"/>
                </a:lnTo>
                <a:lnTo>
                  <a:pt x="1697329" y="3568700"/>
                </a:lnTo>
                <a:lnTo>
                  <a:pt x="1741322" y="3543300"/>
                </a:lnTo>
                <a:lnTo>
                  <a:pt x="1831543" y="3517900"/>
                </a:lnTo>
                <a:lnTo>
                  <a:pt x="1877695" y="3492500"/>
                </a:lnTo>
                <a:lnTo>
                  <a:pt x="1924481" y="3479800"/>
                </a:lnTo>
                <a:lnTo>
                  <a:pt x="1971865" y="3479800"/>
                </a:lnTo>
                <a:lnTo>
                  <a:pt x="2019808" y="3467100"/>
                </a:lnTo>
                <a:lnTo>
                  <a:pt x="2068271" y="3454400"/>
                </a:lnTo>
                <a:lnTo>
                  <a:pt x="1983486" y="3454400"/>
                </a:lnTo>
                <a:lnTo>
                  <a:pt x="1936711" y="3467100"/>
                </a:lnTo>
                <a:lnTo>
                  <a:pt x="1839544" y="3467100"/>
                </a:lnTo>
                <a:lnTo>
                  <a:pt x="1789303" y="3454400"/>
                </a:lnTo>
                <a:lnTo>
                  <a:pt x="1690370" y="3454400"/>
                </a:lnTo>
                <a:lnTo>
                  <a:pt x="1499984" y="3403600"/>
                </a:lnTo>
                <a:lnTo>
                  <a:pt x="1365199" y="3365500"/>
                </a:lnTo>
                <a:lnTo>
                  <a:pt x="1322044" y="3340100"/>
                </a:lnTo>
                <a:lnTo>
                  <a:pt x="1279855" y="3314700"/>
                </a:lnTo>
                <a:lnTo>
                  <a:pt x="1238669" y="3289300"/>
                </a:lnTo>
                <a:lnTo>
                  <a:pt x="1198537" y="3263900"/>
                </a:lnTo>
                <a:lnTo>
                  <a:pt x="1159510" y="3238500"/>
                </a:lnTo>
                <a:lnTo>
                  <a:pt x="1121625" y="3213100"/>
                </a:lnTo>
                <a:lnTo>
                  <a:pt x="1084935" y="3175000"/>
                </a:lnTo>
                <a:lnTo>
                  <a:pt x="1049489" y="3149600"/>
                </a:lnTo>
                <a:lnTo>
                  <a:pt x="1015326" y="3111500"/>
                </a:lnTo>
                <a:lnTo>
                  <a:pt x="982497" y="3073400"/>
                </a:lnTo>
                <a:lnTo>
                  <a:pt x="951039" y="3035300"/>
                </a:lnTo>
                <a:lnTo>
                  <a:pt x="921004" y="2984500"/>
                </a:lnTo>
                <a:lnTo>
                  <a:pt x="892441" y="2946400"/>
                </a:lnTo>
                <a:lnTo>
                  <a:pt x="866101" y="2895600"/>
                </a:lnTo>
                <a:lnTo>
                  <a:pt x="840930" y="2857500"/>
                </a:lnTo>
                <a:lnTo>
                  <a:pt x="816991" y="2806700"/>
                </a:lnTo>
                <a:lnTo>
                  <a:pt x="794346" y="2755900"/>
                </a:lnTo>
                <a:lnTo>
                  <a:pt x="773074" y="2717800"/>
                </a:lnTo>
                <a:lnTo>
                  <a:pt x="753224" y="2679700"/>
                </a:lnTo>
                <a:lnTo>
                  <a:pt x="734872" y="2628900"/>
                </a:lnTo>
                <a:lnTo>
                  <a:pt x="704608" y="2679700"/>
                </a:lnTo>
                <a:lnTo>
                  <a:pt x="674712" y="2730500"/>
                </a:lnTo>
                <a:lnTo>
                  <a:pt x="645198" y="2781300"/>
                </a:lnTo>
                <a:lnTo>
                  <a:pt x="616102" y="2832100"/>
                </a:lnTo>
                <a:lnTo>
                  <a:pt x="587413" y="2882900"/>
                </a:lnTo>
                <a:lnTo>
                  <a:pt x="559168" y="2933700"/>
                </a:lnTo>
                <a:lnTo>
                  <a:pt x="531393" y="2997200"/>
                </a:lnTo>
                <a:lnTo>
                  <a:pt x="504101" y="3048000"/>
                </a:lnTo>
                <a:lnTo>
                  <a:pt x="477304" y="3098800"/>
                </a:lnTo>
                <a:lnTo>
                  <a:pt x="451027" y="3149600"/>
                </a:lnTo>
                <a:lnTo>
                  <a:pt x="425284" y="3200400"/>
                </a:lnTo>
                <a:lnTo>
                  <a:pt x="400113" y="3251200"/>
                </a:lnTo>
                <a:lnTo>
                  <a:pt x="375513" y="3302000"/>
                </a:lnTo>
                <a:lnTo>
                  <a:pt x="351510" y="3340100"/>
                </a:lnTo>
                <a:lnTo>
                  <a:pt x="328129" y="3390900"/>
                </a:lnTo>
                <a:lnTo>
                  <a:pt x="305384" y="3441700"/>
                </a:lnTo>
                <a:lnTo>
                  <a:pt x="283286" y="3492500"/>
                </a:lnTo>
                <a:lnTo>
                  <a:pt x="261874" y="3543300"/>
                </a:lnTo>
                <a:lnTo>
                  <a:pt x="241147" y="3594100"/>
                </a:lnTo>
                <a:lnTo>
                  <a:pt x="221132" y="3644900"/>
                </a:lnTo>
                <a:lnTo>
                  <a:pt x="201853" y="3683000"/>
                </a:lnTo>
                <a:lnTo>
                  <a:pt x="183337" y="3733800"/>
                </a:lnTo>
                <a:lnTo>
                  <a:pt x="165582" y="3784600"/>
                </a:lnTo>
                <a:lnTo>
                  <a:pt x="148615" y="3835400"/>
                </a:lnTo>
                <a:lnTo>
                  <a:pt x="132461" y="3873500"/>
                </a:lnTo>
                <a:lnTo>
                  <a:pt x="117144" y="3924300"/>
                </a:lnTo>
                <a:lnTo>
                  <a:pt x="102666" y="3975100"/>
                </a:lnTo>
                <a:lnTo>
                  <a:pt x="89065" y="4013200"/>
                </a:lnTo>
                <a:lnTo>
                  <a:pt x="76339" y="4064000"/>
                </a:lnTo>
                <a:lnTo>
                  <a:pt x="64528" y="4102100"/>
                </a:lnTo>
                <a:lnTo>
                  <a:pt x="53644" y="4152900"/>
                </a:lnTo>
                <a:lnTo>
                  <a:pt x="43700" y="4191000"/>
                </a:lnTo>
                <a:lnTo>
                  <a:pt x="34721" y="4229100"/>
                </a:lnTo>
                <a:lnTo>
                  <a:pt x="26720" y="4279900"/>
                </a:lnTo>
                <a:lnTo>
                  <a:pt x="19735" y="4318000"/>
                </a:lnTo>
                <a:lnTo>
                  <a:pt x="13766" y="4356100"/>
                </a:lnTo>
                <a:lnTo>
                  <a:pt x="8839" y="4394200"/>
                </a:lnTo>
                <a:lnTo>
                  <a:pt x="4978" y="4445000"/>
                </a:lnTo>
                <a:lnTo>
                  <a:pt x="2197" y="4483100"/>
                </a:lnTo>
                <a:lnTo>
                  <a:pt x="508" y="4521200"/>
                </a:lnTo>
                <a:lnTo>
                  <a:pt x="0" y="4584700"/>
                </a:lnTo>
                <a:lnTo>
                  <a:pt x="444" y="4622800"/>
                </a:lnTo>
                <a:lnTo>
                  <a:pt x="927" y="4635500"/>
                </a:lnTo>
                <a:lnTo>
                  <a:pt x="1651" y="4660900"/>
                </a:lnTo>
                <a:lnTo>
                  <a:pt x="3987" y="4711700"/>
                </a:lnTo>
                <a:lnTo>
                  <a:pt x="7848" y="4762500"/>
                </a:lnTo>
                <a:lnTo>
                  <a:pt x="13589" y="4813300"/>
                </a:lnTo>
                <a:lnTo>
                  <a:pt x="17297" y="4838700"/>
                </a:lnTo>
                <a:lnTo>
                  <a:pt x="21628" y="4876800"/>
                </a:lnTo>
                <a:lnTo>
                  <a:pt x="26606" y="4902200"/>
                </a:lnTo>
                <a:lnTo>
                  <a:pt x="32308" y="4940300"/>
                </a:lnTo>
                <a:lnTo>
                  <a:pt x="38760" y="4978400"/>
                </a:lnTo>
                <a:lnTo>
                  <a:pt x="46024" y="5003800"/>
                </a:lnTo>
                <a:lnTo>
                  <a:pt x="54140" y="5041900"/>
                </a:lnTo>
                <a:lnTo>
                  <a:pt x="63144" y="5080000"/>
                </a:lnTo>
                <a:lnTo>
                  <a:pt x="73113" y="5105400"/>
                </a:lnTo>
                <a:lnTo>
                  <a:pt x="84074" y="5143500"/>
                </a:lnTo>
                <a:lnTo>
                  <a:pt x="96075" y="5181600"/>
                </a:lnTo>
                <a:lnTo>
                  <a:pt x="109169" y="5219700"/>
                </a:lnTo>
                <a:lnTo>
                  <a:pt x="123393" y="5257800"/>
                </a:lnTo>
                <a:lnTo>
                  <a:pt x="138811" y="5283200"/>
                </a:lnTo>
                <a:lnTo>
                  <a:pt x="155460" y="5321300"/>
                </a:lnTo>
                <a:lnTo>
                  <a:pt x="173380" y="5359400"/>
                </a:lnTo>
                <a:lnTo>
                  <a:pt x="192646" y="5397500"/>
                </a:lnTo>
                <a:lnTo>
                  <a:pt x="213271" y="5435600"/>
                </a:lnTo>
                <a:lnTo>
                  <a:pt x="235318" y="5461000"/>
                </a:lnTo>
                <a:lnTo>
                  <a:pt x="258838" y="5499100"/>
                </a:lnTo>
                <a:lnTo>
                  <a:pt x="283883" y="5537200"/>
                </a:lnTo>
                <a:lnTo>
                  <a:pt x="310489" y="5562600"/>
                </a:lnTo>
                <a:lnTo>
                  <a:pt x="338696" y="5600700"/>
                </a:lnTo>
                <a:lnTo>
                  <a:pt x="368579" y="5626100"/>
                </a:lnTo>
                <a:lnTo>
                  <a:pt x="400151" y="5664200"/>
                </a:lnTo>
                <a:lnTo>
                  <a:pt x="433489" y="5689600"/>
                </a:lnTo>
                <a:lnTo>
                  <a:pt x="468630" y="5727700"/>
                </a:lnTo>
                <a:lnTo>
                  <a:pt x="505612" y="5753100"/>
                </a:lnTo>
                <a:lnTo>
                  <a:pt x="544487" y="5778500"/>
                </a:lnTo>
                <a:lnTo>
                  <a:pt x="585317" y="5803900"/>
                </a:lnTo>
                <a:lnTo>
                  <a:pt x="628129" y="5829300"/>
                </a:lnTo>
                <a:lnTo>
                  <a:pt x="672985" y="5854700"/>
                </a:lnTo>
                <a:lnTo>
                  <a:pt x="719924" y="5867400"/>
                </a:lnTo>
                <a:lnTo>
                  <a:pt x="768997" y="5892800"/>
                </a:lnTo>
                <a:lnTo>
                  <a:pt x="820254" y="5905500"/>
                </a:lnTo>
                <a:lnTo>
                  <a:pt x="873734" y="5930900"/>
                </a:lnTo>
                <a:lnTo>
                  <a:pt x="987577" y="5956300"/>
                </a:lnTo>
                <a:lnTo>
                  <a:pt x="1110894" y="5981700"/>
                </a:lnTo>
                <a:lnTo>
                  <a:pt x="1176223" y="5981700"/>
                </a:lnTo>
                <a:lnTo>
                  <a:pt x="1244066" y="5994400"/>
                </a:lnTo>
                <a:lnTo>
                  <a:pt x="1484934" y="5994400"/>
                </a:lnTo>
                <a:lnTo>
                  <a:pt x="1532572" y="5981700"/>
                </a:lnTo>
                <a:lnTo>
                  <a:pt x="1579422" y="5981700"/>
                </a:lnTo>
                <a:lnTo>
                  <a:pt x="1714842" y="5943600"/>
                </a:lnTo>
                <a:lnTo>
                  <a:pt x="1800440" y="5918200"/>
                </a:lnTo>
                <a:lnTo>
                  <a:pt x="1841703" y="5905500"/>
                </a:lnTo>
                <a:lnTo>
                  <a:pt x="1881886" y="5880100"/>
                </a:lnTo>
                <a:lnTo>
                  <a:pt x="1920938" y="5867400"/>
                </a:lnTo>
                <a:lnTo>
                  <a:pt x="1958835" y="5842000"/>
                </a:lnTo>
                <a:lnTo>
                  <a:pt x="1995525" y="5816600"/>
                </a:lnTo>
                <a:lnTo>
                  <a:pt x="2030971" y="5791200"/>
                </a:lnTo>
                <a:lnTo>
                  <a:pt x="2065108" y="5765800"/>
                </a:lnTo>
                <a:lnTo>
                  <a:pt x="2097925" y="5740400"/>
                </a:lnTo>
                <a:lnTo>
                  <a:pt x="2129358" y="5702300"/>
                </a:lnTo>
                <a:lnTo>
                  <a:pt x="2159381" y="5676900"/>
                </a:lnTo>
                <a:lnTo>
                  <a:pt x="2187930" y="5651500"/>
                </a:lnTo>
                <a:lnTo>
                  <a:pt x="2214981" y="5613400"/>
                </a:lnTo>
                <a:lnTo>
                  <a:pt x="2240496" y="5575300"/>
                </a:lnTo>
                <a:lnTo>
                  <a:pt x="2264410" y="5537200"/>
                </a:lnTo>
                <a:lnTo>
                  <a:pt x="2286698" y="5499100"/>
                </a:lnTo>
                <a:lnTo>
                  <a:pt x="2307310" y="5473700"/>
                </a:lnTo>
                <a:lnTo>
                  <a:pt x="2326195" y="5422900"/>
                </a:lnTo>
                <a:lnTo>
                  <a:pt x="2343340" y="5384800"/>
                </a:lnTo>
                <a:lnTo>
                  <a:pt x="2358682" y="5346700"/>
                </a:lnTo>
                <a:lnTo>
                  <a:pt x="2372169" y="5308600"/>
                </a:lnTo>
                <a:lnTo>
                  <a:pt x="2383777" y="5257800"/>
                </a:lnTo>
                <a:lnTo>
                  <a:pt x="2393467" y="5219700"/>
                </a:lnTo>
                <a:lnTo>
                  <a:pt x="2401176" y="5168900"/>
                </a:lnTo>
                <a:lnTo>
                  <a:pt x="2406866" y="5130800"/>
                </a:lnTo>
                <a:lnTo>
                  <a:pt x="2410510" y="5080000"/>
                </a:lnTo>
                <a:lnTo>
                  <a:pt x="2412060" y="5029200"/>
                </a:lnTo>
                <a:close/>
              </a:path>
              <a:path w="5269865" h="7010400">
                <a:moveTo>
                  <a:pt x="4932489" y="3232505"/>
                </a:moveTo>
                <a:lnTo>
                  <a:pt x="4911991" y="3187839"/>
                </a:lnTo>
                <a:lnTo>
                  <a:pt x="4891024" y="3143135"/>
                </a:lnTo>
                <a:lnTo>
                  <a:pt x="4869637" y="3098406"/>
                </a:lnTo>
                <a:lnTo>
                  <a:pt x="4847818" y="3053651"/>
                </a:lnTo>
                <a:lnTo>
                  <a:pt x="4825581" y="3008871"/>
                </a:lnTo>
                <a:lnTo>
                  <a:pt x="4802962" y="2964103"/>
                </a:lnTo>
                <a:lnTo>
                  <a:pt x="4779937" y="2919336"/>
                </a:lnTo>
                <a:lnTo>
                  <a:pt x="4756543" y="2874581"/>
                </a:lnTo>
                <a:lnTo>
                  <a:pt x="4732782" y="2829839"/>
                </a:lnTo>
                <a:lnTo>
                  <a:pt x="4708677" y="2785135"/>
                </a:lnTo>
                <a:lnTo>
                  <a:pt x="4684217" y="2740469"/>
                </a:lnTo>
                <a:lnTo>
                  <a:pt x="4659439" y="2695841"/>
                </a:lnTo>
                <a:lnTo>
                  <a:pt x="4634344" y="2651277"/>
                </a:lnTo>
                <a:lnTo>
                  <a:pt x="4645622" y="2701150"/>
                </a:lnTo>
                <a:lnTo>
                  <a:pt x="4650740" y="2750756"/>
                </a:lnTo>
                <a:lnTo>
                  <a:pt x="4649863" y="2799550"/>
                </a:lnTo>
                <a:lnTo>
                  <a:pt x="4643158" y="2847022"/>
                </a:lnTo>
                <a:lnTo>
                  <a:pt x="4630801" y="2892641"/>
                </a:lnTo>
                <a:lnTo>
                  <a:pt x="4612957" y="2935897"/>
                </a:lnTo>
                <a:lnTo>
                  <a:pt x="4589780" y="2976270"/>
                </a:lnTo>
                <a:lnTo>
                  <a:pt x="4561459" y="3013227"/>
                </a:lnTo>
                <a:lnTo>
                  <a:pt x="4528147" y="3046247"/>
                </a:lnTo>
                <a:lnTo>
                  <a:pt x="4490021" y="3074822"/>
                </a:lnTo>
                <a:lnTo>
                  <a:pt x="4447235" y="3098431"/>
                </a:lnTo>
                <a:lnTo>
                  <a:pt x="4411015" y="3112846"/>
                </a:lnTo>
                <a:lnTo>
                  <a:pt x="4373918" y="3123019"/>
                </a:lnTo>
                <a:lnTo>
                  <a:pt x="4336250" y="3129051"/>
                </a:lnTo>
                <a:lnTo>
                  <a:pt x="4298315" y="3131032"/>
                </a:lnTo>
                <a:lnTo>
                  <a:pt x="4251782" y="3128099"/>
                </a:lnTo>
                <a:lnTo>
                  <a:pt x="4205833" y="3119437"/>
                </a:lnTo>
                <a:lnTo>
                  <a:pt x="4161028" y="3105239"/>
                </a:lnTo>
                <a:lnTo>
                  <a:pt x="4117937" y="3085706"/>
                </a:lnTo>
                <a:lnTo>
                  <a:pt x="4077093" y="3061055"/>
                </a:lnTo>
                <a:lnTo>
                  <a:pt x="4039070" y="3031477"/>
                </a:lnTo>
                <a:lnTo>
                  <a:pt x="4004399" y="2997162"/>
                </a:lnTo>
                <a:lnTo>
                  <a:pt x="3973652" y="2958325"/>
                </a:lnTo>
                <a:lnTo>
                  <a:pt x="3947363" y="2915170"/>
                </a:lnTo>
                <a:lnTo>
                  <a:pt x="3898188" y="2813685"/>
                </a:lnTo>
                <a:lnTo>
                  <a:pt x="3886809" y="2858947"/>
                </a:lnTo>
                <a:lnTo>
                  <a:pt x="3879900" y="2903893"/>
                </a:lnTo>
                <a:lnTo>
                  <a:pt x="3877348" y="2948355"/>
                </a:lnTo>
                <a:lnTo>
                  <a:pt x="3879011" y="2992132"/>
                </a:lnTo>
                <a:lnTo>
                  <a:pt x="3884777" y="3035071"/>
                </a:lnTo>
                <a:lnTo>
                  <a:pt x="3894505" y="3076968"/>
                </a:lnTo>
                <a:lnTo>
                  <a:pt x="3908094" y="3117659"/>
                </a:lnTo>
                <a:lnTo>
                  <a:pt x="3925392" y="3156953"/>
                </a:lnTo>
                <a:lnTo>
                  <a:pt x="3946296" y="3194685"/>
                </a:lnTo>
                <a:lnTo>
                  <a:pt x="3970655" y="3230664"/>
                </a:lnTo>
                <a:lnTo>
                  <a:pt x="3998366" y="3264712"/>
                </a:lnTo>
                <a:lnTo>
                  <a:pt x="4029278" y="3296653"/>
                </a:lnTo>
                <a:lnTo>
                  <a:pt x="4063301" y="3326307"/>
                </a:lnTo>
                <a:lnTo>
                  <a:pt x="4100271" y="3353498"/>
                </a:lnTo>
                <a:lnTo>
                  <a:pt x="4140085" y="3378035"/>
                </a:lnTo>
                <a:lnTo>
                  <a:pt x="4182605" y="3399752"/>
                </a:lnTo>
                <a:lnTo>
                  <a:pt x="4227715" y="3418459"/>
                </a:lnTo>
                <a:lnTo>
                  <a:pt x="4275277" y="3433991"/>
                </a:lnTo>
                <a:lnTo>
                  <a:pt x="4316666" y="3444202"/>
                </a:lnTo>
                <a:lnTo>
                  <a:pt x="4358157" y="3451402"/>
                </a:lnTo>
                <a:lnTo>
                  <a:pt x="4399648" y="3455657"/>
                </a:lnTo>
                <a:lnTo>
                  <a:pt x="4441012" y="3457067"/>
                </a:lnTo>
                <a:lnTo>
                  <a:pt x="4491990" y="3454958"/>
                </a:lnTo>
                <a:lnTo>
                  <a:pt x="4542383" y="3448723"/>
                </a:lnTo>
                <a:lnTo>
                  <a:pt x="4591951" y="3438525"/>
                </a:lnTo>
                <a:lnTo>
                  <a:pt x="4640504" y="3424517"/>
                </a:lnTo>
                <a:lnTo>
                  <a:pt x="4687786" y="3406851"/>
                </a:lnTo>
                <a:lnTo>
                  <a:pt x="4733582" y="3385667"/>
                </a:lnTo>
                <a:lnTo>
                  <a:pt x="4777664" y="3361131"/>
                </a:lnTo>
                <a:lnTo>
                  <a:pt x="4819828" y="3333394"/>
                </a:lnTo>
                <a:lnTo>
                  <a:pt x="4859833" y="3302609"/>
                </a:lnTo>
                <a:lnTo>
                  <a:pt x="4897463" y="3268929"/>
                </a:lnTo>
                <a:lnTo>
                  <a:pt x="4932489" y="3232505"/>
                </a:lnTo>
                <a:close/>
              </a:path>
              <a:path w="5269865" h="7010400">
                <a:moveTo>
                  <a:pt x="5269801" y="4381500"/>
                </a:moveTo>
                <a:lnTo>
                  <a:pt x="5263210" y="4318000"/>
                </a:lnTo>
                <a:lnTo>
                  <a:pt x="5256822" y="4267200"/>
                </a:lnTo>
                <a:lnTo>
                  <a:pt x="5249367" y="4216400"/>
                </a:lnTo>
                <a:lnTo>
                  <a:pt x="5240858" y="4165600"/>
                </a:lnTo>
                <a:lnTo>
                  <a:pt x="5231320" y="4114800"/>
                </a:lnTo>
                <a:lnTo>
                  <a:pt x="5220779" y="4064000"/>
                </a:lnTo>
                <a:lnTo>
                  <a:pt x="5185588" y="4102100"/>
                </a:lnTo>
                <a:lnTo>
                  <a:pt x="5148973" y="4140200"/>
                </a:lnTo>
                <a:lnTo>
                  <a:pt x="5111013" y="4165600"/>
                </a:lnTo>
                <a:lnTo>
                  <a:pt x="5071783" y="4191000"/>
                </a:lnTo>
                <a:lnTo>
                  <a:pt x="5031321" y="4216400"/>
                </a:lnTo>
                <a:lnTo>
                  <a:pt x="4989703" y="4241800"/>
                </a:lnTo>
                <a:lnTo>
                  <a:pt x="4946980" y="4254500"/>
                </a:lnTo>
                <a:lnTo>
                  <a:pt x="4903228" y="4279900"/>
                </a:lnTo>
                <a:lnTo>
                  <a:pt x="4858499" y="4292600"/>
                </a:lnTo>
                <a:lnTo>
                  <a:pt x="4812868" y="4318000"/>
                </a:lnTo>
                <a:lnTo>
                  <a:pt x="4719104" y="4343400"/>
                </a:lnTo>
                <a:lnTo>
                  <a:pt x="4671098" y="4343400"/>
                </a:lnTo>
                <a:lnTo>
                  <a:pt x="4622444" y="4356100"/>
                </a:lnTo>
                <a:lnTo>
                  <a:pt x="4573168" y="4356100"/>
                </a:lnTo>
                <a:lnTo>
                  <a:pt x="4523371" y="4368800"/>
                </a:lnTo>
                <a:lnTo>
                  <a:pt x="4276610" y="4368800"/>
                </a:lnTo>
                <a:lnTo>
                  <a:pt x="4227639" y="4356100"/>
                </a:lnTo>
                <a:lnTo>
                  <a:pt x="4178554" y="4356100"/>
                </a:lnTo>
                <a:lnTo>
                  <a:pt x="4080268" y="4330700"/>
                </a:lnTo>
                <a:lnTo>
                  <a:pt x="3925874" y="4292600"/>
                </a:lnTo>
                <a:lnTo>
                  <a:pt x="3877068" y="4279900"/>
                </a:lnTo>
                <a:lnTo>
                  <a:pt x="3829596" y="4254500"/>
                </a:lnTo>
                <a:lnTo>
                  <a:pt x="3783482" y="4241800"/>
                </a:lnTo>
                <a:lnTo>
                  <a:pt x="3738715" y="4216400"/>
                </a:lnTo>
                <a:lnTo>
                  <a:pt x="3695306" y="4191000"/>
                </a:lnTo>
                <a:lnTo>
                  <a:pt x="3653256" y="4165600"/>
                </a:lnTo>
                <a:lnTo>
                  <a:pt x="3612591" y="4140200"/>
                </a:lnTo>
                <a:lnTo>
                  <a:pt x="3573297" y="4114800"/>
                </a:lnTo>
                <a:lnTo>
                  <a:pt x="3535375" y="4076700"/>
                </a:lnTo>
                <a:lnTo>
                  <a:pt x="3498850" y="4051300"/>
                </a:lnTo>
                <a:lnTo>
                  <a:pt x="3463721" y="4013200"/>
                </a:lnTo>
                <a:lnTo>
                  <a:pt x="3429990" y="3987800"/>
                </a:lnTo>
                <a:lnTo>
                  <a:pt x="3397669" y="3949700"/>
                </a:lnTo>
                <a:lnTo>
                  <a:pt x="3391966" y="3937000"/>
                </a:lnTo>
                <a:lnTo>
                  <a:pt x="3386417" y="3937000"/>
                </a:lnTo>
                <a:lnTo>
                  <a:pt x="3380841" y="3924300"/>
                </a:lnTo>
                <a:lnTo>
                  <a:pt x="3375025" y="3911600"/>
                </a:lnTo>
                <a:lnTo>
                  <a:pt x="3344075" y="3873500"/>
                </a:lnTo>
                <a:lnTo>
                  <a:pt x="3314611" y="3835400"/>
                </a:lnTo>
                <a:lnTo>
                  <a:pt x="3286683" y="3797300"/>
                </a:lnTo>
                <a:lnTo>
                  <a:pt x="3260293" y="3746500"/>
                </a:lnTo>
                <a:lnTo>
                  <a:pt x="3235477" y="3695700"/>
                </a:lnTo>
                <a:lnTo>
                  <a:pt x="3212249" y="3657600"/>
                </a:lnTo>
                <a:lnTo>
                  <a:pt x="3190646" y="3606800"/>
                </a:lnTo>
                <a:lnTo>
                  <a:pt x="3170682" y="3556000"/>
                </a:lnTo>
                <a:lnTo>
                  <a:pt x="3152381" y="3492500"/>
                </a:lnTo>
                <a:lnTo>
                  <a:pt x="3138170" y="3441700"/>
                </a:lnTo>
                <a:lnTo>
                  <a:pt x="3126244" y="3403600"/>
                </a:lnTo>
                <a:lnTo>
                  <a:pt x="3116580" y="3352800"/>
                </a:lnTo>
                <a:lnTo>
                  <a:pt x="3109137" y="3302000"/>
                </a:lnTo>
                <a:lnTo>
                  <a:pt x="3103892" y="3251200"/>
                </a:lnTo>
                <a:lnTo>
                  <a:pt x="3100819" y="3213100"/>
                </a:lnTo>
                <a:lnTo>
                  <a:pt x="3099892" y="3162300"/>
                </a:lnTo>
                <a:lnTo>
                  <a:pt x="3101086" y="3111500"/>
                </a:lnTo>
                <a:lnTo>
                  <a:pt x="3104362" y="3060700"/>
                </a:lnTo>
                <a:lnTo>
                  <a:pt x="3109709" y="3022600"/>
                </a:lnTo>
                <a:lnTo>
                  <a:pt x="3117088" y="2971800"/>
                </a:lnTo>
                <a:lnTo>
                  <a:pt x="3126473" y="2933700"/>
                </a:lnTo>
                <a:lnTo>
                  <a:pt x="3137839" y="2882900"/>
                </a:lnTo>
                <a:lnTo>
                  <a:pt x="3151149" y="2844800"/>
                </a:lnTo>
                <a:lnTo>
                  <a:pt x="3166402" y="2794000"/>
                </a:lnTo>
                <a:lnTo>
                  <a:pt x="3183534" y="2755900"/>
                </a:lnTo>
                <a:lnTo>
                  <a:pt x="3202546" y="2717800"/>
                </a:lnTo>
                <a:lnTo>
                  <a:pt x="3223399" y="2667000"/>
                </a:lnTo>
                <a:lnTo>
                  <a:pt x="3246069" y="2628900"/>
                </a:lnTo>
                <a:lnTo>
                  <a:pt x="3270529" y="2590800"/>
                </a:lnTo>
                <a:lnTo>
                  <a:pt x="3296742" y="2552700"/>
                </a:lnTo>
                <a:lnTo>
                  <a:pt x="3324682" y="2527300"/>
                </a:lnTo>
                <a:lnTo>
                  <a:pt x="3354336" y="2489200"/>
                </a:lnTo>
                <a:lnTo>
                  <a:pt x="3385667" y="2451100"/>
                </a:lnTo>
                <a:lnTo>
                  <a:pt x="3418649" y="2425700"/>
                </a:lnTo>
                <a:lnTo>
                  <a:pt x="3453244" y="2387600"/>
                </a:lnTo>
                <a:lnTo>
                  <a:pt x="3489439" y="2362200"/>
                </a:lnTo>
                <a:lnTo>
                  <a:pt x="3527209" y="2336800"/>
                </a:lnTo>
                <a:lnTo>
                  <a:pt x="3566515" y="2311400"/>
                </a:lnTo>
                <a:lnTo>
                  <a:pt x="3607320" y="2286000"/>
                </a:lnTo>
                <a:lnTo>
                  <a:pt x="3653053" y="2260600"/>
                </a:lnTo>
                <a:lnTo>
                  <a:pt x="3745763" y="2235200"/>
                </a:lnTo>
                <a:lnTo>
                  <a:pt x="3792499" y="2209800"/>
                </a:lnTo>
                <a:lnTo>
                  <a:pt x="3839311" y="2209800"/>
                </a:lnTo>
                <a:lnTo>
                  <a:pt x="3886098" y="2197100"/>
                </a:lnTo>
                <a:lnTo>
                  <a:pt x="4083520" y="2197100"/>
                </a:lnTo>
                <a:lnTo>
                  <a:pt x="4232922" y="2235200"/>
                </a:lnTo>
                <a:lnTo>
                  <a:pt x="4280039" y="2260600"/>
                </a:lnTo>
                <a:lnTo>
                  <a:pt x="4325493" y="2286000"/>
                </a:lnTo>
                <a:lnTo>
                  <a:pt x="4369105" y="2311400"/>
                </a:lnTo>
                <a:lnTo>
                  <a:pt x="4410697" y="2336800"/>
                </a:lnTo>
                <a:lnTo>
                  <a:pt x="4450067" y="2374900"/>
                </a:lnTo>
                <a:lnTo>
                  <a:pt x="4487037" y="2413000"/>
                </a:lnTo>
                <a:lnTo>
                  <a:pt x="4343425" y="2197100"/>
                </a:lnTo>
                <a:lnTo>
                  <a:pt x="3870312" y="1485900"/>
                </a:lnTo>
                <a:lnTo>
                  <a:pt x="3570897" y="1104900"/>
                </a:lnTo>
                <a:lnTo>
                  <a:pt x="3271494" y="723900"/>
                </a:lnTo>
                <a:lnTo>
                  <a:pt x="2818434" y="190500"/>
                </a:lnTo>
                <a:lnTo>
                  <a:pt x="2638996" y="0"/>
                </a:lnTo>
                <a:lnTo>
                  <a:pt x="2195093" y="520700"/>
                </a:lnTo>
                <a:lnTo>
                  <a:pt x="1896198" y="889000"/>
                </a:lnTo>
                <a:lnTo>
                  <a:pt x="1606486" y="1295400"/>
                </a:lnTo>
                <a:lnTo>
                  <a:pt x="1190142" y="1917700"/>
                </a:lnTo>
                <a:lnTo>
                  <a:pt x="1204061" y="1968500"/>
                </a:lnTo>
                <a:lnTo>
                  <a:pt x="1220863" y="2006600"/>
                </a:lnTo>
                <a:lnTo>
                  <a:pt x="1240421" y="2057400"/>
                </a:lnTo>
                <a:lnTo>
                  <a:pt x="1262595" y="2108200"/>
                </a:lnTo>
                <a:lnTo>
                  <a:pt x="1287284" y="2146300"/>
                </a:lnTo>
                <a:lnTo>
                  <a:pt x="1314335" y="2184400"/>
                </a:lnTo>
                <a:lnTo>
                  <a:pt x="1343647" y="2222500"/>
                </a:lnTo>
                <a:lnTo>
                  <a:pt x="1375092" y="2260600"/>
                </a:lnTo>
                <a:lnTo>
                  <a:pt x="1408531" y="2298700"/>
                </a:lnTo>
                <a:lnTo>
                  <a:pt x="1443850" y="2324100"/>
                </a:lnTo>
                <a:lnTo>
                  <a:pt x="1480908" y="2362200"/>
                </a:lnTo>
                <a:lnTo>
                  <a:pt x="1519605" y="2387600"/>
                </a:lnTo>
                <a:lnTo>
                  <a:pt x="1559801" y="2400300"/>
                </a:lnTo>
                <a:lnTo>
                  <a:pt x="1601368" y="2425700"/>
                </a:lnTo>
                <a:lnTo>
                  <a:pt x="1644180" y="2438400"/>
                </a:lnTo>
                <a:lnTo>
                  <a:pt x="1688122" y="2463800"/>
                </a:lnTo>
                <a:lnTo>
                  <a:pt x="1733054" y="2463800"/>
                </a:lnTo>
                <a:lnTo>
                  <a:pt x="1825421" y="2489200"/>
                </a:lnTo>
                <a:lnTo>
                  <a:pt x="1918563" y="2489200"/>
                </a:lnTo>
                <a:lnTo>
                  <a:pt x="1964867" y="2476500"/>
                </a:lnTo>
                <a:lnTo>
                  <a:pt x="2011400" y="2476500"/>
                </a:lnTo>
                <a:lnTo>
                  <a:pt x="2058073" y="2463800"/>
                </a:lnTo>
                <a:lnTo>
                  <a:pt x="2106777" y="2438400"/>
                </a:lnTo>
                <a:lnTo>
                  <a:pt x="2153094" y="2425700"/>
                </a:lnTo>
                <a:lnTo>
                  <a:pt x="2196935" y="2400300"/>
                </a:lnTo>
                <a:lnTo>
                  <a:pt x="2238159" y="2374900"/>
                </a:lnTo>
                <a:lnTo>
                  <a:pt x="2276652" y="2349500"/>
                </a:lnTo>
                <a:lnTo>
                  <a:pt x="2312314" y="2324100"/>
                </a:lnTo>
                <a:lnTo>
                  <a:pt x="2345029" y="2286000"/>
                </a:lnTo>
                <a:lnTo>
                  <a:pt x="2374671" y="2260600"/>
                </a:lnTo>
                <a:lnTo>
                  <a:pt x="2401125" y="2222500"/>
                </a:lnTo>
                <a:lnTo>
                  <a:pt x="2424277" y="2184400"/>
                </a:lnTo>
                <a:lnTo>
                  <a:pt x="2444013" y="2146300"/>
                </a:lnTo>
                <a:lnTo>
                  <a:pt x="2448064" y="2133600"/>
                </a:lnTo>
                <a:lnTo>
                  <a:pt x="2460218" y="2095500"/>
                </a:lnTo>
                <a:lnTo>
                  <a:pt x="2472779" y="2057400"/>
                </a:lnTo>
                <a:lnTo>
                  <a:pt x="2481580" y="2019300"/>
                </a:lnTo>
                <a:lnTo>
                  <a:pt x="2486495" y="1968500"/>
                </a:lnTo>
                <a:lnTo>
                  <a:pt x="2487409" y="1930400"/>
                </a:lnTo>
                <a:lnTo>
                  <a:pt x="2484221" y="1879600"/>
                </a:lnTo>
                <a:lnTo>
                  <a:pt x="2476792" y="1841500"/>
                </a:lnTo>
                <a:lnTo>
                  <a:pt x="2465032" y="1790700"/>
                </a:lnTo>
                <a:lnTo>
                  <a:pt x="2450338" y="1816100"/>
                </a:lnTo>
                <a:lnTo>
                  <a:pt x="2437092" y="1854200"/>
                </a:lnTo>
                <a:lnTo>
                  <a:pt x="2411958" y="1905000"/>
                </a:lnTo>
                <a:lnTo>
                  <a:pt x="2386673" y="1943100"/>
                </a:lnTo>
                <a:lnTo>
                  <a:pt x="2357412" y="1981200"/>
                </a:lnTo>
                <a:lnTo>
                  <a:pt x="2324646" y="2019300"/>
                </a:lnTo>
                <a:lnTo>
                  <a:pt x="2288781" y="2044700"/>
                </a:lnTo>
                <a:lnTo>
                  <a:pt x="2250262" y="2070100"/>
                </a:lnTo>
                <a:lnTo>
                  <a:pt x="2209546" y="2095500"/>
                </a:lnTo>
                <a:lnTo>
                  <a:pt x="2167039" y="2108200"/>
                </a:lnTo>
                <a:lnTo>
                  <a:pt x="2078431" y="2133600"/>
                </a:lnTo>
                <a:lnTo>
                  <a:pt x="1992261" y="2133600"/>
                </a:lnTo>
                <a:lnTo>
                  <a:pt x="1911591" y="2108200"/>
                </a:lnTo>
                <a:lnTo>
                  <a:pt x="1872488" y="2095500"/>
                </a:lnTo>
                <a:lnTo>
                  <a:pt x="1832356" y="2070100"/>
                </a:lnTo>
                <a:lnTo>
                  <a:pt x="1795894" y="2044700"/>
                </a:lnTo>
                <a:lnTo>
                  <a:pt x="1763242" y="2019300"/>
                </a:lnTo>
                <a:lnTo>
                  <a:pt x="1734527" y="1981200"/>
                </a:lnTo>
                <a:lnTo>
                  <a:pt x="1709851" y="1955800"/>
                </a:lnTo>
                <a:lnTo>
                  <a:pt x="1689354" y="1917700"/>
                </a:lnTo>
                <a:lnTo>
                  <a:pt x="1673148" y="1866900"/>
                </a:lnTo>
                <a:lnTo>
                  <a:pt x="1661363" y="1828800"/>
                </a:lnTo>
                <a:lnTo>
                  <a:pt x="1654111" y="1790700"/>
                </a:lnTo>
                <a:lnTo>
                  <a:pt x="1651520" y="1739900"/>
                </a:lnTo>
                <a:lnTo>
                  <a:pt x="1653717" y="1689100"/>
                </a:lnTo>
                <a:lnTo>
                  <a:pt x="1660817" y="1651000"/>
                </a:lnTo>
                <a:lnTo>
                  <a:pt x="1672932" y="1600200"/>
                </a:lnTo>
                <a:lnTo>
                  <a:pt x="1690204" y="1562100"/>
                </a:lnTo>
                <a:lnTo>
                  <a:pt x="1712125" y="1511300"/>
                </a:lnTo>
                <a:lnTo>
                  <a:pt x="1736585" y="1460500"/>
                </a:lnTo>
                <a:lnTo>
                  <a:pt x="1763445" y="1422400"/>
                </a:lnTo>
                <a:lnTo>
                  <a:pt x="1792592" y="1384300"/>
                </a:lnTo>
                <a:lnTo>
                  <a:pt x="1823910" y="1346200"/>
                </a:lnTo>
                <a:lnTo>
                  <a:pt x="1857260" y="1308100"/>
                </a:lnTo>
                <a:lnTo>
                  <a:pt x="1892541" y="1282700"/>
                </a:lnTo>
                <a:lnTo>
                  <a:pt x="1929625" y="1257300"/>
                </a:lnTo>
                <a:lnTo>
                  <a:pt x="1968385" y="1231900"/>
                </a:lnTo>
                <a:lnTo>
                  <a:pt x="2008695" y="1206500"/>
                </a:lnTo>
                <a:lnTo>
                  <a:pt x="2050453" y="1181100"/>
                </a:lnTo>
                <a:lnTo>
                  <a:pt x="2093506" y="1168400"/>
                </a:lnTo>
                <a:lnTo>
                  <a:pt x="2137765" y="1143000"/>
                </a:lnTo>
                <a:lnTo>
                  <a:pt x="2229345" y="1117600"/>
                </a:lnTo>
                <a:lnTo>
                  <a:pt x="2276437" y="1117600"/>
                </a:lnTo>
                <a:lnTo>
                  <a:pt x="2324227" y="1104900"/>
                </a:lnTo>
                <a:lnTo>
                  <a:pt x="2372588" y="1104900"/>
                </a:lnTo>
                <a:lnTo>
                  <a:pt x="2423096" y="1117600"/>
                </a:lnTo>
                <a:lnTo>
                  <a:pt x="2473947" y="1117600"/>
                </a:lnTo>
                <a:lnTo>
                  <a:pt x="2525014" y="1130300"/>
                </a:lnTo>
                <a:lnTo>
                  <a:pt x="2576169" y="1130300"/>
                </a:lnTo>
                <a:lnTo>
                  <a:pt x="2627287" y="1155700"/>
                </a:lnTo>
                <a:lnTo>
                  <a:pt x="2678201" y="1168400"/>
                </a:lnTo>
                <a:lnTo>
                  <a:pt x="2778950" y="1219200"/>
                </a:lnTo>
                <a:lnTo>
                  <a:pt x="2820301" y="1244600"/>
                </a:lnTo>
                <a:lnTo>
                  <a:pt x="2860205" y="1270000"/>
                </a:lnTo>
                <a:lnTo>
                  <a:pt x="2898660" y="1295400"/>
                </a:lnTo>
                <a:lnTo>
                  <a:pt x="2935630" y="1320800"/>
                </a:lnTo>
                <a:lnTo>
                  <a:pt x="2971101" y="1346200"/>
                </a:lnTo>
                <a:lnTo>
                  <a:pt x="3005036" y="1384300"/>
                </a:lnTo>
                <a:lnTo>
                  <a:pt x="3037408" y="1409700"/>
                </a:lnTo>
                <a:lnTo>
                  <a:pt x="3068205" y="1447800"/>
                </a:lnTo>
                <a:lnTo>
                  <a:pt x="3097403" y="1485900"/>
                </a:lnTo>
                <a:lnTo>
                  <a:pt x="3124974" y="1524000"/>
                </a:lnTo>
                <a:lnTo>
                  <a:pt x="3150882" y="1562100"/>
                </a:lnTo>
                <a:lnTo>
                  <a:pt x="3175127" y="1600200"/>
                </a:lnTo>
                <a:lnTo>
                  <a:pt x="3197656" y="1638300"/>
                </a:lnTo>
                <a:lnTo>
                  <a:pt x="3218472" y="1676400"/>
                </a:lnTo>
                <a:lnTo>
                  <a:pt x="3237534" y="1727200"/>
                </a:lnTo>
                <a:lnTo>
                  <a:pt x="3254806" y="1765300"/>
                </a:lnTo>
                <a:lnTo>
                  <a:pt x="3270300" y="1803400"/>
                </a:lnTo>
                <a:lnTo>
                  <a:pt x="3283953" y="1854200"/>
                </a:lnTo>
                <a:lnTo>
                  <a:pt x="3295764" y="1892300"/>
                </a:lnTo>
                <a:lnTo>
                  <a:pt x="3305695" y="1943100"/>
                </a:lnTo>
                <a:lnTo>
                  <a:pt x="3313734" y="1993900"/>
                </a:lnTo>
                <a:lnTo>
                  <a:pt x="3319856" y="2032000"/>
                </a:lnTo>
                <a:lnTo>
                  <a:pt x="3324034" y="2082800"/>
                </a:lnTo>
                <a:lnTo>
                  <a:pt x="3326231" y="2133600"/>
                </a:lnTo>
                <a:lnTo>
                  <a:pt x="3326434" y="2184400"/>
                </a:lnTo>
                <a:lnTo>
                  <a:pt x="3324618" y="2222500"/>
                </a:lnTo>
                <a:lnTo>
                  <a:pt x="3320758" y="2273300"/>
                </a:lnTo>
                <a:lnTo>
                  <a:pt x="3314827" y="2324100"/>
                </a:lnTo>
                <a:lnTo>
                  <a:pt x="3306800" y="2374900"/>
                </a:lnTo>
                <a:lnTo>
                  <a:pt x="3296653" y="2425700"/>
                </a:lnTo>
                <a:lnTo>
                  <a:pt x="3284372" y="2476500"/>
                </a:lnTo>
                <a:lnTo>
                  <a:pt x="3269919" y="2514600"/>
                </a:lnTo>
                <a:lnTo>
                  <a:pt x="3252940" y="2565400"/>
                </a:lnTo>
                <a:lnTo>
                  <a:pt x="3234639" y="2616200"/>
                </a:lnTo>
                <a:lnTo>
                  <a:pt x="3215043" y="2667000"/>
                </a:lnTo>
                <a:lnTo>
                  <a:pt x="3194151" y="2717800"/>
                </a:lnTo>
                <a:lnTo>
                  <a:pt x="3171964" y="2755900"/>
                </a:lnTo>
                <a:lnTo>
                  <a:pt x="3148495" y="2806700"/>
                </a:lnTo>
                <a:lnTo>
                  <a:pt x="3123755" y="2844800"/>
                </a:lnTo>
                <a:lnTo>
                  <a:pt x="3097733" y="2882900"/>
                </a:lnTo>
                <a:lnTo>
                  <a:pt x="3070441" y="2921000"/>
                </a:lnTo>
                <a:lnTo>
                  <a:pt x="3041904" y="2959100"/>
                </a:lnTo>
                <a:lnTo>
                  <a:pt x="3012109" y="2997200"/>
                </a:lnTo>
                <a:lnTo>
                  <a:pt x="2981058" y="3035300"/>
                </a:lnTo>
                <a:lnTo>
                  <a:pt x="2948775" y="3073400"/>
                </a:lnTo>
                <a:lnTo>
                  <a:pt x="2915259" y="3098800"/>
                </a:lnTo>
                <a:lnTo>
                  <a:pt x="2880499" y="3136900"/>
                </a:lnTo>
                <a:lnTo>
                  <a:pt x="2844533" y="3162300"/>
                </a:lnTo>
                <a:lnTo>
                  <a:pt x="2807347" y="3187700"/>
                </a:lnTo>
                <a:lnTo>
                  <a:pt x="2768955" y="3213100"/>
                </a:lnTo>
                <a:lnTo>
                  <a:pt x="2729344" y="3238500"/>
                </a:lnTo>
                <a:lnTo>
                  <a:pt x="2688552" y="3263900"/>
                </a:lnTo>
                <a:lnTo>
                  <a:pt x="2646565" y="3289300"/>
                </a:lnTo>
                <a:lnTo>
                  <a:pt x="2603385" y="3314700"/>
                </a:lnTo>
                <a:lnTo>
                  <a:pt x="2559037" y="3327400"/>
                </a:lnTo>
                <a:lnTo>
                  <a:pt x="2513507" y="3352800"/>
                </a:lnTo>
                <a:lnTo>
                  <a:pt x="2369959" y="3390900"/>
                </a:lnTo>
                <a:lnTo>
                  <a:pt x="2319807" y="3416300"/>
                </a:lnTo>
                <a:lnTo>
                  <a:pt x="2268512" y="3416300"/>
                </a:lnTo>
                <a:lnTo>
                  <a:pt x="2172906" y="3441700"/>
                </a:lnTo>
                <a:lnTo>
                  <a:pt x="2425090" y="3441700"/>
                </a:lnTo>
                <a:lnTo>
                  <a:pt x="2470874" y="3454400"/>
                </a:lnTo>
                <a:lnTo>
                  <a:pt x="2516213" y="3454400"/>
                </a:lnTo>
                <a:lnTo>
                  <a:pt x="2605455" y="3479800"/>
                </a:lnTo>
                <a:lnTo>
                  <a:pt x="2649334" y="3479800"/>
                </a:lnTo>
                <a:lnTo>
                  <a:pt x="2735453" y="3505200"/>
                </a:lnTo>
                <a:lnTo>
                  <a:pt x="2777680" y="3530600"/>
                </a:lnTo>
                <a:lnTo>
                  <a:pt x="2860332" y="3556000"/>
                </a:lnTo>
                <a:lnTo>
                  <a:pt x="2900718" y="3581400"/>
                </a:lnTo>
                <a:lnTo>
                  <a:pt x="2940456" y="3594100"/>
                </a:lnTo>
                <a:lnTo>
                  <a:pt x="2979521" y="3619500"/>
                </a:lnTo>
                <a:lnTo>
                  <a:pt x="3017888" y="3632200"/>
                </a:lnTo>
                <a:lnTo>
                  <a:pt x="3055543" y="3657600"/>
                </a:lnTo>
                <a:lnTo>
                  <a:pt x="3092475" y="3683000"/>
                </a:lnTo>
                <a:lnTo>
                  <a:pt x="3128657" y="3708400"/>
                </a:lnTo>
                <a:lnTo>
                  <a:pt x="3164052" y="3733800"/>
                </a:lnTo>
                <a:lnTo>
                  <a:pt x="3198660" y="3759200"/>
                </a:lnTo>
                <a:lnTo>
                  <a:pt x="3232454" y="3797300"/>
                </a:lnTo>
                <a:lnTo>
                  <a:pt x="3265424" y="3822700"/>
                </a:lnTo>
                <a:lnTo>
                  <a:pt x="3297529" y="3848100"/>
                </a:lnTo>
                <a:lnTo>
                  <a:pt x="3328759" y="3886200"/>
                </a:lnTo>
                <a:lnTo>
                  <a:pt x="3359086" y="3911600"/>
                </a:lnTo>
                <a:lnTo>
                  <a:pt x="3388512" y="3949700"/>
                </a:lnTo>
                <a:lnTo>
                  <a:pt x="3416998" y="3987800"/>
                </a:lnTo>
                <a:lnTo>
                  <a:pt x="3444532" y="4013200"/>
                </a:lnTo>
                <a:lnTo>
                  <a:pt x="3471075" y="4051300"/>
                </a:lnTo>
                <a:lnTo>
                  <a:pt x="3496640" y="4089400"/>
                </a:lnTo>
                <a:lnTo>
                  <a:pt x="3521176" y="4127500"/>
                </a:lnTo>
                <a:lnTo>
                  <a:pt x="3544684" y="4165600"/>
                </a:lnTo>
                <a:lnTo>
                  <a:pt x="3567125" y="4203700"/>
                </a:lnTo>
                <a:lnTo>
                  <a:pt x="3588486" y="4241800"/>
                </a:lnTo>
                <a:lnTo>
                  <a:pt x="3608755" y="4279900"/>
                </a:lnTo>
                <a:lnTo>
                  <a:pt x="3627907" y="4318000"/>
                </a:lnTo>
                <a:lnTo>
                  <a:pt x="3645916" y="4368800"/>
                </a:lnTo>
                <a:lnTo>
                  <a:pt x="3662769" y="4406900"/>
                </a:lnTo>
                <a:lnTo>
                  <a:pt x="3678440" y="4445000"/>
                </a:lnTo>
                <a:lnTo>
                  <a:pt x="3692918" y="4495800"/>
                </a:lnTo>
                <a:lnTo>
                  <a:pt x="3706177" y="4533900"/>
                </a:lnTo>
                <a:lnTo>
                  <a:pt x="3718191" y="4584700"/>
                </a:lnTo>
                <a:lnTo>
                  <a:pt x="3728936" y="4622800"/>
                </a:lnTo>
                <a:lnTo>
                  <a:pt x="3738410" y="4673600"/>
                </a:lnTo>
                <a:lnTo>
                  <a:pt x="3746576" y="4724400"/>
                </a:lnTo>
                <a:lnTo>
                  <a:pt x="3753421" y="4762500"/>
                </a:lnTo>
                <a:lnTo>
                  <a:pt x="3758933" y="4813300"/>
                </a:lnTo>
                <a:lnTo>
                  <a:pt x="3763073" y="4864100"/>
                </a:lnTo>
                <a:lnTo>
                  <a:pt x="3765842" y="4914900"/>
                </a:lnTo>
                <a:lnTo>
                  <a:pt x="3767201" y="4953000"/>
                </a:lnTo>
                <a:lnTo>
                  <a:pt x="3767137" y="5003800"/>
                </a:lnTo>
                <a:lnTo>
                  <a:pt x="3765626" y="5054600"/>
                </a:lnTo>
                <a:lnTo>
                  <a:pt x="3762654" y="5105400"/>
                </a:lnTo>
                <a:lnTo>
                  <a:pt x="3758196" y="5156200"/>
                </a:lnTo>
                <a:lnTo>
                  <a:pt x="3752367" y="5207000"/>
                </a:lnTo>
                <a:lnTo>
                  <a:pt x="3745623" y="5257800"/>
                </a:lnTo>
                <a:lnTo>
                  <a:pt x="3737978" y="5308600"/>
                </a:lnTo>
                <a:lnTo>
                  <a:pt x="3729444" y="5359400"/>
                </a:lnTo>
                <a:lnTo>
                  <a:pt x="3719995" y="5410200"/>
                </a:lnTo>
                <a:lnTo>
                  <a:pt x="3709644" y="5461000"/>
                </a:lnTo>
                <a:lnTo>
                  <a:pt x="3698392" y="5499100"/>
                </a:lnTo>
                <a:lnTo>
                  <a:pt x="3686238" y="5549900"/>
                </a:lnTo>
                <a:lnTo>
                  <a:pt x="3673183" y="5600700"/>
                </a:lnTo>
                <a:lnTo>
                  <a:pt x="3659213" y="5651500"/>
                </a:lnTo>
                <a:lnTo>
                  <a:pt x="3644354" y="5689600"/>
                </a:lnTo>
                <a:lnTo>
                  <a:pt x="3628580" y="5740400"/>
                </a:lnTo>
                <a:lnTo>
                  <a:pt x="3611892" y="5778500"/>
                </a:lnTo>
                <a:lnTo>
                  <a:pt x="3594316" y="5829300"/>
                </a:lnTo>
                <a:lnTo>
                  <a:pt x="3575824" y="5867400"/>
                </a:lnTo>
                <a:lnTo>
                  <a:pt x="3556431" y="5918200"/>
                </a:lnTo>
                <a:lnTo>
                  <a:pt x="3536124" y="5956300"/>
                </a:lnTo>
                <a:lnTo>
                  <a:pt x="3514915" y="5994400"/>
                </a:lnTo>
                <a:lnTo>
                  <a:pt x="3492804" y="6045200"/>
                </a:lnTo>
                <a:lnTo>
                  <a:pt x="3469779" y="6083300"/>
                </a:lnTo>
                <a:lnTo>
                  <a:pt x="3445840" y="6121400"/>
                </a:lnTo>
                <a:lnTo>
                  <a:pt x="3420999" y="6159500"/>
                </a:lnTo>
                <a:lnTo>
                  <a:pt x="3395256" y="6197600"/>
                </a:lnTo>
                <a:lnTo>
                  <a:pt x="3368598" y="6235700"/>
                </a:lnTo>
                <a:lnTo>
                  <a:pt x="3341027" y="6273800"/>
                </a:lnTo>
                <a:lnTo>
                  <a:pt x="3312541" y="6311900"/>
                </a:lnTo>
                <a:lnTo>
                  <a:pt x="3283153" y="6337300"/>
                </a:lnTo>
                <a:lnTo>
                  <a:pt x="3252863" y="6375400"/>
                </a:lnTo>
                <a:lnTo>
                  <a:pt x="3221647" y="6413500"/>
                </a:lnTo>
                <a:lnTo>
                  <a:pt x="3189528" y="6438900"/>
                </a:lnTo>
                <a:lnTo>
                  <a:pt x="3156496" y="6477000"/>
                </a:lnTo>
                <a:lnTo>
                  <a:pt x="3122549" y="6502400"/>
                </a:lnTo>
                <a:lnTo>
                  <a:pt x="3087687" y="6540500"/>
                </a:lnTo>
                <a:lnTo>
                  <a:pt x="3051924" y="6565900"/>
                </a:lnTo>
                <a:lnTo>
                  <a:pt x="3015234" y="6591300"/>
                </a:lnTo>
                <a:lnTo>
                  <a:pt x="2977642" y="6629400"/>
                </a:lnTo>
                <a:lnTo>
                  <a:pt x="2939135" y="6654800"/>
                </a:lnTo>
                <a:lnTo>
                  <a:pt x="2899702" y="6680200"/>
                </a:lnTo>
                <a:lnTo>
                  <a:pt x="2859367" y="6705600"/>
                </a:lnTo>
                <a:lnTo>
                  <a:pt x="2818117" y="6731000"/>
                </a:lnTo>
                <a:lnTo>
                  <a:pt x="2775940" y="6743700"/>
                </a:lnTo>
                <a:lnTo>
                  <a:pt x="2732862" y="6769100"/>
                </a:lnTo>
                <a:lnTo>
                  <a:pt x="2688856" y="6794500"/>
                </a:lnTo>
                <a:lnTo>
                  <a:pt x="2643949" y="6819900"/>
                </a:lnTo>
                <a:lnTo>
                  <a:pt x="2598115" y="6832600"/>
                </a:lnTo>
                <a:lnTo>
                  <a:pt x="2551366" y="6858000"/>
                </a:lnTo>
                <a:lnTo>
                  <a:pt x="2503690" y="6870700"/>
                </a:lnTo>
                <a:lnTo>
                  <a:pt x="2452052" y="6883400"/>
                </a:lnTo>
                <a:lnTo>
                  <a:pt x="2400757" y="6908800"/>
                </a:lnTo>
                <a:lnTo>
                  <a:pt x="2149081" y="6972300"/>
                </a:lnTo>
                <a:lnTo>
                  <a:pt x="2244953" y="6997700"/>
                </a:lnTo>
                <a:lnTo>
                  <a:pt x="2341918" y="6997700"/>
                </a:lnTo>
                <a:lnTo>
                  <a:pt x="2390800" y="7010400"/>
                </a:lnTo>
                <a:lnTo>
                  <a:pt x="2926550" y="7010400"/>
                </a:lnTo>
                <a:lnTo>
                  <a:pt x="2973654" y="6997700"/>
                </a:lnTo>
                <a:lnTo>
                  <a:pt x="3067062" y="6997700"/>
                </a:lnTo>
                <a:lnTo>
                  <a:pt x="3113379" y="6985000"/>
                </a:lnTo>
                <a:lnTo>
                  <a:pt x="3205137" y="6985000"/>
                </a:lnTo>
                <a:lnTo>
                  <a:pt x="3295726" y="6959600"/>
                </a:lnTo>
                <a:lnTo>
                  <a:pt x="3340570" y="6959600"/>
                </a:lnTo>
                <a:lnTo>
                  <a:pt x="3429279" y="6934200"/>
                </a:lnTo>
                <a:lnTo>
                  <a:pt x="3473145" y="6934200"/>
                </a:lnTo>
                <a:lnTo>
                  <a:pt x="3770299" y="6845300"/>
                </a:lnTo>
                <a:lnTo>
                  <a:pt x="3931678" y="6794500"/>
                </a:lnTo>
                <a:lnTo>
                  <a:pt x="3970985" y="6769100"/>
                </a:lnTo>
                <a:lnTo>
                  <a:pt x="4009872" y="6756400"/>
                </a:lnTo>
                <a:lnTo>
                  <a:pt x="4048315" y="6731000"/>
                </a:lnTo>
                <a:lnTo>
                  <a:pt x="4123867" y="6705600"/>
                </a:lnTo>
                <a:lnTo>
                  <a:pt x="4197591" y="6654800"/>
                </a:lnTo>
                <a:lnTo>
                  <a:pt x="4233748" y="6642100"/>
                </a:lnTo>
                <a:lnTo>
                  <a:pt x="4304627" y="6591300"/>
                </a:lnTo>
                <a:lnTo>
                  <a:pt x="4339310" y="6578600"/>
                </a:lnTo>
                <a:lnTo>
                  <a:pt x="4373511" y="6553200"/>
                </a:lnTo>
                <a:lnTo>
                  <a:pt x="4407192" y="6527800"/>
                </a:lnTo>
                <a:lnTo>
                  <a:pt x="4440352" y="6502400"/>
                </a:lnTo>
                <a:lnTo>
                  <a:pt x="4472991" y="6477000"/>
                </a:lnTo>
                <a:lnTo>
                  <a:pt x="4505096" y="6451600"/>
                </a:lnTo>
                <a:lnTo>
                  <a:pt x="4536668" y="6426200"/>
                </a:lnTo>
                <a:lnTo>
                  <a:pt x="4567694" y="6400800"/>
                </a:lnTo>
                <a:lnTo>
                  <a:pt x="4598149" y="6362700"/>
                </a:lnTo>
                <a:lnTo>
                  <a:pt x="4628058" y="6337300"/>
                </a:lnTo>
                <a:lnTo>
                  <a:pt x="4657395" y="6311900"/>
                </a:lnTo>
                <a:lnTo>
                  <a:pt x="4686147" y="6273800"/>
                </a:lnTo>
                <a:lnTo>
                  <a:pt x="4714316" y="6248400"/>
                </a:lnTo>
                <a:lnTo>
                  <a:pt x="4741900" y="6223000"/>
                </a:lnTo>
                <a:lnTo>
                  <a:pt x="4768875" y="6184900"/>
                </a:lnTo>
                <a:lnTo>
                  <a:pt x="4795253" y="6146800"/>
                </a:lnTo>
                <a:lnTo>
                  <a:pt x="4821009" y="6121400"/>
                </a:lnTo>
                <a:lnTo>
                  <a:pt x="4846155" y="6083300"/>
                </a:lnTo>
                <a:lnTo>
                  <a:pt x="4870666" y="6045200"/>
                </a:lnTo>
                <a:lnTo>
                  <a:pt x="4894529" y="6019800"/>
                </a:lnTo>
                <a:lnTo>
                  <a:pt x="4917757" y="5981700"/>
                </a:lnTo>
                <a:lnTo>
                  <a:pt x="4940338" y="5943600"/>
                </a:lnTo>
                <a:lnTo>
                  <a:pt x="4962258" y="5905500"/>
                </a:lnTo>
                <a:lnTo>
                  <a:pt x="4983505" y="5867400"/>
                </a:lnTo>
                <a:lnTo>
                  <a:pt x="5004079" y="5829300"/>
                </a:lnTo>
                <a:lnTo>
                  <a:pt x="5023967" y="5791200"/>
                </a:lnTo>
                <a:lnTo>
                  <a:pt x="5043182" y="5753100"/>
                </a:lnTo>
                <a:lnTo>
                  <a:pt x="5061686" y="5702300"/>
                </a:lnTo>
                <a:lnTo>
                  <a:pt x="5079492" y="5664200"/>
                </a:lnTo>
                <a:lnTo>
                  <a:pt x="5096586" y="5626100"/>
                </a:lnTo>
                <a:lnTo>
                  <a:pt x="5112969" y="5575300"/>
                </a:lnTo>
                <a:lnTo>
                  <a:pt x="5128615" y="5537200"/>
                </a:lnTo>
                <a:lnTo>
                  <a:pt x="5143525" y="5486400"/>
                </a:lnTo>
                <a:lnTo>
                  <a:pt x="5157711" y="5448300"/>
                </a:lnTo>
                <a:lnTo>
                  <a:pt x="5171135" y="5397500"/>
                </a:lnTo>
                <a:lnTo>
                  <a:pt x="5183797" y="5346700"/>
                </a:lnTo>
                <a:lnTo>
                  <a:pt x="5195709" y="5308600"/>
                </a:lnTo>
                <a:lnTo>
                  <a:pt x="5206847" y="5257800"/>
                </a:lnTo>
                <a:lnTo>
                  <a:pt x="5217198" y="5207000"/>
                </a:lnTo>
                <a:lnTo>
                  <a:pt x="5226774" y="5156200"/>
                </a:lnTo>
                <a:lnTo>
                  <a:pt x="5235549" y="5105400"/>
                </a:lnTo>
                <a:lnTo>
                  <a:pt x="5243538" y="5054600"/>
                </a:lnTo>
                <a:lnTo>
                  <a:pt x="5250700" y="5003800"/>
                </a:lnTo>
                <a:lnTo>
                  <a:pt x="5257063" y="4953000"/>
                </a:lnTo>
                <a:lnTo>
                  <a:pt x="5262588" y="4889500"/>
                </a:lnTo>
                <a:lnTo>
                  <a:pt x="5267287" y="4838700"/>
                </a:lnTo>
                <a:lnTo>
                  <a:pt x="5269801" y="4800600"/>
                </a:lnTo>
                <a:lnTo>
                  <a:pt x="5269801" y="4381500"/>
                </a:lnTo>
                <a:close/>
              </a:path>
            </a:pathLst>
          </a:custGeom>
          <a:solidFill>
            <a:srgbClr val="EBEBEC">
              <a:alpha val="59999"/>
            </a:srgbClr>
          </a:solidFill>
        </p:spPr>
        <p:txBody>
          <a:bodyPr wrap="square" lIns="0" tIns="0" rIns="0" bIns="0" rtlCol="0"/>
          <a:lstStyle/>
          <a:p>
            <a:endParaRPr sz="1632" dirty="0"/>
          </a:p>
        </p:txBody>
      </p:sp>
      <p:sp>
        <p:nvSpPr>
          <p:cNvPr id="15" name="object 15">
            <a:extLst>
              <a:ext uri="{FF2B5EF4-FFF2-40B4-BE49-F238E27FC236}">
                <a16:creationId xmlns:a16="http://schemas.microsoft.com/office/drawing/2014/main" id="{BAFCC550-2943-4CDC-80AA-52AE1394D058}"/>
              </a:ext>
            </a:extLst>
          </p:cNvPr>
          <p:cNvSpPr txBox="1">
            <a:spLocks/>
          </p:cNvSpPr>
          <p:nvPr/>
        </p:nvSpPr>
        <p:spPr>
          <a:xfrm>
            <a:off x="2676894" y="518815"/>
            <a:ext cx="5339611" cy="398765"/>
          </a:xfrm>
          <a:prstGeom prst="rect">
            <a:avLst/>
          </a:prstGeom>
        </p:spPr>
        <p:txBody>
          <a:bodyPr vert="horz" wrap="square" lIns="0" tIns="10860" rIns="0" bIns="0" rtlCol="0" anchor="b">
            <a:spAutoFit/>
          </a:bodyPr>
          <a:lstStyle>
            <a:lvl1pPr algn="l" defTabSz="914400" rtl="0" eaLnBrk="1" latinLnBrk="0" hangingPunct="1">
              <a:lnSpc>
                <a:spcPct val="90000"/>
              </a:lnSpc>
              <a:spcBef>
                <a:spcPct val="0"/>
              </a:spcBef>
              <a:buNone/>
              <a:defRPr sz="1632" b="1" i="0" kern="1200">
                <a:solidFill>
                  <a:srgbClr val="8FC740"/>
                </a:solidFill>
                <a:latin typeface="Calibri"/>
                <a:ea typeface="+mj-ea"/>
                <a:cs typeface="Calibri"/>
              </a:defRPr>
            </a:lvl1pPr>
          </a:lstStyle>
          <a:p>
            <a:pPr marL="10860" marR="0" lvl="0" indent="0" algn="ctr" defTabSz="914400" rtl="0" eaLnBrk="1" fontAlgn="auto" latinLnBrk="0" hangingPunct="1">
              <a:lnSpc>
                <a:spcPct val="90000"/>
              </a:lnSpc>
              <a:spcBef>
                <a:spcPts val="86"/>
              </a:spcBef>
              <a:spcAft>
                <a:spcPts val="0"/>
              </a:spcAft>
              <a:buClrTx/>
              <a:buSzTx/>
              <a:buFontTx/>
              <a:buNone/>
              <a:tabLst/>
              <a:defRPr/>
            </a:pPr>
            <a:r>
              <a:rPr kumimoji="0" lang="en-US" sz="2800" b="1" i="0" u="none" strike="noStrike" kern="1200" cap="none" spc="128" normalizeH="0" baseline="0" noProof="0" dirty="0">
                <a:ln>
                  <a:noFill/>
                </a:ln>
                <a:solidFill>
                  <a:srgbClr val="92D050"/>
                </a:solidFill>
                <a:effectLst/>
                <a:uLnTx/>
                <a:uFillTx/>
                <a:latin typeface="+mn-lt"/>
                <a:ea typeface="+mj-ea"/>
                <a:cs typeface="Calibri"/>
              </a:rPr>
              <a:t>Portfolio of Projects to Date</a:t>
            </a:r>
            <a:endParaRPr kumimoji="0" lang="en-NZ" sz="2800" b="1" i="0" u="none" strike="noStrike" kern="1200" cap="none" spc="128" normalizeH="0" baseline="0" noProof="0" dirty="0">
              <a:ln>
                <a:noFill/>
              </a:ln>
              <a:solidFill>
                <a:srgbClr val="92D050"/>
              </a:solidFill>
              <a:effectLst/>
              <a:uLnTx/>
              <a:uFillTx/>
              <a:latin typeface="+mn-lt"/>
              <a:ea typeface="+mj-ea"/>
              <a:cs typeface="Calibri"/>
            </a:endParaRPr>
          </a:p>
        </p:txBody>
      </p:sp>
      <p:sp>
        <p:nvSpPr>
          <p:cNvPr id="20" name="object 21">
            <a:extLst>
              <a:ext uri="{FF2B5EF4-FFF2-40B4-BE49-F238E27FC236}">
                <a16:creationId xmlns:a16="http://schemas.microsoft.com/office/drawing/2014/main" id="{1EB63DF5-EF8C-4BEE-A920-12EA1CFF5E5D}"/>
              </a:ext>
            </a:extLst>
          </p:cNvPr>
          <p:cNvSpPr txBox="1"/>
          <p:nvPr/>
        </p:nvSpPr>
        <p:spPr>
          <a:xfrm>
            <a:off x="1968085" y="1343025"/>
            <a:ext cx="8015395" cy="7010724"/>
          </a:xfrm>
          <a:prstGeom prst="rect">
            <a:avLst/>
          </a:prstGeom>
        </p:spPr>
        <p:txBody>
          <a:bodyPr vert="horz" wrap="square" lIns="0" tIns="11516" rIns="0" bIns="0" rtlCol="0">
            <a:spAutoFit/>
          </a:bodyPr>
          <a:lstStyle/>
          <a:p>
            <a:pPr marL="11516" marR="4607" algn="l">
              <a:spcBef>
                <a:spcPts val="91"/>
              </a:spcBef>
            </a:pPr>
            <a:r>
              <a:rPr lang="en-US" b="1" spc="-5" dirty="0">
                <a:solidFill>
                  <a:srgbClr val="231F20"/>
                </a:solidFill>
                <a:latin typeface="+mn-lt"/>
                <a:cs typeface="Tahoma"/>
              </a:rPr>
              <a:t>Completed Projects:</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Data Management System </a:t>
            </a:r>
            <a:r>
              <a:rPr lang="en-US" sz="1632">
                <a:latin typeface="Calibri" panose="020F0502020204030204" pitchFamily="34" charset="0"/>
                <a:cs typeface="Calibri" panose="020F0502020204030204" pitchFamily="34" charset="0"/>
              </a:rPr>
              <a:t>and Knowledgebase </a:t>
            </a:r>
            <a:r>
              <a:rPr lang="en-US" sz="1632">
                <a:latin typeface="Calibri" panose="020F0502020204030204" pitchFamily="34" charset="0"/>
                <a:cs typeface="Calibri" panose="020F0502020204030204" pitchFamily="34" charset="0"/>
                <a:hlinkClick r:id="rId4"/>
              </a:rPr>
              <a:t>https://foodandfibrecove.nz/knowledgebase/ffcove-kb/</a:t>
            </a:r>
            <a:r>
              <a:rPr lang="en-US" sz="1632">
                <a:latin typeface="Calibri" panose="020F0502020204030204" pitchFamily="34" charset="0"/>
                <a:cs typeface="Calibri" panose="020F0502020204030204" pitchFamily="34" charset="0"/>
              </a:rPr>
              <a:t> </a:t>
            </a:r>
            <a:endParaRPr lang="en-US" sz="1632" dirty="0">
              <a:latin typeface="Calibri" panose="020F0502020204030204" pitchFamily="34" charset="0"/>
              <a:cs typeface="Calibri" panose="020F0502020204030204" pitchFamily="34" charset="0"/>
            </a:endParaRP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Evaluation Framework</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Taking Stock</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Technology Enabled learning Website </a:t>
            </a:r>
          </a:p>
          <a:p>
            <a:pPr marL="11516" marR="4607">
              <a:spcBef>
                <a:spcPts val="91"/>
              </a:spcBef>
            </a:pPr>
            <a:endParaRPr lang="en-US" sz="1632" dirty="0">
              <a:latin typeface="Calibri" panose="020F0502020204030204" pitchFamily="34" charset="0"/>
              <a:cs typeface="Calibri" panose="020F0502020204030204" pitchFamily="34" charset="0"/>
            </a:endParaRPr>
          </a:p>
          <a:p>
            <a:pPr marL="11516" marR="4607" algn="l">
              <a:spcBef>
                <a:spcPts val="91"/>
              </a:spcBef>
            </a:pPr>
            <a:r>
              <a:rPr lang="en-US" b="1" dirty="0">
                <a:latin typeface="Calibri" panose="020F0502020204030204" pitchFamily="34" charset="0"/>
                <a:cs typeface="Calibri" panose="020F0502020204030204" pitchFamily="34" charset="0"/>
              </a:rPr>
              <a:t>Current Projects:</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Tupu Case Study  </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Te Ao Maori Integration into Level 3 Maori Cadetship </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Year 7 and 8 STEM Programme </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Systems Approach to Micro-Credentials </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Work Integrated Learning pilots</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Training in the Shearing and Wool Industry </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Farm For life Case Study </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Food and Fibre Degree-level Apprenticeship </a:t>
            </a:r>
          </a:p>
          <a:p>
            <a:pPr marL="322458" marR="4607" indent="-310942">
              <a:spcBef>
                <a:spcPts val="91"/>
              </a:spcBef>
              <a:buFont typeface="Arial" panose="020B0604020202020204" pitchFamily="34" charset="0"/>
              <a:buChar char="•"/>
            </a:pPr>
            <a:r>
              <a:rPr lang="en-US" sz="1632" dirty="0">
                <a:latin typeface="Calibri" panose="020F0502020204030204" pitchFamily="34" charset="0"/>
                <a:cs typeface="Calibri" panose="020F0502020204030204" pitchFamily="34" charset="0"/>
              </a:rPr>
              <a:t>Residential and Group Training Research Project</a:t>
            </a:r>
          </a:p>
          <a:p>
            <a:pPr marL="11516" marR="4607">
              <a:spcBef>
                <a:spcPts val="91"/>
              </a:spcBef>
            </a:pPr>
            <a:endParaRPr lang="en-US" sz="2000" dirty="0">
              <a:latin typeface="Calibri" panose="020F0502020204030204" pitchFamily="34" charset="0"/>
              <a:cs typeface="Calibri" panose="020F0502020204030204" pitchFamily="34" charset="0"/>
            </a:endParaRPr>
          </a:p>
          <a:p>
            <a:pPr marL="11516" marR="4607" algn="l">
              <a:spcBef>
                <a:spcPts val="91"/>
              </a:spcBef>
            </a:pPr>
            <a:r>
              <a:rPr lang="en-US" b="1" dirty="0">
                <a:latin typeface="Calibri" panose="020F0502020204030204" pitchFamily="34" charset="0"/>
                <a:cs typeface="Calibri" panose="020F0502020204030204" pitchFamily="34" charset="0"/>
              </a:rPr>
              <a:t>Under Development: </a:t>
            </a:r>
          </a:p>
          <a:p>
            <a:pPr marL="322458" marR="4607" indent="-310942">
              <a:spcBef>
                <a:spcPts val="91"/>
              </a:spcBef>
              <a:buFont typeface="Arial" panose="020B0604020202020204" pitchFamily="34" charset="0"/>
              <a:buChar char="•"/>
            </a:pPr>
            <a:r>
              <a:rPr lang="en-US" sz="1630" dirty="0">
                <a:latin typeface="Calibri" panose="020F0502020204030204" pitchFamily="34" charset="0"/>
                <a:cs typeface="Calibri" panose="020F0502020204030204" pitchFamily="34" charset="0"/>
              </a:rPr>
              <a:t>Attraction and Retention Research Programme</a:t>
            </a:r>
          </a:p>
          <a:p>
            <a:pPr marL="322458" marR="4607" indent="-310942">
              <a:spcBef>
                <a:spcPts val="91"/>
              </a:spcBef>
              <a:buFont typeface="Arial" panose="020B0604020202020204" pitchFamily="34" charset="0"/>
              <a:buChar char="•"/>
            </a:pPr>
            <a:r>
              <a:rPr lang="en-NZ" sz="1630" dirty="0">
                <a:latin typeface="Calibri" panose="020F0502020204030204" pitchFamily="34" charset="0"/>
                <a:cs typeface="Calibri" panose="020F0502020204030204" pitchFamily="34" charset="0"/>
              </a:rPr>
              <a:t>Food and Fibre Sector Leadership Framework</a:t>
            </a:r>
          </a:p>
          <a:p>
            <a:pPr marL="322458" marR="4607" indent="-310942">
              <a:spcBef>
                <a:spcPts val="91"/>
              </a:spcBef>
              <a:buFont typeface="Arial" panose="020B0604020202020204" pitchFamily="34" charset="0"/>
              <a:buChar char="•"/>
            </a:pPr>
            <a:r>
              <a:rPr lang="en-US" sz="1630" dirty="0">
                <a:latin typeface="Calibri" panose="020F0502020204030204" pitchFamily="34" charset="0"/>
                <a:cs typeface="Calibri" panose="020F0502020204030204" pitchFamily="34" charset="0"/>
              </a:rPr>
              <a:t>Food and Fibre Training and Career Framework </a:t>
            </a:r>
          </a:p>
          <a:p>
            <a:pPr marL="11516" marR="4607" algn="ctr">
              <a:spcBef>
                <a:spcPts val="91"/>
              </a:spcBef>
            </a:pPr>
            <a:endParaRPr lang="en-US" sz="1632" dirty="0">
              <a:latin typeface="Calibri" panose="020F0502020204030204" pitchFamily="34" charset="0"/>
              <a:cs typeface="Calibri" panose="020F0502020204030204" pitchFamily="34" charset="0"/>
            </a:endParaRPr>
          </a:p>
          <a:p>
            <a:pPr marL="11516" marR="4607" algn="ctr">
              <a:spcBef>
                <a:spcPts val="91"/>
              </a:spcBef>
            </a:pPr>
            <a:endParaRPr lang="en-US" sz="1632" dirty="0">
              <a:latin typeface="Calibri" panose="020F0502020204030204" pitchFamily="34" charset="0"/>
              <a:cs typeface="Calibri" panose="020F0502020204030204" pitchFamily="34" charset="0"/>
            </a:endParaRPr>
          </a:p>
          <a:p>
            <a:pPr marL="322458" marR="4607" indent="-310942">
              <a:spcBef>
                <a:spcPts val="91"/>
              </a:spcBef>
              <a:buFont typeface="Arial" panose="020B0604020202020204" pitchFamily="34" charset="0"/>
              <a:buChar char="•"/>
            </a:pPr>
            <a:endParaRPr lang="en-US" sz="1632" dirty="0">
              <a:latin typeface="Calibri" panose="020F0502020204030204" pitchFamily="34" charset="0"/>
              <a:cs typeface="Calibri" panose="020F0502020204030204" pitchFamily="34" charset="0"/>
            </a:endParaRPr>
          </a:p>
          <a:p>
            <a:pPr marL="11516" marR="4607">
              <a:spcBef>
                <a:spcPts val="91"/>
              </a:spcBef>
            </a:pPr>
            <a:r>
              <a:rPr lang="en-US" sz="1814" b="1" dirty="0">
                <a:latin typeface="Tahoma"/>
                <a:cs typeface="Tahoma"/>
              </a:rPr>
              <a:t> </a:t>
            </a:r>
            <a:endParaRPr sz="1814" b="1" dirty="0">
              <a:latin typeface="Tahoma"/>
              <a:cs typeface="Tahoma"/>
            </a:endParaRPr>
          </a:p>
        </p:txBody>
      </p:sp>
    </p:spTree>
    <p:extLst>
      <p:ext uri="{BB962C8B-B14F-4D97-AF65-F5344CB8AC3E}">
        <p14:creationId xmlns:p14="http://schemas.microsoft.com/office/powerpoint/2010/main" val="3852054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71EAAF8BE4314D9A13D31FDEFC96F9" ma:contentTypeVersion="14" ma:contentTypeDescription="Create a new document." ma:contentTypeScope="" ma:versionID="742467ff8c1dc515ae17952e8b944e0a">
  <xsd:schema xmlns:xsd="http://www.w3.org/2001/XMLSchema" xmlns:xs="http://www.w3.org/2001/XMLSchema" xmlns:p="http://schemas.microsoft.com/office/2006/metadata/properties" xmlns:ns3="50bbc32f-a79f-45e4-8b5c-8b4d033067e9" xmlns:ns4="5d80cd7b-5433-49d3-9190-7a1e1256cd3e" targetNamespace="http://schemas.microsoft.com/office/2006/metadata/properties" ma:root="true" ma:fieldsID="e64135b9ee93d296204f5820a0130b21" ns3:_="" ns4:_="">
    <xsd:import namespace="50bbc32f-a79f-45e4-8b5c-8b4d033067e9"/>
    <xsd:import namespace="5d80cd7b-5433-49d3-9190-7a1e1256cd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c32f-a79f-45e4-8b5c-8b4d033067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80cd7b-5433-49d3-9190-7a1e1256cd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etadata xmlns="http://www.objective.com/ecm/document/metadata/DC4691BF00A443899034738234036697" version="1.0.0">
  <systemFields>
    <field name="Objective-Id">
      <value order="0">A1812900</value>
    </field>
    <field name="Objective-Title">
      <value order="0">RoVE Hui - Delivering the Vision - Paul Hollings (Food and Fibre CoVE)</value>
    </field>
    <field name="Objective-Description">
      <value order="0"/>
    </field>
    <field name="Objective-CreationStamp">
      <value order="0">2022-03-31T23:08:03Z</value>
    </field>
    <field name="Objective-IsApproved">
      <value order="0">false</value>
    </field>
    <field name="Objective-IsPublished">
      <value order="0">true</value>
    </field>
    <field name="Objective-DatePublished">
      <value order="0">2022-04-06T01:31:09Z</value>
    </field>
    <field name="Objective-ModificationStamp">
      <value order="0">2022-04-06T01:34:03Z</value>
    </field>
    <field name="Objective-Owner">
      <value order="0">Jamie Wardrop</value>
    </field>
    <field name="Objective-Path">
      <value order="0">Objective Global Folder:TEC Global Folder (fA27):Communications:Websites:TEC Website:Content:2022:CM-W-TEC Website-Content-2022- REFORM OF VOCATIONAL EDUCATON (RoVE)</value>
    </field>
    <field name="Objective-Parent">
      <value order="0">CM-W-TEC Website-Content-2022- REFORM OF VOCATIONAL EDUCATON (RoVE)</value>
    </field>
    <field name="Objective-State">
      <value order="0">Published</value>
    </field>
    <field name="Objective-VersionId">
      <value order="0">vA4057221</value>
    </field>
    <field name="Objective-Version">
      <value order="0">1.0</value>
    </field>
    <field name="Objective-VersionNumber">
      <value order="0">1</value>
    </field>
    <field name="Objective-VersionComment">
      <value order="0">First version</value>
    </field>
    <field name="Objective-FileNumber">
      <value order="0">CM-W-01-02-20-10/21-2616</value>
    </field>
    <field name="Objective-Classification">
      <value order="0"/>
    </field>
    <field name="Objective-Caveats">
      <value order="0"/>
    </field>
  </systemFields>
  <catalogues>
    <catalogue name="Document Type Catalogue" type="type" ori="id:cA6">
      <field name="Objective-Reference">
        <value order="0"/>
      </field>
      <field name="Objective-Date">
        <value order="0"/>
      </field>
      <field name="Objective-Action">
        <value order="0"/>
      </field>
      <field name="Objective-Responsible">
        <value order="0"/>
      </field>
      <field name="Objective-Financial Year">
        <value order="0"/>
      </field>
      <field name="Objective-Calendar Year">
        <value order="0"/>
      </field>
      <field name="Objective-EDUMIS Number">
        <value order="0"/>
      </field>
      <field name="Objective-Sub Sector">
        <value order="0"/>
      </field>
      <field name="Objective-Fund Name">
        <value order="0"/>
      </field>
      <field name="Objective-Connect Creator">
        <value order="0"/>
      </field>
    </catalogue>
  </catalogues>
</metadat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DFBC46-A761-449D-87CB-1F849A647A46}">
  <ds:schemaRefs>
    <ds:schemaRef ds:uri="http://schemas.microsoft.com/sharepoint/v3/contenttype/forms"/>
  </ds:schemaRefs>
</ds:datastoreItem>
</file>

<file path=customXml/itemProps2.xml><?xml version="1.0" encoding="utf-8"?>
<ds:datastoreItem xmlns:ds="http://schemas.openxmlformats.org/officeDocument/2006/customXml" ds:itemID="{30E2DBEB-DDAD-4067-A6CF-ACDEF04B0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c32f-a79f-45e4-8b5c-8b4d033067e9"/>
    <ds:schemaRef ds:uri="5d80cd7b-5433-49d3-9190-7a1e1256cd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DC4691BF00A443899034738234036697"/>
  </ds:schemaRefs>
</ds:datastoreItem>
</file>

<file path=customXml/itemProps4.xml><?xml version="1.0" encoding="utf-8"?>
<ds:datastoreItem xmlns:ds="http://schemas.openxmlformats.org/officeDocument/2006/customXml" ds:itemID="{9A067CE1-63F7-409F-B1A3-1A861235F5A0}">
  <ds:schemaRefs>
    <ds:schemaRef ds:uri="http://schemas.microsoft.com/office/2006/metadata/properties"/>
    <ds:schemaRef ds:uri="http://www.w3.org/XML/1998/namespace"/>
    <ds:schemaRef ds:uri="http://schemas.microsoft.com/office/2006/documentManagement/types"/>
    <ds:schemaRef ds:uri="50bbc32f-a79f-45e4-8b5c-8b4d033067e9"/>
    <ds:schemaRef ds:uri="http://schemas.microsoft.com/office/infopath/2007/PartnerControls"/>
    <ds:schemaRef ds:uri="http://purl.org/dc/elements/1.1/"/>
    <ds:schemaRef ds:uri="http://purl.org/dc/terms/"/>
    <ds:schemaRef ds:uri="http://schemas.openxmlformats.org/package/2006/metadata/core-properties"/>
    <ds:schemaRef ds:uri="5d80cd7b-5433-49d3-9190-7a1e1256cd3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301</TotalTime>
  <Words>1986</Words>
  <Application>Microsoft Office PowerPoint</Application>
  <PresentationFormat>Custom</PresentationFormat>
  <Paragraphs>232</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Palatino Linotype</vt:lpstr>
      <vt:lpstr>Tahoma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Learner Focused</vt:lpstr>
      <vt:lpstr>PowerPoint Presentation</vt:lpstr>
      <vt:lpstr>THE FFCOVE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Yuile</dc:creator>
  <cp:lastModifiedBy>Jessica Donaldson</cp:lastModifiedBy>
  <cp:revision>37</cp:revision>
  <dcterms:created xsi:type="dcterms:W3CDTF">2022-03-30T22:14:27Z</dcterms:created>
  <dcterms:modified xsi:type="dcterms:W3CDTF">2022-04-06T01:53:35Z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2022-03-31T00:00:00Z</vt:filetime>
  </property>
  <property fmtid="{D5CDD505-2E9C-101B-9397-08002B2CF9AE}" pid="3" name="Creator">
    <vt:lpwstr>Adobe Acrobat Pro DC (32-bit) 22.1.20085</vt:lpwstr>
  </property>
  <property fmtid="{D5CDD505-2E9C-101B-9397-08002B2CF9AE}" pid="4" name="LastSaved">
    <vt:filetime>2022-03-30T00:00:00Z</vt:filetime>
  </property>
  <property fmtid="{D5CDD505-2E9C-101B-9397-08002B2CF9AE}" pid="5" name="ContentTypeId">
    <vt:lpwstr>0x0101002D71EAAF8BE4314D9A13D31FDEFC96F9</vt:lpwstr>
  </property>
  <property fmtid="{D5CDD505-2E9C-101B-9397-08002B2CF9AE}" pid="6" name="Objective-Id">
    <vt:lpwstr>A1812900</vt:lpwstr>
  </property>
  <property fmtid="{D5CDD505-2E9C-101B-9397-08002B2CF9AE}" pid="7" name="Objective-Title">
    <vt:lpwstr>RoVE Hui - Delivering the Vision - Paul Hollings (Food and Fibre CoVE)</vt:lpwstr>
  </property>
  <property fmtid="{D5CDD505-2E9C-101B-9397-08002B2CF9AE}" pid="8" name="Objective-Description">
    <vt:lpwstr/>
  </property>
  <property fmtid="{D5CDD505-2E9C-101B-9397-08002B2CF9AE}" pid="9" name="Objective-CreationStamp">
    <vt:filetime>2022-04-06T01:31:09Z</vt:filetime>
  </property>
  <property fmtid="{D5CDD505-2E9C-101B-9397-08002B2CF9AE}" pid="10" name="Objective-IsApproved">
    <vt:bool>false</vt:bool>
  </property>
  <property fmtid="{D5CDD505-2E9C-101B-9397-08002B2CF9AE}" pid="11" name="Objective-IsPublished">
    <vt:bool>true</vt:bool>
  </property>
  <property fmtid="{D5CDD505-2E9C-101B-9397-08002B2CF9AE}" pid="12" name="Objective-DatePublished">
    <vt:filetime>2022-04-06T01:31:09Z</vt:filetime>
  </property>
  <property fmtid="{D5CDD505-2E9C-101B-9397-08002B2CF9AE}" pid="13" name="Objective-ModificationStamp">
    <vt:filetime>2022-04-06T01:34:03Z</vt:filetime>
  </property>
  <property fmtid="{D5CDD505-2E9C-101B-9397-08002B2CF9AE}" pid="14" name="Objective-Owner">
    <vt:lpwstr>Jamie Wardrop</vt:lpwstr>
  </property>
  <property fmtid="{D5CDD505-2E9C-101B-9397-08002B2CF9AE}" pid="15" name="Objective-Path">
    <vt:lpwstr>Objective Global Folder:TEC Global Folder (fA27):Communications:Websites:TEC Website:Content:2022:CM-W-TEC Website-Content-2022- REFORM OF VOCATIONAL EDUCATON (RoVE):</vt:lpwstr>
  </property>
  <property fmtid="{D5CDD505-2E9C-101B-9397-08002B2CF9AE}" pid="16" name="Objective-Parent">
    <vt:lpwstr>CM-W-TEC Website-Content-2022- REFORM OF VOCATIONAL EDUCATON (RoVE)</vt:lpwstr>
  </property>
  <property fmtid="{D5CDD505-2E9C-101B-9397-08002B2CF9AE}" pid="17" name="Objective-State">
    <vt:lpwstr>Published</vt:lpwstr>
  </property>
  <property fmtid="{D5CDD505-2E9C-101B-9397-08002B2CF9AE}" pid="18" name="Objective-VersionId">
    <vt:lpwstr>vA4057221</vt:lpwstr>
  </property>
  <property fmtid="{D5CDD505-2E9C-101B-9397-08002B2CF9AE}" pid="19" name="Objective-Version">
    <vt:lpwstr>1.0</vt:lpwstr>
  </property>
  <property fmtid="{D5CDD505-2E9C-101B-9397-08002B2CF9AE}" pid="20" name="Objective-VersionNumber">
    <vt:r8>1</vt:r8>
  </property>
  <property fmtid="{D5CDD505-2E9C-101B-9397-08002B2CF9AE}" pid="21" name="Objective-VersionComment">
    <vt:lpwstr>First version</vt:lpwstr>
  </property>
  <property fmtid="{D5CDD505-2E9C-101B-9397-08002B2CF9AE}" pid="22" name="Objective-FileNumber">
    <vt:lpwstr>CM-W-01-02-20-10/21-2616</vt:lpwstr>
  </property>
  <property fmtid="{D5CDD505-2E9C-101B-9397-08002B2CF9AE}" pid="23" name="Objective-Classification">
    <vt:lpwstr>[Inherited - none]</vt:lpwstr>
  </property>
  <property fmtid="{D5CDD505-2E9C-101B-9397-08002B2CF9AE}" pid="24" name="Objective-Caveats">
    <vt:lpwstr/>
  </property>
  <property fmtid="{D5CDD505-2E9C-101B-9397-08002B2CF9AE}" pid="25" name="Objective-Reference">
    <vt:lpwstr/>
  </property>
  <property fmtid="{D5CDD505-2E9C-101B-9397-08002B2CF9AE}" pid="26" name="Objective-Date">
    <vt:lpwstr/>
  </property>
  <property fmtid="{D5CDD505-2E9C-101B-9397-08002B2CF9AE}" pid="27" name="Objective-Action">
    <vt:lpwstr/>
  </property>
  <property fmtid="{D5CDD505-2E9C-101B-9397-08002B2CF9AE}" pid="28" name="Objective-Responsible">
    <vt:lpwstr/>
  </property>
  <property fmtid="{D5CDD505-2E9C-101B-9397-08002B2CF9AE}" pid="29" name="Objective-Financial Year">
    <vt:lpwstr/>
  </property>
  <property fmtid="{D5CDD505-2E9C-101B-9397-08002B2CF9AE}" pid="30" name="Objective-Calendar Year">
    <vt:lpwstr/>
  </property>
  <property fmtid="{D5CDD505-2E9C-101B-9397-08002B2CF9AE}" pid="31" name="Objective-EDUMIS Number">
    <vt:lpwstr/>
  </property>
  <property fmtid="{D5CDD505-2E9C-101B-9397-08002B2CF9AE}" pid="32" name="Objective-Sub Sector">
    <vt:lpwstr/>
  </property>
  <property fmtid="{D5CDD505-2E9C-101B-9397-08002B2CF9AE}" pid="33" name="Objective-Fund Name">
    <vt:lpwstr/>
  </property>
  <property fmtid="{D5CDD505-2E9C-101B-9397-08002B2CF9AE}" pid="34" name="Objective-Connect Creator">
    <vt:lpwstr/>
  </property>
  <property fmtid="{D5CDD505-2E9C-101B-9397-08002B2CF9AE}" pid="35" name="Objective-Comment">
    <vt:lpwstr/>
  </property>
</Properties>
</file>