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56" r:id="rId5"/>
    <p:sldId id="264" r:id="rId6"/>
    <p:sldId id="266" r:id="rId7"/>
    <p:sldId id="275" r:id="rId8"/>
    <p:sldId id="277" r:id="rId9"/>
    <p:sldId id="280" r:id="rId10"/>
    <p:sldId id="278" r:id="rId11"/>
    <p:sldId id="273" r:id="rId12"/>
    <p:sldId id="274" r:id="rId13"/>
  </p:sldIdLst>
  <p:sldSz cx="9144000" cy="6858000" type="screen4x3"/>
  <p:notesSz cx="6724650" cy="97742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9657" autoAdjust="0"/>
  </p:normalViewPr>
  <p:slideViewPr>
    <p:cSldViewPr snapToGrid="0" snapToObjects="1">
      <p:cViewPr varScale="1">
        <p:scale>
          <a:sx n="117" d="100"/>
          <a:sy n="117" d="100"/>
        </p:scale>
        <p:origin x="-1470" y="-96"/>
      </p:cViewPr>
      <p:guideLst>
        <p:guide orient="horz" pos="2160"/>
        <p:guide pos="2880"/>
      </p:guideLst>
    </p:cSldViewPr>
  </p:slideViewPr>
  <p:notesTextViewPr>
    <p:cViewPr>
      <p:scale>
        <a:sx n="100" d="100"/>
        <a:sy n="100" d="100"/>
      </p:scale>
      <p:origin x="0" y="0"/>
    </p:cViewPr>
  </p:notesTextViewPr>
  <p:notesViewPr>
    <p:cSldViewPr snapToGrid="0" snapToObjects="1">
      <p:cViewPr>
        <p:scale>
          <a:sx n="125" d="100"/>
          <a:sy n="125" d="100"/>
        </p:scale>
        <p:origin x="-3066" y="1104"/>
      </p:cViewPr>
      <p:guideLst>
        <p:guide orient="horz" pos="3079"/>
        <p:guide pos="211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FC09E0-0BE6-4699-80B9-043739D7BE4C}"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NZ"/>
        </a:p>
      </dgm:t>
    </dgm:pt>
    <dgm:pt modelId="{9799A7CF-D7DF-4D7A-8F56-909492B3A361}">
      <dgm:prSet phldrT="[Text]" custT="1"/>
      <dgm:spPr/>
      <dgm:t>
        <a:bodyPr/>
        <a:lstStyle/>
        <a:p>
          <a:r>
            <a:rPr lang="en-NZ" sz="1400"/>
            <a:t>Create spreadsheet with all learners who are eligible for MPTT Tools Grant</a:t>
          </a:r>
        </a:p>
      </dgm:t>
    </dgm:pt>
    <dgm:pt modelId="{F0963565-FF90-410A-A00E-3904922A2684}" type="parTrans" cxnId="{18426090-E2E2-42CF-AFDE-5DDBE242A8E1}">
      <dgm:prSet/>
      <dgm:spPr/>
      <dgm:t>
        <a:bodyPr/>
        <a:lstStyle/>
        <a:p>
          <a:endParaRPr lang="en-NZ"/>
        </a:p>
      </dgm:t>
    </dgm:pt>
    <dgm:pt modelId="{6B3BD853-BBF1-4F08-8037-8D92CB96C534}" type="sibTrans" cxnId="{18426090-E2E2-42CF-AFDE-5DDBE242A8E1}">
      <dgm:prSet/>
      <dgm:spPr/>
      <dgm:t>
        <a:bodyPr/>
        <a:lstStyle/>
        <a:p>
          <a:endParaRPr lang="en-NZ"/>
        </a:p>
      </dgm:t>
    </dgm:pt>
    <dgm:pt modelId="{37AED439-2693-450D-B0B9-4B1EAF1DBEF2}">
      <dgm:prSet phldrT="[Text]" custT="1"/>
      <dgm:spPr/>
      <dgm:t>
        <a:bodyPr/>
        <a:lstStyle/>
        <a:p>
          <a:r>
            <a:rPr lang="en-NZ" sz="1400" dirty="0"/>
            <a:t>Check the content and the functionality of the spreadsheet</a:t>
          </a:r>
        </a:p>
      </dgm:t>
    </dgm:pt>
    <dgm:pt modelId="{A11F5AE3-479A-47C1-AAE6-6299EEBC619D}" type="parTrans" cxnId="{A05F263F-7CCD-4DF9-854E-B7AE7FA96A00}">
      <dgm:prSet/>
      <dgm:spPr/>
      <dgm:t>
        <a:bodyPr/>
        <a:lstStyle/>
        <a:p>
          <a:endParaRPr lang="en-NZ"/>
        </a:p>
      </dgm:t>
    </dgm:pt>
    <dgm:pt modelId="{EFD57804-7CEF-4B89-BBD6-92BBCC5CFCDA}" type="sibTrans" cxnId="{A05F263F-7CCD-4DF9-854E-B7AE7FA96A00}">
      <dgm:prSet/>
      <dgm:spPr/>
      <dgm:t>
        <a:bodyPr/>
        <a:lstStyle/>
        <a:p>
          <a:endParaRPr lang="en-NZ"/>
        </a:p>
      </dgm:t>
    </dgm:pt>
    <dgm:pt modelId="{D14E6789-E86D-4178-90B1-E3FBB1C5FAB1}">
      <dgm:prSet phldrT="[Text]" custT="1"/>
      <dgm:spPr/>
      <dgm:t>
        <a:bodyPr/>
        <a:lstStyle/>
        <a:p>
          <a:r>
            <a:rPr lang="en-NZ" sz="1400" dirty="0"/>
            <a:t>Add missing information and check the content</a:t>
          </a:r>
        </a:p>
      </dgm:t>
    </dgm:pt>
    <dgm:pt modelId="{B0832739-8B35-496B-83CE-2CB20E0704FF}" type="parTrans" cxnId="{CA48D78B-6818-428A-8F96-00506E492970}">
      <dgm:prSet/>
      <dgm:spPr/>
      <dgm:t>
        <a:bodyPr/>
        <a:lstStyle/>
        <a:p>
          <a:endParaRPr lang="en-NZ"/>
        </a:p>
      </dgm:t>
    </dgm:pt>
    <dgm:pt modelId="{E729B375-6F16-48F9-AAFB-8F098795E3BF}" type="sibTrans" cxnId="{CA48D78B-6818-428A-8F96-00506E492970}">
      <dgm:prSet/>
      <dgm:spPr/>
      <dgm:t>
        <a:bodyPr/>
        <a:lstStyle/>
        <a:p>
          <a:endParaRPr lang="en-NZ"/>
        </a:p>
      </dgm:t>
    </dgm:pt>
    <dgm:pt modelId="{11088190-0EFE-4730-8DD8-5CBF8B98BE50}">
      <dgm:prSet phldrT="[Text]" custT="1"/>
      <dgm:spPr/>
      <dgm:t>
        <a:bodyPr/>
        <a:lstStyle/>
        <a:p>
          <a:r>
            <a:rPr lang="en-NZ" sz="1400"/>
            <a:t>Create spreadsheets per consortium per provider</a:t>
          </a:r>
        </a:p>
      </dgm:t>
    </dgm:pt>
    <dgm:pt modelId="{D3B8C06F-406A-4403-AEBA-B632B2F18A29}" type="parTrans" cxnId="{F04EC110-A127-4B22-95E3-0466149C1B29}">
      <dgm:prSet/>
      <dgm:spPr/>
      <dgm:t>
        <a:bodyPr/>
        <a:lstStyle/>
        <a:p>
          <a:endParaRPr lang="en-NZ"/>
        </a:p>
      </dgm:t>
    </dgm:pt>
    <dgm:pt modelId="{363823BD-86B2-4A63-9C37-2CEFFC3F06D0}" type="sibTrans" cxnId="{F04EC110-A127-4B22-95E3-0466149C1B29}">
      <dgm:prSet/>
      <dgm:spPr/>
      <dgm:t>
        <a:bodyPr/>
        <a:lstStyle/>
        <a:p>
          <a:endParaRPr lang="en-NZ"/>
        </a:p>
      </dgm:t>
    </dgm:pt>
    <dgm:pt modelId="{039BB9A1-F3C3-4AA5-B87C-B2D13BBC1C7B}">
      <dgm:prSet phldrT="[Text]" custT="1"/>
      <dgm:spPr/>
      <dgm:t>
        <a:bodyPr/>
        <a:lstStyle/>
        <a:p>
          <a:r>
            <a:rPr lang="en-NZ" sz="1400"/>
            <a:t>Check randomly functionality and information</a:t>
          </a:r>
        </a:p>
      </dgm:t>
    </dgm:pt>
    <dgm:pt modelId="{85746D37-EB27-4D97-825C-0037E5C5E0C0}" type="parTrans" cxnId="{B242189F-F322-460A-BF2F-6D3F325D1F5C}">
      <dgm:prSet/>
      <dgm:spPr/>
      <dgm:t>
        <a:bodyPr/>
        <a:lstStyle/>
        <a:p>
          <a:endParaRPr lang="en-NZ"/>
        </a:p>
      </dgm:t>
    </dgm:pt>
    <dgm:pt modelId="{0B38F75F-C8A1-4AB0-991F-06F93605FB46}" type="sibTrans" cxnId="{B242189F-F322-460A-BF2F-6D3F325D1F5C}">
      <dgm:prSet/>
      <dgm:spPr/>
      <dgm:t>
        <a:bodyPr/>
        <a:lstStyle/>
        <a:p>
          <a:endParaRPr lang="en-NZ"/>
        </a:p>
      </dgm:t>
    </dgm:pt>
    <dgm:pt modelId="{71B80904-F168-4F00-AE15-7EEFA22964CC}">
      <dgm:prSet custT="1"/>
      <dgm:spPr/>
      <dgm:t>
        <a:bodyPr/>
        <a:lstStyle/>
        <a:p>
          <a:r>
            <a:rPr lang="en-NZ" sz="1400"/>
            <a:t>Place spreadsheets into Workspace 2</a:t>
          </a:r>
        </a:p>
      </dgm:t>
    </dgm:pt>
    <dgm:pt modelId="{B7C819D1-98A2-4C6D-BB65-3696E597561E}" type="parTrans" cxnId="{90006760-5616-4610-AAE6-C5C6B337D238}">
      <dgm:prSet/>
      <dgm:spPr/>
      <dgm:t>
        <a:bodyPr/>
        <a:lstStyle/>
        <a:p>
          <a:endParaRPr lang="en-NZ"/>
        </a:p>
      </dgm:t>
    </dgm:pt>
    <dgm:pt modelId="{18498783-371A-4A0E-950F-2345DDCCDE67}" type="sibTrans" cxnId="{90006760-5616-4610-AAE6-C5C6B337D238}">
      <dgm:prSet/>
      <dgm:spPr/>
      <dgm:t>
        <a:bodyPr/>
        <a:lstStyle/>
        <a:p>
          <a:endParaRPr lang="en-NZ"/>
        </a:p>
      </dgm:t>
    </dgm:pt>
    <dgm:pt modelId="{782FD6FA-59F4-418B-B4B9-647E0019AAFB}" type="pres">
      <dgm:prSet presAssocID="{A0FC09E0-0BE6-4699-80B9-043739D7BE4C}" presName="diagram" presStyleCnt="0">
        <dgm:presLayoutVars>
          <dgm:dir/>
          <dgm:resizeHandles val="exact"/>
        </dgm:presLayoutVars>
      </dgm:prSet>
      <dgm:spPr/>
      <dgm:t>
        <a:bodyPr/>
        <a:lstStyle/>
        <a:p>
          <a:endParaRPr lang="en-NZ"/>
        </a:p>
      </dgm:t>
    </dgm:pt>
    <dgm:pt modelId="{EF24032A-F077-4CE4-B36C-F14499F04C5E}" type="pres">
      <dgm:prSet presAssocID="{9799A7CF-D7DF-4D7A-8F56-909492B3A361}" presName="node" presStyleLbl="node1" presStyleIdx="0" presStyleCnt="6" custScaleX="72438" custLinFactNeighborX="-20010" custLinFactNeighborY="-45">
        <dgm:presLayoutVars>
          <dgm:bulletEnabled val="1"/>
        </dgm:presLayoutVars>
      </dgm:prSet>
      <dgm:spPr/>
      <dgm:t>
        <a:bodyPr/>
        <a:lstStyle/>
        <a:p>
          <a:endParaRPr lang="en-NZ"/>
        </a:p>
      </dgm:t>
    </dgm:pt>
    <dgm:pt modelId="{5038666C-7699-4BDE-9D45-B44682D9711F}" type="pres">
      <dgm:prSet presAssocID="{6B3BD853-BBF1-4F08-8037-8D92CB96C534}" presName="sibTrans" presStyleLbl="sibTrans2D1" presStyleIdx="0" presStyleCnt="5" custScaleX="73517"/>
      <dgm:spPr/>
      <dgm:t>
        <a:bodyPr/>
        <a:lstStyle/>
        <a:p>
          <a:endParaRPr lang="en-NZ"/>
        </a:p>
      </dgm:t>
    </dgm:pt>
    <dgm:pt modelId="{152C2999-5548-41CB-A7DF-756EAC525252}" type="pres">
      <dgm:prSet presAssocID="{6B3BD853-BBF1-4F08-8037-8D92CB96C534}" presName="connectorText" presStyleLbl="sibTrans2D1" presStyleIdx="0" presStyleCnt="5"/>
      <dgm:spPr/>
      <dgm:t>
        <a:bodyPr/>
        <a:lstStyle/>
        <a:p>
          <a:endParaRPr lang="en-NZ"/>
        </a:p>
      </dgm:t>
    </dgm:pt>
    <dgm:pt modelId="{DF3FA412-C71A-4B1F-A55D-2EA0AD205CAD}" type="pres">
      <dgm:prSet presAssocID="{37AED439-2693-450D-B0B9-4B1EAF1DBEF2}" presName="node" presStyleLbl="node1" presStyleIdx="1" presStyleCnt="6" custScaleX="70387" custLinFactNeighborX="-33345" custLinFactNeighborY="-45">
        <dgm:presLayoutVars>
          <dgm:bulletEnabled val="1"/>
        </dgm:presLayoutVars>
      </dgm:prSet>
      <dgm:spPr/>
      <dgm:t>
        <a:bodyPr/>
        <a:lstStyle/>
        <a:p>
          <a:endParaRPr lang="en-NZ"/>
        </a:p>
      </dgm:t>
    </dgm:pt>
    <dgm:pt modelId="{2B49C171-4DC1-44CD-A84A-EED8936DBA72}" type="pres">
      <dgm:prSet presAssocID="{EFD57804-7CEF-4B89-BBD6-92BBCC5CFCDA}" presName="sibTrans" presStyleLbl="sibTrans2D1" presStyleIdx="1" presStyleCnt="5"/>
      <dgm:spPr/>
      <dgm:t>
        <a:bodyPr/>
        <a:lstStyle/>
        <a:p>
          <a:endParaRPr lang="en-NZ"/>
        </a:p>
      </dgm:t>
    </dgm:pt>
    <dgm:pt modelId="{DEC45AF6-EF60-4175-82DA-E0E574ADA55B}" type="pres">
      <dgm:prSet presAssocID="{EFD57804-7CEF-4B89-BBD6-92BBCC5CFCDA}" presName="connectorText" presStyleLbl="sibTrans2D1" presStyleIdx="1" presStyleCnt="5"/>
      <dgm:spPr/>
      <dgm:t>
        <a:bodyPr/>
        <a:lstStyle/>
        <a:p>
          <a:endParaRPr lang="en-NZ"/>
        </a:p>
      </dgm:t>
    </dgm:pt>
    <dgm:pt modelId="{DCF5046B-8490-4BF3-A3C2-C48B1D6ADB10}" type="pres">
      <dgm:prSet presAssocID="{D14E6789-E86D-4178-90B1-E3FBB1C5FAB1}" presName="node" presStyleLbl="node1" presStyleIdx="2" presStyleCnt="6" custScaleX="73453" custLinFactY="135514" custLinFactNeighborX="-82699" custLinFactNeighborY="200000">
        <dgm:presLayoutVars>
          <dgm:bulletEnabled val="1"/>
        </dgm:presLayoutVars>
      </dgm:prSet>
      <dgm:spPr/>
      <dgm:t>
        <a:bodyPr/>
        <a:lstStyle/>
        <a:p>
          <a:endParaRPr lang="en-NZ"/>
        </a:p>
      </dgm:t>
    </dgm:pt>
    <dgm:pt modelId="{7C8653C1-0FDD-4F24-A7EB-E800EA0590F3}" type="pres">
      <dgm:prSet presAssocID="{E729B375-6F16-48F9-AAFB-8F098795E3BF}" presName="sibTrans" presStyleLbl="sibTrans2D1" presStyleIdx="2" presStyleCnt="5"/>
      <dgm:spPr/>
      <dgm:t>
        <a:bodyPr/>
        <a:lstStyle/>
        <a:p>
          <a:endParaRPr lang="en-NZ"/>
        </a:p>
      </dgm:t>
    </dgm:pt>
    <dgm:pt modelId="{6BD740BF-D666-48D9-99B0-1A0E73F0D460}" type="pres">
      <dgm:prSet presAssocID="{E729B375-6F16-48F9-AAFB-8F098795E3BF}" presName="connectorText" presStyleLbl="sibTrans2D1" presStyleIdx="2" presStyleCnt="5"/>
      <dgm:spPr/>
      <dgm:t>
        <a:bodyPr/>
        <a:lstStyle/>
        <a:p>
          <a:endParaRPr lang="en-NZ"/>
        </a:p>
      </dgm:t>
    </dgm:pt>
    <dgm:pt modelId="{9B46226E-10E1-442A-9866-515A4444BB16}" type="pres">
      <dgm:prSet presAssocID="{11088190-0EFE-4730-8DD8-5CBF8B98BE50}" presName="node" presStyleLbl="node1" presStyleIdx="3" presStyleCnt="6" custScaleX="60992" custLinFactX="-49571" custLinFactNeighborX="-100000" custLinFactNeighborY="-45">
        <dgm:presLayoutVars>
          <dgm:bulletEnabled val="1"/>
        </dgm:presLayoutVars>
      </dgm:prSet>
      <dgm:spPr/>
      <dgm:t>
        <a:bodyPr/>
        <a:lstStyle/>
        <a:p>
          <a:endParaRPr lang="en-NZ"/>
        </a:p>
      </dgm:t>
    </dgm:pt>
    <dgm:pt modelId="{5DC83DAD-BE47-4E6A-A125-2F001AEA985B}" type="pres">
      <dgm:prSet presAssocID="{363823BD-86B2-4A63-9C37-2CEFFC3F06D0}" presName="sibTrans" presStyleLbl="sibTrans2D1" presStyleIdx="3" presStyleCnt="5"/>
      <dgm:spPr/>
      <dgm:t>
        <a:bodyPr/>
        <a:lstStyle/>
        <a:p>
          <a:endParaRPr lang="en-NZ"/>
        </a:p>
      </dgm:t>
    </dgm:pt>
    <dgm:pt modelId="{A4AA2661-4EEB-4E54-B856-70D4059C4684}" type="pres">
      <dgm:prSet presAssocID="{363823BD-86B2-4A63-9C37-2CEFFC3F06D0}" presName="connectorText" presStyleLbl="sibTrans2D1" presStyleIdx="3" presStyleCnt="5"/>
      <dgm:spPr/>
      <dgm:t>
        <a:bodyPr/>
        <a:lstStyle/>
        <a:p>
          <a:endParaRPr lang="en-NZ"/>
        </a:p>
      </dgm:t>
    </dgm:pt>
    <dgm:pt modelId="{2000B706-4180-477F-A205-4687B7F9D20D}" type="pres">
      <dgm:prSet presAssocID="{039BB9A1-F3C3-4AA5-B87C-B2D13BBC1C7B}" presName="node" presStyleLbl="node1" presStyleIdx="4" presStyleCnt="6" custScaleX="65770" custLinFactY="-66711" custLinFactNeighborX="-51920" custLinFactNeighborY="-100000">
        <dgm:presLayoutVars>
          <dgm:bulletEnabled val="1"/>
        </dgm:presLayoutVars>
      </dgm:prSet>
      <dgm:spPr/>
      <dgm:t>
        <a:bodyPr/>
        <a:lstStyle/>
        <a:p>
          <a:endParaRPr lang="en-NZ"/>
        </a:p>
      </dgm:t>
    </dgm:pt>
    <dgm:pt modelId="{BFF604E4-7CB3-4A32-980C-7523BDD5BAC6}" type="pres">
      <dgm:prSet presAssocID="{0B38F75F-C8A1-4AB0-991F-06F93605FB46}" presName="sibTrans" presStyleLbl="sibTrans2D1" presStyleIdx="4" presStyleCnt="5"/>
      <dgm:spPr/>
      <dgm:t>
        <a:bodyPr/>
        <a:lstStyle/>
        <a:p>
          <a:endParaRPr lang="en-NZ"/>
        </a:p>
      </dgm:t>
    </dgm:pt>
    <dgm:pt modelId="{A0A7F383-FFF0-4F34-927D-D4E5DF66FA3D}" type="pres">
      <dgm:prSet presAssocID="{0B38F75F-C8A1-4AB0-991F-06F93605FB46}" presName="connectorText" presStyleLbl="sibTrans2D1" presStyleIdx="4" presStyleCnt="5"/>
      <dgm:spPr/>
      <dgm:t>
        <a:bodyPr/>
        <a:lstStyle/>
        <a:p>
          <a:endParaRPr lang="en-NZ"/>
        </a:p>
      </dgm:t>
    </dgm:pt>
    <dgm:pt modelId="{E1E8E0D0-4FF9-4BF9-BDE2-D89AA346B4A0}" type="pres">
      <dgm:prSet presAssocID="{71B80904-F168-4F00-AE15-7EEFA22964CC}" presName="node" presStyleLbl="node1" presStyleIdx="5" presStyleCnt="6" custScaleX="61959" custLinFactX="38641" custLinFactY="-66711" custLinFactNeighborX="100000" custLinFactNeighborY="-100000">
        <dgm:presLayoutVars>
          <dgm:bulletEnabled val="1"/>
        </dgm:presLayoutVars>
      </dgm:prSet>
      <dgm:spPr/>
      <dgm:t>
        <a:bodyPr/>
        <a:lstStyle/>
        <a:p>
          <a:endParaRPr lang="en-NZ"/>
        </a:p>
      </dgm:t>
    </dgm:pt>
  </dgm:ptLst>
  <dgm:cxnLst>
    <dgm:cxn modelId="{41C9CBAF-0F6F-4D9C-BDE7-2B1AA8655FB2}" type="presOf" srcId="{A0FC09E0-0BE6-4699-80B9-043739D7BE4C}" destId="{782FD6FA-59F4-418B-B4B9-647E0019AAFB}" srcOrd="0" destOrd="0" presId="urn:microsoft.com/office/officeart/2005/8/layout/process5"/>
    <dgm:cxn modelId="{8D3F1821-9EDD-4F6A-B571-69E0AFD2B6C1}" type="presOf" srcId="{0B38F75F-C8A1-4AB0-991F-06F93605FB46}" destId="{A0A7F383-FFF0-4F34-927D-D4E5DF66FA3D}" srcOrd="1" destOrd="0" presId="urn:microsoft.com/office/officeart/2005/8/layout/process5"/>
    <dgm:cxn modelId="{1BC6DF7A-E8AF-4494-8EE5-B8C5674CE21A}" type="presOf" srcId="{6B3BD853-BBF1-4F08-8037-8D92CB96C534}" destId="{5038666C-7699-4BDE-9D45-B44682D9711F}" srcOrd="0" destOrd="0" presId="urn:microsoft.com/office/officeart/2005/8/layout/process5"/>
    <dgm:cxn modelId="{D749135B-F085-4A42-9D1D-68EC3F233FFD}" type="presOf" srcId="{039BB9A1-F3C3-4AA5-B87C-B2D13BBC1C7B}" destId="{2000B706-4180-477F-A205-4687B7F9D20D}" srcOrd="0" destOrd="0" presId="urn:microsoft.com/office/officeart/2005/8/layout/process5"/>
    <dgm:cxn modelId="{18426090-E2E2-42CF-AFDE-5DDBE242A8E1}" srcId="{A0FC09E0-0BE6-4699-80B9-043739D7BE4C}" destId="{9799A7CF-D7DF-4D7A-8F56-909492B3A361}" srcOrd="0" destOrd="0" parTransId="{F0963565-FF90-410A-A00E-3904922A2684}" sibTransId="{6B3BD853-BBF1-4F08-8037-8D92CB96C534}"/>
    <dgm:cxn modelId="{69148B04-6F5F-4A41-BAC6-A57AD11C7B18}" type="presOf" srcId="{E729B375-6F16-48F9-AAFB-8F098795E3BF}" destId="{7C8653C1-0FDD-4F24-A7EB-E800EA0590F3}" srcOrd="0" destOrd="0" presId="urn:microsoft.com/office/officeart/2005/8/layout/process5"/>
    <dgm:cxn modelId="{04121A77-65C3-469C-B337-D0B5BA094E17}" type="presOf" srcId="{9799A7CF-D7DF-4D7A-8F56-909492B3A361}" destId="{EF24032A-F077-4CE4-B36C-F14499F04C5E}" srcOrd="0" destOrd="0" presId="urn:microsoft.com/office/officeart/2005/8/layout/process5"/>
    <dgm:cxn modelId="{4493D16B-CCC1-47A7-991C-68A35272F364}" type="presOf" srcId="{363823BD-86B2-4A63-9C37-2CEFFC3F06D0}" destId="{5DC83DAD-BE47-4E6A-A125-2F001AEA985B}" srcOrd="0" destOrd="0" presId="urn:microsoft.com/office/officeart/2005/8/layout/process5"/>
    <dgm:cxn modelId="{E515B8D8-35AD-46B7-8838-92358C725B2A}" type="presOf" srcId="{EFD57804-7CEF-4B89-BBD6-92BBCC5CFCDA}" destId="{2B49C171-4DC1-44CD-A84A-EED8936DBA72}" srcOrd="0" destOrd="0" presId="urn:microsoft.com/office/officeart/2005/8/layout/process5"/>
    <dgm:cxn modelId="{1CDCC763-22C3-4E03-9777-633F83DD5CBA}" type="presOf" srcId="{0B38F75F-C8A1-4AB0-991F-06F93605FB46}" destId="{BFF604E4-7CB3-4A32-980C-7523BDD5BAC6}" srcOrd="0" destOrd="0" presId="urn:microsoft.com/office/officeart/2005/8/layout/process5"/>
    <dgm:cxn modelId="{90006760-5616-4610-AAE6-C5C6B337D238}" srcId="{A0FC09E0-0BE6-4699-80B9-043739D7BE4C}" destId="{71B80904-F168-4F00-AE15-7EEFA22964CC}" srcOrd="5" destOrd="0" parTransId="{B7C819D1-98A2-4C6D-BB65-3696E597561E}" sibTransId="{18498783-371A-4A0E-950F-2345DDCCDE67}"/>
    <dgm:cxn modelId="{1BB9EDE4-401B-4E49-94F6-2CC5F5F125F2}" type="presOf" srcId="{E729B375-6F16-48F9-AAFB-8F098795E3BF}" destId="{6BD740BF-D666-48D9-99B0-1A0E73F0D460}" srcOrd="1" destOrd="0" presId="urn:microsoft.com/office/officeart/2005/8/layout/process5"/>
    <dgm:cxn modelId="{F04EC110-A127-4B22-95E3-0466149C1B29}" srcId="{A0FC09E0-0BE6-4699-80B9-043739D7BE4C}" destId="{11088190-0EFE-4730-8DD8-5CBF8B98BE50}" srcOrd="3" destOrd="0" parTransId="{D3B8C06F-406A-4403-AEBA-B632B2F18A29}" sibTransId="{363823BD-86B2-4A63-9C37-2CEFFC3F06D0}"/>
    <dgm:cxn modelId="{7EEDE5DC-8F8A-4CD3-97EF-E005466EB986}" type="presOf" srcId="{EFD57804-7CEF-4B89-BBD6-92BBCC5CFCDA}" destId="{DEC45AF6-EF60-4175-82DA-E0E574ADA55B}" srcOrd="1" destOrd="0" presId="urn:microsoft.com/office/officeart/2005/8/layout/process5"/>
    <dgm:cxn modelId="{960D359C-E9FE-40A4-8AE6-69E0FCD70353}" type="presOf" srcId="{D14E6789-E86D-4178-90B1-E3FBB1C5FAB1}" destId="{DCF5046B-8490-4BF3-A3C2-C48B1D6ADB10}" srcOrd="0" destOrd="0" presId="urn:microsoft.com/office/officeart/2005/8/layout/process5"/>
    <dgm:cxn modelId="{CA48D78B-6818-428A-8F96-00506E492970}" srcId="{A0FC09E0-0BE6-4699-80B9-043739D7BE4C}" destId="{D14E6789-E86D-4178-90B1-E3FBB1C5FAB1}" srcOrd="2" destOrd="0" parTransId="{B0832739-8B35-496B-83CE-2CB20E0704FF}" sibTransId="{E729B375-6F16-48F9-AAFB-8F098795E3BF}"/>
    <dgm:cxn modelId="{A05F263F-7CCD-4DF9-854E-B7AE7FA96A00}" srcId="{A0FC09E0-0BE6-4699-80B9-043739D7BE4C}" destId="{37AED439-2693-450D-B0B9-4B1EAF1DBEF2}" srcOrd="1" destOrd="0" parTransId="{A11F5AE3-479A-47C1-AAE6-6299EEBC619D}" sibTransId="{EFD57804-7CEF-4B89-BBD6-92BBCC5CFCDA}"/>
    <dgm:cxn modelId="{A9902317-A19B-4A01-AB28-8416753B8886}" type="presOf" srcId="{71B80904-F168-4F00-AE15-7EEFA22964CC}" destId="{E1E8E0D0-4FF9-4BF9-BDE2-D89AA346B4A0}" srcOrd="0" destOrd="0" presId="urn:microsoft.com/office/officeart/2005/8/layout/process5"/>
    <dgm:cxn modelId="{5543E21A-187A-4BF7-B292-D0B04315FBF5}" type="presOf" srcId="{37AED439-2693-450D-B0B9-4B1EAF1DBEF2}" destId="{DF3FA412-C71A-4B1F-A55D-2EA0AD205CAD}" srcOrd="0" destOrd="0" presId="urn:microsoft.com/office/officeart/2005/8/layout/process5"/>
    <dgm:cxn modelId="{7E4E8270-8DBE-4F76-A279-7F556F75E56A}" type="presOf" srcId="{6B3BD853-BBF1-4F08-8037-8D92CB96C534}" destId="{152C2999-5548-41CB-A7DF-756EAC525252}" srcOrd="1" destOrd="0" presId="urn:microsoft.com/office/officeart/2005/8/layout/process5"/>
    <dgm:cxn modelId="{DC661BAD-9625-4D6C-B181-D74D4A21F46A}" type="presOf" srcId="{363823BD-86B2-4A63-9C37-2CEFFC3F06D0}" destId="{A4AA2661-4EEB-4E54-B856-70D4059C4684}" srcOrd="1" destOrd="0" presId="urn:microsoft.com/office/officeart/2005/8/layout/process5"/>
    <dgm:cxn modelId="{3BB6016B-9507-4886-8C1D-176AC0B3B4E0}" type="presOf" srcId="{11088190-0EFE-4730-8DD8-5CBF8B98BE50}" destId="{9B46226E-10E1-442A-9866-515A4444BB16}" srcOrd="0" destOrd="0" presId="urn:microsoft.com/office/officeart/2005/8/layout/process5"/>
    <dgm:cxn modelId="{B242189F-F322-460A-BF2F-6D3F325D1F5C}" srcId="{A0FC09E0-0BE6-4699-80B9-043739D7BE4C}" destId="{039BB9A1-F3C3-4AA5-B87C-B2D13BBC1C7B}" srcOrd="4" destOrd="0" parTransId="{85746D37-EB27-4D97-825C-0037E5C5E0C0}" sibTransId="{0B38F75F-C8A1-4AB0-991F-06F93605FB46}"/>
    <dgm:cxn modelId="{58727AD1-B226-4B5B-9CB4-15F625D90BA5}" type="presParOf" srcId="{782FD6FA-59F4-418B-B4B9-647E0019AAFB}" destId="{EF24032A-F077-4CE4-B36C-F14499F04C5E}" srcOrd="0" destOrd="0" presId="urn:microsoft.com/office/officeart/2005/8/layout/process5"/>
    <dgm:cxn modelId="{D0D3B7C9-CCC2-4B68-9D8A-854AC60E9F98}" type="presParOf" srcId="{782FD6FA-59F4-418B-B4B9-647E0019AAFB}" destId="{5038666C-7699-4BDE-9D45-B44682D9711F}" srcOrd="1" destOrd="0" presId="urn:microsoft.com/office/officeart/2005/8/layout/process5"/>
    <dgm:cxn modelId="{675E900A-FC9C-4FBD-A03E-89BA14FDDF23}" type="presParOf" srcId="{5038666C-7699-4BDE-9D45-B44682D9711F}" destId="{152C2999-5548-41CB-A7DF-756EAC525252}" srcOrd="0" destOrd="0" presId="urn:microsoft.com/office/officeart/2005/8/layout/process5"/>
    <dgm:cxn modelId="{0FEDF0D9-5939-4BE4-B495-0B2BF3D0940E}" type="presParOf" srcId="{782FD6FA-59F4-418B-B4B9-647E0019AAFB}" destId="{DF3FA412-C71A-4B1F-A55D-2EA0AD205CAD}" srcOrd="2" destOrd="0" presId="urn:microsoft.com/office/officeart/2005/8/layout/process5"/>
    <dgm:cxn modelId="{54D0995C-C2A8-4A5D-AD6F-5794EF1152D5}" type="presParOf" srcId="{782FD6FA-59F4-418B-B4B9-647E0019AAFB}" destId="{2B49C171-4DC1-44CD-A84A-EED8936DBA72}" srcOrd="3" destOrd="0" presId="urn:microsoft.com/office/officeart/2005/8/layout/process5"/>
    <dgm:cxn modelId="{0D648E26-E964-444B-9DFE-3BE3B69BE63F}" type="presParOf" srcId="{2B49C171-4DC1-44CD-A84A-EED8936DBA72}" destId="{DEC45AF6-EF60-4175-82DA-E0E574ADA55B}" srcOrd="0" destOrd="0" presId="urn:microsoft.com/office/officeart/2005/8/layout/process5"/>
    <dgm:cxn modelId="{D40C3B55-C329-48D1-81DB-6096598285FA}" type="presParOf" srcId="{782FD6FA-59F4-418B-B4B9-647E0019AAFB}" destId="{DCF5046B-8490-4BF3-A3C2-C48B1D6ADB10}" srcOrd="4" destOrd="0" presId="urn:microsoft.com/office/officeart/2005/8/layout/process5"/>
    <dgm:cxn modelId="{DD3FFE8E-86E6-414E-BE08-DC4574CEE43D}" type="presParOf" srcId="{782FD6FA-59F4-418B-B4B9-647E0019AAFB}" destId="{7C8653C1-0FDD-4F24-A7EB-E800EA0590F3}" srcOrd="5" destOrd="0" presId="urn:microsoft.com/office/officeart/2005/8/layout/process5"/>
    <dgm:cxn modelId="{4782F0AD-8772-4B96-A7C6-FA100DE28BA3}" type="presParOf" srcId="{7C8653C1-0FDD-4F24-A7EB-E800EA0590F3}" destId="{6BD740BF-D666-48D9-99B0-1A0E73F0D460}" srcOrd="0" destOrd="0" presId="urn:microsoft.com/office/officeart/2005/8/layout/process5"/>
    <dgm:cxn modelId="{53EAE511-5835-4D19-A26D-6B42C150CB58}" type="presParOf" srcId="{782FD6FA-59F4-418B-B4B9-647E0019AAFB}" destId="{9B46226E-10E1-442A-9866-515A4444BB16}" srcOrd="6" destOrd="0" presId="urn:microsoft.com/office/officeart/2005/8/layout/process5"/>
    <dgm:cxn modelId="{0ED44C84-798E-43BC-B6C5-2DB11903FB8F}" type="presParOf" srcId="{782FD6FA-59F4-418B-B4B9-647E0019AAFB}" destId="{5DC83DAD-BE47-4E6A-A125-2F001AEA985B}" srcOrd="7" destOrd="0" presId="urn:microsoft.com/office/officeart/2005/8/layout/process5"/>
    <dgm:cxn modelId="{DE5BABA4-CBA1-461A-A325-9F001F15EE8A}" type="presParOf" srcId="{5DC83DAD-BE47-4E6A-A125-2F001AEA985B}" destId="{A4AA2661-4EEB-4E54-B856-70D4059C4684}" srcOrd="0" destOrd="0" presId="urn:microsoft.com/office/officeart/2005/8/layout/process5"/>
    <dgm:cxn modelId="{32ACAADB-0A14-46CA-86EF-FC5461501817}" type="presParOf" srcId="{782FD6FA-59F4-418B-B4B9-647E0019AAFB}" destId="{2000B706-4180-477F-A205-4687B7F9D20D}" srcOrd="8" destOrd="0" presId="urn:microsoft.com/office/officeart/2005/8/layout/process5"/>
    <dgm:cxn modelId="{F9B4C8D4-BEE1-49F6-BF2F-AF5F20D7C816}" type="presParOf" srcId="{782FD6FA-59F4-418B-B4B9-647E0019AAFB}" destId="{BFF604E4-7CB3-4A32-980C-7523BDD5BAC6}" srcOrd="9" destOrd="0" presId="urn:microsoft.com/office/officeart/2005/8/layout/process5"/>
    <dgm:cxn modelId="{C32BE470-6822-4D6C-BD1A-C29500493A17}" type="presParOf" srcId="{BFF604E4-7CB3-4A32-980C-7523BDD5BAC6}" destId="{A0A7F383-FFF0-4F34-927D-D4E5DF66FA3D}" srcOrd="0" destOrd="0" presId="urn:microsoft.com/office/officeart/2005/8/layout/process5"/>
    <dgm:cxn modelId="{EC2D91AE-FE7E-4BE4-9D96-57EA77B926DC}" type="presParOf" srcId="{782FD6FA-59F4-418B-B4B9-647E0019AAFB}" destId="{E1E8E0D0-4FF9-4BF9-BDE2-D89AA346B4A0}"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4032A-F077-4CE4-B36C-F14499F04C5E}">
      <dsp:nvSpPr>
        <dsp:cNvPr id="0" name=""/>
        <dsp:cNvSpPr/>
      </dsp:nvSpPr>
      <dsp:spPr>
        <a:xfrm>
          <a:off x="0" y="0"/>
          <a:ext cx="1448779" cy="12000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NZ" sz="1400" kern="1200"/>
            <a:t>Create spreadsheet with all learners who are eligible for MPTT Tools Grant</a:t>
          </a:r>
        </a:p>
      </dsp:txBody>
      <dsp:txXfrm>
        <a:off x="35147" y="35147"/>
        <a:ext cx="1378485" cy="1129722"/>
      </dsp:txXfrm>
    </dsp:sp>
    <dsp:sp modelId="{5038666C-7699-4BDE-9D45-B44682D9711F}">
      <dsp:nvSpPr>
        <dsp:cNvPr id="0" name=""/>
        <dsp:cNvSpPr/>
      </dsp:nvSpPr>
      <dsp:spPr>
        <a:xfrm>
          <a:off x="1583111" y="352004"/>
          <a:ext cx="180374" cy="4960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NZ" sz="2200" kern="1200"/>
        </a:p>
      </dsp:txBody>
      <dsp:txXfrm>
        <a:off x="1583111" y="451205"/>
        <a:ext cx="126262" cy="297604"/>
      </dsp:txXfrm>
    </dsp:sp>
    <dsp:sp modelId="{DF3FA412-C71A-4B1F-A55D-2EA0AD205CAD}">
      <dsp:nvSpPr>
        <dsp:cNvPr id="0" name=""/>
        <dsp:cNvSpPr/>
      </dsp:nvSpPr>
      <dsp:spPr>
        <a:xfrm>
          <a:off x="1911706" y="0"/>
          <a:ext cx="1407758" cy="12000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NZ" sz="1400" kern="1200" dirty="0"/>
            <a:t>Check the content and the functionality of the spreadsheet</a:t>
          </a:r>
        </a:p>
      </dsp:txBody>
      <dsp:txXfrm>
        <a:off x="1946853" y="35147"/>
        <a:ext cx="1337464" cy="1129722"/>
      </dsp:txXfrm>
    </dsp:sp>
    <dsp:sp modelId="{2B49C171-4DC1-44CD-A84A-EED8936DBA72}">
      <dsp:nvSpPr>
        <dsp:cNvPr id="0" name=""/>
        <dsp:cNvSpPr/>
      </dsp:nvSpPr>
      <dsp:spPr>
        <a:xfrm rot="3478322">
          <a:off x="2983567" y="1340191"/>
          <a:ext cx="500354" cy="4960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NZ" sz="2700" kern="1200"/>
        </a:p>
      </dsp:txBody>
      <dsp:txXfrm rot="-5400000">
        <a:off x="3045485" y="1349342"/>
        <a:ext cx="297604" cy="351552"/>
      </dsp:txXfrm>
    </dsp:sp>
    <dsp:sp modelId="{DCF5046B-8490-4BF3-A3C2-C48B1D6ADB10}">
      <dsp:nvSpPr>
        <dsp:cNvPr id="0" name=""/>
        <dsp:cNvSpPr/>
      </dsp:nvSpPr>
      <dsp:spPr>
        <a:xfrm>
          <a:off x="3132382" y="2000383"/>
          <a:ext cx="1469079" cy="12000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NZ" sz="1400" kern="1200" dirty="0"/>
            <a:t>Add missing information and check the content</a:t>
          </a:r>
        </a:p>
      </dsp:txBody>
      <dsp:txXfrm>
        <a:off x="3167529" y="2035530"/>
        <a:ext cx="1398785" cy="1129722"/>
      </dsp:txXfrm>
    </dsp:sp>
    <dsp:sp modelId="{7C8653C1-0FDD-4F24-A7EB-E800EA0590F3}">
      <dsp:nvSpPr>
        <dsp:cNvPr id="0" name=""/>
        <dsp:cNvSpPr/>
      </dsp:nvSpPr>
      <dsp:spPr>
        <a:xfrm rot="17518246">
          <a:off x="4036882" y="1364202"/>
          <a:ext cx="457414" cy="4960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NZ" sz="2400" kern="1200"/>
        </a:p>
      </dsp:txBody>
      <dsp:txXfrm rot="5400000">
        <a:off x="4091117" y="1515739"/>
        <a:ext cx="297604" cy="320190"/>
      </dsp:txXfrm>
    </dsp:sp>
    <dsp:sp modelId="{9B46226E-10E1-442A-9866-515A4444BB16}">
      <dsp:nvSpPr>
        <dsp:cNvPr id="0" name=""/>
        <dsp:cNvSpPr/>
      </dsp:nvSpPr>
      <dsp:spPr>
        <a:xfrm>
          <a:off x="4064015" y="0"/>
          <a:ext cx="1219856" cy="12000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NZ" sz="1400" kern="1200"/>
            <a:t>Create spreadsheets per consortium per provider</a:t>
          </a:r>
        </a:p>
      </dsp:txBody>
      <dsp:txXfrm>
        <a:off x="4099162" y="35147"/>
        <a:ext cx="1149562" cy="1129722"/>
      </dsp:txXfrm>
    </dsp:sp>
    <dsp:sp modelId="{5DC83DAD-BE47-4E6A-A125-2F001AEA985B}">
      <dsp:nvSpPr>
        <dsp:cNvPr id="0" name=""/>
        <dsp:cNvSpPr/>
      </dsp:nvSpPr>
      <dsp:spPr>
        <a:xfrm>
          <a:off x="5424149" y="352004"/>
          <a:ext cx="337943" cy="4960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NZ" sz="2200" kern="1200"/>
        </a:p>
      </dsp:txBody>
      <dsp:txXfrm>
        <a:off x="5424149" y="451205"/>
        <a:ext cx="236560" cy="297604"/>
      </dsp:txXfrm>
    </dsp:sp>
    <dsp:sp modelId="{2000B706-4180-477F-A205-4687B7F9D20D}">
      <dsp:nvSpPr>
        <dsp:cNvPr id="0" name=""/>
        <dsp:cNvSpPr/>
      </dsp:nvSpPr>
      <dsp:spPr>
        <a:xfrm>
          <a:off x="5921500" y="0"/>
          <a:ext cx="1315417" cy="12000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NZ" sz="1400" kern="1200"/>
            <a:t>Check randomly functionality and information</a:t>
          </a:r>
        </a:p>
      </dsp:txBody>
      <dsp:txXfrm>
        <a:off x="5956647" y="35147"/>
        <a:ext cx="1245123" cy="1129722"/>
      </dsp:txXfrm>
    </dsp:sp>
    <dsp:sp modelId="{BFF604E4-7CB3-4A32-980C-7523BDD5BAC6}">
      <dsp:nvSpPr>
        <dsp:cNvPr id="0" name=""/>
        <dsp:cNvSpPr/>
      </dsp:nvSpPr>
      <dsp:spPr>
        <a:xfrm>
          <a:off x="7265307" y="352004"/>
          <a:ext cx="68392" cy="4960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NZ" sz="2200" kern="1200"/>
        </a:p>
      </dsp:txBody>
      <dsp:txXfrm>
        <a:off x="7265307" y="451205"/>
        <a:ext cx="47874" cy="297604"/>
      </dsp:txXfrm>
    </dsp:sp>
    <dsp:sp modelId="{E1E8E0D0-4FF9-4BF9-BDE2-D89AA346B4A0}">
      <dsp:nvSpPr>
        <dsp:cNvPr id="0" name=""/>
        <dsp:cNvSpPr/>
      </dsp:nvSpPr>
      <dsp:spPr>
        <a:xfrm>
          <a:off x="7365960" y="0"/>
          <a:ext cx="1239196" cy="12000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NZ" sz="1400" kern="1200"/>
            <a:t>Place spreadsheets into Workspace 2</a:t>
          </a:r>
        </a:p>
      </dsp:txBody>
      <dsp:txXfrm>
        <a:off x="7401107" y="35147"/>
        <a:ext cx="1168902" cy="112972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650" cy="488950"/>
          </a:xfrm>
          <a:prstGeom prst="rect">
            <a:avLst/>
          </a:prstGeom>
        </p:spPr>
        <p:txBody>
          <a:bodyPr vert="horz" lIns="91418" tIns="45708" rIns="91418" bIns="45708" rtlCol="0"/>
          <a:lstStyle>
            <a:lvl1pPr algn="l">
              <a:defRPr sz="1200"/>
            </a:lvl1pPr>
          </a:lstStyle>
          <a:p>
            <a:endParaRPr lang="en-NZ"/>
          </a:p>
        </p:txBody>
      </p:sp>
      <p:sp>
        <p:nvSpPr>
          <p:cNvPr id="3" name="Date Placeholder 2"/>
          <p:cNvSpPr>
            <a:spLocks noGrp="1"/>
          </p:cNvSpPr>
          <p:nvPr>
            <p:ph type="dt" sz="quarter" idx="1"/>
          </p:nvPr>
        </p:nvSpPr>
        <p:spPr>
          <a:xfrm>
            <a:off x="3808413" y="0"/>
            <a:ext cx="2914650" cy="488950"/>
          </a:xfrm>
          <a:prstGeom prst="rect">
            <a:avLst/>
          </a:prstGeom>
        </p:spPr>
        <p:txBody>
          <a:bodyPr vert="horz" lIns="91418" tIns="45708" rIns="91418" bIns="45708" rtlCol="0"/>
          <a:lstStyle>
            <a:lvl1pPr algn="r">
              <a:defRPr sz="1200"/>
            </a:lvl1pPr>
          </a:lstStyle>
          <a:p>
            <a:fld id="{5124D2A7-BCEB-447E-B327-5CD43843C462}" type="datetimeFigureOut">
              <a:rPr lang="en-NZ" smtClean="0"/>
              <a:t>10/10/2016</a:t>
            </a:fld>
            <a:endParaRPr lang="en-NZ"/>
          </a:p>
        </p:txBody>
      </p:sp>
      <p:sp>
        <p:nvSpPr>
          <p:cNvPr id="4" name="Footer Placeholder 3"/>
          <p:cNvSpPr>
            <a:spLocks noGrp="1"/>
          </p:cNvSpPr>
          <p:nvPr>
            <p:ph type="ftr" sz="quarter" idx="2"/>
          </p:nvPr>
        </p:nvSpPr>
        <p:spPr>
          <a:xfrm>
            <a:off x="0" y="9283700"/>
            <a:ext cx="2914650" cy="488950"/>
          </a:xfrm>
          <a:prstGeom prst="rect">
            <a:avLst/>
          </a:prstGeom>
        </p:spPr>
        <p:txBody>
          <a:bodyPr vert="horz" lIns="91418" tIns="45708" rIns="91418" bIns="45708" rtlCol="0" anchor="b"/>
          <a:lstStyle>
            <a:lvl1pPr algn="l">
              <a:defRPr sz="1200"/>
            </a:lvl1pPr>
          </a:lstStyle>
          <a:p>
            <a:endParaRPr lang="en-NZ"/>
          </a:p>
        </p:txBody>
      </p:sp>
      <p:sp>
        <p:nvSpPr>
          <p:cNvPr id="5" name="Slide Number Placeholder 4"/>
          <p:cNvSpPr>
            <a:spLocks noGrp="1"/>
          </p:cNvSpPr>
          <p:nvPr>
            <p:ph type="sldNum" sz="quarter" idx="3"/>
          </p:nvPr>
        </p:nvSpPr>
        <p:spPr>
          <a:xfrm>
            <a:off x="3808413" y="9283700"/>
            <a:ext cx="2914650" cy="488950"/>
          </a:xfrm>
          <a:prstGeom prst="rect">
            <a:avLst/>
          </a:prstGeom>
        </p:spPr>
        <p:txBody>
          <a:bodyPr vert="horz" lIns="91418" tIns="45708" rIns="91418" bIns="45708" rtlCol="0" anchor="b"/>
          <a:lstStyle>
            <a:lvl1pPr algn="r">
              <a:defRPr sz="1200"/>
            </a:lvl1pPr>
          </a:lstStyle>
          <a:p>
            <a:fld id="{F76D0DB9-6BBE-43B7-BFB2-F23EC4226B09}" type="slidenum">
              <a:rPr lang="en-NZ" smtClean="0"/>
              <a:t>‹#›</a:t>
            </a:fld>
            <a:endParaRPr lang="en-NZ"/>
          </a:p>
        </p:txBody>
      </p:sp>
    </p:spTree>
    <p:extLst>
      <p:ext uri="{BB962C8B-B14F-4D97-AF65-F5344CB8AC3E}">
        <p14:creationId xmlns:p14="http://schemas.microsoft.com/office/powerpoint/2010/main" val="2508998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13321" cy="488394"/>
          </a:xfrm>
          <a:prstGeom prst="rect">
            <a:avLst/>
          </a:prstGeom>
        </p:spPr>
        <p:txBody>
          <a:bodyPr vert="horz" lIns="91850" tIns="45924" rIns="91850" bIns="45924" rtlCol="0"/>
          <a:lstStyle>
            <a:lvl1pPr algn="l">
              <a:defRPr sz="1200"/>
            </a:lvl1pPr>
          </a:lstStyle>
          <a:p>
            <a:endParaRPr lang="en-NZ"/>
          </a:p>
        </p:txBody>
      </p:sp>
      <p:sp>
        <p:nvSpPr>
          <p:cNvPr id="3" name="Date Placeholder 2"/>
          <p:cNvSpPr>
            <a:spLocks noGrp="1"/>
          </p:cNvSpPr>
          <p:nvPr>
            <p:ph type="dt" idx="1"/>
          </p:nvPr>
        </p:nvSpPr>
        <p:spPr>
          <a:xfrm>
            <a:off x="3809729" y="2"/>
            <a:ext cx="2913321" cy="488394"/>
          </a:xfrm>
          <a:prstGeom prst="rect">
            <a:avLst/>
          </a:prstGeom>
        </p:spPr>
        <p:txBody>
          <a:bodyPr vert="horz" lIns="91850" tIns="45924" rIns="91850" bIns="45924" rtlCol="0"/>
          <a:lstStyle>
            <a:lvl1pPr algn="r">
              <a:defRPr sz="1200"/>
            </a:lvl1pPr>
          </a:lstStyle>
          <a:p>
            <a:fld id="{9B6FCAA2-AB78-4D87-9A76-D040A11E4565}" type="datetimeFigureOut">
              <a:rPr lang="en-NZ" smtClean="0"/>
              <a:t>10/10/2016</a:t>
            </a:fld>
            <a:endParaRPr lang="en-NZ"/>
          </a:p>
        </p:txBody>
      </p:sp>
      <p:sp>
        <p:nvSpPr>
          <p:cNvPr id="4" name="Slide Image Placeholder 3"/>
          <p:cNvSpPr>
            <a:spLocks noGrp="1" noRot="1" noChangeAspect="1"/>
          </p:cNvSpPr>
          <p:nvPr>
            <p:ph type="sldImg" idx="2"/>
          </p:nvPr>
        </p:nvSpPr>
        <p:spPr>
          <a:xfrm>
            <a:off x="919163" y="733425"/>
            <a:ext cx="4886325" cy="3665538"/>
          </a:xfrm>
          <a:prstGeom prst="rect">
            <a:avLst/>
          </a:prstGeom>
          <a:noFill/>
          <a:ln w="12700">
            <a:solidFill>
              <a:prstClr val="black"/>
            </a:solidFill>
          </a:ln>
        </p:spPr>
        <p:txBody>
          <a:bodyPr vert="horz" lIns="91850" tIns="45924" rIns="91850" bIns="45924" rtlCol="0" anchor="ctr"/>
          <a:lstStyle/>
          <a:p>
            <a:endParaRPr lang="en-NZ"/>
          </a:p>
        </p:txBody>
      </p:sp>
      <p:sp>
        <p:nvSpPr>
          <p:cNvPr id="5" name="Notes Placeholder 4"/>
          <p:cNvSpPr>
            <a:spLocks noGrp="1"/>
          </p:cNvSpPr>
          <p:nvPr>
            <p:ph type="body" sz="quarter" idx="3"/>
          </p:nvPr>
        </p:nvSpPr>
        <p:spPr>
          <a:xfrm>
            <a:off x="672305" y="4642127"/>
            <a:ext cx="5380040" cy="4398726"/>
          </a:xfrm>
          <a:prstGeom prst="rect">
            <a:avLst/>
          </a:prstGeom>
        </p:spPr>
        <p:txBody>
          <a:bodyPr vert="horz" lIns="91850" tIns="45924" rIns="91850" bIns="459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284254"/>
            <a:ext cx="2913321" cy="488394"/>
          </a:xfrm>
          <a:prstGeom prst="rect">
            <a:avLst/>
          </a:prstGeom>
        </p:spPr>
        <p:txBody>
          <a:bodyPr vert="horz" lIns="91850" tIns="45924" rIns="91850" bIns="45924" rtlCol="0" anchor="b"/>
          <a:lstStyle>
            <a:lvl1pPr algn="l">
              <a:defRPr sz="1200"/>
            </a:lvl1pPr>
          </a:lstStyle>
          <a:p>
            <a:endParaRPr lang="en-NZ"/>
          </a:p>
        </p:txBody>
      </p:sp>
      <p:sp>
        <p:nvSpPr>
          <p:cNvPr id="7" name="Slide Number Placeholder 6"/>
          <p:cNvSpPr>
            <a:spLocks noGrp="1"/>
          </p:cNvSpPr>
          <p:nvPr>
            <p:ph type="sldNum" sz="quarter" idx="5"/>
          </p:nvPr>
        </p:nvSpPr>
        <p:spPr>
          <a:xfrm>
            <a:off x="3809729" y="9284254"/>
            <a:ext cx="2913321" cy="488394"/>
          </a:xfrm>
          <a:prstGeom prst="rect">
            <a:avLst/>
          </a:prstGeom>
        </p:spPr>
        <p:txBody>
          <a:bodyPr vert="horz" lIns="91850" tIns="45924" rIns="91850" bIns="45924" rtlCol="0" anchor="b"/>
          <a:lstStyle>
            <a:lvl1pPr algn="r">
              <a:defRPr sz="1200"/>
            </a:lvl1pPr>
          </a:lstStyle>
          <a:p>
            <a:fld id="{7097D046-8F92-405D-8B84-74EE7C6F3BAE}" type="slidenum">
              <a:rPr lang="en-NZ" smtClean="0"/>
              <a:t>‹#›</a:t>
            </a:fld>
            <a:endParaRPr lang="en-NZ"/>
          </a:p>
        </p:txBody>
      </p:sp>
    </p:spTree>
    <p:extLst>
      <p:ext uri="{BB962C8B-B14F-4D97-AF65-F5344CB8AC3E}">
        <p14:creationId xmlns:p14="http://schemas.microsoft.com/office/powerpoint/2010/main" val="2580865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err="1" smtClean="0"/>
              <a:t>Mihi</a:t>
            </a:r>
            <a:r>
              <a:rPr lang="en-NZ" dirty="0" smtClean="0"/>
              <a:t> </a:t>
            </a:r>
            <a:r>
              <a:rPr lang="en-NZ" dirty="0" err="1" smtClean="0"/>
              <a:t>nunui</a:t>
            </a:r>
            <a:r>
              <a:rPr lang="en-NZ" dirty="0" smtClean="0"/>
              <a:t>  </a:t>
            </a:r>
            <a:r>
              <a:rPr lang="en-NZ" dirty="0" err="1" smtClean="0"/>
              <a:t>ki</a:t>
            </a:r>
            <a:r>
              <a:rPr lang="en-NZ" dirty="0" smtClean="0"/>
              <a:t> a </a:t>
            </a:r>
            <a:r>
              <a:rPr lang="en-NZ" dirty="0" err="1" smtClean="0"/>
              <a:t>tatou</a:t>
            </a:r>
            <a:r>
              <a:rPr lang="en-NZ" dirty="0" smtClean="0"/>
              <a:t> </a:t>
            </a:r>
            <a:r>
              <a:rPr lang="en-NZ" dirty="0" err="1" smtClean="0"/>
              <a:t>katoa</a:t>
            </a:r>
            <a:endParaRPr lang="en-NZ" dirty="0" smtClean="0"/>
          </a:p>
          <a:p>
            <a:r>
              <a:rPr lang="en-NZ" dirty="0" smtClean="0"/>
              <a:t>He </a:t>
            </a:r>
            <a:r>
              <a:rPr lang="en-NZ" dirty="0" err="1" smtClean="0"/>
              <a:t>uri</a:t>
            </a:r>
            <a:r>
              <a:rPr lang="en-NZ" dirty="0" smtClean="0"/>
              <a:t> </a:t>
            </a:r>
            <a:r>
              <a:rPr lang="en-NZ" dirty="0" err="1" smtClean="0"/>
              <a:t>ahau</a:t>
            </a:r>
            <a:r>
              <a:rPr lang="en-NZ" dirty="0" smtClean="0"/>
              <a:t> o Te </a:t>
            </a:r>
            <a:r>
              <a:rPr lang="en-NZ" dirty="0" err="1" smtClean="0"/>
              <a:t>Atiawa</a:t>
            </a:r>
            <a:r>
              <a:rPr lang="en-NZ" dirty="0" smtClean="0"/>
              <a:t> </a:t>
            </a:r>
            <a:r>
              <a:rPr lang="en-NZ" dirty="0" err="1" smtClean="0"/>
              <a:t>ki</a:t>
            </a:r>
            <a:r>
              <a:rPr lang="en-NZ" dirty="0" smtClean="0"/>
              <a:t> </a:t>
            </a:r>
            <a:r>
              <a:rPr lang="en-NZ" dirty="0" err="1" smtClean="0"/>
              <a:t>konei</a:t>
            </a:r>
            <a:r>
              <a:rPr lang="en-NZ" dirty="0" smtClean="0"/>
              <a:t> me </a:t>
            </a:r>
            <a:r>
              <a:rPr lang="en-NZ" dirty="0" err="1" smtClean="0"/>
              <a:t>Ruapani</a:t>
            </a:r>
            <a:r>
              <a:rPr lang="en-NZ" dirty="0" smtClean="0"/>
              <a:t> </a:t>
            </a:r>
            <a:r>
              <a:rPr lang="en-NZ" dirty="0" err="1" smtClean="0"/>
              <a:t>ki</a:t>
            </a:r>
            <a:r>
              <a:rPr lang="en-NZ" dirty="0" smtClean="0"/>
              <a:t> </a:t>
            </a:r>
            <a:r>
              <a:rPr lang="en-NZ" dirty="0" err="1" smtClean="0"/>
              <a:t>Waikaremoana</a:t>
            </a:r>
            <a:endParaRPr lang="en-NZ" dirty="0" smtClean="0"/>
          </a:p>
          <a:p>
            <a:r>
              <a:rPr lang="en-NZ" dirty="0" err="1" smtClean="0"/>
              <a:t>Ko</a:t>
            </a:r>
            <a:r>
              <a:rPr lang="en-NZ" dirty="0" smtClean="0"/>
              <a:t> Aroha Puketapu </a:t>
            </a:r>
            <a:r>
              <a:rPr lang="en-NZ" dirty="0" err="1" smtClean="0"/>
              <a:t>taku</a:t>
            </a:r>
            <a:r>
              <a:rPr lang="en-NZ" dirty="0" smtClean="0"/>
              <a:t> </a:t>
            </a:r>
            <a:r>
              <a:rPr lang="en-NZ" dirty="0" err="1" smtClean="0"/>
              <a:t>ingoa</a:t>
            </a:r>
            <a:endParaRPr lang="en-NZ" dirty="0"/>
          </a:p>
          <a:p>
            <a:r>
              <a:rPr lang="en-NZ" dirty="0" smtClean="0"/>
              <a:t>Kei te </a:t>
            </a:r>
            <a:r>
              <a:rPr lang="en-NZ" dirty="0" err="1" smtClean="0"/>
              <a:t>hari</a:t>
            </a:r>
            <a:r>
              <a:rPr lang="en-NZ" dirty="0" smtClean="0"/>
              <a:t> </a:t>
            </a:r>
            <a:r>
              <a:rPr lang="en-NZ" dirty="0" err="1" smtClean="0"/>
              <a:t>koa</a:t>
            </a:r>
            <a:r>
              <a:rPr lang="en-NZ" dirty="0" smtClean="0"/>
              <a:t> </a:t>
            </a:r>
            <a:r>
              <a:rPr lang="en-NZ" dirty="0" err="1" smtClean="0"/>
              <a:t>taku</a:t>
            </a:r>
            <a:r>
              <a:rPr lang="en-NZ" dirty="0" smtClean="0"/>
              <a:t> </a:t>
            </a:r>
            <a:r>
              <a:rPr lang="en-NZ" dirty="0" err="1" smtClean="0"/>
              <a:t>ngakau</a:t>
            </a:r>
            <a:r>
              <a:rPr lang="en-NZ" dirty="0" smtClean="0"/>
              <a:t> </a:t>
            </a:r>
            <a:r>
              <a:rPr lang="en-NZ" dirty="0" err="1" smtClean="0"/>
              <a:t>ki</a:t>
            </a:r>
            <a:r>
              <a:rPr lang="en-NZ" dirty="0" smtClean="0"/>
              <a:t> te </a:t>
            </a:r>
            <a:r>
              <a:rPr lang="en-NZ" dirty="0" err="1" smtClean="0"/>
              <a:t>kitea</a:t>
            </a:r>
            <a:r>
              <a:rPr lang="en-NZ" dirty="0" smtClean="0"/>
              <a:t> o </a:t>
            </a:r>
            <a:r>
              <a:rPr lang="en-NZ" dirty="0" err="1" smtClean="0"/>
              <a:t>koutou</a:t>
            </a:r>
            <a:r>
              <a:rPr lang="en-NZ" dirty="0" smtClean="0"/>
              <a:t> </a:t>
            </a:r>
            <a:r>
              <a:rPr lang="en-NZ" dirty="0" err="1" smtClean="0"/>
              <a:t>kanohi</a:t>
            </a:r>
            <a:r>
              <a:rPr lang="en-NZ" dirty="0" smtClean="0"/>
              <a:t> </a:t>
            </a:r>
            <a:r>
              <a:rPr lang="en-NZ" dirty="0" err="1" smtClean="0"/>
              <a:t>i</a:t>
            </a:r>
            <a:r>
              <a:rPr lang="en-NZ" dirty="0" smtClean="0"/>
              <a:t> </a:t>
            </a:r>
            <a:r>
              <a:rPr lang="en-NZ" dirty="0" err="1" smtClean="0"/>
              <a:t>tenei</a:t>
            </a:r>
            <a:r>
              <a:rPr lang="en-NZ" dirty="0" smtClean="0"/>
              <a:t> </a:t>
            </a:r>
            <a:r>
              <a:rPr lang="en-NZ" dirty="0" err="1" smtClean="0"/>
              <a:t>rangi</a:t>
            </a:r>
            <a:r>
              <a:rPr lang="en-NZ" dirty="0" smtClean="0"/>
              <a:t> </a:t>
            </a:r>
            <a:r>
              <a:rPr lang="en-NZ" dirty="0" err="1" smtClean="0"/>
              <a:t>ataahua</a:t>
            </a:r>
            <a:endParaRPr lang="en-NZ" dirty="0" smtClean="0"/>
          </a:p>
          <a:p>
            <a:r>
              <a:rPr lang="en-NZ" dirty="0" err="1" smtClean="0"/>
              <a:t>Nau</a:t>
            </a:r>
            <a:r>
              <a:rPr lang="en-NZ" dirty="0" smtClean="0"/>
              <a:t> </a:t>
            </a:r>
            <a:r>
              <a:rPr lang="en-NZ" dirty="0" err="1" smtClean="0"/>
              <a:t>mai</a:t>
            </a:r>
            <a:r>
              <a:rPr lang="en-NZ" dirty="0" smtClean="0"/>
              <a:t> </a:t>
            </a:r>
            <a:r>
              <a:rPr lang="en-NZ" dirty="0" err="1" smtClean="0"/>
              <a:t>haere</a:t>
            </a:r>
            <a:r>
              <a:rPr lang="en-NZ" dirty="0" smtClean="0"/>
              <a:t> </a:t>
            </a:r>
            <a:r>
              <a:rPr lang="en-NZ" dirty="0" err="1" smtClean="0"/>
              <a:t>mai</a:t>
            </a:r>
            <a:r>
              <a:rPr lang="en-NZ" dirty="0" smtClean="0"/>
              <a:t> </a:t>
            </a:r>
            <a:r>
              <a:rPr lang="en-NZ" dirty="0" err="1" smtClean="0"/>
              <a:t>ki</a:t>
            </a:r>
            <a:r>
              <a:rPr lang="en-NZ" dirty="0" smtClean="0"/>
              <a:t> </a:t>
            </a:r>
            <a:r>
              <a:rPr lang="en-NZ" dirty="0" err="1" smtClean="0"/>
              <a:t>waenganui</a:t>
            </a:r>
            <a:r>
              <a:rPr lang="en-NZ" dirty="0" smtClean="0"/>
              <a:t> </a:t>
            </a:r>
            <a:r>
              <a:rPr lang="en-NZ" dirty="0" err="1" smtClean="0"/>
              <a:t>i</a:t>
            </a:r>
            <a:r>
              <a:rPr lang="en-NZ" dirty="0" smtClean="0"/>
              <a:t> a </a:t>
            </a:r>
            <a:r>
              <a:rPr lang="en-NZ" dirty="0" err="1" smtClean="0"/>
              <a:t>tatou</a:t>
            </a:r>
            <a:r>
              <a:rPr lang="en-NZ" dirty="0" smtClean="0"/>
              <a:t> </a:t>
            </a:r>
            <a:r>
              <a:rPr lang="en-NZ" dirty="0" err="1" smtClean="0"/>
              <a:t>katoa</a:t>
            </a:r>
            <a:r>
              <a:rPr lang="en-NZ" dirty="0" smtClean="0"/>
              <a:t> mo </a:t>
            </a:r>
            <a:r>
              <a:rPr lang="en-NZ" dirty="0" err="1" smtClean="0"/>
              <a:t>tenei</a:t>
            </a:r>
            <a:r>
              <a:rPr lang="en-NZ" dirty="0" smtClean="0"/>
              <a:t> </a:t>
            </a:r>
            <a:r>
              <a:rPr lang="en-NZ" dirty="0" err="1" smtClean="0"/>
              <a:t>ra</a:t>
            </a:r>
            <a:r>
              <a:rPr lang="en-NZ" dirty="0" smtClean="0"/>
              <a:t> </a:t>
            </a:r>
            <a:r>
              <a:rPr lang="en-NZ" dirty="0" err="1" smtClean="0"/>
              <a:t>whakahirahirai</a:t>
            </a:r>
            <a:r>
              <a:rPr lang="en-NZ" dirty="0" smtClean="0"/>
              <a:t> te </a:t>
            </a:r>
            <a:r>
              <a:rPr lang="en-NZ" dirty="0" err="1" smtClean="0"/>
              <a:t>kaupapa</a:t>
            </a:r>
            <a:r>
              <a:rPr lang="en-NZ" dirty="0" smtClean="0"/>
              <a:t> MPTT</a:t>
            </a:r>
          </a:p>
          <a:p>
            <a:r>
              <a:rPr lang="en-NZ" dirty="0" err="1" smtClean="0"/>
              <a:t>Tena</a:t>
            </a:r>
            <a:r>
              <a:rPr lang="en-NZ" dirty="0" smtClean="0"/>
              <a:t> </a:t>
            </a:r>
            <a:r>
              <a:rPr lang="en-NZ" dirty="0" err="1" smtClean="0"/>
              <a:t>ra</a:t>
            </a:r>
            <a:r>
              <a:rPr lang="en-NZ" dirty="0" smtClean="0"/>
              <a:t> </a:t>
            </a:r>
            <a:r>
              <a:rPr lang="en-NZ" dirty="0" err="1" smtClean="0"/>
              <a:t>koutou</a:t>
            </a:r>
            <a:r>
              <a:rPr lang="en-NZ" dirty="0" smtClean="0"/>
              <a:t> hui </a:t>
            </a:r>
            <a:r>
              <a:rPr lang="en-NZ" dirty="0" err="1" smtClean="0"/>
              <a:t>hui</a:t>
            </a:r>
            <a:r>
              <a:rPr lang="en-NZ" dirty="0" smtClean="0"/>
              <a:t> </a:t>
            </a:r>
            <a:r>
              <a:rPr lang="en-NZ" dirty="0" err="1" smtClean="0"/>
              <a:t>mai</a:t>
            </a:r>
            <a:r>
              <a:rPr lang="en-NZ" dirty="0" smtClean="0"/>
              <a:t> </a:t>
            </a:r>
            <a:r>
              <a:rPr lang="en-NZ" dirty="0" err="1" smtClean="0"/>
              <a:t>nei</a:t>
            </a:r>
            <a:endParaRPr lang="en-NZ" dirty="0" smtClean="0"/>
          </a:p>
          <a:p>
            <a:endParaRPr lang="en-NZ" dirty="0"/>
          </a:p>
          <a:p>
            <a:endParaRPr lang="en-NZ" dirty="0"/>
          </a:p>
        </p:txBody>
      </p:sp>
      <p:sp>
        <p:nvSpPr>
          <p:cNvPr id="4" name="Slide Number Placeholder 3"/>
          <p:cNvSpPr>
            <a:spLocks noGrp="1"/>
          </p:cNvSpPr>
          <p:nvPr>
            <p:ph type="sldNum" sz="quarter" idx="10"/>
          </p:nvPr>
        </p:nvSpPr>
        <p:spPr/>
        <p:txBody>
          <a:bodyPr/>
          <a:lstStyle/>
          <a:p>
            <a:fld id="{7097D046-8F92-405D-8B84-74EE7C6F3BAE}" type="slidenum">
              <a:rPr lang="en-NZ" smtClean="0"/>
              <a:t>1</a:t>
            </a:fld>
            <a:endParaRPr lang="en-NZ"/>
          </a:p>
        </p:txBody>
      </p:sp>
    </p:spTree>
    <p:extLst>
      <p:ext uri="{BB962C8B-B14F-4D97-AF65-F5344CB8AC3E}">
        <p14:creationId xmlns:p14="http://schemas.microsoft.com/office/powerpoint/2010/main" val="2399001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9" indent="-171429">
              <a:buFont typeface="Arial" panose="020B0604020202020204" pitchFamily="34" charset="0"/>
              <a:buChar char="•"/>
            </a:pPr>
            <a:r>
              <a:rPr lang="en-NZ" dirty="0" smtClean="0"/>
              <a:t>Its important for you all to know the macro picture of how the TEC work.  </a:t>
            </a:r>
          </a:p>
          <a:p>
            <a:pPr marL="171429" indent="-171429">
              <a:buFont typeface="Arial" panose="020B0604020202020204" pitchFamily="34" charset="0"/>
              <a:buChar char="•"/>
            </a:pPr>
            <a:endParaRPr lang="en-NZ" dirty="0"/>
          </a:p>
          <a:p>
            <a:pPr marL="171429" indent="-171429">
              <a:buFont typeface="Arial" panose="020B0604020202020204" pitchFamily="34" charset="0"/>
              <a:buChar char="•"/>
            </a:pPr>
            <a:r>
              <a:rPr lang="en-NZ" dirty="0" smtClean="0"/>
              <a:t>Basically MOE makes and sets the policy for MPTT</a:t>
            </a:r>
          </a:p>
          <a:p>
            <a:pPr marL="171429" indent="-171429">
              <a:buFont typeface="Arial" panose="020B0604020202020204" pitchFamily="34" charset="0"/>
              <a:buChar char="•"/>
            </a:pPr>
            <a:endParaRPr lang="en-NZ" dirty="0"/>
          </a:p>
          <a:p>
            <a:pPr marL="171429" indent="-171429">
              <a:buFont typeface="Arial" panose="020B0604020202020204" pitchFamily="34" charset="0"/>
              <a:buChar char="•"/>
            </a:pPr>
            <a:r>
              <a:rPr lang="en-NZ" dirty="0" smtClean="0"/>
              <a:t>Cabinet sign it off and send instructions to the TEC about how to spend the budget</a:t>
            </a:r>
          </a:p>
          <a:p>
            <a:pPr marL="171429" indent="-171429">
              <a:buFont typeface="Arial" panose="020B0604020202020204" pitchFamily="34" charset="0"/>
              <a:buChar char="•"/>
            </a:pPr>
            <a:endParaRPr lang="en-NZ" dirty="0"/>
          </a:p>
          <a:p>
            <a:pPr marL="171429" indent="-171429">
              <a:buFont typeface="Arial" panose="020B0604020202020204" pitchFamily="34" charset="0"/>
              <a:buChar char="•"/>
            </a:pPr>
            <a:r>
              <a:rPr lang="en-NZ" dirty="0" smtClean="0"/>
              <a:t>This is called a fund determination and we refer to it as the 159L (or its legislative reference)</a:t>
            </a:r>
          </a:p>
          <a:p>
            <a:pPr marL="171429" indent="-171429">
              <a:buFont typeface="Arial" panose="020B0604020202020204" pitchFamily="34" charset="0"/>
              <a:buChar char="•"/>
            </a:pPr>
            <a:endParaRPr lang="en-NZ" dirty="0"/>
          </a:p>
          <a:p>
            <a:pPr marL="171429" indent="-171429">
              <a:buFont typeface="Arial" panose="020B0604020202020204" pitchFamily="34" charset="0"/>
              <a:buChar char="•"/>
            </a:pPr>
            <a:r>
              <a:rPr lang="en-NZ" dirty="0" smtClean="0"/>
              <a:t>Once that is received by the Chairperson of the TEC Board we can then do our work to operationalise the policy</a:t>
            </a:r>
          </a:p>
          <a:p>
            <a:pPr marL="171429" indent="-171429">
              <a:buFont typeface="Arial" panose="020B0604020202020204" pitchFamily="34" charset="0"/>
              <a:buChar char="•"/>
            </a:pPr>
            <a:endParaRPr lang="en-NZ" dirty="0"/>
          </a:p>
          <a:p>
            <a:pPr marL="171429" indent="-171429">
              <a:buFont typeface="Arial" panose="020B0604020202020204" pitchFamily="34" charset="0"/>
              <a:buChar char="•"/>
            </a:pPr>
            <a:r>
              <a:rPr lang="en-NZ" dirty="0" smtClean="0"/>
              <a:t>These generally last for 12 months in some cases such as literacy and numeracy funding there is not timeframe stated.</a:t>
            </a:r>
          </a:p>
          <a:p>
            <a:endParaRPr lang="en-NZ" dirty="0"/>
          </a:p>
        </p:txBody>
      </p:sp>
      <p:sp>
        <p:nvSpPr>
          <p:cNvPr id="4" name="Slide Number Placeholder 3"/>
          <p:cNvSpPr>
            <a:spLocks noGrp="1"/>
          </p:cNvSpPr>
          <p:nvPr>
            <p:ph type="sldNum" sz="quarter" idx="10"/>
          </p:nvPr>
        </p:nvSpPr>
        <p:spPr/>
        <p:txBody>
          <a:bodyPr/>
          <a:lstStyle/>
          <a:p>
            <a:fld id="{7097D046-8F92-405D-8B84-74EE7C6F3BAE}" type="slidenum">
              <a:rPr lang="en-NZ" smtClean="0"/>
              <a:t>2</a:t>
            </a:fld>
            <a:endParaRPr lang="en-NZ"/>
          </a:p>
        </p:txBody>
      </p:sp>
    </p:spTree>
    <p:extLst>
      <p:ext uri="{BB962C8B-B14F-4D97-AF65-F5344CB8AC3E}">
        <p14:creationId xmlns:p14="http://schemas.microsoft.com/office/powerpoint/2010/main" val="1711834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Once you understand how the line of directive that TEC operation under then you can look at how the funding works.</a:t>
            </a:r>
          </a:p>
          <a:p>
            <a:endParaRPr lang="en-NZ" dirty="0"/>
          </a:p>
          <a:p>
            <a:r>
              <a:rPr lang="en-NZ" dirty="0" smtClean="0"/>
              <a:t>The table shows at a glance the key components of what is the MPTT Allocation</a:t>
            </a:r>
          </a:p>
          <a:p>
            <a:endParaRPr lang="en-NZ" dirty="0"/>
          </a:p>
          <a:p>
            <a:r>
              <a:rPr lang="en-NZ" dirty="0" smtClean="0"/>
              <a:t>The consortia funding confirmation trigger the fees top up, brokerage and tools grant funding letters.</a:t>
            </a:r>
          </a:p>
          <a:p>
            <a:endParaRPr lang="en-NZ" dirty="0"/>
          </a:p>
          <a:p>
            <a:r>
              <a:rPr lang="en-NZ" dirty="0" smtClean="0"/>
              <a:t>Its important to note that the only way any TEO can access MPTT funding is through agreement with a consortium</a:t>
            </a:r>
          </a:p>
          <a:p>
            <a:endParaRPr lang="en-NZ" dirty="0"/>
          </a:p>
          <a:p>
            <a:r>
              <a:rPr lang="en-NZ" dirty="0" smtClean="0"/>
              <a:t>(read through </a:t>
            </a:r>
            <a:r>
              <a:rPr lang="en-NZ" dirty="0" err="1" smtClean="0"/>
              <a:t>silde</a:t>
            </a:r>
            <a:r>
              <a:rPr lang="en-NZ" dirty="0" smtClean="0"/>
              <a:t>)</a:t>
            </a:r>
          </a:p>
          <a:p>
            <a:endParaRPr lang="en-NZ" dirty="0"/>
          </a:p>
          <a:p>
            <a:r>
              <a:rPr lang="en-NZ" dirty="0" smtClean="0"/>
              <a:t>We hope that MPTT allocation will come be approved as ‘</a:t>
            </a:r>
            <a:r>
              <a:rPr lang="en-NZ" i="1" dirty="0" smtClean="0"/>
              <a:t>on plan’</a:t>
            </a:r>
            <a:r>
              <a:rPr lang="en-NZ" dirty="0" smtClean="0"/>
              <a:t> sometime in the future thus becoming core business</a:t>
            </a:r>
            <a:endParaRPr lang="en-NZ" dirty="0"/>
          </a:p>
        </p:txBody>
      </p:sp>
      <p:sp>
        <p:nvSpPr>
          <p:cNvPr id="4" name="Slide Number Placeholder 3"/>
          <p:cNvSpPr>
            <a:spLocks noGrp="1"/>
          </p:cNvSpPr>
          <p:nvPr>
            <p:ph type="sldNum" sz="quarter" idx="10"/>
          </p:nvPr>
        </p:nvSpPr>
        <p:spPr/>
        <p:txBody>
          <a:bodyPr/>
          <a:lstStyle/>
          <a:p>
            <a:fld id="{7097D046-8F92-405D-8B84-74EE7C6F3BAE}" type="slidenum">
              <a:rPr lang="en-NZ" smtClean="0"/>
              <a:t>3</a:t>
            </a:fld>
            <a:endParaRPr lang="en-NZ"/>
          </a:p>
        </p:txBody>
      </p:sp>
    </p:spTree>
    <p:extLst>
      <p:ext uri="{BB962C8B-B14F-4D97-AF65-F5344CB8AC3E}">
        <p14:creationId xmlns:p14="http://schemas.microsoft.com/office/powerpoint/2010/main" val="943448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We have had many questions about the tools grant process.  Basically its extremely complicated and we have our colleagues in the Information directorate who help us receive, collate and accept the applications.</a:t>
            </a:r>
          </a:p>
          <a:p>
            <a:r>
              <a:rPr lang="en-NZ" dirty="0" smtClean="0"/>
              <a:t>Sometimes this is difficult as by in large it’s a manual process.  We constantly have difficulty matching up NSN numbers of learners.  Some learners can hold up to 6 different NSN numbers. </a:t>
            </a:r>
          </a:p>
          <a:p>
            <a:r>
              <a:rPr lang="en-NZ" dirty="0" smtClean="0"/>
              <a:t>If they have been paid out under the reboot initiative.  This takes checking against another spreadsheet.</a:t>
            </a:r>
          </a:p>
          <a:p>
            <a:r>
              <a:rPr lang="en-NZ" dirty="0" smtClean="0"/>
              <a:t>Getting correct consortia matched with the NSN.  Before IPI period and we don’t have all the information in the database.</a:t>
            </a:r>
          </a:p>
          <a:p>
            <a:r>
              <a:rPr lang="en-NZ" dirty="0" smtClean="0"/>
              <a:t>There is no field in the SDR </a:t>
            </a:r>
          </a:p>
          <a:p>
            <a:r>
              <a:rPr lang="en-NZ" dirty="0" smtClean="0"/>
              <a:t>SDR is a 3 month time lag database.</a:t>
            </a:r>
          </a:p>
          <a:p>
            <a:r>
              <a:rPr lang="en-NZ" dirty="0" smtClean="0"/>
              <a:t>Because we ask for milestone reporting quarterly then we have to wait for IPI before we can match up info.  This is a play between SDR and IPI to get information in and confirmed.   Ready for pay out.   </a:t>
            </a:r>
            <a:endParaRPr lang="en-NZ" dirty="0"/>
          </a:p>
          <a:p>
            <a:r>
              <a:rPr lang="en-NZ" dirty="0" smtClean="0"/>
              <a:t>The collection of the data is automated.</a:t>
            </a:r>
            <a:endParaRPr lang="en-NZ" dirty="0"/>
          </a:p>
          <a:p>
            <a:r>
              <a:rPr lang="en-NZ" dirty="0" smtClean="0"/>
              <a:t>The collected data is stored in a spreadsheet and new learners are checked against the rules. </a:t>
            </a:r>
            <a:endParaRPr lang="en-NZ" dirty="0"/>
          </a:p>
          <a:p>
            <a:r>
              <a:rPr lang="en-NZ" dirty="0" smtClean="0"/>
              <a:t>We also do a check if the Consortium/TEO combinations are still valid (name of Consortium, TEO in combination with the Consortium)</a:t>
            </a:r>
            <a:endParaRPr lang="en-NZ" dirty="0"/>
          </a:p>
          <a:p>
            <a:r>
              <a:rPr lang="en-NZ" dirty="0" smtClean="0"/>
              <a:t>The next step is to create the spreadsheets  which are send to every TEO via Workspaces 2.</a:t>
            </a:r>
          </a:p>
          <a:p>
            <a:endParaRPr lang="en-NZ" dirty="0"/>
          </a:p>
          <a:p>
            <a:pPr lvl="0" fontAlgn="base">
              <a:spcBef>
                <a:spcPct val="0"/>
              </a:spcBef>
              <a:spcAft>
                <a:spcPct val="0"/>
              </a:spcAft>
              <a:buFontTx/>
              <a:buChar char="•"/>
            </a:pPr>
            <a:r>
              <a:rPr lang="en-NZ" altLang="en-US" dirty="0">
                <a:latin typeface="Calibri" pitchFamily="34" charset="0"/>
                <a:ea typeface="Calibri" pitchFamily="34" charset="0"/>
                <a:cs typeface="Times New Roman" pitchFamily="18" charset="0"/>
              </a:rPr>
              <a:t>Collect data from the data warehouse (data base)</a:t>
            </a:r>
            <a:endParaRPr lang="en-NZ" altLang="en-US" sz="600" dirty="0">
              <a:latin typeface="Arial" pitchFamily="34" charset="0"/>
              <a:cs typeface="Arial" pitchFamily="34" charset="0"/>
            </a:endParaRPr>
          </a:p>
          <a:p>
            <a:pPr lvl="0" eaLnBrk="0" fontAlgn="base" hangingPunct="0">
              <a:spcBef>
                <a:spcPct val="0"/>
              </a:spcBef>
              <a:spcAft>
                <a:spcPct val="0"/>
              </a:spcAft>
              <a:buFontTx/>
              <a:buChar char="•"/>
            </a:pPr>
            <a:r>
              <a:rPr lang="en-NZ" altLang="en-US" dirty="0">
                <a:latin typeface="Calibri" pitchFamily="34" charset="0"/>
                <a:ea typeface="Calibri" pitchFamily="34" charset="0"/>
                <a:cs typeface="Times New Roman" pitchFamily="18" charset="0"/>
              </a:rPr>
              <a:t>Copy data into a prepared Excel spreadsheet which have already the functions and drop down boxes.</a:t>
            </a:r>
            <a:endParaRPr lang="en-NZ" altLang="en-US" sz="600" dirty="0">
              <a:latin typeface="Arial" pitchFamily="34" charset="0"/>
              <a:cs typeface="Arial" pitchFamily="34" charset="0"/>
            </a:endParaRPr>
          </a:p>
          <a:p>
            <a:pPr lvl="0" eaLnBrk="0" fontAlgn="base" hangingPunct="0">
              <a:spcBef>
                <a:spcPct val="0"/>
              </a:spcBef>
              <a:spcAft>
                <a:spcPct val="0"/>
              </a:spcAft>
              <a:buFontTx/>
              <a:buChar char="•"/>
            </a:pPr>
            <a:r>
              <a:rPr lang="en-NZ" altLang="en-US" dirty="0">
                <a:latin typeface="Calibri" pitchFamily="34" charset="0"/>
                <a:ea typeface="Calibri" pitchFamily="34" charset="0"/>
                <a:cs typeface="Times New Roman" pitchFamily="18" charset="0"/>
              </a:rPr>
              <a:t>Check the Consortium - learner combination and the eligibility (add, if necessary the Consortium)</a:t>
            </a:r>
            <a:endParaRPr lang="en-NZ" altLang="en-US" sz="600" dirty="0">
              <a:latin typeface="Arial" pitchFamily="34" charset="0"/>
              <a:cs typeface="Arial" pitchFamily="34" charset="0"/>
            </a:endParaRPr>
          </a:p>
          <a:p>
            <a:pPr lvl="0" eaLnBrk="0" fontAlgn="base" hangingPunct="0">
              <a:spcBef>
                <a:spcPct val="0"/>
              </a:spcBef>
              <a:spcAft>
                <a:spcPct val="0"/>
              </a:spcAft>
              <a:buFontTx/>
              <a:buChar char="•"/>
            </a:pPr>
            <a:r>
              <a:rPr lang="en-NZ" altLang="en-US" dirty="0">
                <a:latin typeface="Calibri" pitchFamily="34" charset="0"/>
                <a:ea typeface="Calibri" pitchFamily="34" charset="0"/>
                <a:cs typeface="Times New Roman" pitchFamily="18" charset="0"/>
              </a:rPr>
              <a:t>Create the spreadsheet(s) for every TEO – Consortium combination (if there are no learners still create a spreadsheet in the case the provider has to enter a learner of which they think is eligible).</a:t>
            </a:r>
            <a:endParaRPr lang="en-NZ" altLang="en-US" dirty="0">
              <a:latin typeface="Arial" pitchFamily="34" charset="0"/>
              <a:ea typeface="Calibri" pitchFamily="34" charset="0"/>
              <a:cs typeface="Times New Roman" pitchFamily="18" charset="0"/>
            </a:endParaRPr>
          </a:p>
          <a:p>
            <a:endParaRPr lang="en-NZ" dirty="0"/>
          </a:p>
        </p:txBody>
      </p:sp>
      <p:sp>
        <p:nvSpPr>
          <p:cNvPr id="4" name="Slide Number Placeholder 3"/>
          <p:cNvSpPr>
            <a:spLocks noGrp="1"/>
          </p:cNvSpPr>
          <p:nvPr>
            <p:ph type="sldNum" sz="quarter" idx="10"/>
          </p:nvPr>
        </p:nvSpPr>
        <p:spPr/>
        <p:txBody>
          <a:bodyPr/>
          <a:lstStyle/>
          <a:p>
            <a:fld id="{7097D046-8F92-405D-8B84-74EE7C6F3BAE}" type="slidenum">
              <a:rPr lang="en-NZ" smtClean="0"/>
              <a:t>4</a:t>
            </a:fld>
            <a:endParaRPr lang="en-NZ"/>
          </a:p>
        </p:txBody>
      </p:sp>
    </p:spTree>
    <p:extLst>
      <p:ext uri="{BB962C8B-B14F-4D97-AF65-F5344CB8AC3E}">
        <p14:creationId xmlns:p14="http://schemas.microsoft.com/office/powerpoint/2010/main" val="175635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Link into the </a:t>
            </a:r>
            <a:r>
              <a:rPr lang="en-NZ" dirty="0" err="1" smtClean="0"/>
              <a:t>sharepoint</a:t>
            </a:r>
            <a:r>
              <a:rPr lang="en-NZ" dirty="0" smtClean="0"/>
              <a:t> site.  </a:t>
            </a:r>
          </a:p>
          <a:p>
            <a:endParaRPr lang="en-NZ" dirty="0"/>
          </a:p>
          <a:p>
            <a:r>
              <a:rPr lang="en-NZ" dirty="0" smtClean="0"/>
              <a:t>Profile </a:t>
            </a:r>
            <a:r>
              <a:rPr lang="en-NZ" dirty="0" err="1" smtClean="0"/>
              <a:t>Weltec</a:t>
            </a:r>
            <a:r>
              <a:rPr lang="en-NZ" dirty="0" smtClean="0"/>
              <a:t>, </a:t>
            </a:r>
            <a:r>
              <a:rPr lang="en-NZ" dirty="0" err="1" smtClean="0"/>
              <a:t>Wintec</a:t>
            </a:r>
            <a:r>
              <a:rPr lang="en-NZ" dirty="0" smtClean="0"/>
              <a:t>, </a:t>
            </a:r>
            <a:r>
              <a:rPr lang="en-NZ" dirty="0" err="1" smtClean="0"/>
              <a:t>Ara</a:t>
            </a:r>
            <a:r>
              <a:rPr lang="en-NZ" dirty="0" smtClean="0"/>
              <a:t> pages</a:t>
            </a:r>
          </a:p>
          <a:p>
            <a:endParaRPr lang="en-NZ" dirty="0"/>
          </a:p>
          <a:p>
            <a:r>
              <a:rPr lang="en-NZ" dirty="0" smtClean="0"/>
              <a:t>Highlight the impact it can have providing evidence to increase funding and change policy setting to improve the work and delivery of MPTT </a:t>
            </a:r>
          </a:p>
          <a:p>
            <a:endParaRPr lang="en-NZ" dirty="0"/>
          </a:p>
          <a:p>
            <a:r>
              <a:rPr lang="en-NZ" dirty="0" smtClean="0"/>
              <a:t>This apart from the workspace reporting template is a condition of funding.  We don’t like to but will hold back payments if consortia page reporting of 3 newsfeed posts per month are uploaded.</a:t>
            </a:r>
            <a:endParaRPr lang="en-NZ" dirty="0"/>
          </a:p>
        </p:txBody>
      </p:sp>
      <p:sp>
        <p:nvSpPr>
          <p:cNvPr id="4" name="Slide Number Placeholder 3"/>
          <p:cNvSpPr>
            <a:spLocks noGrp="1"/>
          </p:cNvSpPr>
          <p:nvPr>
            <p:ph type="sldNum" sz="quarter" idx="10"/>
          </p:nvPr>
        </p:nvSpPr>
        <p:spPr/>
        <p:txBody>
          <a:bodyPr/>
          <a:lstStyle/>
          <a:p>
            <a:fld id="{7097D046-8F92-405D-8B84-74EE7C6F3BAE}" type="slidenum">
              <a:rPr lang="en-NZ" smtClean="0"/>
              <a:t>5</a:t>
            </a:fld>
            <a:endParaRPr lang="en-NZ"/>
          </a:p>
        </p:txBody>
      </p:sp>
    </p:spTree>
    <p:extLst>
      <p:ext uri="{BB962C8B-B14F-4D97-AF65-F5344CB8AC3E}">
        <p14:creationId xmlns:p14="http://schemas.microsoft.com/office/powerpoint/2010/main" val="3091938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Talk through process.</a:t>
            </a:r>
          </a:p>
          <a:p>
            <a:endParaRPr lang="en-NZ" dirty="0"/>
          </a:p>
          <a:p>
            <a:r>
              <a:rPr lang="en-NZ" dirty="0" smtClean="0"/>
              <a:t>Remind audience that the letters went out in September in 2015, May 2016 we aim for December 2016 to set 2017 business up without any delay.</a:t>
            </a:r>
          </a:p>
          <a:p>
            <a:endParaRPr lang="en-NZ" dirty="0"/>
          </a:p>
          <a:p>
            <a:r>
              <a:rPr lang="en-NZ" dirty="0" smtClean="0"/>
              <a:t>In your proposal preparation please plan for 2017 and beyond.</a:t>
            </a:r>
          </a:p>
          <a:p>
            <a:endParaRPr lang="en-NZ" dirty="0"/>
          </a:p>
          <a:p>
            <a:r>
              <a:rPr lang="en-NZ" dirty="0" smtClean="0"/>
              <a:t>Be honest and transparent about the capabilities of your consortia partners and plan accordingly</a:t>
            </a:r>
            <a:endParaRPr lang="en-NZ" dirty="0"/>
          </a:p>
        </p:txBody>
      </p:sp>
      <p:sp>
        <p:nvSpPr>
          <p:cNvPr id="4" name="Slide Number Placeholder 3"/>
          <p:cNvSpPr>
            <a:spLocks noGrp="1"/>
          </p:cNvSpPr>
          <p:nvPr>
            <p:ph type="sldNum" sz="quarter" idx="10"/>
          </p:nvPr>
        </p:nvSpPr>
        <p:spPr/>
        <p:txBody>
          <a:bodyPr/>
          <a:lstStyle/>
          <a:p>
            <a:fld id="{7097D046-8F92-405D-8B84-74EE7C6F3BAE}" type="slidenum">
              <a:rPr lang="en-NZ" smtClean="0"/>
              <a:t>6</a:t>
            </a:fld>
            <a:endParaRPr lang="en-NZ"/>
          </a:p>
        </p:txBody>
      </p:sp>
    </p:spTree>
    <p:extLst>
      <p:ext uri="{BB962C8B-B14F-4D97-AF65-F5344CB8AC3E}">
        <p14:creationId xmlns:p14="http://schemas.microsoft.com/office/powerpoint/2010/main" val="1995526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Our team at TEC have worked hard to:</a:t>
            </a:r>
          </a:p>
          <a:p>
            <a:endParaRPr lang="en-NZ" dirty="0"/>
          </a:p>
          <a:p>
            <a:r>
              <a:rPr lang="en-NZ" dirty="0" smtClean="0"/>
              <a:t>Streamline reporting (its decreased from monthly to 3 reports per year)</a:t>
            </a:r>
          </a:p>
          <a:p>
            <a:endParaRPr lang="en-NZ" dirty="0"/>
          </a:p>
          <a:p>
            <a:r>
              <a:rPr lang="en-NZ" dirty="0" smtClean="0"/>
              <a:t>Influence improvements to policy settings</a:t>
            </a:r>
          </a:p>
          <a:p>
            <a:endParaRPr lang="en-NZ" dirty="0"/>
          </a:p>
          <a:p>
            <a:r>
              <a:rPr lang="en-NZ" dirty="0" smtClean="0"/>
              <a:t>Justify increases to funding </a:t>
            </a:r>
          </a:p>
          <a:p>
            <a:endParaRPr lang="en-NZ" dirty="0"/>
          </a:p>
          <a:p>
            <a:r>
              <a:rPr lang="en-NZ" dirty="0" smtClean="0"/>
              <a:t>Provide an environment where we can maximise success.</a:t>
            </a:r>
          </a:p>
          <a:p>
            <a:endParaRPr lang="en-NZ" dirty="0"/>
          </a:p>
          <a:p>
            <a:r>
              <a:rPr lang="en-NZ" dirty="0" smtClean="0"/>
              <a:t>We hope you will continue to partner with our team members to deliver on the gains made through the MPTT initiative.</a:t>
            </a:r>
          </a:p>
          <a:p>
            <a:endParaRPr lang="en-NZ" dirty="0"/>
          </a:p>
          <a:p>
            <a:endParaRPr lang="en-NZ" dirty="0"/>
          </a:p>
        </p:txBody>
      </p:sp>
      <p:sp>
        <p:nvSpPr>
          <p:cNvPr id="4" name="Slide Number Placeholder 3"/>
          <p:cNvSpPr>
            <a:spLocks noGrp="1"/>
          </p:cNvSpPr>
          <p:nvPr>
            <p:ph type="sldNum" sz="quarter" idx="10"/>
          </p:nvPr>
        </p:nvSpPr>
        <p:spPr/>
        <p:txBody>
          <a:bodyPr/>
          <a:lstStyle/>
          <a:p>
            <a:fld id="{7097D046-8F92-405D-8B84-74EE7C6F3BAE}" type="slidenum">
              <a:rPr lang="en-NZ" smtClean="0"/>
              <a:t>7</a:t>
            </a:fld>
            <a:endParaRPr lang="en-NZ"/>
          </a:p>
        </p:txBody>
      </p:sp>
    </p:spTree>
    <p:extLst>
      <p:ext uri="{BB962C8B-B14F-4D97-AF65-F5344CB8AC3E}">
        <p14:creationId xmlns:p14="http://schemas.microsoft.com/office/powerpoint/2010/main" val="2420361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err="1" smtClean="0"/>
              <a:t>Heres</a:t>
            </a:r>
            <a:r>
              <a:rPr lang="en-NZ" dirty="0" smtClean="0"/>
              <a:t> a brief </a:t>
            </a:r>
            <a:r>
              <a:rPr lang="en-NZ" dirty="0" err="1" smtClean="0"/>
              <a:t>mihi</a:t>
            </a:r>
            <a:r>
              <a:rPr lang="en-NZ" dirty="0" smtClean="0"/>
              <a:t> for you if you can get your </a:t>
            </a:r>
            <a:r>
              <a:rPr lang="en-NZ" dirty="0" err="1" smtClean="0"/>
              <a:t>tounge</a:t>
            </a:r>
            <a:r>
              <a:rPr lang="en-NZ" dirty="0" smtClean="0"/>
              <a:t> around the words.  Happy to help with that if you want.</a:t>
            </a:r>
          </a:p>
          <a:p>
            <a:endParaRPr lang="en-NZ" dirty="0"/>
          </a:p>
          <a:p>
            <a:r>
              <a:rPr lang="en-NZ" dirty="0" err="1" smtClean="0"/>
              <a:t>Tenei</a:t>
            </a:r>
            <a:r>
              <a:rPr lang="en-NZ" dirty="0" smtClean="0"/>
              <a:t> te </a:t>
            </a:r>
            <a:r>
              <a:rPr lang="en-NZ" dirty="0" err="1" smtClean="0"/>
              <a:t>mihi</a:t>
            </a:r>
            <a:r>
              <a:rPr lang="en-NZ" dirty="0" smtClean="0"/>
              <a:t> </a:t>
            </a:r>
            <a:r>
              <a:rPr lang="en-NZ" dirty="0" err="1" smtClean="0"/>
              <a:t>ki</a:t>
            </a:r>
            <a:r>
              <a:rPr lang="en-NZ" dirty="0" smtClean="0"/>
              <a:t> a </a:t>
            </a:r>
            <a:r>
              <a:rPr lang="en-NZ" dirty="0" err="1" smtClean="0"/>
              <a:t>koutou</a:t>
            </a:r>
            <a:r>
              <a:rPr lang="en-NZ" dirty="0" smtClean="0"/>
              <a:t>   - </a:t>
            </a:r>
            <a:r>
              <a:rPr lang="en-NZ" i="1" dirty="0" smtClean="0"/>
              <a:t>Greetings</a:t>
            </a:r>
          </a:p>
          <a:p>
            <a:endParaRPr lang="en-NZ" dirty="0" smtClean="0"/>
          </a:p>
          <a:p>
            <a:r>
              <a:rPr lang="en-NZ" dirty="0" err="1" smtClean="0"/>
              <a:t>Nga</a:t>
            </a:r>
            <a:r>
              <a:rPr lang="en-NZ" dirty="0" smtClean="0"/>
              <a:t> </a:t>
            </a:r>
            <a:r>
              <a:rPr lang="en-NZ" dirty="0" err="1" smtClean="0"/>
              <a:t>kaimahi</a:t>
            </a:r>
            <a:r>
              <a:rPr lang="en-NZ" dirty="0" smtClean="0"/>
              <a:t> o </a:t>
            </a:r>
            <a:r>
              <a:rPr lang="en-NZ" dirty="0" err="1" smtClean="0"/>
              <a:t>nga</a:t>
            </a:r>
            <a:r>
              <a:rPr lang="en-NZ" dirty="0" smtClean="0"/>
              <a:t> </a:t>
            </a:r>
            <a:r>
              <a:rPr lang="en-NZ" dirty="0" err="1" smtClean="0"/>
              <a:t>rōopu</a:t>
            </a:r>
            <a:r>
              <a:rPr lang="en-NZ" dirty="0" smtClean="0"/>
              <a:t> </a:t>
            </a:r>
            <a:r>
              <a:rPr lang="en-NZ" dirty="0" err="1" smtClean="0"/>
              <a:t>katoa</a:t>
            </a:r>
            <a:r>
              <a:rPr lang="en-NZ" dirty="0" smtClean="0"/>
              <a:t> MPTT – </a:t>
            </a:r>
            <a:r>
              <a:rPr lang="en-NZ" i="1" dirty="0" smtClean="0"/>
              <a:t>to all MPTT consortia team members</a:t>
            </a:r>
          </a:p>
          <a:p>
            <a:endParaRPr lang="en-NZ" dirty="0" smtClean="0"/>
          </a:p>
          <a:p>
            <a:r>
              <a:rPr lang="en-NZ" dirty="0" err="1" smtClean="0"/>
              <a:t>Ko</a:t>
            </a:r>
            <a:r>
              <a:rPr lang="en-NZ" dirty="0" smtClean="0"/>
              <a:t> Seth Campbell </a:t>
            </a:r>
            <a:r>
              <a:rPr lang="en-NZ" dirty="0" err="1" smtClean="0"/>
              <a:t>taku</a:t>
            </a:r>
            <a:r>
              <a:rPr lang="en-NZ" dirty="0" smtClean="0"/>
              <a:t> </a:t>
            </a:r>
            <a:r>
              <a:rPr lang="en-NZ" dirty="0" err="1" smtClean="0"/>
              <a:t>ingoa</a:t>
            </a:r>
            <a:r>
              <a:rPr lang="en-NZ" dirty="0" smtClean="0"/>
              <a:t> -  </a:t>
            </a:r>
            <a:r>
              <a:rPr lang="en-NZ" i="1" dirty="0" smtClean="0"/>
              <a:t>My name is Seth Campbell </a:t>
            </a:r>
          </a:p>
          <a:p>
            <a:endParaRPr lang="en-NZ" i="1" dirty="0" smtClean="0"/>
          </a:p>
          <a:p>
            <a:r>
              <a:rPr lang="en-NZ" dirty="0" smtClean="0"/>
              <a:t>He </a:t>
            </a:r>
            <a:r>
              <a:rPr lang="en-NZ" dirty="0" err="1" smtClean="0"/>
              <a:t>Kaiwhakahaere</a:t>
            </a:r>
            <a:r>
              <a:rPr lang="en-NZ" dirty="0" smtClean="0"/>
              <a:t> ITP Investment </a:t>
            </a:r>
            <a:r>
              <a:rPr lang="en-NZ" dirty="0" err="1" smtClean="0"/>
              <a:t>ahau</a:t>
            </a:r>
            <a:r>
              <a:rPr lang="en-NZ" dirty="0" smtClean="0"/>
              <a:t> mo te </a:t>
            </a:r>
            <a:r>
              <a:rPr lang="en-NZ" dirty="0" err="1" smtClean="0"/>
              <a:t>Amorangi</a:t>
            </a:r>
            <a:r>
              <a:rPr lang="en-NZ" dirty="0" smtClean="0"/>
              <a:t> </a:t>
            </a:r>
            <a:r>
              <a:rPr lang="en-NZ" dirty="0" err="1" smtClean="0"/>
              <a:t>Matauranga</a:t>
            </a:r>
            <a:r>
              <a:rPr lang="en-NZ" dirty="0" smtClean="0"/>
              <a:t> </a:t>
            </a:r>
            <a:r>
              <a:rPr lang="en-NZ" dirty="0" err="1" smtClean="0"/>
              <a:t>Matua</a:t>
            </a:r>
            <a:endParaRPr lang="en-NZ" dirty="0" smtClean="0"/>
          </a:p>
          <a:p>
            <a:r>
              <a:rPr lang="en-NZ" i="1" dirty="0" smtClean="0"/>
              <a:t>I am the manger for ITP investment for TEC</a:t>
            </a:r>
          </a:p>
          <a:p>
            <a:endParaRPr lang="en-NZ" dirty="0" smtClean="0"/>
          </a:p>
          <a:p>
            <a:r>
              <a:rPr lang="en-NZ" dirty="0" err="1" smtClean="0"/>
              <a:t>Tena</a:t>
            </a:r>
            <a:r>
              <a:rPr lang="en-NZ" dirty="0" smtClean="0"/>
              <a:t> </a:t>
            </a:r>
            <a:r>
              <a:rPr lang="en-NZ" dirty="0" err="1" smtClean="0"/>
              <a:t>koutou</a:t>
            </a:r>
            <a:r>
              <a:rPr lang="en-NZ" dirty="0" smtClean="0"/>
              <a:t>, </a:t>
            </a:r>
            <a:r>
              <a:rPr lang="en-NZ" dirty="0" err="1" smtClean="0"/>
              <a:t>tena</a:t>
            </a:r>
            <a:r>
              <a:rPr lang="en-NZ" dirty="0" smtClean="0"/>
              <a:t> </a:t>
            </a:r>
            <a:r>
              <a:rPr lang="en-NZ" dirty="0" err="1" smtClean="0"/>
              <a:t>koutou</a:t>
            </a:r>
            <a:r>
              <a:rPr lang="en-NZ" dirty="0" smtClean="0"/>
              <a:t>, </a:t>
            </a:r>
            <a:r>
              <a:rPr lang="en-NZ" dirty="0" err="1" smtClean="0"/>
              <a:t>tena</a:t>
            </a:r>
            <a:r>
              <a:rPr lang="en-NZ" dirty="0" smtClean="0"/>
              <a:t> </a:t>
            </a:r>
            <a:r>
              <a:rPr lang="en-NZ" dirty="0" err="1" smtClean="0"/>
              <a:t>koutou</a:t>
            </a:r>
            <a:r>
              <a:rPr lang="en-NZ" dirty="0" smtClean="0"/>
              <a:t> </a:t>
            </a:r>
            <a:r>
              <a:rPr lang="en-NZ" dirty="0" err="1" smtClean="0"/>
              <a:t>katoa</a:t>
            </a:r>
            <a:r>
              <a:rPr lang="en-NZ" dirty="0" smtClean="0"/>
              <a:t>.</a:t>
            </a:r>
          </a:p>
          <a:p>
            <a:r>
              <a:rPr lang="en-NZ" i="1" dirty="0" smtClean="0"/>
              <a:t>Thank you and again greetings to all</a:t>
            </a:r>
          </a:p>
          <a:p>
            <a:endParaRPr lang="en-NZ" dirty="0"/>
          </a:p>
          <a:p>
            <a:r>
              <a:rPr lang="en-NZ" dirty="0" smtClean="0"/>
              <a:t>Then say what ever you like.  </a:t>
            </a:r>
          </a:p>
        </p:txBody>
      </p:sp>
      <p:sp>
        <p:nvSpPr>
          <p:cNvPr id="4" name="Slide Number Placeholder 3"/>
          <p:cNvSpPr>
            <a:spLocks noGrp="1"/>
          </p:cNvSpPr>
          <p:nvPr>
            <p:ph type="sldNum" sz="quarter" idx="10"/>
          </p:nvPr>
        </p:nvSpPr>
        <p:spPr/>
        <p:txBody>
          <a:bodyPr/>
          <a:lstStyle/>
          <a:p>
            <a:fld id="{7097D046-8F92-405D-8B84-74EE7C6F3BAE}" type="slidenum">
              <a:rPr lang="en-NZ" smtClean="0"/>
              <a:t>8</a:t>
            </a:fld>
            <a:endParaRPr lang="en-NZ"/>
          </a:p>
        </p:txBody>
      </p:sp>
    </p:spTree>
    <p:extLst>
      <p:ext uri="{BB962C8B-B14F-4D97-AF65-F5344CB8AC3E}">
        <p14:creationId xmlns:p14="http://schemas.microsoft.com/office/powerpoint/2010/main" val="494030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Outline how the TEC is split into 3 directorates:  Finance, Information Management and Operations.  MPTT sits under Operations and its work is complemented by the other two directorates.</a:t>
            </a:r>
          </a:p>
          <a:p>
            <a:endParaRPr lang="en-NZ" dirty="0"/>
          </a:p>
          <a:p>
            <a:r>
              <a:rPr lang="en-NZ" dirty="0" smtClean="0"/>
              <a:t>The 9.4 million funding increase of 2016 budget was purposefully allocated to invest in 1000 more learners in 2017 and each year following until 2019/20 to meet the target of 5,000 learners enrolled in MPTT.</a:t>
            </a:r>
          </a:p>
          <a:p>
            <a:endParaRPr lang="en-NZ" dirty="0"/>
          </a:p>
          <a:p>
            <a:r>
              <a:rPr lang="en-NZ" dirty="0" smtClean="0"/>
              <a:t>Following the transition from MBIE the TEC is revising its internal structure to accommodate additional operational responsibilities.  Therefore the most appropriate and efficient mix of staff managing the MPTT fund is:  </a:t>
            </a:r>
            <a:r>
              <a:rPr lang="en-NZ" u="sng" dirty="0" smtClean="0"/>
              <a:t>New Look Team.</a:t>
            </a:r>
          </a:p>
          <a:p>
            <a:endParaRPr lang="en-NZ" dirty="0"/>
          </a:p>
          <a:p>
            <a:r>
              <a:rPr lang="en-NZ" dirty="0" smtClean="0"/>
              <a:t>We hope to get onto the 2017 contract negotiation process shortly after this </a:t>
            </a:r>
            <a:r>
              <a:rPr lang="en-NZ" dirty="0" err="1" smtClean="0"/>
              <a:t>wānanga</a:t>
            </a:r>
            <a:r>
              <a:rPr lang="en-NZ" dirty="0" smtClean="0"/>
              <a:t>.  The reason for this is to nudge the release of funding confirmation letters out the TEC door sooner (before December 2016) to ensure continuity in consortia funding and recruitment processes have minimal disruption.</a:t>
            </a:r>
          </a:p>
          <a:p>
            <a:endParaRPr lang="en-NZ" dirty="0"/>
          </a:p>
          <a:p>
            <a:r>
              <a:rPr lang="en-NZ" dirty="0" smtClean="0"/>
              <a:t>However we still need you all to get your reports in on time (according to the payment schedule in your funding confirmation letter) so we can process milestone payments efficiently for you all.  </a:t>
            </a:r>
          </a:p>
          <a:p>
            <a:endParaRPr lang="en-NZ" dirty="0"/>
          </a:p>
          <a:p>
            <a:r>
              <a:rPr lang="en-NZ" dirty="0" smtClean="0"/>
              <a:t>We will continue to partner with consortia and other agencies to further improve the MPTT provision and get our </a:t>
            </a:r>
            <a:r>
              <a:rPr lang="en-NZ" dirty="0" err="1" smtClean="0"/>
              <a:t>tauira</a:t>
            </a:r>
            <a:r>
              <a:rPr lang="en-NZ" dirty="0" smtClean="0"/>
              <a:t> (learners) into the workforce.  </a:t>
            </a:r>
            <a:endParaRPr lang="en-NZ" dirty="0"/>
          </a:p>
        </p:txBody>
      </p:sp>
      <p:sp>
        <p:nvSpPr>
          <p:cNvPr id="4" name="Slide Number Placeholder 3"/>
          <p:cNvSpPr>
            <a:spLocks noGrp="1"/>
          </p:cNvSpPr>
          <p:nvPr>
            <p:ph type="sldNum" sz="quarter" idx="10"/>
          </p:nvPr>
        </p:nvSpPr>
        <p:spPr/>
        <p:txBody>
          <a:bodyPr/>
          <a:lstStyle/>
          <a:p>
            <a:fld id="{7097D046-8F92-405D-8B84-74EE7C6F3BAE}" type="slidenum">
              <a:rPr lang="en-NZ" smtClean="0"/>
              <a:t>9</a:t>
            </a:fld>
            <a:endParaRPr lang="en-NZ"/>
          </a:p>
        </p:txBody>
      </p:sp>
    </p:spTree>
    <p:extLst>
      <p:ext uri="{BB962C8B-B14F-4D97-AF65-F5344CB8AC3E}">
        <p14:creationId xmlns:p14="http://schemas.microsoft.com/office/powerpoint/2010/main" val="1442730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Yellow Title Slide">
    <p:spTree>
      <p:nvGrpSpPr>
        <p:cNvPr id="1" name=""/>
        <p:cNvGrpSpPr/>
        <p:nvPr/>
      </p:nvGrpSpPr>
      <p:grpSpPr>
        <a:xfrm>
          <a:off x="0" y="0"/>
          <a:ext cx="0" cy="0"/>
          <a:chOff x="0" y="0"/>
          <a:chExt cx="0" cy="0"/>
        </a:xfrm>
      </p:grpSpPr>
      <p:pic>
        <p:nvPicPr>
          <p:cNvPr id="7" name="Picture 6" descr="Title-Page-Yello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60000" y="572056"/>
            <a:ext cx="4731043" cy="1007161"/>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360000" y="1920463"/>
            <a:ext cx="4731043" cy="299276"/>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0A0C27A-F551-C344-8D90-68F12A9744DE}"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45A3C-2D1A-524E-9004-595B9D51F45B}" type="slidenum">
              <a:rPr lang="en-US" smtClean="0"/>
              <a:t>‹#›</a:t>
            </a:fld>
            <a:endParaRPr lang="en-US"/>
          </a:p>
        </p:txBody>
      </p:sp>
      <p:grpSp>
        <p:nvGrpSpPr>
          <p:cNvPr id="14" name="Group 13"/>
          <p:cNvGrpSpPr/>
          <p:nvPr userDrawn="1"/>
        </p:nvGrpSpPr>
        <p:grpSpPr>
          <a:xfrm>
            <a:off x="360000" y="1706049"/>
            <a:ext cx="629380" cy="28800"/>
            <a:chOff x="360000" y="1769549"/>
            <a:chExt cx="629380" cy="28800"/>
          </a:xfrm>
        </p:grpSpPr>
        <p:sp>
          <p:nvSpPr>
            <p:cNvPr id="15" name="Oval 14"/>
            <p:cNvSpPr/>
            <p:nvPr userDrawn="1"/>
          </p:nvSpPr>
          <p:spPr>
            <a:xfrm>
              <a:off x="36000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userDrawn="1"/>
          </p:nvSpPr>
          <p:spPr>
            <a:xfrm>
              <a:off x="410048"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userDrawn="1"/>
          </p:nvSpPr>
          <p:spPr>
            <a:xfrm>
              <a:off x="460096"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userDrawn="1"/>
          </p:nvSpPr>
          <p:spPr>
            <a:xfrm>
              <a:off x="510144"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userDrawn="1"/>
          </p:nvSpPr>
          <p:spPr>
            <a:xfrm>
              <a:off x="560192"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61024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userDrawn="1"/>
          </p:nvSpPr>
          <p:spPr>
            <a:xfrm>
              <a:off x="660288"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710336"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760384"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userDrawn="1"/>
          </p:nvSpPr>
          <p:spPr>
            <a:xfrm>
              <a:off x="810432"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userDrawn="1"/>
          </p:nvSpPr>
          <p:spPr>
            <a:xfrm>
              <a:off x="86048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userDrawn="1"/>
          </p:nvSpPr>
          <p:spPr>
            <a:xfrm>
              <a:off x="910528"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userDrawn="1"/>
          </p:nvSpPr>
          <p:spPr>
            <a:xfrm>
              <a:off x="96058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1" name="Picture 30" descr="TEC-Logo-(Black-and-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4615" y="2715132"/>
            <a:ext cx="2730500" cy="715391"/>
          </a:xfrm>
          <a:prstGeom prst="rect">
            <a:avLst/>
          </a:prstGeom>
        </p:spPr>
      </p:pic>
    </p:spTree>
    <p:extLst>
      <p:ext uri="{BB962C8B-B14F-4D97-AF65-F5344CB8AC3E}">
        <p14:creationId xmlns:p14="http://schemas.microsoft.com/office/powerpoint/2010/main" val="227058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Yellow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0A0C27A-F551-C344-8D90-68F12A9744DE}"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45A3C-2D1A-524E-9004-595B9D51F45B}" type="slidenum">
              <a:rPr lang="en-US" smtClean="0"/>
              <a:t>‹#›</a:t>
            </a:fld>
            <a:endParaRPr lang="en-US"/>
          </a:p>
        </p:txBody>
      </p:sp>
      <p:grpSp>
        <p:nvGrpSpPr>
          <p:cNvPr id="8" name="Group 7"/>
          <p:cNvGrpSpPr/>
          <p:nvPr userDrawn="1"/>
        </p:nvGrpSpPr>
        <p:grpSpPr>
          <a:xfrm>
            <a:off x="-12700" y="172479"/>
            <a:ext cx="9156700" cy="6515002"/>
            <a:chOff x="-12700" y="172479"/>
            <a:chExt cx="9156700" cy="6515002"/>
          </a:xfrm>
        </p:grpSpPr>
        <p:grpSp>
          <p:nvGrpSpPr>
            <p:cNvPr id="9" name="Group 8"/>
            <p:cNvGrpSpPr/>
            <p:nvPr userDrawn="1"/>
          </p:nvGrpSpPr>
          <p:grpSpPr>
            <a:xfrm>
              <a:off x="-12700" y="172479"/>
              <a:ext cx="9156700" cy="6515002"/>
              <a:chOff x="-12700" y="172479"/>
              <a:chExt cx="9156700" cy="6515002"/>
            </a:xfrm>
          </p:grpSpPr>
          <p:pic>
            <p:nvPicPr>
              <p:cNvPr id="11" name="Picture 10" descr="Pattern-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2479"/>
                <a:ext cx="9144000" cy="224169"/>
              </a:xfrm>
              <a:prstGeom prst="rect">
                <a:avLst/>
              </a:prstGeom>
            </p:spPr>
          </p:pic>
          <p:pic>
            <p:nvPicPr>
              <p:cNvPr id="12" name="Picture 11" descr="Pattern-Yello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463312"/>
                <a:ext cx="9144000" cy="224169"/>
              </a:xfrm>
              <a:prstGeom prst="rect">
                <a:avLst/>
              </a:prstGeom>
            </p:spPr>
          </p:pic>
          <p:pic>
            <p:nvPicPr>
              <p:cNvPr id="13" name="Picture 12" descr="TEC-Logo-(Black-and-Yellow).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082" y="5702575"/>
                <a:ext cx="2724033" cy="713697"/>
              </a:xfrm>
              <a:prstGeom prst="rect">
                <a:avLst/>
              </a:prstGeom>
            </p:spPr>
          </p:pic>
        </p:grpSp>
        <p:pic>
          <p:nvPicPr>
            <p:cNvPr id="10" name="Picture 9" descr="TEC-Title-Yello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99534" y="3338227"/>
              <a:ext cx="1804265" cy="2857500"/>
            </a:xfrm>
            <a:prstGeom prst="rect">
              <a:avLst/>
            </a:prstGeom>
          </p:spPr>
        </p:pic>
      </p:grpSp>
      <p:grpSp>
        <p:nvGrpSpPr>
          <p:cNvPr id="28" name="Group 27"/>
          <p:cNvGrpSpPr/>
          <p:nvPr userDrawn="1"/>
        </p:nvGrpSpPr>
        <p:grpSpPr>
          <a:xfrm>
            <a:off x="360000" y="1706049"/>
            <a:ext cx="629380" cy="28800"/>
            <a:chOff x="360000" y="1769549"/>
            <a:chExt cx="629380" cy="28800"/>
          </a:xfrm>
        </p:grpSpPr>
        <p:sp>
          <p:nvSpPr>
            <p:cNvPr id="29" name="Oval 28"/>
            <p:cNvSpPr/>
            <p:nvPr userDrawn="1"/>
          </p:nvSpPr>
          <p:spPr>
            <a:xfrm>
              <a:off x="36000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userDrawn="1"/>
          </p:nvSpPr>
          <p:spPr>
            <a:xfrm>
              <a:off x="410048"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userDrawn="1"/>
          </p:nvSpPr>
          <p:spPr>
            <a:xfrm>
              <a:off x="460096"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userDrawn="1"/>
          </p:nvSpPr>
          <p:spPr>
            <a:xfrm>
              <a:off x="510144"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userDrawn="1"/>
          </p:nvSpPr>
          <p:spPr>
            <a:xfrm>
              <a:off x="560192"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userDrawn="1"/>
          </p:nvSpPr>
          <p:spPr>
            <a:xfrm>
              <a:off x="61024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userDrawn="1"/>
          </p:nvSpPr>
          <p:spPr>
            <a:xfrm>
              <a:off x="660288"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userDrawn="1"/>
          </p:nvSpPr>
          <p:spPr>
            <a:xfrm>
              <a:off x="710336"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userDrawn="1"/>
          </p:nvSpPr>
          <p:spPr>
            <a:xfrm>
              <a:off x="760384"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userDrawn="1"/>
          </p:nvSpPr>
          <p:spPr>
            <a:xfrm>
              <a:off x="810432"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userDrawn="1"/>
          </p:nvSpPr>
          <p:spPr>
            <a:xfrm>
              <a:off x="86048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userDrawn="1"/>
          </p:nvSpPr>
          <p:spPr>
            <a:xfrm>
              <a:off x="910528"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a:off x="96058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44208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Blue Title Slide">
    <p:spTree>
      <p:nvGrpSpPr>
        <p:cNvPr id="1" name=""/>
        <p:cNvGrpSpPr/>
        <p:nvPr/>
      </p:nvGrpSpPr>
      <p:grpSpPr>
        <a:xfrm>
          <a:off x="0" y="0"/>
          <a:ext cx="0" cy="0"/>
          <a:chOff x="0" y="0"/>
          <a:chExt cx="0" cy="0"/>
        </a:xfrm>
      </p:grpSpPr>
      <p:pic>
        <p:nvPicPr>
          <p:cNvPr id="8" name="Picture 7" descr="Title-Page-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60000" y="572056"/>
            <a:ext cx="4731043" cy="1007161"/>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360000" y="1920463"/>
            <a:ext cx="4731043" cy="299276"/>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0A0C27A-F551-C344-8D90-68F12A9744DE}"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45A3C-2D1A-524E-9004-595B9D51F45B}" type="slidenum">
              <a:rPr lang="en-US" smtClean="0"/>
              <a:t>‹#›</a:t>
            </a:fld>
            <a:endParaRPr lang="en-US"/>
          </a:p>
        </p:txBody>
      </p:sp>
      <p:grpSp>
        <p:nvGrpSpPr>
          <p:cNvPr id="14" name="Group 13"/>
          <p:cNvGrpSpPr/>
          <p:nvPr userDrawn="1"/>
        </p:nvGrpSpPr>
        <p:grpSpPr>
          <a:xfrm>
            <a:off x="360000" y="1706049"/>
            <a:ext cx="629380" cy="28800"/>
            <a:chOff x="360000" y="1769549"/>
            <a:chExt cx="629380" cy="28800"/>
          </a:xfrm>
        </p:grpSpPr>
        <p:sp>
          <p:nvSpPr>
            <p:cNvPr id="15" name="Oval 14"/>
            <p:cNvSpPr/>
            <p:nvPr userDrawn="1"/>
          </p:nvSpPr>
          <p:spPr>
            <a:xfrm>
              <a:off x="36000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userDrawn="1"/>
          </p:nvSpPr>
          <p:spPr>
            <a:xfrm>
              <a:off x="410048"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userDrawn="1"/>
          </p:nvSpPr>
          <p:spPr>
            <a:xfrm>
              <a:off x="460096"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userDrawn="1"/>
          </p:nvSpPr>
          <p:spPr>
            <a:xfrm>
              <a:off x="510144"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userDrawn="1"/>
          </p:nvSpPr>
          <p:spPr>
            <a:xfrm>
              <a:off x="560192"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61024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userDrawn="1"/>
          </p:nvSpPr>
          <p:spPr>
            <a:xfrm>
              <a:off x="660288"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710336"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760384"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userDrawn="1"/>
          </p:nvSpPr>
          <p:spPr>
            <a:xfrm>
              <a:off x="810432"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userDrawn="1"/>
          </p:nvSpPr>
          <p:spPr>
            <a:xfrm>
              <a:off x="86048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userDrawn="1"/>
          </p:nvSpPr>
          <p:spPr>
            <a:xfrm>
              <a:off x="910528"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userDrawn="1"/>
          </p:nvSpPr>
          <p:spPr>
            <a:xfrm>
              <a:off x="96058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9" name="Picture 28" descr="TEC-Logo-(Black-and-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4615" y="2715132"/>
            <a:ext cx="2730500" cy="715391"/>
          </a:xfrm>
          <a:prstGeom prst="rect">
            <a:avLst/>
          </a:prstGeom>
        </p:spPr>
      </p:pic>
    </p:spTree>
    <p:extLst>
      <p:ext uri="{BB962C8B-B14F-4D97-AF65-F5344CB8AC3E}">
        <p14:creationId xmlns:p14="http://schemas.microsoft.com/office/powerpoint/2010/main" val="202104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lu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A0C27A-F551-C344-8D90-68F12A9744DE}"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45A3C-2D1A-524E-9004-595B9D51F45B}" type="slidenum">
              <a:rPr lang="en-US" smtClean="0"/>
              <a:t>‹#›</a:t>
            </a:fld>
            <a:endParaRPr lang="en-US"/>
          </a:p>
        </p:txBody>
      </p:sp>
      <p:grpSp>
        <p:nvGrpSpPr>
          <p:cNvPr id="7" name="Group 6"/>
          <p:cNvGrpSpPr/>
          <p:nvPr userDrawn="1"/>
        </p:nvGrpSpPr>
        <p:grpSpPr>
          <a:xfrm>
            <a:off x="-12700" y="172479"/>
            <a:ext cx="9156700" cy="6515002"/>
            <a:chOff x="-12700" y="172479"/>
            <a:chExt cx="9156700" cy="6515002"/>
          </a:xfrm>
        </p:grpSpPr>
        <p:grpSp>
          <p:nvGrpSpPr>
            <p:cNvPr id="8" name="Group 7"/>
            <p:cNvGrpSpPr/>
            <p:nvPr userDrawn="1"/>
          </p:nvGrpSpPr>
          <p:grpSpPr>
            <a:xfrm>
              <a:off x="-12700" y="172479"/>
              <a:ext cx="9156700" cy="6515002"/>
              <a:chOff x="-12700" y="172479"/>
              <a:chExt cx="9156700" cy="6515002"/>
            </a:xfrm>
          </p:grpSpPr>
          <p:pic>
            <p:nvPicPr>
              <p:cNvPr id="10" name="Picture 9" descr="Pattern-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2479"/>
                <a:ext cx="9144000" cy="224169"/>
              </a:xfrm>
              <a:prstGeom prst="rect">
                <a:avLst/>
              </a:prstGeom>
            </p:spPr>
          </p:pic>
          <p:pic>
            <p:nvPicPr>
              <p:cNvPr id="11" name="Picture 10" descr="Pattern-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463312"/>
                <a:ext cx="9144000" cy="224169"/>
              </a:xfrm>
              <a:prstGeom prst="rect">
                <a:avLst/>
              </a:prstGeom>
            </p:spPr>
          </p:pic>
          <p:pic>
            <p:nvPicPr>
              <p:cNvPr id="12" name="Picture 11" descr="TEC-Logo-(Black-and-Blu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082" y="5702575"/>
                <a:ext cx="2724033" cy="713697"/>
              </a:xfrm>
              <a:prstGeom prst="rect">
                <a:avLst/>
              </a:prstGeom>
            </p:spPr>
          </p:pic>
        </p:grpSp>
        <p:pic>
          <p:nvPicPr>
            <p:cNvPr id="9" name="Picture 8" descr="TEC-Title-Blue-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75824" y="1678591"/>
              <a:ext cx="1408176" cy="4517136"/>
            </a:xfrm>
            <a:prstGeom prst="rect">
              <a:avLst/>
            </a:prstGeom>
          </p:spPr>
        </p:pic>
      </p:grpSp>
      <p:grpSp>
        <p:nvGrpSpPr>
          <p:cNvPr id="59" name="Group 58"/>
          <p:cNvGrpSpPr/>
          <p:nvPr userDrawn="1"/>
        </p:nvGrpSpPr>
        <p:grpSpPr>
          <a:xfrm>
            <a:off x="360000" y="1706049"/>
            <a:ext cx="629380" cy="28800"/>
            <a:chOff x="360000" y="1769549"/>
            <a:chExt cx="629380" cy="28800"/>
          </a:xfrm>
        </p:grpSpPr>
        <p:sp>
          <p:nvSpPr>
            <p:cNvPr id="28" name="Oval 27"/>
            <p:cNvSpPr/>
            <p:nvPr userDrawn="1"/>
          </p:nvSpPr>
          <p:spPr>
            <a:xfrm>
              <a:off x="36000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a:off x="410048"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userDrawn="1"/>
          </p:nvSpPr>
          <p:spPr>
            <a:xfrm>
              <a:off x="460096"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userDrawn="1"/>
          </p:nvSpPr>
          <p:spPr>
            <a:xfrm>
              <a:off x="510144"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userDrawn="1"/>
          </p:nvSpPr>
          <p:spPr>
            <a:xfrm>
              <a:off x="560192"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userDrawn="1"/>
          </p:nvSpPr>
          <p:spPr>
            <a:xfrm>
              <a:off x="61024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userDrawn="1"/>
          </p:nvSpPr>
          <p:spPr>
            <a:xfrm>
              <a:off x="660288"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userDrawn="1"/>
          </p:nvSpPr>
          <p:spPr>
            <a:xfrm>
              <a:off x="710336"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userDrawn="1"/>
          </p:nvSpPr>
          <p:spPr>
            <a:xfrm>
              <a:off x="760384"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userDrawn="1"/>
          </p:nvSpPr>
          <p:spPr>
            <a:xfrm>
              <a:off x="810432"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userDrawn="1"/>
          </p:nvSpPr>
          <p:spPr>
            <a:xfrm>
              <a:off x="86048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userDrawn="1"/>
          </p:nvSpPr>
          <p:spPr>
            <a:xfrm>
              <a:off x="910528"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userDrawn="1"/>
          </p:nvSpPr>
          <p:spPr>
            <a:xfrm>
              <a:off x="96058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32567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Green Title Slide">
    <p:spTree>
      <p:nvGrpSpPr>
        <p:cNvPr id="1" name=""/>
        <p:cNvGrpSpPr/>
        <p:nvPr/>
      </p:nvGrpSpPr>
      <p:grpSpPr>
        <a:xfrm>
          <a:off x="0" y="0"/>
          <a:ext cx="0" cy="0"/>
          <a:chOff x="0" y="0"/>
          <a:chExt cx="0" cy="0"/>
        </a:xfrm>
      </p:grpSpPr>
      <p:pic>
        <p:nvPicPr>
          <p:cNvPr id="8" name="Picture 7" descr="Title-Page-G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60000" y="572056"/>
            <a:ext cx="4731043" cy="1007161"/>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360000" y="1920463"/>
            <a:ext cx="4731043" cy="299276"/>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0A0C27A-F551-C344-8D90-68F12A9744DE}"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45A3C-2D1A-524E-9004-595B9D51F45B}" type="slidenum">
              <a:rPr lang="en-US" smtClean="0"/>
              <a:t>‹#›</a:t>
            </a:fld>
            <a:endParaRPr lang="en-US"/>
          </a:p>
        </p:txBody>
      </p:sp>
      <p:grpSp>
        <p:nvGrpSpPr>
          <p:cNvPr id="14" name="Group 13"/>
          <p:cNvGrpSpPr/>
          <p:nvPr userDrawn="1"/>
        </p:nvGrpSpPr>
        <p:grpSpPr>
          <a:xfrm>
            <a:off x="360000" y="1706049"/>
            <a:ext cx="629380" cy="28800"/>
            <a:chOff x="360000" y="1769549"/>
            <a:chExt cx="629380" cy="28800"/>
          </a:xfrm>
        </p:grpSpPr>
        <p:sp>
          <p:nvSpPr>
            <p:cNvPr id="15" name="Oval 14"/>
            <p:cNvSpPr/>
            <p:nvPr userDrawn="1"/>
          </p:nvSpPr>
          <p:spPr>
            <a:xfrm>
              <a:off x="36000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userDrawn="1"/>
          </p:nvSpPr>
          <p:spPr>
            <a:xfrm>
              <a:off x="410048"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userDrawn="1"/>
          </p:nvSpPr>
          <p:spPr>
            <a:xfrm>
              <a:off x="460096"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userDrawn="1"/>
          </p:nvSpPr>
          <p:spPr>
            <a:xfrm>
              <a:off x="510144"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userDrawn="1"/>
          </p:nvSpPr>
          <p:spPr>
            <a:xfrm>
              <a:off x="560192"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61024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userDrawn="1"/>
          </p:nvSpPr>
          <p:spPr>
            <a:xfrm>
              <a:off x="660288"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710336"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760384"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userDrawn="1"/>
          </p:nvSpPr>
          <p:spPr>
            <a:xfrm>
              <a:off x="810432"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userDrawn="1"/>
          </p:nvSpPr>
          <p:spPr>
            <a:xfrm>
              <a:off x="86048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userDrawn="1"/>
          </p:nvSpPr>
          <p:spPr>
            <a:xfrm>
              <a:off x="910528"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userDrawn="1"/>
          </p:nvSpPr>
          <p:spPr>
            <a:xfrm>
              <a:off x="96058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9" name="Picture 28" descr="TEC-Logo-(Black-and-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4615" y="2715132"/>
            <a:ext cx="2730500" cy="715391"/>
          </a:xfrm>
          <a:prstGeom prst="rect">
            <a:avLst/>
          </a:prstGeom>
        </p:spPr>
      </p:pic>
    </p:spTree>
    <p:extLst>
      <p:ext uri="{BB962C8B-B14F-4D97-AF65-F5344CB8AC3E}">
        <p14:creationId xmlns:p14="http://schemas.microsoft.com/office/powerpoint/2010/main" val="202104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Green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A0C27A-F551-C344-8D90-68F12A9744DE}"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45A3C-2D1A-524E-9004-595B9D51F45B}" type="slidenum">
              <a:rPr lang="en-US" smtClean="0"/>
              <a:t>‹#›</a:t>
            </a:fld>
            <a:endParaRPr lang="en-US"/>
          </a:p>
        </p:txBody>
      </p:sp>
      <p:grpSp>
        <p:nvGrpSpPr>
          <p:cNvPr id="7" name="Group 6"/>
          <p:cNvGrpSpPr/>
          <p:nvPr userDrawn="1"/>
        </p:nvGrpSpPr>
        <p:grpSpPr>
          <a:xfrm>
            <a:off x="-12700" y="172479"/>
            <a:ext cx="9156700" cy="6515002"/>
            <a:chOff x="-12700" y="172479"/>
            <a:chExt cx="9156700" cy="6515002"/>
          </a:xfrm>
        </p:grpSpPr>
        <p:grpSp>
          <p:nvGrpSpPr>
            <p:cNvPr id="8" name="Group 7"/>
            <p:cNvGrpSpPr/>
            <p:nvPr userDrawn="1"/>
          </p:nvGrpSpPr>
          <p:grpSpPr>
            <a:xfrm>
              <a:off x="-12700" y="172479"/>
              <a:ext cx="9156700" cy="6515002"/>
              <a:chOff x="-12700" y="172479"/>
              <a:chExt cx="9156700" cy="6515002"/>
            </a:xfrm>
          </p:grpSpPr>
          <p:pic>
            <p:nvPicPr>
              <p:cNvPr id="10" name="Picture 9" descr="Pattern-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2479"/>
                <a:ext cx="9144000" cy="224169"/>
              </a:xfrm>
              <a:prstGeom prst="rect">
                <a:avLst/>
              </a:prstGeom>
            </p:spPr>
          </p:pic>
          <p:pic>
            <p:nvPicPr>
              <p:cNvPr id="11" name="Picture 10" descr="Pattern-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463312"/>
                <a:ext cx="9144000" cy="224169"/>
              </a:xfrm>
              <a:prstGeom prst="rect">
                <a:avLst/>
              </a:prstGeom>
            </p:spPr>
          </p:pic>
          <p:pic>
            <p:nvPicPr>
              <p:cNvPr id="12" name="Picture 11" descr="TEC-Logo-(Black-and-Gree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082" y="5702575"/>
                <a:ext cx="2724033" cy="713697"/>
              </a:xfrm>
              <a:prstGeom prst="rect">
                <a:avLst/>
              </a:prstGeom>
            </p:spPr>
          </p:pic>
        </p:grpSp>
        <p:pic>
          <p:nvPicPr>
            <p:cNvPr id="9" name="Picture 8" descr="TEC-Title-Green-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6003" y="2269903"/>
              <a:ext cx="1810512" cy="3925824"/>
            </a:xfrm>
            <a:prstGeom prst="rect">
              <a:avLst/>
            </a:prstGeom>
          </p:spPr>
        </p:pic>
      </p:grpSp>
      <p:grpSp>
        <p:nvGrpSpPr>
          <p:cNvPr id="27" name="Group 26"/>
          <p:cNvGrpSpPr/>
          <p:nvPr userDrawn="1"/>
        </p:nvGrpSpPr>
        <p:grpSpPr>
          <a:xfrm>
            <a:off x="360000" y="1706049"/>
            <a:ext cx="629380" cy="28800"/>
            <a:chOff x="360000" y="1769549"/>
            <a:chExt cx="629380" cy="28800"/>
          </a:xfrm>
        </p:grpSpPr>
        <p:sp>
          <p:nvSpPr>
            <p:cNvPr id="28" name="Oval 27"/>
            <p:cNvSpPr/>
            <p:nvPr userDrawn="1"/>
          </p:nvSpPr>
          <p:spPr>
            <a:xfrm>
              <a:off x="36000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userDrawn="1"/>
          </p:nvSpPr>
          <p:spPr>
            <a:xfrm>
              <a:off x="410048"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userDrawn="1"/>
          </p:nvSpPr>
          <p:spPr>
            <a:xfrm>
              <a:off x="460096"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userDrawn="1"/>
          </p:nvSpPr>
          <p:spPr>
            <a:xfrm>
              <a:off x="510144"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userDrawn="1"/>
          </p:nvSpPr>
          <p:spPr>
            <a:xfrm>
              <a:off x="560192"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userDrawn="1"/>
          </p:nvSpPr>
          <p:spPr>
            <a:xfrm>
              <a:off x="61024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userDrawn="1"/>
          </p:nvSpPr>
          <p:spPr>
            <a:xfrm>
              <a:off x="660288"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userDrawn="1"/>
          </p:nvSpPr>
          <p:spPr>
            <a:xfrm>
              <a:off x="710336"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userDrawn="1"/>
          </p:nvSpPr>
          <p:spPr>
            <a:xfrm>
              <a:off x="760384"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userDrawn="1"/>
          </p:nvSpPr>
          <p:spPr>
            <a:xfrm>
              <a:off x="810432"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userDrawn="1"/>
          </p:nvSpPr>
          <p:spPr>
            <a:xfrm>
              <a:off x="86048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userDrawn="1"/>
          </p:nvSpPr>
          <p:spPr>
            <a:xfrm>
              <a:off x="910528"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userDrawn="1"/>
          </p:nvSpPr>
          <p:spPr>
            <a:xfrm>
              <a:off x="96058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32567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Pink Title Slide">
    <p:spTree>
      <p:nvGrpSpPr>
        <p:cNvPr id="1" name=""/>
        <p:cNvGrpSpPr/>
        <p:nvPr/>
      </p:nvGrpSpPr>
      <p:grpSpPr>
        <a:xfrm>
          <a:off x="0" y="0"/>
          <a:ext cx="0" cy="0"/>
          <a:chOff x="0" y="0"/>
          <a:chExt cx="0" cy="0"/>
        </a:xfrm>
      </p:grpSpPr>
      <p:pic>
        <p:nvPicPr>
          <p:cNvPr id="7" name="Picture 6" descr="Title-Page-Pin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60000" y="572056"/>
            <a:ext cx="4731043" cy="1007161"/>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360000" y="1920463"/>
            <a:ext cx="4731043" cy="299276"/>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0A0C27A-F551-C344-8D90-68F12A9744DE}"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45A3C-2D1A-524E-9004-595B9D51F45B}" type="slidenum">
              <a:rPr lang="en-US" smtClean="0"/>
              <a:t>‹#›</a:t>
            </a:fld>
            <a:endParaRPr lang="en-US"/>
          </a:p>
        </p:txBody>
      </p:sp>
      <p:grpSp>
        <p:nvGrpSpPr>
          <p:cNvPr id="14" name="Group 13"/>
          <p:cNvGrpSpPr/>
          <p:nvPr userDrawn="1"/>
        </p:nvGrpSpPr>
        <p:grpSpPr>
          <a:xfrm>
            <a:off x="360000" y="1706049"/>
            <a:ext cx="629380" cy="28800"/>
            <a:chOff x="360000" y="1769549"/>
            <a:chExt cx="629380" cy="28800"/>
          </a:xfrm>
        </p:grpSpPr>
        <p:sp>
          <p:nvSpPr>
            <p:cNvPr id="15" name="Oval 14"/>
            <p:cNvSpPr/>
            <p:nvPr userDrawn="1"/>
          </p:nvSpPr>
          <p:spPr>
            <a:xfrm>
              <a:off x="36000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userDrawn="1"/>
          </p:nvSpPr>
          <p:spPr>
            <a:xfrm>
              <a:off x="410048"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userDrawn="1"/>
          </p:nvSpPr>
          <p:spPr>
            <a:xfrm>
              <a:off x="460096"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userDrawn="1"/>
          </p:nvSpPr>
          <p:spPr>
            <a:xfrm>
              <a:off x="510144"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userDrawn="1"/>
          </p:nvSpPr>
          <p:spPr>
            <a:xfrm>
              <a:off x="560192"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userDrawn="1"/>
          </p:nvSpPr>
          <p:spPr>
            <a:xfrm>
              <a:off x="61024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userDrawn="1"/>
          </p:nvSpPr>
          <p:spPr>
            <a:xfrm>
              <a:off x="660288"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userDrawn="1"/>
          </p:nvSpPr>
          <p:spPr>
            <a:xfrm>
              <a:off x="710336"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userDrawn="1"/>
          </p:nvSpPr>
          <p:spPr>
            <a:xfrm>
              <a:off x="760384"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userDrawn="1"/>
          </p:nvSpPr>
          <p:spPr>
            <a:xfrm>
              <a:off x="810432"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userDrawn="1"/>
          </p:nvSpPr>
          <p:spPr>
            <a:xfrm>
              <a:off x="86048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userDrawn="1"/>
          </p:nvSpPr>
          <p:spPr>
            <a:xfrm>
              <a:off x="910528"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userDrawn="1"/>
          </p:nvSpPr>
          <p:spPr>
            <a:xfrm>
              <a:off x="96058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descr="TEC-Logo-(Black-and-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4615" y="2715132"/>
            <a:ext cx="2730500" cy="715391"/>
          </a:xfrm>
          <a:prstGeom prst="rect">
            <a:avLst/>
          </a:prstGeom>
        </p:spPr>
      </p:pic>
    </p:spTree>
    <p:extLst>
      <p:ext uri="{BB962C8B-B14F-4D97-AF65-F5344CB8AC3E}">
        <p14:creationId xmlns:p14="http://schemas.microsoft.com/office/powerpoint/2010/main" val="2021042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Pink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A0C27A-F551-C344-8D90-68F12A9744DE}"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45A3C-2D1A-524E-9004-595B9D51F45B}" type="slidenum">
              <a:rPr lang="en-US" smtClean="0"/>
              <a:t>‹#›</a:t>
            </a:fld>
            <a:endParaRPr lang="en-US"/>
          </a:p>
        </p:txBody>
      </p:sp>
      <p:grpSp>
        <p:nvGrpSpPr>
          <p:cNvPr id="7" name="Group 6"/>
          <p:cNvGrpSpPr/>
          <p:nvPr userDrawn="1"/>
        </p:nvGrpSpPr>
        <p:grpSpPr>
          <a:xfrm>
            <a:off x="0" y="172479"/>
            <a:ext cx="9144000" cy="6515002"/>
            <a:chOff x="0" y="172479"/>
            <a:chExt cx="9144000" cy="6515002"/>
          </a:xfrm>
        </p:grpSpPr>
        <p:grpSp>
          <p:nvGrpSpPr>
            <p:cNvPr id="8" name="Group 7"/>
            <p:cNvGrpSpPr/>
            <p:nvPr userDrawn="1"/>
          </p:nvGrpSpPr>
          <p:grpSpPr>
            <a:xfrm>
              <a:off x="0" y="172479"/>
              <a:ext cx="9144000" cy="6515002"/>
              <a:chOff x="0" y="172479"/>
              <a:chExt cx="9144000" cy="6515002"/>
            </a:xfrm>
          </p:grpSpPr>
          <p:pic>
            <p:nvPicPr>
              <p:cNvPr id="10" name="Picture 9" descr="Pattern-Pin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2479"/>
                <a:ext cx="9144000" cy="224169"/>
              </a:xfrm>
              <a:prstGeom prst="rect">
                <a:avLst/>
              </a:prstGeom>
            </p:spPr>
          </p:pic>
          <p:pic>
            <p:nvPicPr>
              <p:cNvPr id="11" name="Picture 10" descr="Pattern-Pin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63312"/>
                <a:ext cx="9144000" cy="224169"/>
              </a:xfrm>
              <a:prstGeom prst="rect">
                <a:avLst/>
              </a:prstGeom>
            </p:spPr>
          </p:pic>
          <p:pic>
            <p:nvPicPr>
              <p:cNvPr id="12" name="Picture 11" descr="TEC-Logo-(Black-and-Pin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082" y="5702575"/>
                <a:ext cx="2724033" cy="713697"/>
              </a:xfrm>
              <a:prstGeom prst="rect">
                <a:avLst/>
              </a:prstGeom>
            </p:spPr>
          </p:pic>
        </p:grpSp>
        <p:pic>
          <p:nvPicPr>
            <p:cNvPr id="9" name="Picture 8" descr="TEC-Title-Pink.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71119" y="3818287"/>
              <a:ext cx="1411224" cy="2377440"/>
            </a:xfrm>
            <a:prstGeom prst="rect">
              <a:avLst/>
            </a:prstGeom>
          </p:spPr>
        </p:pic>
      </p:grpSp>
      <p:grpSp>
        <p:nvGrpSpPr>
          <p:cNvPr id="27" name="Group 26"/>
          <p:cNvGrpSpPr/>
          <p:nvPr userDrawn="1"/>
        </p:nvGrpSpPr>
        <p:grpSpPr>
          <a:xfrm>
            <a:off x="360000" y="1706049"/>
            <a:ext cx="629380" cy="28800"/>
            <a:chOff x="360000" y="1769549"/>
            <a:chExt cx="629380" cy="28800"/>
          </a:xfrm>
        </p:grpSpPr>
        <p:sp>
          <p:nvSpPr>
            <p:cNvPr id="28" name="Oval 27"/>
            <p:cNvSpPr/>
            <p:nvPr userDrawn="1"/>
          </p:nvSpPr>
          <p:spPr>
            <a:xfrm>
              <a:off x="36000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userDrawn="1"/>
          </p:nvSpPr>
          <p:spPr>
            <a:xfrm>
              <a:off x="410048"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userDrawn="1"/>
          </p:nvSpPr>
          <p:spPr>
            <a:xfrm>
              <a:off x="460096"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userDrawn="1"/>
          </p:nvSpPr>
          <p:spPr>
            <a:xfrm>
              <a:off x="510144"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userDrawn="1"/>
          </p:nvSpPr>
          <p:spPr>
            <a:xfrm>
              <a:off x="560192"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userDrawn="1"/>
          </p:nvSpPr>
          <p:spPr>
            <a:xfrm>
              <a:off x="61024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userDrawn="1"/>
          </p:nvSpPr>
          <p:spPr>
            <a:xfrm>
              <a:off x="660288"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userDrawn="1"/>
          </p:nvSpPr>
          <p:spPr>
            <a:xfrm>
              <a:off x="710336"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userDrawn="1"/>
          </p:nvSpPr>
          <p:spPr>
            <a:xfrm>
              <a:off x="760384"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userDrawn="1"/>
          </p:nvSpPr>
          <p:spPr>
            <a:xfrm>
              <a:off x="810432"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userDrawn="1"/>
          </p:nvSpPr>
          <p:spPr>
            <a:xfrm>
              <a:off x="86048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userDrawn="1"/>
          </p:nvSpPr>
          <p:spPr>
            <a:xfrm>
              <a:off x="910528"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userDrawn="1"/>
          </p:nvSpPr>
          <p:spPr>
            <a:xfrm>
              <a:off x="960580" y="1769549"/>
              <a:ext cx="28800" cy="288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32567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and Value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0A0C27A-F551-C344-8D90-68F12A9744DE}"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45A3C-2D1A-524E-9004-595B9D51F45B}" type="slidenum">
              <a:rPr lang="en-US" smtClean="0"/>
              <a:t>‹#›</a:t>
            </a:fld>
            <a:endParaRPr lang="en-US"/>
          </a:p>
        </p:txBody>
      </p:sp>
      <p:pic>
        <p:nvPicPr>
          <p:cNvPr id="11" name="Picture 10" descr="Pattern-Yellow.png"/>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172479"/>
            <a:ext cx="9144000" cy="224169"/>
          </a:xfrm>
          <a:prstGeom prst="rect">
            <a:avLst/>
          </a:prstGeom>
        </p:spPr>
      </p:pic>
      <p:pic>
        <p:nvPicPr>
          <p:cNvPr id="12" name="Picture 11" descr="Pattern-Yellow.png"/>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2700" y="6463312"/>
            <a:ext cx="9144000" cy="224169"/>
          </a:xfrm>
          <a:prstGeom prst="rect">
            <a:avLst/>
          </a:prstGeom>
        </p:spPr>
      </p:pic>
    </p:spTree>
    <p:extLst>
      <p:ext uri="{BB962C8B-B14F-4D97-AF65-F5344CB8AC3E}">
        <p14:creationId xmlns:p14="http://schemas.microsoft.com/office/powerpoint/2010/main" val="116835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548796"/>
            <a:ext cx="6509767" cy="956475"/>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60000" y="2093268"/>
            <a:ext cx="6509767" cy="354365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60000" y="6679641"/>
            <a:ext cx="2133600" cy="154839"/>
          </a:xfrm>
          <a:prstGeom prst="rect">
            <a:avLst/>
          </a:prstGeom>
        </p:spPr>
        <p:txBody>
          <a:bodyPr vert="horz" lIns="0" tIns="0" rIns="0" bIns="0" rtlCol="0" anchor="ctr"/>
          <a:lstStyle>
            <a:lvl1pPr algn="l">
              <a:defRPr sz="800">
                <a:solidFill>
                  <a:schemeClr val="tx1"/>
                </a:solidFill>
              </a:defRPr>
            </a:lvl1pPr>
          </a:lstStyle>
          <a:p>
            <a:fld id="{10A0C27A-F551-C344-8D90-68F12A9744DE}" type="datetimeFigureOut">
              <a:rPr lang="en-US" smtClean="0"/>
              <a:pPr/>
              <a:t>10/10/2016</a:t>
            </a:fld>
            <a:endParaRPr lang="en-US" dirty="0"/>
          </a:p>
        </p:txBody>
      </p:sp>
      <p:sp>
        <p:nvSpPr>
          <p:cNvPr id="5" name="Footer Placeholder 4"/>
          <p:cNvSpPr>
            <a:spLocks noGrp="1"/>
          </p:cNvSpPr>
          <p:nvPr>
            <p:ph type="ftr" sz="quarter" idx="3"/>
          </p:nvPr>
        </p:nvSpPr>
        <p:spPr>
          <a:xfrm>
            <a:off x="3124200" y="6679641"/>
            <a:ext cx="5099618" cy="154839"/>
          </a:xfrm>
          <a:prstGeom prst="rect">
            <a:avLst/>
          </a:prstGeom>
        </p:spPr>
        <p:txBody>
          <a:bodyPr vert="horz" lIns="0" tIns="0" rIns="0" bIns="0" rtlCol="0" anchor="ctr"/>
          <a:lstStyle>
            <a:lvl1pPr algn="r">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8286536" y="6679641"/>
            <a:ext cx="484764" cy="154839"/>
          </a:xfrm>
          <a:prstGeom prst="rect">
            <a:avLst/>
          </a:prstGeom>
        </p:spPr>
        <p:txBody>
          <a:bodyPr vert="horz" lIns="0" tIns="0" rIns="0" bIns="0" rtlCol="0" anchor="ctr"/>
          <a:lstStyle>
            <a:lvl1pPr algn="r">
              <a:defRPr sz="800">
                <a:solidFill>
                  <a:schemeClr val="tx1"/>
                </a:solidFill>
              </a:defRPr>
            </a:lvl1pPr>
          </a:lstStyle>
          <a:p>
            <a:fld id="{42F45A3C-2D1A-524E-9004-595B9D51F45B}" type="slidenum">
              <a:rPr lang="en-US" smtClean="0"/>
              <a:pPr/>
              <a:t>‹#›</a:t>
            </a:fld>
            <a:endParaRPr lang="en-US" dirty="0"/>
          </a:p>
        </p:txBody>
      </p:sp>
    </p:spTree>
    <p:extLst>
      <p:ext uri="{BB962C8B-B14F-4D97-AF65-F5344CB8AC3E}">
        <p14:creationId xmlns:p14="http://schemas.microsoft.com/office/powerpoint/2010/main" val="2464076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1" r:id="rId4"/>
    <p:sldLayoutId id="2147483656" r:id="rId5"/>
    <p:sldLayoutId id="2147483652" r:id="rId6"/>
    <p:sldLayoutId id="2147483655" r:id="rId7"/>
    <p:sldLayoutId id="2147483653" r:id="rId8"/>
    <p:sldLayoutId id="2147483657" r:id="rId9"/>
  </p:sldLayoutIdLst>
  <p:txStyles>
    <p:titleStyle>
      <a:lvl1pPr algn="l" defTabSz="457200" rtl="0" eaLnBrk="1" latinLnBrk="0" hangingPunct="1">
        <a:lnSpc>
          <a:spcPts val="3800"/>
        </a:lnSpc>
        <a:spcBef>
          <a:spcPct val="0"/>
        </a:spcBef>
        <a:buNone/>
        <a:defRPr sz="3400" kern="1200">
          <a:solidFill>
            <a:schemeClr val="tx1"/>
          </a:solidFill>
          <a:latin typeface="+mj-lt"/>
          <a:ea typeface="+mj-ea"/>
          <a:cs typeface="+mj-cs"/>
        </a:defRPr>
      </a:lvl1pPr>
    </p:titleStyle>
    <p:bodyStyle>
      <a:lvl1pPr marL="180975" indent="-180975" algn="l" defTabSz="457200" rtl="0" eaLnBrk="1" latinLnBrk="0" hangingPunct="1">
        <a:lnSpc>
          <a:spcPct val="100000"/>
        </a:lnSpc>
        <a:spcBef>
          <a:spcPts val="1500"/>
        </a:spcBef>
        <a:buFont typeface="Arial"/>
        <a:buChar char="•"/>
        <a:defRPr sz="1500" kern="1200">
          <a:solidFill>
            <a:schemeClr val="tx1"/>
          </a:solidFill>
          <a:latin typeface="+mn-lt"/>
          <a:ea typeface="+mn-ea"/>
          <a:cs typeface="+mn-cs"/>
        </a:defRPr>
      </a:lvl1pPr>
      <a:lvl2pPr marL="360363" indent="-179388" algn="l" defTabSz="457200" rtl="0" eaLnBrk="1" latinLnBrk="0" hangingPunct="1">
        <a:lnSpc>
          <a:spcPct val="100000"/>
        </a:lnSpc>
        <a:spcBef>
          <a:spcPts val="0"/>
        </a:spcBef>
        <a:buFont typeface="Arial"/>
        <a:buChar char="–"/>
        <a:defRPr sz="1500" kern="1200">
          <a:solidFill>
            <a:schemeClr val="tx1"/>
          </a:solidFill>
          <a:latin typeface="+mn-lt"/>
          <a:ea typeface="+mn-ea"/>
          <a:cs typeface="+mn-cs"/>
        </a:defRPr>
      </a:lvl2pPr>
      <a:lvl3pPr marL="541338" indent="-180975" algn="l" defTabSz="457200" rtl="0" eaLnBrk="1" latinLnBrk="0" hangingPunct="1">
        <a:lnSpc>
          <a:spcPct val="100000"/>
        </a:lnSpc>
        <a:spcBef>
          <a:spcPts val="0"/>
        </a:spcBef>
        <a:buFont typeface="Arial"/>
        <a:buChar char="•"/>
        <a:defRPr sz="1500" kern="1200">
          <a:solidFill>
            <a:schemeClr val="tx1"/>
          </a:solidFill>
          <a:latin typeface="+mn-lt"/>
          <a:ea typeface="+mn-ea"/>
          <a:cs typeface="+mn-cs"/>
        </a:defRPr>
      </a:lvl3pPr>
      <a:lvl4pPr marL="720725" indent="-179388" algn="l" defTabSz="457200" rtl="0" eaLnBrk="1" latinLnBrk="0" hangingPunct="1">
        <a:lnSpc>
          <a:spcPct val="100000"/>
        </a:lnSpc>
        <a:spcBef>
          <a:spcPts val="0"/>
        </a:spcBef>
        <a:buFont typeface="Arial"/>
        <a:buChar char="–"/>
        <a:defRPr sz="1500" kern="1200">
          <a:solidFill>
            <a:schemeClr val="tx1"/>
          </a:solidFill>
          <a:latin typeface="+mn-lt"/>
          <a:ea typeface="+mn-ea"/>
          <a:cs typeface="+mn-cs"/>
        </a:defRPr>
      </a:lvl4pPr>
      <a:lvl5pPr marL="893763" indent="-173038" algn="l" defTabSz="457200" rtl="0" eaLnBrk="1" latinLnBrk="0" hangingPunct="1">
        <a:lnSpc>
          <a:spcPct val="100000"/>
        </a:lnSpc>
        <a:spcBef>
          <a:spcPts val="0"/>
        </a:spcBef>
        <a:buFont typeface="Arial"/>
        <a:buChar char="»"/>
        <a:defRPr sz="1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MPTT National </a:t>
            </a:r>
            <a:r>
              <a:rPr lang="en-US" dirty="0" err="1" smtClean="0"/>
              <a:t>Wānanga</a:t>
            </a:r>
            <a:r>
              <a:rPr lang="en-US" dirty="0"/>
              <a:t> </a:t>
            </a:r>
            <a:r>
              <a:rPr lang="en-US" dirty="0" smtClean="0"/>
              <a:t>2016</a:t>
            </a:r>
            <a:endParaRPr lang="en-US" dirty="0"/>
          </a:p>
        </p:txBody>
      </p:sp>
      <p:sp>
        <p:nvSpPr>
          <p:cNvPr id="7" name="Subtitle 6"/>
          <p:cNvSpPr>
            <a:spLocks noGrp="1"/>
          </p:cNvSpPr>
          <p:nvPr>
            <p:ph type="subTitle" idx="1"/>
          </p:nvPr>
        </p:nvSpPr>
        <p:spPr/>
        <p:txBody>
          <a:bodyPr/>
          <a:lstStyle/>
          <a:p>
            <a:r>
              <a:rPr lang="en-US" dirty="0" smtClean="0"/>
              <a:t>Aroha Puketapu</a:t>
            </a:r>
            <a:endParaRPr lang="en-US" dirty="0"/>
          </a:p>
        </p:txBody>
      </p:sp>
    </p:spTree>
    <p:extLst>
      <p:ext uri="{BB962C8B-B14F-4D97-AF65-F5344CB8AC3E}">
        <p14:creationId xmlns:p14="http://schemas.microsoft.com/office/powerpoint/2010/main" val="1159729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10536" y="575112"/>
            <a:ext cx="5722928" cy="5707776"/>
            <a:chOff x="1537072" y="539636"/>
            <a:chExt cx="5722928" cy="5707776"/>
          </a:xfrm>
        </p:grpSpPr>
        <p:pic>
          <p:nvPicPr>
            <p:cNvPr id="3" name="Picture 2" descr="TEC Values Poster-Blu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9072" y="3466484"/>
              <a:ext cx="2780928" cy="2780928"/>
            </a:xfrm>
            <a:prstGeom prst="rect">
              <a:avLst/>
            </a:prstGeom>
          </p:spPr>
        </p:pic>
        <p:pic>
          <p:nvPicPr>
            <p:cNvPr id="4" name="Picture 3" descr="TEC Values Poster-Green.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79072" y="539636"/>
              <a:ext cx="2780928" cy="2780928"/>
            </a:xfrm>
            <a:prstGeom prst="rect">
              <a:avLst/>
            </a:prstGeom>
          </p:spPr>
        </p:pic>
        <p:pic>
          <p:nvPicPr>
            <p:cNvPr id="5" name="Picture 4" descr="TEC Values Poster-Pink.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37072" y="3466484"/>
              <a:ext cx="2780928" cy="2780928"/>
            </a:xfrm>
            <a:prstGeom prst="rect">
              <a:avLst/>
            </a:prstGeom>
          </p:spPr>
        </p:pic>
        <p:pic>
          <p:nvPicPr>
            <p:cNvPr id="6" name="Picture 5" descr="TEC Values Poster-Yellow.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37072" y="539636"/>
              <a:ext cx="2780928" cy="2780928"/>
            </a:xfrm>
            <a:prstGeom prst="rect">
              <a:avLst/>
            </a:prstGeom>
          </p:spPr>
        </p:pic>
      </p:grpSp>
    </p:spTree>
    <p:extLst>
      <p:ext uri="{BB962C8B-B14F-4D97-AF65-F5344CB8AC3E}">
        <p14:creationId xmlns:p14="http://schemas.microsoft.com/office/powerpoint/2010/main" val="3801703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47876616"/>
              </p:ext>
            </p:extLst>
          </p:nvPr>
        </p:nvGraphicFramePr>
        <p:xfrm>
          <a:off x="1524000" y="1397000"/>
          <a:ext cx="6096000" cy="35712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NZ" sz="1200" smtClean="0">
                          <a:latin typeface="Arial" panose="020B0604020202020204" pitchFamily="34" charset="0"/>
                          <a:cs typeface="Arial" panose="020B0604020202020204" pitchFamily="34" charset="0"/>
                        </a:rPr>
                        <a:t>Consortia</a:t>
                      </a:r>
                      <a:r>
                        <a:rPr lang="en-NZ" sz="1200" baseline="0" smtClean="0">
                          <a:latin typeface="Arial" panose="020B0604020202020204" pitchFamily="34" charset="0"/>
                          <a:cs typeface="Arial" panose="020B0604020202020204" pitchFamily="34" charset="0"/>
                        </a:rPr>
                        <a:t> budget</a:t>
                      </a:r>
                    </a:p>
                    <a:p>
                      <a:endParaRPr lang="en-NZ" sz="1200" baseline="0" smtClean="0">
                        <a:latin typeface="Arial" panose="020B0604020202020204" pitchFamily="34" charset="0"/>
                        <a:cs typeface="Arial" panose="020B0604020202020204" pitchFamily="34" charset="0"/>
                      </a:endParaRPr>
                    </a:p>
                    <a:p>
                      <a:r>
                        <a:rPr lang="en-NZ" sz="1200" baseline="0" smtClean="0">
                          <a:latin typeface="Arial" panose="020B0604020202020204" pitchFamily="34" charset="0"/>
                          <a:cs typeface="Arial" panose="020B0604020202020204" pitchFamily="34" charset="0"/>
                        </a:rPr>
                        <a:t>3.2 million</a:t>
                      </a:r>
                    </a:p>
                    <a:p>
                      <a:r>
                        <a:rPr lang="en-NZ" sz="1200" baseline="0" smtClean="0">
                          <a:latin typeface="Arial" panose="020B0604020202020204" pitchFamily="34" charset="0"/>
                          <a:cs typeface="Arial" panose="020B0604020202020204" pitchFamily="34" charset="0"/>
                        </a:rPr>
                        <a:t>16 consortium</a:t>
                      </a:r>
                    </a:p>
                    <a:p>
                      <a:pPr algn="ctr"/>
                      <a:r>
                        <a:rPr lang="en-NZ" sz="1200" smtClean="0">
                          <a:latin typeface="Arial" panose="020B0604020202020204" pitchFamily="34" charset="0"/>
                          <a:cs typeface="Arial" panose="020B0604020202020204" pitchFamily="34" charset="0"/>
                        </a:rPr>
                        <a:t>Led by</a:t>
                      </a:r>
                      <a:endParaRPr lang="en-NZ" sz="1200" dirty="0" smtClean="0">
                        <a:latin typeface="Arial" panose="020B0604020202020204" pitchFamily="34" charset="0"/>
                        <a:cs typeface="Arial" panose="020B0604020202020204" pitchFamily="34" charset="0"/>
                      </a:endParaRPr>
                    </a:p>
                    <a:p>
                      <a:r>
                        <a:rPr lang="en-NZ" sz="1200" baseline="0" smtClean="0">
                          <a:latin typeface="Arial" panose="020B0604020202020204" pitchFamily="34" charset="0"/>
                          <a:cs typeface="Arial" panose="020B0604020202020204" pitchFamily="34" charset="0"/>
                        </a:rPr>
                        <a:t>Council x 1 </a:t>
                      </a:r>
                    </a:p>
                    <a:p>
                      <a:r>
                        <a:rPr lang="en-NZ" sz="1200" smtClean="0">
                          <a:latin typeface="Arial" panose="020B0604020202020204" pitchFamily="34" charset="0"/>
                          <a:cs typeface="Arial" panose="020B0604020202020204" pitchFamily="34" charset="0"/>
                        </a:rPr>
                        <a:t>Iwi x 2</a:t>
                      </a:r>
                    </a:p>
                    <a:p>
                      <a:r>
                        <a:rPr lang="en-NZ" sz="1200" smtClean="0">
                          <a:latin typeface="Arial" panose="020B0604020202020204" pitchFamily="34" charset="0"/>
                          <a:cs typeface="Arial" panose="020B0604020202020204" pitchFamily="34" charset="0"/>
                        </a:rPr>
                        <a:t>TEO x</a:t>
                      </a:r>
                      <a:r>
                        <a:rPr lang="en-NZ" sz="1200" baseline="0" smtClean="0">
                          <a:latin typeface="Arial" panose="020B0604020202020204" pitchFamily="34" charset="0"/>
                          <a:cs typeface="Arial" panose="020B0604020202020204" pitchFamily="34" charset="0"/>
                        </a:rPr>
                        <a:t> 13</a:t>
                      </a:r>
                    </a:p>
                    <a:p>
                      <a:r>
                        <a:rPr lang="en-NZ" sz="1200" smtClean="0">
                          <a:latin typeface="Arial" panose="020B0604020202020204" pitchFamily="34" charset="0"/>
                          <a:cs typeface="Arial" panose="020B0604020202020204" pitchFamily="34" charset="0"/>
                        </a:rPr>
                        <a:t> </a:t>
                      </a:r>
                    </a:p>
                    <a:p>
                      <a:endParaRPr lang="en-NZ" sz="1200" u="sng" smtClean="0">
                        <a:latin typeface="Arial" panose="020B0604020202020204" pitchFamily="34" charset="0"/>
                        <a:cs typeface="Arial" panose="020B0604020202020204" pitchFamily="34" charset="0"/>
                      </a:endParaRPr>
                    </a:p>
                    <a:p>
                      <a:endParaRPr lang="en-NZ" sz="1200" u="sng" smtClean="0">
                        <a:latin typeface="Arial" panose="020B0604020202020204" pitchFamily="34" charset="0"/>
                        <a:cs typeface="Arial" panose="020B0604020202020204" pitchFamily="34" charset="0"/>
                      </a:endParaRPr>
                    </a:p>
                    <a:p>
                      <a:r>
                        <a:rPr lang="en-NZ" sz="1200" u="sng" smtClean="0">
                          <a:latin typeface="Arial" panose="020B0604020202020204" pitchFamily="34" charset="0"/>
                          <a:cs typeface="Arial" panose="020B0604020202020204" pitchFamily="34" charset="0"/>
                        </a:rPr>
                        <a:t>Triggers</a:t>
                      </a:r>
                      <a:r>
                        <a:rPr lang="en-NZ" sz="1200" baseline="0" smtClean="0">
                          <a:latin typeface="Arial" panose="020B0604020202020204" pitchFamily="34" charset="0"/>
                          <a:cs typeface="Arial" panose="020B0604020202020204" pitchFamily="34" charset="0"/>
                        </a:rPr>
                        <a:t> all other TEC funding agreements</a:t>
                      </a:r>
                      <a:endParaRPr lang="en-NZ" sz="1200" dirty="0" smtClean="0">
                        <a:latin typeface="Arial" panose="020B0604020202020204" pitchFamily="34" charset="0"/>
                        <a:cs typeface="Arial" panose="020B0604020202020204" pitchFamily="34" charset="0"/>
                      </a:endParaRPr>
                    </a:p>
                    <a:p>
                      <a:endParaRPr lang="en-NZ" dirty="0" smtClean="0">
                        <a:latin typeface="Arial" panose="020B0604020202020204" pitchFamily="34" charset="0"/>
                        <a:cs typeface="Arial" panose="020B0604020202020204" pitchFamily="34" charset="0"/>
                      </a:endParaRPr>
                    </a:p>
                    <a:p>
                      <a:endParaRPr lang="en-NZ" dirty="0" smtClean="0">
                        <a:latin typeface="Arial" panose="020B0604020202020204" pitchFamily="34" charset="0"/>
                        <a:cs typeface="Arial" panose="020B0604020202020204" pitchFamily="34" charset="0"/>
                      </a:endParaRPr>
                    </a:p>
                  </a:txBody>
                  <a:tcPr/>
                </a:tc>
                <a:tc>
                  <a:txBody>
                    <a:bodyPr/>
                    <a:lstStyle/>
                    <a:p>
                      <a:r>
                        <a:rPr lang="en-NZ" sz="1200" dirty="0" smtClean="0">
                          <a:latin typeface="Arial" panose="020B0604020202020204" pitchFamily="34" charset="0"/>
                          <a:cs typeface="Arial" panose="020B0604020202020204" pitchFamily="34" charset="0"/>
                        </a:rPr>
                        <a:t>Fees Top Up</a:t>
                      </a:r>
                    </a:p>
                    <a:p>
                      <a:endParaRPr lang="en-NZ" sz="1200" dirty="0" smtClean="0">
                        <a:latin typeface="Arial" panose="020B0604020202020204" pitchFamily="34" charset="0"/>
                        <a:cs typeface="Arial" panose="020B0604020202020204" pitchFamily="34" charset="0"/>
                      </a:endParaRPr>
                    </a:p>
                    <a:p>
                      <a:r>
                        <a:rPr lang="en-NZ" sz="1200" dirty="0" smtClean="0">
                          <a:latin typeface="Arial" panose="020B0604020202020204" pitchFamily="34" charset="0"/>
                          <a:cs typeface="Arial" panose="020B0604020202020204" pitchFamily="34" charset="0"/>
                        </a:rPr>
                        <a:t>$4,000.00 </a:t>
                      </a:r>
                    </a:p>
                    <a:p>
                      <a:r>
                        <a:rPr lang="en-NZ" sz="1200" dirty="0" smtClean="0">
                          <a:latin typeface="Arial" panose="020B0604020202020204" pitchFamily="34" charset="0"/>
                          <a:cs typeface="Arial" panose="020B0604020202020204" pitchFamily="34" charset="0"/>
                        </a:rPr>
                        <a:t>Per</a:t>
                      </a:r>
                      <a:r>
                        <a:rPr lang="en-NZ" sz="1200" baseline="0" dirty="0" smtClean="0">
                          <a:latin typeface="Arial" panose="020B0604020202020204" pitchFamily="34" charset="0"/>
                          <a:cs typeface="Arial" panose="020B0604020202020204" pitchFamily="34" charset="0"/>
                        </a:rPr>
                        <a:t> learner</a:t>
                      </a:r>
                    </a:p>
                    <a:p>
                      <a:r>
                        <a:rPr lang="en-NZ" sz="1200" baseline="0" dirty="0" smtClean="0">
                          <a:latin typeface="Arial" panose="020B0604020202020204" pitchFamily="34" charset="0"/>
                          <a:cs typeface="Arial" panose="020B0604020202020204" pitchFamily="34" charset="0"/>
                        </a:rPr>
                        <a:t>Paid to TEO</a:t>
                      </a:r>
                    </a:p>
                    <a:p>
                      <a:endParaRPr lang="en-NZ" sz="1200" baseline="0" dirty="0" smtClean="0">
                        <a:latin typeface="Arial" panose="020B0604020202020204" pitchFamily="34" charset="0"/>
                        <a:cs typeface="Arial" panose="020B0604020202020204" pitchFamily="34" charset="0"/>
                      </a:endParaRPr>
                    </a:p>
                    <a:p>
                      <a:r>
                        <a:rPr lang="en-NZ" sz="1200" baseline="0" dirty="0" smtClean="0">
                          <a:latin typeface="Arial" panose="020B0604020202020204" pitchFamily="34" charset="0"/>
                          <a:cs typeface="Arial" panose="020B0604020202020204" pitchFamily="34" charset="0"/>
                        </a:rPr>
                        <a:t>22 TEOs delivering MPTT </a:t>
                      </a:r>
                    </a:p>
                    <a:p>
                      <a:r>
                        <a:rPr lang="en-NZ" sz="1200" baseline="0" dirty="0" smtClean="0">
                          <a:latin typeface="Arial" panose="020B0604020202020204" pitchFamily="34" charset="0"/>
                          <a:cs typeface="Arial" panose="020B0604020202020204" pitchFamily="34" charset="0"/>
                        </a:rPr>
                        <a:t>EFTS</a:t>
                      </a:r>
                    </a:p>
                    <a:p>
                      <a:endParaRPr lang="en-NZ" sz="1200" baseline="0" dirty="0" smtClean="0">
                        <a:latin typeface="Arial" panose="020B0604020202020204" pitchFamily="34" charset="0"/>
                        <a:cs typeface="Arial" panose="020B0604020202020204" pitchFamily="34" charset="0"/>
                      </a:endParaRPr>
                    </a:p>
                    <a:p>
                      <a:endParaRPr lang="en-NZ" sz="1200" dirty="0" smtClean="0">
                        <a:latin typeface="Arial" panose="020B0604020202020204" pitchFamily="34" charset="0"/>
                        <a:cs typeface="Arial" panose="020B0604020202020204" pitchFamily="34" charset="0"/>
                      </a:endParaRPr>
                    </a:p>
                    <a:p>
                      <a:r>
                        <a:rPr lang="en-NZ" sz="1200" dirty="0" smtClean="0">
                          <a:latin typeface="Arial" panose="020B0604020202020204" pitchFamily="34" charset="0"/>
                          <a:cs typeface="Arial" panose="020B0604020202020204" pitchFamily="34" charset="0"/>
                        </a:rPr>
                        <a:t>2,400</a:t>
                      </a:r>
                      <a:r>
                        <a:rPr lang="en-NZ" sz="1200" baseline="0" dirty="0" smtClean="0">
                          <a:latin typeface="Arial" panose="020B0604020202020204" pitchFamily="34" charset="0"/>
                          <a:cs typeface="Arial" panose="020B0604020202020204" pitchFamily="34" charset="0"/>
                        </a:rPr>
                        <a:t> learner places purchased in 2016</a:t>
                      </a:r>
                      <a:endParaRPr lang="en-NZ" sz="1200" dirty="0">
                        <a:latin typeface="Arial" panose="020B0604020202020204" pitchFamily="34" charset="0"/>
                        <a:cs typeface="Arial" panose="020B0604020202020204" pitchFamily="34" charset="0"/>
                      </a:endParaRPr>
                    </a:p>
                  </a:txBody>
                  <a:tcPr/>
                </a:tc>
                <a:tc>
                  <a:txBody>
                    <a:bodyPr/>
                    <a:lstStyle/>
                    <a:p>
                      <a:r>
                        <a:rPr lang="en-NZ" sz="1200" smtClean="0">
                          <a:latin typeface="Arial" panose="020B0604020202020204" pitchFamily="34" charset="0"/>
                          <a:cs typeface="Arial" panose="020B0604020202020204" pitchFamily="34" charset="0"/>
                        </a:rPr>
                        <a:t>Brokerage</a:t>
                      </a:r>
                    </a:p>
                    <a:p>
                      <a:endParaRPr lang="en-NZ" sz="1200" smtClean="0">
                        <a:latin typeface="Arial" panose="020B0604020202020204" pitchFamily="34" charset="0"/>
                        <a:cs typeface="Arial" panose="020B0604020202020204" pitchFamily="34" charset="0"/>
                      </a:endParaRPr>
                    </a:p>
                    <a:p>
                      <a:r>
                        <a:rPr lang="en-NZ" sz="1200" smtClean="0">
                          <a:latin typeface="Arial" panose="020B0604020202020204" pitchFamily="34" charset="0"/>
                          <a:cs typeface="Arial" panose="020B0604020202020204" pitchFamily="34" charset="0"/>
                        </a:rPr>
                        <a:t>$1,000.00</a:t>
                      </a:r>
                    </a:p>
                    <a:p>
                      <a:r>
                        <a:rPr lang="en-NZ" sz="1200" smtClean="0">
                          <a:latin typeface="Arial" panose="020B0604020202020204" pitchFamily="34" charset="0"/>
                          <a:cs typeface="Arial" panose="020B0604020202020204" pitchFamily="34" charset="0"/>
                        </a:rPr>
                        <a:t>Per</a:t>
                      </a:r>
                      <a:r>
                        <a:rPr lang="en-NZ" sz="1200" baseline="0" smtClean="0">
                          <a:latin typeface="Arial" panose="020B0604020202020204" pitchFamily="34" charset="0"/>
                          <a:cs typeface="Arial" panose="020B0604020202020204" pitchFamily="34" charset="0"/>
                        </a:rPr>
                        <a:t> learner</a:t>
                      </a:r>
                    </a:p>
                    <a:p>
                      <a:r>
                        <a:rPr lang="en-NZ" sz="1200" baseline="0" smtClean="0">
                          <a:latin typeface="Arial" panose="020B0604020202020204" pitchFamily="34" charset="0"/>
                          <a:cs typeface="Arial" panose="020B0604020202020204" pitchFamily="34" charset="0"/>
                        </a:rPr>
                        <a:t>Paid to TEO</a:t>
                      </a:r>
                    </a:p>
                    <a:p>
                      <a:endParaRPr lang="en-NZ" sz="1200" baseline="0" smtClean="0">
                        <a:latin typeface="Arial" panose="020B0604020202020204" pitchFamily="34" charset="0"/>
                        <a:cs typeface="Arial" panose="020B0604020202020204" pitchFamily="34" charset="0"/>
                      </a:endParaRPr>
                    </a:p>
                    <a:p>
                      <a:endParaRPr lang="en-NZ" sz="1200" baseline="0" smtClean="0">
                        <a:latin typeface="Arial" panose="020B0604020202020204" pitchFamily="34" charset="0"/>
                        <a:cs typeface="Arial" panose="020B0604020202020204" pitchFamily="34" charset="0"/>
                      </a:endParaRPr>
                    </a:p>
                    <a:p>
                      <a:endParaRPr lang="en-NZ" sz="1200" baseline="0" smtClean="0">
                        <a:latin typeface="Arial" panose="020B0604020202020204" pitchFamily="34" charset="0"/>
                        <a:cs typeface="Arial" panose="020B0604020202020204" pitchFamily="34" charset="0"/>
                      </a:endParaRPr>
                    </a:p>
                    <a:p>
                      <a:endParaRPr lang="en-NZ" sz="1200" baseline="0" smtClean="0">
                        <a:latin typeface="Arial" panose="020B0604020202020204" pitchFamily="34" charset="0"/>
                        <a:cs typeface="Arial" panose="020B0604020202020204" pitchFamily="34" charset="0"/>
                      </a:endParaRPr>
                    </a:p>
                    <a:p>
                      <a:r>
                        <a:rPr lang="en-NZ" sz="1200" baseline="0" smtClean="0">
                          <a:latin typeface="Arial" panose="020B0604020202020204" pitchFamily="34" charset="0"/>
                          <a:cs typeface="Arial" panose="020B0604020202020204" pitchFamily="34" charset="0"/>
                        </a:rPr>
                        <a:t>22 TEOs </a:t>
                      </a:r>
                    </a:p>
                    <a:p>
                      <a:r>
                        <a:rPr lang="en-NZ" sz="1200" baseline="0" smtClean="0">
                          <a:latin typeface="Arial" panose="020B0604020202020204" pitchFamily="34" charset="0"/>
                          <a:cs typeface="Arial" panose="020B0604020202020204" pitchFamily="34" charset="0"/>
                        </a:rPr>
                        <a:t>Paid out in 2 parts</a:t>
                      </a:r>
                    </a:p>
                    <a:p>
                      <a:r>
                        <a:rPr lang="en-NZ" sz="1200" baseline="0" smtClean="0">
                          <a:latin typeface="Arial" panose="020B0604020202020204" pitchFamily="34" charset="0"/>
                          <a:cs typeface="Arial" panose="020B0604020202020204" pitchFamily="34" charset="0"/>
                        </a:rPr>
                        <a:t>Base of $700</a:t>
                      </a:r>
                    </a:p>
                    <a:p>
                      <a:r>
                        <a:rPr lang="en-NZ" sz="1200" baseline="0" smtClean="0">
                          <a:latin typeface="Arial" panose="020B0604020202020204" pitchFamily="34" charset="0"/>
                          <a:cs typeface="Arial" panose="020B0604020202020204" pitchFamily="34" charset="0"/>
                        </a:rPr>
                        <a:t>Incentive of $300 paid on outcome</a:t>
                      </a:r>
                      <a:endParaRPr lang="en-NZ" sz="1200" dirty="0">
                        <a:latin typeface="Arial" panose="020B0604020202020204" pitchFamily="34" charset="0"/>
                        <a:cs typeface="Arial" panose="020B0604020202020204" pitchFamily="34" charset="0"/>
                      </a:endParaRPr>
                    </a:p>
                  </a:txBody>
                  <a:tcPr/>
                </a:tc>
                <a:tc>
                  <a:txBody>
                    <a:bodyPr/>
                    <a:lstStyle/>
                    <a:p>
                      <a:r>
                        <a:rPr lang="en-NZ" sz="1200" smtClean="0">
                          <a:latin typeface="Arial" panose="020B0604020202020204" pitchFamily="34" charset="0"/>
                          <a:cs typeface="Arial" panose="020B0604020202020204" pitchFamily="34" charset="0"/>
                        </a:rPr>
                        <a:t>Tools Grant</a:t>
                      </a:r>
                    </a:p>
                    <a:p>
                      <a:endParaRPr lang="en-NZ" sz="1200" smtClean="0">
                        <a:latin typeface="Arial" panose="020B0604020202020204" pitchFamily="34" charset="0"/>
                        <a:cs typeface="Arial" panose="020B0604020202020204" pitchFamily="34" charset="0"/>
                      </a:endParaRPr>
                    </a:p>
                    <a:p>
                      <a:r>
                        <a:rPr lang="en-NZ" sz="1200" smtClean="0">
                          <a:latin typeface="Arial" panose="020B0604020202020204" pitchFamily="34" charset="0"/>
                          <a:cs typeface="Arial" panose="020B0604020202020204" pitchFamily="34" charset="0"/>
                        </a:rPr>
                        <a:t>$1,000.00</a:t>
                      </a:r>
                    </a:p>
                    <a:p>
                      <a:r>
                        <a:rPr lang="en-NZ" sz="1200" smtClean="0">
                          <a:latin typeface="Arial" panose="020B0604020202020204" pitchFamily="34" charset="0"/>
                          <a:cs typeface="Arial" panose="020B0604020202020204" pitchFamily="34" charset="0"/>
                        </a:rPr>
                        <a:t>Per learner</a:t>
                      </a:r>
                    </a:p>
                    <a:p>
                      <a:r>
                        <a:rPr lang="en-NZ" sz="1200" smtClean="0">
                          <a:latin typeface="Arial" panose="020B0604020202020204" pitchFamily="34" charset="0"/>
                          <a:cs typeface="Arial" panose="020B0604020202020204" pitchFamily="34" charset="0"/>
                        </a:rPr>
                        <a:t>Applied</a:t>
                      </a:r>
                      <a:r>
                        <a:rPr lang="en-NZ" sz="1200" baseline="0" smtClean="0">
                          <a:latin typeface="Arial" panose="020B0604020202020204" pitchFamily="34" charset="0"/>
                          <a:cs typeface="Arial" panose="020B0604020202020204" pitchFamily="34" charset="0"/>
                        </a:rPr>
                        <a:t> through TEC and paid to either TEO or learner</a:t>
                      </a:r>
                    </a:p>
                    <a:p>
                      <a:endParaRPr lang="en-NZ" sz="1200" baseline="0" smtClean="0">
                        <a:latin typeface="Arial" panose="020B0604020202020204" pitchFamily="34" charset="0"/>
                        <a:cs typeface="Arial" panose="020B0604020202020204" pitchFamily="34" charset="0"/>
                      </a:endParaRPr>
                    </a:p>
                    <a:p>
                      <a:r>
                        <a:rPr lang="en-NZ" sz="1200" baseline="0" smtClean="0">
                          <a:latin typeface="Arial" panose="020B0604020202020204" pitchFamily="34" charset="0"/>
                          <a:cs typeface="Arial" panose="020B0604020202020204" pitchFamily="34" charset="0"/>
                        </a:rPr>
                        <a:t>Paid on graduation &amp; successful completion of course (ie pass)</a:t>
                      </a:r>
                      <a:endParaRPr lang="en-NZ" sz="1200" dirty="0">
                        <a:latin typeface="Arial" panose="020B0604020202020204" pitchFamily="34" charset="0"/>
                        <a:cs typeface="Arial" panose="020B0604020202020204" pitchFamily="34" charset="0"/>
                      </a:endParaRPr>
                    </a:p>
                  </a:txBody>
                  <a:tcPr/>
                </a:tc>
              </a:tr>
              <a:tr h="370840">
                <a:tc gridSpan="4">
                  <a:txBody>
                    <a:bodyPr/>
                    <a:lstStyle/>
                    <a:p>
                      <a:pPr algn="ctr"/>
                      <a:r>
                        <a:rPr lang="en-NZ" dirty="0" smtClean="0">
                          <a:latin typeface="Arial" panose="020B0604020202020204" pitchFamily="34" charset="0"/>
                          <a:cs typeface="Arial" panose="020B0604020202020204" pitchFamily="34" charset="0"/>
                        </a:rPr>
                        <a:t>SAC</a:t>
                      </a:r>
                      <a:r>
                        <a:rPr lang="en-NZ" baseline="0" dirty="0" smtClean="0">
                          <a:latin typeface="Arial" panose="020B0604020202020204" pitchFamily="34" charset="0"/>
                          <a:cs typeface="Arial" panose="020B0604020202020204" pitchFamily="34" charset="0"/>
                        </a:rPr>
                        <a:t> levels 1-4 funding </a:t>
                      </a:r>
                      <a:endParaRPr lang="en-NZ" dirty="0">
                        <a:latin typeface="Arial" panose="020B0604020202020204" pitchFamily="34" charset="0"/>
                        <a:cs typeface="Arial" panose="020B0604020202020204" pitchFamily="34" charset="0"/>
                      </a:endParaRPr>
                    </a:p>
                  </a:txBody>
                  <a:tcPr/>
                </a:tc>
                <a:tc hMerge="1">
                  <a:txBody>
                    <a:bodyPr/>
                    <a:lstStyle/>
                    <a:p>
                      <a:endParaRPr lang="en-NZ"/>
                    </a:p>
                  </a:txBody>
                  <a:tcPr/>
                </a:tc>
                <a:tc hMerge="1">
                  <a:txBody>
                    <a:bodyPr/>
                    <a:lstStyle/>
                    <a:p>
                      <a:endParaRPr lang="en-NZ"/>
                    </a:p>
                  </a:txBody>
                  <a:tcPr/>
                </a:tc>
                <a:tc hMerge="1">
                  <a:txBody>
                    <a:bodyPr/>
                    <a:lstStyle/>
                    <a:p>
                      <a:endParaRPr lang="en-NZ" dirty="0"/>
                    </a:p>
                  </a:txBody>
                  <a:tcPr/>
                </a:tc>
              </a:tr>
            </a:tbl>
          </a:graphicData>
        </a:graphic>
      </p:graphicFrame>
      <p:sp>
        <p:nvSpPr>
          <p:cNvPr id="3" name="TextBox 2"/>
          <p:cNvSpPr txBox="1"/>
          <p:nvPr/>
        </p:nvSpPr>
        <p:spPr>
          <a:xfrm>
            <a:off x="1719263" y="809625"/>
            <a:ext cx="5681662" cy="369332"/>
          </a:xfrm>
          <a:prstGeom prst="rect">
            <a:avLst/>
          </a:prstGeom>
          <a:noFill/>
        </p:spPr>
        <p:txBody>
          <a:bodyPr wrap="square" rtlCol="0">
            <a:spAutoFit/>
          </a:bodyPr>
          <a:lstStyle/>
          <a:p>
            <a:pPr algn="ctr"/>
            <a:r>
              <a:rPr lang="en-NZ" dirty="0" smtClean="0">
                <a:latin typeface="Arial" panose="020B0604020202020204" pitchFamily="34" charset="0"/>
                <a:cs typeface="Arial" panose="020B0604020202020204" pitchFamily="34" charset="0"/>
              </a:rPr>
              <a:t>How the funding works</a:t>
            </a:r>
            <a:endParaRPr lang="en-NZ" dirty="0">
              <a:latin typeface="Arial" panose="020B0604020202020204" pitchFamily="34" charset="0"/>
              <a:cs typeface="Arial" panose="020B0604020202020204" pitchFamily="34" charset="0"/>
            </a:endParaRPr>
          </a:p>
        </p:txBody>
      </p:sp>
      <p:sp>
        <p:nvSpPr>
          <p:cNvPr id="4" name="TextBox 3"/>
          <p:cNvSpPr txBox="1"/>
          <p:nvPr/>
        </p:nvSpPr>
        <p:spPr>
          <a:xfrm>
            <a:off x="7920037" y="4691241"/>
            <a:ext cx="857249" cy="276999"/>
          </a:xfrm>
          <a:prstGeom prst="rect">
            <a:avLst/>
          </a:prstGeom>
          <a:noFill/>
        </p:spPr>
        <p:txBody>
          <a:bodyPr wrap="square" rtlCol="0">
            <a:spAutoFit/>
          </a:bodyPr>
          <a:lstStyle/>
          <a:p>
            <a:r>
              <a:rPr lang="en-NZ" sz="1200" dirty="0" smtClean="0">
                <a:latin typeface="Arial" panose="020B0604020202020204" pitchFamily="34" charset="0"/>
                <a:cs typeface="Arial" panose="020B0604020202020204" pitchFamily="34" charset="0"/>
              </a:rPr>
              <a:t>On plan</a:t>
            </a:r>
            <a:endParaRPr lang="en-NZ" sz="1200" dirty="0">
              <a:latin typeface="Arial" panose="020B0604020202020204" pitchFamily="34" charset="0"/>
              <a:cs typeface="Arial" panose="020B0604020202020204" pitchFamily="34" charset="0"/>
            </a:endParaRPr>
          </a:p>
        </p:txBody>
      </p:sp>
      <p:cxnSp>
        <p:nvCxnSpPr>
          <p:cNvPr id="6" name="Straight Arrow Connector 5"/>
          <p:cNvCxnSpPr>
            <a:endCxn id="4" idx="1"/>
          </p:cNvCxnSpPr>
          <p:nvPr/>
        </p:nvCxnSpPr>
        <p:spPr>
          <a:xfrm>
            <a:off x="7696199" y="4829740"/>
            <a:ext cx="22383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967663" y="1920478"/>
            <a:ext cx="857249" cy="276999"/>
          </a:xfrm>
          <a:prstGeom prst="rect">
            <a:avLst/>
          </a:prstGeom>
          <a:noFill/>
        </p:spPr>
        <p:txBody>
          <a:bodyPr wrap="square" rtlCol="0">
            <a:spAutoFit/>
          </a:bodyPr>
          <a:lstStyle/>
          <a:p>
            <a:r>
              <a:rPr lang="en-NZ" sz="1200" dirty="0" smtClean="0">
                <a:latin typeface="Arial" panose="020B0604020202020204" pitchFamily="34" charset="0"/>
                <a:cs typeface="Arial" panose="020B0604020202020204" pitchFamily="34" charset="0"/>
              </a:rPr>
              <a:t>Off plan</a:t>
            </a:r>
            <a:endParaRPr lang="en-NZ" sz="1200" dirty="0">
              <a:latin typeface="Arial" panose="020B0604020202020204" pitchFamily="34" charset="0"/>
              <a:cs typeface="Arial" panose="020B0604020202020204" pitchFamily="34" charset="0"/>
            </a:endParaRPr>
          </a:p>
        </p:txBody>
      </p:sp>
      <p:cxnSp>
        <p:nvCxnSpPr>
          <p:cNvPr id="8" name="Straight Arrow Connector 7"/>
          <p:cNvCxnSpPr/>
          <p:nvPr/>
        </p:nvCxnSpPr>
        <p:spPr>
          <a:xfrm>
            <a:off x="7736681" y="2058977"/>
            <a:ext cx="22383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Curved Down Arrow 9"/>
          <p:cNvSpPr/>
          <p:nvPr/>
        </p:nvSpPr>
        <p:spPr>
          <a:xfrm>
            <a:off x="2876550" y="1145618"/>
            <a:ext cx="357188" cy="200025"/>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chemeClr val="tx1"/>
              </a:solidFill>
            </a:endParaRPr>
          </a:p>
        </p:txBody>
      </p:sp>
      <p:sp>
        <p:nvSpPr>
          <p:cNvPr id="11" name="Curved Down Arrow 10"/>
          <p:cNvSpPr/>
          <p:nvPr/>
        </p:nvSpPr>
        <p:spPr>
          <a:xfrm>
            <a:off x="4381500" y="1145619"/>
            <a:ext cx="357188" cy="200025"/>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chemeClr val="tx1"/>
              </a:solidFill>
            </a:endParaRPr>
          </a:p>
        </p:txBody>
      </p:sp>
      <p:sp>
        <p:nvSpPr>
          <p:cNvPr id="12" name="Curved Down Arrow 11"/>
          <p:cNvSpPr/>
          <p:nvPr/>
        </p:nvSpPr>
        <p:spPr>
          <a:xfrm>
            <a:off x="5919787" y="1156731"/>
            <a:ext cx="357188" cy="200025"/>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chemeClr val="tx1"/>
              </a:solidFill>
            </a:endParaRPr>
          </a:p>
        </p:txBody>
      </p:sp>
      <p:sp>
        <p:nvSpPr>
          <p:cNvPr id="13" name="TextBox 12"/>
          <p:cNvSpPr txBox="1"/>
          <p:nvPr/>
        </p:nvSpPr>
        <p:spPr>
          <a:xfrm>
            <a:off x="266700" y="1397000"/>
            <a:ext cx="1066799" cy="646331"/>
          </a:xfrm>
          <a:prstGeom prst="rect">
            <a:avLst/>
          </a:prstGeom>
          <a:noFill/>
        </p:spPr>
        <p:txBody>
          <a:bodyPr wrap="square" rtlCol="0">
            <a:spAutoFit/>
          </a:bodyPr>
          <a:lstStyle/>
          <a:p>
            <a:r>
              <a:rPr lang="en-NZ" sz="1200" dirty="0" smtClean="0">
                <a:latin typeface="Arial" panose="020B0604020202020204" pitchFamily="34" charset="0"/>
                <a:cs typeface="Arial" panose="020B0604020202020204" pitchFamily="34" charset="0"/>
              </a:rPr>
              <a:t>Funding Confirmation </a:t>
            </a:r>
          </a:p>
          <a:p>
            <a:r>
              <a:rPr lang="en-NZ" sz="1200" dirty="0" smtClean="0">
                <a:latin typeface="Arial" panose="020B0604020202020204" pitchFamily="34" charset="0"/>
                <a:cs typeface="Arial" panose="020B0604020202020204" pitchFamily="34" charset="0"/>
              </a:rPr>
              <a:t>Letters x 3</a:t>
            </a:r>
            <a:endParaRPr lang="en-NZ" sz="1200" dirty="0">
              <a:latin typeface="Arial" panose="020B0604020202020204" pitchFamily="34" charset="0"/>
              <a:cs typeface="Arial" panose="020B0604020202020204" pitchFamily="34" charset="0"/>
            </a:endParaRPr>
          </a:p>
        </p:txBody>
      </p:sp>
      <p:cxnSp>
        <p:nvCxnSpPr>
          <p:cNvPr id="14" name="Straight Arrow Connector 13"/>
          <p:cNvCxnSpPr/>
          <p:nvPr/>
        </p:nvCxnSpPr>
        <p:spPr>
          <a:xfrm>
            <a:off x="1221580" y="1544627"/>
            <a:ext cx="22383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7216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latin typeface="Arial" panose="020B0604020202020204" pitchFamily="34" charset="0"/>
                <a:cs typeface="Arial" panose="020B0604020202020204" pitchFamily="34" charset="0"/>
              </a:rPr>
              <a:t>Tools Grant Process</a:t>
            </a:r>
            <a:endParaRPr lang="en-NZ" dirty="0">
              <a:latin typeface="Arial" panose="020B0604020202020204" pitchFamily="34" charset="0"/>
              <a:cs typeface="Arial" panose="020B0604020202020204" pitchFamily="34" charset="0"/>
            </a:endParaRP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Diagram 7"/>
          <p:cNvGraphicFramePr/>
          <p:nvPr>
            <p:extLst>
              <p:ext uri="{D42A27DB-BD31-4B8C-83A1-F6EECF244321}">
                <p14:modId xmlns:p14="http://schemas.microsoft.com/office/powerpoint/2010/main" val="1930393147"/>
              </p:ext>
            </p:extLst>
          </p:nvPr>
        </p:nvGraphicFramePr>
        <p:xfrm>
          <a:off x="293914" y="1975757"/>
          <a:ext cx="8605157"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3"/>
          <p:cNvSpPr>
            <a:spLocks noChangeArrowheads="1"/>
          </p:cNvSpPr>
          <p:nvPr/>
        </p:nvSpPr>
        <p:spPr bwMode="auto">
          <a:xfrm>
            <a:off x="0" y="3399651"/>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en-NZ" alt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endParaRPr kumimoji="0" lang="en-NZ"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58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b="1" dirty="0">
                <a:latin typeface="Arial" panose="020B0604020202020204" pitchFamily="34" charset="0"/>
                <a:cs typeface="Arial" panose="020B0604020202020204" pitchFamily="34" charset="0"/>
              </a:rPr>
              <a:t>SharePoint</a:t>
            </a:r>
            <a:endParaRPr lang="en-NZ"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NZ" sz="1800" dirty="0">
                <a:latin typeface="Arial" panose="020B0604020202020204" pitchFamily="34" charset="0"/>
                <a:cs typeface="Arial" panose="020B0604020202020204" pitchFamily="34" charset="0"/>
              </a:rPr>
              <a:t>Effective way to share best practice nationwide</a:t>
            </a:r>
          </a:p>
          <a:p>
            <a:pPr marL="285750" indent="-285750">
              <a:buFont typeface="Arial" panose="020B0604020202020204" pitchFamily="34" charset="0"/>
              <a:buChar char="•"/>
            </a:pPr>
            <a:endParaRPr lang="en-NZ"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NZ" sz="1800" dirty="0">
                <a:latin typeface="Arial" panose="020B0604020202020204" pitchFamily="34" charset="0"/>
                <a:cs typeface="Arial" panose="020B0604020202020204" pitchFamily="34" charset="0"/>
              </a:rPr>
              <a:t>Necessary part of reporting process</a:t>
            </a:r>
          </a:p>
          <a:p>
            <a:pPr marL="285750" indent="-285750">
              <a:buFont typeface="Arial" panose="020B0604020202020204" pitchFamily="34" charset="0"/>
              <a:buChar char="•"/>
            </a:pPr>
            <a:endParaRPr lang="en-NZ"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NZ" sz="1800" dirty="0">
                <a:latin typeface="Arial" panose="020B0604020202020204" pitchFamily="34" charset="0"/>
                <a:cs typeface="Arial" panose="020B0604020202020204" pitchFamily="34" charset="0"/>
              </a:rPr>
              <a:t>Opportunity to lift MPTT profile across government</a:t>
            </a:r>
          </a:p>
          <a:p>
            <a:pPr marL="285750" indent="-285750">
              <a:buFont typeface="Arial" panose="020B0604020202020204" pitchFamily="34" charset="0"/>
              <a:buChar char="•"/>
            </a:pPr>
            <a:endParaRPr lang="en-NZ"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NZ" sz="1800" dirty="0">
                <a:latin typeface="Arial" panose="020B0604020202020204" pitchFamily="34" charset="0"/>
                <a:cs typeface="Arial" panose="020B0604020202020204" pitchFamily="34" charset="0"/>
              </a:rPr>
              <a:t>Offers ease of information flow to decision </a:t>
            </a:r>
            <a:r>
              <a:rPr lang="en-NZ" sz="1800" dirty="0" smtClean="0">
                <a:latin typeface="Arial" panose="020B0604020202020204" pitchFamily="34" charset="0"/>
                <a:cs typeface="Arial" panose="020B0604020202020204" pitchFamily="34" charset="0"/>
              </a:rPr>
              <a:t>makers</a:t>
            </a:r>
            <a:endParaRPr lang="en-NZ" dirty="0"/>
          </a:p>
        </p:txBody>
      </p:sp>
    </p:spTree>
    <p:extLst>
      <p:ext uri="{BB962C8B-B14F-4D97-AF65-F5344CB8AC3E}">
        <p14:creationId xmlns:p14="http://schemas.microsoft.com/office/powerpoint/2010/main" val="1863745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813053428"/>
              </p:ext>
            </p:extLst>
          </p:nvPr>
        </p:nvGraphicFramePr>
        <p:xfrm>
          <a:off x="3109913" y="1397000"/>
          <a:ext cx="2924175" cy="4064000"/>
        </p:xfrm>
        <a:graphic>
          <a:graphicData uri="http://schemas.openxmlformats.org/presentationml/2006/ole">
            <mc:AlternateContent xmlns:mc="http://schemas.openxmlformats.org/markup-compatibility/2006">
              <mc:Choice xmlns:v="urn:schemas-microsoft-com:vml" Requires="v">
                <p:oleObj spid="_x0000_s3097" name="Visio" r:id="rId4" imgW="10095138" imgH="14026770" progId="Visio.Drawing.11">
                  <p:embed/>
                </p:oleObj>
              </mc:Choice>
              <mc:Fallback>
                <p:oleObj name="Visio" r:id="rId4" imgW="10095138" imgH="14026770" progId="Visio.Drawing.11">
                  <p:embed/>
                  <p:pic>
                    <p:nvPicPr>
                      <p:cNvPr id="0" name=""/>
                      <p:cNvPicPr/>
                      <p:nvPr/>
                    </p:nvPicPr>
                    <p:blipFill>
                      <a:blip r:embed="rId5"/>
                      <a:stretch>
                        <a:fillRect/>
                      </a:stretch>
                    </p:blipFill>
                    <p:spPr>
                      <a:xfrm>
                        <a:off x="3109913" y="1397000"/>
                        <a:ext cx="2924175" cy="4064000"/>
                      </a:xfrm>
                      <a:prstGeom prst="rect">
                        <a:avLst/>
                      </a:prstGeom>
                    </p:spPr>
                  </p:pic>
                </p:oleObj>
              </mc:Fallback>
            </mc:AlternateContent>
          </a:graphicData>
        </a:graphic>
      </p:graphicFrame>
      <p:sp>
        <p:nvSpPr>
          <p:cNvPr id="3" name="TextBox 2"/>
          <p:cNvSpPr txBox="1"/>
          <p:nvPr/>
        </p:nvSpPr>
        <p:spPr>
          <a:xfrm>
            <a:off x="718458" y="804863"/>
            <a:ext cx="8147956" cy="584775"/>
          </a:xfrm>
          <a:prstGeom prst="rect">
            <a:avLst/>
          </a:prstGeom>
          <a:noFill/>
        </p:spPr>
        <p:txBody>
          <a:bodyPr wrap="square" rtlCol="0">
            <a:spAutoFit/>
          </a:bodyPr>
          <a:lstStyle/>
          <a:p>
            <a:pPr algn="ctr"/>
            <a:r>
              <a:rPr lang="en-NZ" sz="3200" dirty="0" smtClean="0">
                <a:latin typeface="Arial" panose="020B0604020202020204" pitchFamily="34" charset="0"/>
                <a:cs typeface="Arial" panose="020B0604020202020204" pitchFamily="34" charset="0"/>
              </a:rPr>
              <a:t>2017 Consortia Negotiation Process</a:t>
            </a:r>
            <a:endParaRPr lang="en-NZ"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915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b="1" dirty="0">
                <a:latin typeface="Arial" panose="020B0604020202020204" pitchFamily="34" charset="0"/>
                <a:cs typeface="Arial" panose="020B0604020202020204" pitchFamily="34" charset="0"/>
              </a:rPr>
              <a:t>Next steps</a:t>
            </a:r>
            <a:br>
              <a:rPr lang="en-NZ" sz="3600" b="1" dirty="0">
                <a:latin typeface="Arial" panose="020B0604020202020204" pitchFamily="34" charset="0"/>
                <a:cs typeface="Arial" panose="020B0604020202020204" pitchFamily="34" charset="0"/>
              </a:rPr>
            </a:br>
            <a:endParaRPr lang="en-NZ"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NZ" sz="2400" dirty="0">
                <a:latin typeface="Arial" panose="020B0604020202020204" pitchFamily="34" charset="0"/>
                <a:cs typeface="Arial" panose="020B0604020202020204" pitchFamily="34" charset="0"/>
              </a:rPr>
              <a:t>Increasing learner numbers by 1,000 in </a:t>
            </a:r>
            <a:r>
              <a:rPr lang="en-NZ" sz="2400" dirty="0" smtClean="0">
                <a:latin typeface="Arial" panose="020B0604020202020204" pitchFamily="34" charset="0"/>
                <a:cs typeface="Arial" panose="020B0604020202020204" pitchFamily="34" charset="0"/>
              </a:rPr>
              <a:t>2017</a:t>
            </a:r>
            <a:endParaRPr lang="en-NZ"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NZ" sz="2400" dirty="0">
                <a:latin typeface="Arial" panose="020B0604020202020204" pitchFamily="34" charset="0"/>
                <a:cs typeface="Arial" panose="020B0604020202020204" pitchFamily="34" charset="0"/>
              </a:rPr>
              <a:t>Negotiating 2017 </a:t>
            </a:r>
            <a:r>
              <a:rPr lang="en-NZ" sz="2400" dirty="0" smtClean="0">
                <a:latin typeface="Arial" panose="020B0604020202020204" pitchFamily="34" charset="0"/>
                <a:cs typeface="Arial" panose="020B0604020202020204" pitchFamily="34" charset="0"/>
              </a:rPr>
              <a:t>contracts</a:t>
            </a:r>
            <a:endParaRPr lang="en-NZ"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NZ" sz="2400" dirty="0">
                <a:latin typeface="Arial" panose="020B0604020202020204" pitchFamily="34" charset="0"/>
                <a:cs typeface="Arial" panose="020B0604020202020204" pitchFamily="34" charset="0"/>
              </a:rPr>
              <a:t>Consolidating consortia business </a:t>
            </a:r>
          </a:p>
          <a:p>
            <a:pPr marL="285750" indent="-285750">
              <a:buFont typeface="Arial" panose="020B0604020202020204" pitchFamily="34" charset="0"/>
              <a:buChar char="•"/>
            </a:pPr>
            <a:r>
              <a:rPr lang="en-NZ" sz="2400" dirty="0">
                <a:latin typeface="Arial" panose="020B0604020202020204" pitchFamily="34" charset="0"/>
                <a:cs typeface="Arial" panose="020B0604020202020204" pitchFamily="34" charset="0"/>
              </a:rPr>
              <a:t>Focus on evaluation </a:t>
            </a:r>
          </a:p>
          <a:p>
            <a:pPr marL="285750" indent="-285750">
              <a:buFont typeface="Arial" panose="020B0604020202020204" pitchFamily="34" charset="0"/>
              <a:buChar char="•"/>
            </a:pPr>
            <a:r>
              <a:rPr lang="en-NZ" sz="2400" dirty="0">
                <a:latin typeface="Arial" panose="020B0604020202020204" pitchFamily="34" charset="0"/>
                <a:cs typeface="Arial" panose="020B0604020202020204" pitchFamily="34" charset="0"/>
              </a:rPr>
              <a:t>Policy shift from training to include end outcomes or next learning destination</a:t>
            </a:r>
          </a:p>
          <a:p>
            <a:endParaRPr lang="en-NZ" dirty="0"/>
          </a:p>
        </p:txBody>
      </p:sp>
    </p:spTree>
    <p:extLst>
      <p:ext uri="{BB962C8B-B14F-4D97-AF65-F5344CB8AC3E}">
        <p14:creationId xmlns:p14="http://schemas.microsoft.com/office/powerpoint/2010/main" val="2348660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MPTT National </a:t>
            </a:r>
            <a:r>
              <a:rPr lang="en-US" dirty="0" err="1" smtClean="0"/>
              <a:t>Wānanga</a:t>
            </a:r>
            <a:r>
              <a:rPr lang="en-US" dirty="0"/>
              <a:t> </a:t>
            </a:r>
            <a:r>
              <a:rPr lang="en-US" dirty="0" smtClean="0"/>
              <a:t>2016</a:t>
            </a:r>
            <a:endParaRPr lang="en-US" dirty="0"/>
          </a:p>
        </p:txBody>
      </p:sp>
      <p:sp>
        <p:nvSpPr>
          <p:cNvPr id="7" name="Subtitle 6"/>
          <p:cNvSpPr>
            <a:spLocks noGrp="1"/>
          </p:cNvSpPr>
          <p:nvPr>
            <p:ph type="subTitle" idx="1"/>
          </p:nvPr>
        </p:nvSpPr>
        <p:spPr/>
        <p:txBody>
          <a:bodyPr/>
          <a:lstStyle/>
          <a:p>
            <a:r>
              <a:rPr lang="en-US" dirty="0" smtClean="0"/>
              <a:t>Seth Campbell,  Manager ITP Investment</a:t>
            </a:r>
            <a:endParaRPr lang="en-US" dirty="0"/>
          </a:p>
        </p:txBody>
      </p:sp>
    </p:spTree>
    <p:extLst>
      <p:ext uri="{BB962C8B-B14F-4D97-AF65-F5344CB8AC3E}">
        <p14:creationId xmlns:p14="http://schemas.microsoft.com/office/powerpoint/2010/main" val="1534136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latin typeface="Arial" panose="020B0604020202020204" pitchFamily="34" charset="0"/>
                <a:cs typeface="Arial" panose="020B0604020202020204" pitchFamily="34" charset="0"/>
              </a:rPr>
              <a:t>TEC Updates</a:t>
            </a:r>
            <a:endParaRPr lang="en-NZ"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NZ" sz="2400" dirty="0" smtClean="0">
                <a:latin typeface="Arial" panose="020B0604020202020204" pitchFamily="34" charset="0"/>
                <a:cs typeface="Arial" panose="020B0604020202020204" pitchFamily="34" charset="0"/>
              </a:rPr>
              <a:t>Fund Owners – ITP Investment</a:t>
            </a:r>
          </a:p>
          <a:p>
            <a:r>
              <a:rPr lang="en-NZ" sz="2400" dirty="0" smtClean="0">
                <a:latin typeface="Arial" panose="020B0604020202020204" pitchFamily="34" charset="0"/>
                <a:cs typeface="Arial" panose="020B0604020202020204" pitchFamily="34" charset="0"/>
              </a:rPr>
              <a:t>2016 Funding Increase is to increase purchase of more learner places</a:t>
            </a:r>
          </a:p>
          <a:p>
            <a:r>
              <a:rPr lang="en-NZ" sz="2400" dirty="0" smtClean="0">
                <a:latin typeface="Arial" panose="020B0604020202020204" pitchFamily="34" charset="0"/>
                <a:cs typeface="Arial" panose="020B0604020202020204" pitchFamily="34" charset="0"/>
              </a:rPr>
              <a:t>New look team:  </a:t>
            </a:r>
          </a:p>
          <a:p>
            <a:r>
              <a:rPr lang="en-NZ" sz="2400" dirty="0" smtClean="0">
                <a:latin typeface="Arial" panose="020B0604020202020204" pitchFamily="34" charset="0"/>
                <a:cs typeface="Arial" panose="020B0604020202020204" pitchFamily="34" charset="0"/>
              </a:rPr>
              <a:t>Investment Managers – Negotiate contracts</a:t>
            </a:r>
          </a:p>
          <a:p>
            <a:r>
              <a:rPr lang="en-NZ" sz="2400" dirty="0" smtClean="0">
                <a:latin typeface="Arial" panose="020B0604020202020204" pitchFamily="34" charset="0"/>
                <a:cs typeface="Arial" panose="020B0604020202020204" pitchFamily="34" charset="0"/>
              </a:rPr>
              <a:t>Senior Advisor ITP – Contract Management</a:t>
            </a:r>
          </a:p>
          <a:p>
            <a:r>
              <a:rPr lang="en-NZ" sz="2400" dirty="0" smtClean="0">
                <a:latin typeface="Arial" panose="020B0604020202020204" pitchFamily="34" charset="0"/>
                <a:cs typeface="Arial" panose="020B0604020202020204" pitchFamily="34" charset="0"/>
              </a:rPr>
              <a:t>Advisor – Monitoring</a:t>
            </a:r>
          </a:p>
          <a:p>
            <a:endParaRPr lang="en-NZ"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1413511"/>
      </p:ext>
    </p:extLst>
  </p:cSld>
  <p:clrMapOvr>
    <a:masterClrMapping/>
  </p:clrMapOvr>
</p:sld>
</file>

<file path=ppt/theme/theme1.xml><?xml version="1.0" encoding="utf-8"?>
<a:theme xmlns:a="http://schemas.openxmlformats.org/drawingml/2006/main" name="Office Theme">
  <a:themeElements>
    <a:clrScheme name="TEC">
      <a:dk1>
        <a:sysClr val="windowText" lastClr="000000"/>
      </a:dk1>
      <a:lt1>
        <a:sysClr val="window" lastClr="FFFFFF"/>
      </a:lt1>
      <a:dk2>
        <a:srgbClr val="333333"/>
      </a:dk2>
      <a:lt2>
        <a:srgbClr val="E6E6E6"/>
      </a:lt2>
      <a:accent1>
        <a:srgbClr val="EA9922"/>
      </a:accent1>
      <a:accent2>
        <a:srgbClr val="007EB9"/>
      </a:accent2>
      <a:accent3>
        <a:srgbClr val="89B02E"/>
      </a:accent3>
      <a:accent4>
        <a:srgbClr val="CB2358"/>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C Form" ma:contentTypeID="0x01010091275595F633AB45856126FF45923C480103008A1BC75DC994FC42BE3C644B90B05174" ma:contentTypeVersion="5" ma:contentTypeDescription="TEC Forms and Templates" ma:contentTypeScope="" ma:versionID="09b39aef8a176adada292602fcfae184">
  <xsd:schema xmlns:xsd="http://www.w3.org/2001/XMLSchema" xmlns:p="http://schemas.microsoft.com/office/2006/metadata/properties" xmlns:ns2="3cec9f88-652f-4f5e-a772-9883b2eb2189" targetNamespace="http://schemas.microsoft.com/office/2006/metadata/properties" ma:root="true" ma:fieldsID="3d8002eb949cdfe3010b4e179ac6c926" ns2:_="">
    <xsd:import namespace="3cec9f88-652f-4f5e-a772-9883b2eb2189"/>
    <xsd:element name="properties">
      <xsd:complexType>
        <xsd:sequence>
          <xsd:element name="documentManagement">
            <xsd:complexType>
              <xsd:all>
                <xsd:element ref="ns2:Origin" minOccurs="0"/>
                <xsd:element ref="ns2:Topic" minOccurs="0"/>
                <xsd:element ref="ns2:Key_x0020_Contact" minOccurs="0"/>
                <xsd:element ref="ns2:Sequence" minOccurs="0"/>
                <xsd:element ref="ns2:ExpiryDate" minOccurs="0"/>
              </xsd:all>
            </xsd:complexType>
          </xsd:element>
        </xsd:sequence>
      </xsd:complexType>
    </xsd:element>
  </xsd:schema>
  <xsd:schema xmlns:xsd="http://www.w3.org/2001/XMLSchema" xmlns:dms="http://schemas.microsoft.com/office/2006/documentManagement/types" targetNamespace="3cec9f88-652f-4f5e-a772-9883b2eb2189" elementFormDefault="qualified">
    <xsd:import namespace="http://schemas.microsoft.com/office/2006/documentManagement/types"/>
    <xsd:element name="Origin" ma:index="8" nillable="true" ma:displayName="Origin" ma:list="{cf2afaf7-daa9-44fc-9141-2c93f03506db}" ma:internalName="Origin" ma:showField="Title" ma:web="3cec9f88-652f-4f5e-a772-9883b2eb2189">
      <xsd:complexType>
        <xsd:complexContent>
          <xsd:extension base="dms:MultiChoiceLookup">
            <xsd:sequence>
              <xsd:element name="Value" type="dms:Lookup" maxOccurs="unbounded" minOccurs="0" nillable="true"/>
            </xsd:sequence>
          </xsd:extension>
        </xsd:complexContent>
      </xsd:complexType>
    </xsd:element>
    <xsd:element name="Topic" ma:index="9" nillable="true" ma:displayName="Topic" ma:list="{5fb25fc5-86c9-412c-8918-e5668462712a}" ma:internalName="Topic" ma:showField="Title" ma:web="3cec9f88-652f-4f5e-a772-9883b2eb2189">
      <xsd:complexType>
        <xsd:complexContent>
          <xsd:extension base="dms:MultiChoiceLookup">
            <xsd:sequence>
              <xsd:element name="Value" type="dms:Lookup" maxOccurs="unbounded" minOccurs="0" nillable="true"/>
            </xsd:sequence>
          </xsd:extension>
        </xsd:complexContent>
      </xsd:complexType>
    </xsd:element>
    <xsd:element name="Key_x0020_Contact" ma:index="10" nillable="true" ma:displayName="Key Contact" ma:description="Key people/person to contact for more information" ma:list="UserInfo" ma:internalName="Key_x0020_Contact"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equence" ma:index="11" nillable="true" ma:displayName="Sequence" ma:decimals="0" ma:internalName="Sequence">
      <xsd:simpleType>
        <xsd:restriction base="dms:Number"/>
      </xsd:simpleType>
    </xsd:element>
    <xsd:element name="ExpiryDate" ma:index="13" nillable="true" ma:displayName="Expiry Date" ma:format="DateOnly" ma:internalName="Expiry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Sequence xmlns="3cec9f88-652f-4f5e-a772-9883b2eb2189" xsi:nil="true"/>
    <Key_x0020_Contact xmlns="3cec9f88-652f-4f5e-a772-9883b2eb2189">
      <UserInfo>
        <DisplayName>TEC\ibrown1</DisplayName>
        <AccountId>1942</AccountId>
        <AccountType/>
      </UserInfo>
    </Key_x0020_Contact>
    <ExpiryDate xmlns="3cec9f88-652f-4f5e-a772-9883b2eb2189" xsi:nil="true"/>
    <Origin xmlns="3cec9f88-652f-4f5e-a772-9883b2eb2189">
      <Value>1</Value>
    </Origin>
    <Topic xmlns="3cec9f88-652f-4f5e-a772-9883b2eb2189">
      <Value>20</Value>
      <Value>16</Value>
      <Value>43</Value>
    </Topic>
  </documentManagement>
</p:properties>
</file>

<file path=customXml/itemProps1.xml><?xml version="1.0" encoding="utf-8"?>
<ds:datastoreItem xmlns:ds="http://schemas.openxmlformats.org/officeDocument/2006/customXml" ds:itemID="{069A02C2-5A1E-420D-9CA6-2588C8D728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ec9f88-652f-4f5e-a772-9883b2eb218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F34F25D-208C-42B0-BAC2-3340807F6881}">
  <ds:schemaRefs>
    <ds:schemaRef ds:uri="http://schemas.microsoft.com/sharepoint/v3/contenttype/forms"/>
  </ds:schemaRefs>
</ds:datastoreItem>
</file>

<file path=customXml/itemProps3.xml><?xml version="1.0" encoding="utf-8"?>
<ds:datastoreItem xmlns:ds="http://schemas.openxmlformats.org/officeDocument/2006/customXml" ds:itemID="{21140A04-009B-45D1-86CD-45788A0E9B29}">
  <ds:schemaRefs>
    <ds:schemaRef ds:uri="http://schemas.microsoft.com/office/2006/documentManagement/types"/>
    <ds:schemaRef ds:uri="http://schemas.microsoft.com/office/2006/metadata/properties"/>
    <ds:schemaRef ds:uri="http://schemas.openxmlformats.org/package/2006/metadata/core-properties"/>
    <ds:schemaRef ds:uri="http://purl.org/dc/terms/"/>
    <ds:schemaRef ds:uri="3cec9f88-652f-4f5e-a772-9883b2eb2189"/>
    <ds:schemaRef ds:uri="http://www.w3.org/XML/1998/namespace"/>
    <ds:schemaRef ds:uri="http://purl.org/dc/elements/1.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2735</TotalTime>
  <Words>1378</Words>
  <Application>Microsoft Office PowerPoint</Application>
  <PresentationFormat>On-screen Show (4:3)</PresentationFormat>
  <Paragraphs>187</Paragraphs>
  <Slides>9</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Office Theme</vt:lpstr>
      <vt:lpstr>Visio</vt:lpstr>
      <vt:lpstr>MPTT National Wānanga 2016</vt:lpstr>
      <vt:lpstr>PowerPoint Presentation</vt:lpstr>
      <vt:lpstr>PowerPoint Presentation</vt:lpstr>
      <vt:lpstr>Tools Grant Process</vt:lpstr>
      <vt:lpstr>SharePoint</vt:lpstr>
      <vt:lpstr>PowerPoint Presentation</vt:lpstr>
      <vt:lpstr>Next steps </vt:lpstr>
      <vt:lpstr>MPTT National Wānanga 2016</vt:lpstr>
      <vt:lpstr>TEC Updates</vt:lpstr>
    </vt:vector>
  </TitlesOfParts>
  <Company>DNA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 - TEC Values</dc:title>
  <dc:creator>Joanne Maguire</dc:creator>
  <dc:description>Values themed PowerPoint templates - for internal use only</dc:description>
  <cp:lastModifiedBy>Aroha Puketapu</cp:lastModifiedBy>
  <cp:revision>91</cp:revision>
  <cp:lastPrinted>2016-07-06T00:56:18Z</cp:lastPrinted>
  <dcterms:created xsi:type="dcterms:W3CDTF">2014-08-18T02:46:50Z</dcterms:created>
  <dcterms:modified xsi:type="dcterms:W3CDTF">2016-10-10T02:28:52Z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0x01010091275595F633AB45856126FF45923C480103008A1BC75DC994FC42BE3C644B90B05174</vt:lpwstr>
  </property>
  <property fmtid="{D5CDD505-2E9C-101B-9397-08002B2CF9AE}" pid="3" name="Objective-Id">
    <vt:lpwstr>A929765</vt:lpwstr>
  </property>
  <property fmtid="{D5CDD505-2E9C-101B-9397-08002B2CF9AE}" pid="4" name="Objective-Title">
    <vt:lpwstr>0415 Contracts 101 - Kate Hutchinson's presentation - Procurement open home Apr-May 2015</vt:lpwstr>
  </property>
  <property fmtid="{D5CDD505-2E9C-101B-9397-08002B2CF9AE}" pid="5" name="Objective-Comment">
    <vt:lpwstr/>
  </property>
  <property fmtid="{D5CDD505-2E9C-101B-9397-08002B2CF9AE}" pid="6" name="Objective-CreationStamp">
    <vt:filetime>2015-07-21T00:39:44Z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2015-07-21T00:42:23Z</vt:filetime>
  </property>
  <property fmtid="{D5CDD505-2E9C-101B-9397-08002B2CF9AE}" pid="10" name="Objective-ModificationStamp">
    <vt:filetime>2015-07-21T00:42:23Z</vt:filetime>
  </property>
  <property fmtid="{D5CDD505-2E9C-101B-9397-08002B2CF9AE}" pid="11" name="Objective-Owner">
    <vt:lpwstr>Lisa Ryan</vt:lpwstr>
  </property>
  <property fmtid="{D5CDD505-2E9C-101B-9397-08002B2CF9AE}" pid="12" name="Objective-Path">
    <vt:lpwstr>FN-T-Procurement Management-Training- TRAINING MATERIALS -NO:2015 - Procurement Training Materials:</vt:lpwstr>
  </property>
  <property fmtid="{D5CDD505-2E9C-101B-9397-08002B2CF9AE}" pid="13" name="Objective-Parent">
    <vt:lpwstr>2015 - Procurement Training Materials</vt:lpwstr>
  </property>
  <property fmtid="{D5CDD505-2E9C-101B-9397-08002B2CF9AE}" pid="14" name="Objective-State">
    <vt:lpwstr>Published</vt:lpwstr>
  </property>
  <property fmtid="{D5CDD505-2E9C-101B-9397-08002B2CF9AE}" pid="15" name="Objective-Version">
    <vt:lpwstr>1.0</vt:lpwstr>
  </property>
  <property fmtid="{D5CDD505-2E9C-101B-9397-08002B2CF9AE}" pid="16" name="Objective-VersionNumber">
    <vt:r8>1</vt:r8>
  </property>
  <property fmtid="{D5CDD505-2E9C-101B-9397-08002B2CF9AE}" pid="17" name="Objective-VersionComment">
    <vt:lpwstr>First version</vt:lpwstr>
  </property>
  <property fmtid="{D5CDD505-2E9C-101B-9397-08002B2CF9AE}" pid="18" name="Objective-FileNumber">
    <vt:lpwstr>FN-T-03-04-02/13-2770</vt:lpwstr>
  </property>
  <property fmtid="{D5CDD505-2E9C-101B-9397-08002B2CF9AE}" pid="19" name="Objective-Classification">
    <vt:lpwstr>[Inherited - none]</vt:lpwstr>
  </property>
  <property fmtid="{D5CDD505-2E9C-101B-9397-08002B2CF9AE}" pid="20" name="Objective-Caveats">
    <vt:lpwstr/>
  </property>
  <property fmtid="{D5CDD505-2E9C-101B-9397-08002B2CF9AE}" pid="21" name="Objective-Reference [system]">
    <vt:lpwstr/>
  </property>
  <property fmtid="{D5CDD505-2E9C-101B-9397-08002B2CF9AE}" pid="22" name="Objective-Date [system]">
    <vt:lpwstr/>
  </property>
  <property fmtid="{D5CDD505-2E9C-101B-9397-08002B2CF9AE}" pid="23" name="Objective-Action [system]">
    <vt:lpwstr/>
  </property>
  <property fmtid="{D5CDD505-2E9C-101B-9397-08002B2CF9AE}" pid="24" name="Objective-Responsible [system]">
    <vt:lpwstr/>
  </property>
  <property fmtid="{D5CDD505-2E9C-101B-9397-08002B2CF9AE}" pid="25" name="Objective-Financial Year [system]">
    <vt:lpwstr/>
  </property>
  <property fmtid="{D5CDD505-2E9C-101B-9397-08002B2CF9AE}" pid="26" name="Objective-Calendar Year [system]">
    <vt:lpwstr/>
  </property>
</Properties>
</file>