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8" r:id="rId2"/>
    <p:sldId id="272" r:id="rId3"/>
    <p:sldId id="273" r:id="rId4"/>
    <p:sldId id="280" r:id="rId5"/>
    <p:sldId id="274" r:id="rId6"/>
    <p:sldId id="275" r:id="rId7"/>
    <p:sldId id="276" r:id="rId8"/>
    <p:sldId id="277" r:id="rId9"/>
    <p:sldId id="279" r:id="rId10"/>
  </p:sldIdLst>
  <p:sldSz cx="9144000" cy="6858000" type="screen4x3"/>
  <p:notesSz cx="6669088" cy="975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5A17"/>
    <a:srgbClr val="EA9922"/>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14" autoAdjust="0"/>
  </p:normalViewPr>
  <p:slideViewPr>
    <p:cSldViewPr snapToGrid="0" snapToObjects="1">
      <p:cViewPr varScale="1">
        <p:scale>
          <a:sx n="92" d="100"/>
          <a:sy n="92" d="100"/>
        </p:scale>
        <p:origin x="-2184" y="-102"/>
      </p:cViewPr>
      <p:guideLst>
        <p:guide orient="horz" pos="3392"/>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20"/>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89E9FAA1-7654-1642-BB12-0DDA2E30CA49}" type="datetimeFigureOut">
              <a:rPr lang="en-US" smtClean="0"/>
              <a:t>10/25/2016</a:t>
            </a:fld>
            <a:endParaRPr lang="en-US"/>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CCB69568-A644-4749-8794-DB7D87DD238F}" type="slidenum">
              <a:rPr lang="en-US" smtClean="0"/>
              <a:t>‹#›</a:t>
            </a:fld>
            <a:endParaRPr lang="en-US"/>
          </a:p>
        </p:txBody>
      </p:sp>
    </p:spTree>
    <p:extLst>
      <p:ext uri="{BB962C8B-B14F-4D97-AF65-F5344CB8AC3E}">
        <p14:creationId xmlns:p14="http://schemas.microsoft.com/office/powerpoint/2010/main" val="17422288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CB69568-A644-4749-8794-DB7D87DD238F}" type="slidenum">
              <a:rPr lang="en-US" smtClean="0"/>
              <a:t>1</a:t>
            </a:fld>
            <a:endParaRPr lang="en-US"/>
          </a:p>
        </p:txBody>
      </p:sp>
    </p:spTree>
    <p:extLst>
      <p:ext uri="{BB962C8B-B14F-4D97-AF65-F5344CB8AC3E}">
        <p14:creationId xmlns:p14="http://schemas.microsoft.com/office/powerpoint/2010/main" val="143214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Overarching key message is that we will make sure we </a:t>
            </a:r>
            <a:r>
              <a:rPr lang="en-NZ" sz="1200" b="1" u="sng" kern="1200" dirty="0" smtClean="0">
                <a:solidFill>
                  <a:schemeClr val="tx1"/>
                </a:solidFill>
                <a:effectLst/>
                <a:latin typeface="+mn-lt"/>
                <a:ea typeface="+mn-ea"/>
                <a:cs typeface="+mn-cs"/>
              </a:rPr>
              <a:t>co-create</a:t>
            </a:r>
            <a:r>
              <a:rPr lang="en-NZ" sz="1200" kern="1200" dirty="0" smtClean="0">
                <a:solidFill>
                  <a:schemeClr val="tx1"/>
                </a:solidFill>
                <a:effectLst/>
                <a:latin typeface="+mn-lt"/>
                <a:ea typeface="+mn-ea"/>
                <a:cs typeface="+mn-cs"/>
              </a:rPr>
              <a:t> with the sector wherever possible, including on Quick Wins.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In achieving</a:t>
            </a:r>
            <a:r>
              <a:rPr lang="en-NZ" sz="1200" kern="1200" baseline="0" dirty="0" smtClean="0">
                <a:solidFill>
                  <a:schemeClr val="tx1"/>
                </a:solidFill>
                <a:effectLst/>
                <a:latin typeface="+mn-lt"/>
                <a:ea typeface="+mn-ea"/>
                <a:cs typeface="+mn-cs"/>
              </a:rPr>
              <a:t> these Goals, we will have a particular focus on the teaching and learning priorities (1-4) in the Tertiary Education Strategy 2014-19</a:t>
            </a:r>
          </a:p>
          <a:p>
            <a:pPr marL="228600" lvl="0" indent="-228600">
              <a:buAutoNum type="arabicPeriod"/>
            </a:pPr>
            <a:r>
              <a:rPr lang="en-NZ" sz="1200" u="sng" kern="1200" dirty="0" smtClean="0">
                <a:solidFill>
                  <a:schemeClr val="tx1"/>
                </a:solidFill>
                <a:effectLst/>
                <a:latin typeface="+mn-lt"/>
                <a:ea typeface="+mn-ea"/>
                <a:cs typeface="+mn-cs"/>
              </a:rPr>
              <a:t>Improve learner outcomes</a:t>
            </a:r>
          </a:p>
          <a:p>
            <a:pPr marL="0" lvl="0" indent="0">
              <a:buNone/>
            </a:pPr>
            <a:r>
              <a:rPr lang="en-NZ" sz="1200" kern="1200" dirty="0" smtClean="0">
                <a:solidFill>
                  <a:schemeClr val="tx1"/>
                </a:solidFill>
                <a:effectLst/>
                <a:latin typeface="+mn-lt"/>
                <a:ea typeface="+mn-ea"/>
                <a:cs typeface="+mn-cs"/>
              </a:rPr>
              <a:t>-Focused on learners and identify where and how we can improve their life and career prospects of individual learners. </a:t>
            </a:r>
          </a:p>
          <a:p>
            <a:pPr marL="0" lvl="0" indent="0">
              <a:buNone/>
            </a:pPr>
            <a:r>
              <a:rPr lang="en-NZ" sz="1200" kern="1200" dirty="0" smtClean="0">
                <a:solidFill>
                  <a:schemeClr val="tx1"/>
                </a:solidFill>
                <a:effectLst/>
                <a:latin typeface="+mn-lt"/>
                <a:ea typeface="+mn-ea"/>
                <a:cs typeface="+mn-cs"/>
              </a:rPr>
              <a:t>-Adopt a more segmented approach and distinguish learners needs</a:t>
            </a:r>
            <a:r>
              <a:rPr lang="en-NZ" sz="1200" kern="1200" baseline="0" dirty="0" smtClean="0">
                <a:solidFill>
                  <a:schemeClr val="tx1"/>
                </a:solidFill>
                <a:effectLst/>
                <a:latin typeface="+mn-lt"/>
                <a:ea typeface="+mn-ea"/>
                <a:cs typeface="+mn-cs"/>
              </a:rPr>
              <a:t> and outcomes to target investments to where learners need greater support and where we can make a bigger difference. </a:t>
            </a:r>
          </a:p>
          <a:p>
            <a:pPr marL="0" lvl="0" indent="0">
              <a:buNone/>
            </a:pPr>
            <a:endParaRPr lang="en-NZ" sz="120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2. </a:t>
            </a:r>
            <a:r>
              <a:rPr lang="en-NZ" sz="1200" u="sng" kern="1200" dirty="0" smtClean="0">
                <a:solidFill>
                  <a:schemeClr val="tx1"/>
                </a:solidFill>
                <a:effectLst/>
                <a:latin typeface="+mn-lt"/>
                <a:ea typeface="+mn-ea"/>
                <a:cs typeface="+mn-cs"/>
              </a:rPr>
              <a:t>Improve economic and social outcomes for New Zealand</a:t>
            </a:r>
          </a:p>
          <a:p>
            <a:pPr lvl="0"/>
            <a:r>
              <a:rPr lang="en-NZ" sz="1200" kern="1200" dirty="0" smtClean="0">
                <a:solidFill>
                  <a:schemeClr val="tx1"/>
                </a:solidFill>
                <a:effectLst/>
                <a:latin typeface="+mn-lt"/>
                <a:ea typeface="+mn-ea"/>
                <a:cs typeface="+mn-cs"/>
              </a:rPr>
              <a:t>-Alongside</a:t>
            </a:r>
            <a:r>
              <a:rPr lang="en-NZ" sz="1200" kern="1200" baseline="0" dirty="0" smtClean="0">
                <a:solidFill>
                  <a:schemeClr val="tx1"/>
                </a:solidFill>
                <a:effectLst/>
                <a:latin typeface="+mn-lt"/>
                <a:ea typeface="+mn-ea"/>
                <a:cs typeface="+mn-cs"/>
              </a:rPr>
              <a:t> employers and the sector, to develop a better understanding of the graduate characteristics needed by employers and the economy to help lift productivity for New Zealand. </a:t>
            </a:r>
          </a:p>
          <a:p>
            <a:pPr lvl="0"/>
            <a:r>
              <a:rPr lang="en-NZ" sz="1200" kern="1200" baseline="0" dirty="0" smtClean="0">
                <a:solidFill>
                  <a:schemeClr val="tx1"/>
                </a:solidFill>
                <a:effectLst/>
                <a:latin typeface="+mn-lt"/>
                <a:ea typeface="+mn-ea"/>
                <a:cs typeface="+mn-cs"/>
              </a:rPr>
              <a:t>-Target our investments to support these. </a:t>
            </a:r>
            <a:endParaRPr lang="en-NZ" sz="1200" kern="1200" dirty="0" smtClean="0">
              <a:solidFill>
                <a:schemeClr val="tx1"/>
              </a:solidFill>
              <a:effectLst/>
              <a:latin typeface="+mn-lt"/>
              <a:ea typeface="+mn-ea"/>
              <a:cs typeface="+mn-cs"/>
            </a:endParaRPr>
          </a:p>
          <a:p>
            <a:pPr lvl="0"/>
            <a:endParaRPr lang="en-NZ" sz="120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3. </a:t>
            </a:r>
            <a:r>
              <a:rPr lang="en-NZ" sz="1200" u="sng" kern="1200" dirty="0" smtClean="0">
                <a:solidFill>
                  <a:schemeClr val="tx1"/>
                </a:solidFill>
                <a:effectLst/>
                <a:latin typeface="+mn-lt"/>
                <a:ea typeface="+mn-ea"/>
                <a:cs typeface="+mn-cs"/>
              </a:rPr>
              <a:t>Improve system stewardship </a:t>
            </a:r>
          </a:p>
          <a:p>
            <a:pPr marL="0" lvl="0" indent="0">
              <a:buFontTx/>
              <a:buNone/>
            </a:pPr>
            <a:r>
              <a:rPr lang="en-NZ" sz="1200" kern="1200" dirty="0" smtClean="0">
                <a:solidFill>
                  <a:schemeClr val="tx1"/>
                </a:solidFill>
                <a:effectLst/>
                <a:latin typeface="+mn-lt"/>
                <a:ea typeface="+mn-ea"/>
                <a:cs typeface="+mn-cs"/>
              </a:rPr>
              <a:t>-which is about how the TEC supports a system in which TEOs, employers and other partners can produce better outcomes</a:t>
            </a:r>
          </a:p>
          <a:p>
            <a:pPr marL="0" lvl="0" indent="0">
              <a:buFontTx/>
              <a:buNone/>
            </a:pPr>
            <a:r>
              <a:rPr lang="en-NZ" sz="1200" kern="1200" dirty="0" smtClean="0">
                <a:solidFill>
                  <a:schemeClr val="tx1"/>
                </a:solidFill>
                <a:effectLst/>
                <a:latin typeface="+mn-lt"/>
                <a:ea typeface="+mn-ea"/>
                <a:cs typeface="+mn-cs"/>
              </a:rPr>
              <a:t>-be smarter about how we</a:t>
            </a:r>
            <a:r>
              <a:rPr lang="en-NZ" sz="1200" kern="1200" baseline="0" dirty="0" smtClean="0">
                <a:solidFill>
                  <a:schemeClr val="tx1"/>
                </a:solidFill>
                <a:effectLst/>
                <a:latin typeface="+mn-lt"/>
                <a:ea typeface="+mn-ea"/>
                <a:cs typeface="+mn-cs"/>
              </a:rPr>
              <a:t> use our resources and work with others to achieve our goals. </a:t>
            </a:r>
            <a:endParaRPr lang="en-NZ" dirty="0"/>
          </a:p>
        </p:txBody>
      </p:sp>
      <p:sp>
        <p:nvSpPr>
          <p:cNvPr id="4" name="Slide Number Placeholder 3"/>
          <p:cNvSpPr>
            <a:spLocks noGrp="1"/>
          </p:cNvSpPr>
          <p:nvPr>
            <p:ph type="sldNum" sz="quarter" idx="10"/>
          </p:nvPr>
        </p:nvSpPr>
        <p:spPr/>
        <p:txBody>
          <a:bodyPr/>
          <a:lstStyle/>
          <a:p>
            <a:fld id="{CCB69568-A644-4749-8794-DB7D87DD238F}" type="slidenum">
              <a:rPr lang="en-US" smtClean="0"/>
              <a:t>2</a:t>
            </a:fld>
            <a:endParaRPr lang="en-US"/>
          </a:p>
        </p:txBody>
      </p:sp>
    </p:spTree>
    <p:extLst>
      <p:ext uri="{BB962C8B-B14F-4D97-AF65-F5344CB8AC3E}">
        <p14:creationId xmlns:p14="http://schemas.microsoft.com/office/powerpoint/2010/main" val="425152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Informatio</a:t>
            </a:r>
            <a:r>
              <a:rPr lang="en-NZ" b="1" baseline="0" dirty="0" smtClean="0"/>
              <a:t>n tools:</a:t>
            </a:r>
          </a:p>
          <a:p>
            <a:endParaRPr lang="en-NZ" baseline="0" dirty="0" smtClean="0"/>
          </a:p>
          <a:p>
            <a:r>
              <a:rPr lang="en-NZ" dirty="0"/>
              <a:t>We’re currently in the process of developing new tools and reports which will provide information to help the planning process and support our funding decisions. We will progressively make this information available to you later in 2016. We’re planning on using this information as part of our discussions with you on developing your plans.</a:t>
            </a:r>
          </a:p>
          <a:p>
            <a:r>
              <a:rPr lang="en-NZ" dirty="0"/>
              <a:t> </a:t>
            </a:r>
          </a:p>
          <a:p>
            <a:r>
              <a:rPr lang="en-NZ" dirty="0"/>
              <a:t>We’re going to be focussing on:</a:t>
            </a:r>
          </a:p>
          <a:p>
            <a:pPr marL="170644" indent="-170644">
              <a:buFont typeface="Arial" panose="020B0604020202020204" pitchFamily="34" charset="0"/>
              <a:buChar char="•"/>
            </a:pPr>
            <a:r>
              <a:rPr lang="en-NZ" dirty="0"/>
              <a:t>identifying how to assess learner gain</a:t>
            </a:r>
          </a:p>
          <a:p>
            <a:pPr marL="170644" indent="-170644">
              <a:buFont typeface="Arial" panose="020B0604020202020204" pitchFamily="34" charset="0"/>
              <a:buChar char="•"/>
            </a:pPr>
            <a:r>
              <a:rPr lang="en-NZ" dirty="0"/>
              <a:t>analysing and comparing economic, labour market, tertiary  provision and demographic information at the regional and national levels</a:t>
            </a:r>
          </a:p>
          <a:p>
            <a:pPr marL="170644" indent="-170644">
              <a:buFont typeface="Arial" panose="020B0604020202020204" pitchFamily="34" charset="0"/>
              <a:buChar char="•"/>
            </a:pPr>
            <a:r>
              <a:rPr lang="en-NZ" dirty="0"/>
              <a:t>forecasting future domestic EFTS supply</a:t>
            </a:r>
          </a:p>
          <a:p>
            <a:pPr marL="170644" indent="-170644">
              <a:buFont typeface="Arial" panose="020B0604020202020204" pitchFamily="34" charset="0"/>
              <a:buChar char="•"/>
            </a:pPr>
            <a:r>
              <a:rPr lang="en-NZ" dirty="0"/>
              <a:t>identifying outcomes of tertiary education, initially the focus will be on economic outcomes. </a:t>
            </a:r>
          </a:p>
          <a:p>
            <a:endParaRPr lang="en-NZ" dirty="0"/>
          </a:p>
        </p:txBody>
      </p:sp>
      <p:sp>
        <p:nvSpPr>
          <p:cNvPr id="4" name="Slide Number Placeholder 3"/>
          <p:cNvSpPr>
            <a:spLocks noGrp="1"/>
          </p:cNvSpPr>
          <p:nvPr>
            <p:ph type="sldNum" sz="quarter" idx="10"/>
          </p:nvPr>
        </p:nvSpPr>
        <p:spPr/>
        <p:txBody>
          <a:bodyPr/>
          <a:lstStyle/>
          <a:p>
            <a:fld id="{CCB69568-A644-4749-8794-DB7D87DD238F}" type="slidenum">
              <a:rPr lang="en-US" smtClean="0"/>
              <a:t>3</a:t>
            </a:fld>
            <a:endParaRPr lang="en-US"/>
          </a:p>
        </p:txBody>
      </p:sp>
    </p:spTree>
    <p:extLst>
      <p:ext uri="{BB962C8B-B14F-4D97-AF65-F5344CB8AC3E}">
        <p14:creationId xmlns:p14="http://schemas.microsoft.com/office/powerpoint/2010/main" val="178421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NZ" dirty="0" smtClean="0"/>
              <a:t>Need to show that movement between tertiary study is not necessarily</a:t>
            </a:r>
            <a:r>
              <a:rPr lang="en-NZ" baseline="0" dirty="0" smtClean="0"/>
              <a:t> linear – need to move between the two. </a:t>
            </a:r>
          </a:p>
          <a:p>
            <a:pPr marL="171450" indent="-171450">
              <a:buFontTx/>
              <a:buChar char="-"/>
            </a:pPr>
            <a:r>
              <a:rPr lang="en-NZ" baseline="0" dirty="0" smtClean="0"/>
              <a:t>Performance measures are about things like the distance travelled, and also about have performance measures that also reflect the outcomes that we are seeking.  </a:t>
            </a:r>
            <a:endParaRPr lang="en-NZ" dirty="0"/>
          </a:p>
        </p:txBody>
      </p:sp>
      <p:sp>
        <p:nvSpPr>
          <p:cNvPr id="4" name="Slide Number Placeholder 3"/>
          <p:cNvSpPr>
            <a:spLocks noGrp="1"/>
          </p:cNvSpPr>
          <p:nvPr>
            <p:ph type="sldNum" sz="quarter" idx="10"/>
          </p:nvPr>
        </p:nvSpPr>
        <p:spPr/>
        <p:txBody>
          <a:bodyPr/>
          <a:lstStyle/>
          <a:p>
            <a:fld id="{CCB69568-A644-4749-8794-DB7D87DD238F}" type="slidenum">
              <a:rPr lang="en-US" smtClean="0"/>
              <a:t>4</a:t>
            </a:fld>
            <a:endParaRPr lang="en-US"/>
          </a:p>
        </p:txBody>
      </p:sp>
    </p:spTree>
    <p:extLst>
      <p:ext uri="{BB962C8B-B14F-4D97-AF65-F5344CB8AC3E}">
        <p14:creationId xmlns:p14="http://schemas.microsoft.com/office/powerpoint/2010/main" val="342626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What will the Quick Wins mean for the sector?</a:t>
            </a:r>
          </a:p>
          <a:p>
            <a:r>
              <a:rPr lang="en-NZ" sz="1200" kern="1200" dirty="0" smtClean="0">
                <a:solidFill>
                  <a:schemeClr val="tx1"/>
                </a:solidFill>
                <a:effectLst/>
                <a:latin typeface="+mn-lt"/>
                <a:ea typeface="+mn-ea"/>
                <a:cs typeface="+mn-cs"/>
              </a:rPr>
              <a:t>These are a combination of sector level initiatives which are being rolled out, and some co-design opportunities as part of the Plan process. These are </a:t>
            </a:r>
            <a:r>
              <a:rPr lang="en-NZ" sz="1200" b="1" u="sng" kern="1200" dirty="0" smtClean="0">
                <a:solidFill>
                  <a:schemeClr val="tx1"/>
                </a:solidFill>
                <a:effectLst/>
                <a:latin typeface="+mn-lt"/>
                <a:ea typeface="+mn-ea"/>
                <a:cs typeface="+mn-cs"/>
              </a:rPr>
              <a:t>conversation starters, not final ideas and concepts</a:t>
            </a:r>
            <a:r>
              <a:rPr lang="en-NZ" sz="1200" kern="1200" dirty="0" smtClean="0">
                <a:solidFill>
                  <a:schemeClr val="tx1"/>
                </a:solidFill>
                <a:effectLst/>
                <a:latin typeface="+mn-lt"/>
                <a:ea typeface="+mn-ea"/>
                <a:cs typeface="+mn-cs"/>
              </a:rPr>
              <a:t>. Need to make sure these are on the right track before we look at implementation. </a:t>
            </a:r>
          </a:p>
          <a:p>
            <a:pPr marL="0" marR="0" indent="0" algn="l" defTabSz="4572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Note – these are not set in stone, detail and how we will formulate these still to come and we will be talking with you over the next few months to work on how these will look. </a:t>
            </a:r>
          </a:p>
          <a:p>
            <a:endParaRPr lang="en-NZ" dirty="0"/>
          </a:p>
        </p:txBody>
      </p:sp>
      <p:sp>
        <p:nvSpPr>
          <p:cNvPr id="4" name="Slide Number Placeholder 3"/>
          <p:cNvSpPr>
            <a:spLocks noGrp="1"/>
          </p:cNvSpPr>
          <p:nvPr>
            <p:ph type="sldNum" sz="quarter" idx="10"/>
          </p:nvPr>
        </p:nvSpPr>
        <p:spPr/>
        <p:txBody>
          <a:bodyPr/>
          <a:lstStyle/>
          <a:p>
            <a:fld id="{CCB69568-A644-4749-8794-DB7D87DD238F}" type="slidenum">
              <a:rPr lang="en-US" smtClean="0"/>
              <a:t>5</a:t>
            </a:fld>
            <a:endParaRPr lang="en-US"/>
          </a:p>
        </p:txBody>
      </p:sp>
    </p:spTree>
    <p:extLst>
      <p:ext uri="{BB962C8B-B14F-4D97-AF65-F5344CB8AC3E}">
        <p14:creationId xmlns:p14="http://schemas.microsoft.com/office/powerpoint/2010/main" val="178421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CB69568-A644-4749-8794-DB7D87DD238F}" type="slidenum">
              <a:rPr lang="en-US" smtClean="0"/>
              <a:t>6</a:t>
            </a:fld>
            <a:endParaRPr lang="en-US"/>
          </a:p>
        </p:txBody>
      </p:sp>
    </p:spTree>
    <p:extLst>
      <p:ext uri="{BB962C8B-B14F-4D97-AF65-F5344CB8AC3E}">
        <p14:creationId xmlns:p14="http://schemas.microsoft.com/office/powerpoint/2010/main" val="38286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NZ" sz="1200" i="1" kern="1200" dirty="0" smtClean="0">
                <a:solidFill>
                  <a:schemeClr val="tx1"/>
                </a:solidFill>
                <a:effectLst/>
                <a:latin typeface="+mn-lt"/>
                <a:ea typeface="+mn-ea"/>
                <a:cs typeface="+mn-cs"/>
              </a:rPr>
              <a:t>Use EOTE data to inform conversations around investment/divestment</a:t>
            </a:r>
            <a:r>
              <a:rPr lang="en-NZ" sz="1200" kern="1200" dirty="0" smtClean="0">
                <a:solidFill>
                  <a:schemeClr val="tx1"/>
                </a:solidFill>
                <a:effectLst/>
                <a:latin typeface="+mn-lt"/>
                <a:ea typeface="+mn-ea"/>
                <a:cs typeface="+mn-cs"/>
              </a:rPr>
              <a:t> – Investment Managers working with TEOs to better understand the employment outcomes picture for each TEO. </a:t>
            </a:r>
            <a:endParaRPr lang="en-NZ" dirty="0" smtClean="0">
              <a:effectLst/>
            </a:endParaRPr>
          </a:p>
          <a:p>
            <a:pPr marL="171450" lvl="0" indent="-171450">
              <a:buFont typeface="Arial" panose="020B0604020202020204" pitchFamily="34" charset="0"/>
              <a:buChar char="•"/>
            </a:pPr>
            <a:r>
              <a:rPr lang="en-NZ" sz="1200" i="1" kern="1200" dirty="0" smtClean="0">
                <a:solidFill>
                  <a:schemeClr val="tx1"/>
                </a:solidFill>
                <a:effectLst/>
                <a:latin typeface="+mn-lt"/>
                <a:ea typeface="+mn-ea"/>
                <a:cs typeface="+mn-cs"/>
              </a:rPr>
              <a:t>Development of graduate attributes to improve learner skill acquisition</a:t>
            </a:r>
            <a:r>
              <a:rPr lang="en-NZ" sz="1200" kern="1200" dirty="0" smtClean="0">
                <a:solidFill>
                  <a:schemeClr val="tx1"/>
                </a:solidFill>
                <a:effectLst/>
                <a:latin typeface="+mn-lt"/>
                <a:ea typeface="+mn-ea"/>
                <a:cs typeface="+mn-cs"/>
              </a:rPr>
              <a:t> – look at better linkages between study and employment and moving between the two. </a:t>
            </a:r>
            <a:endParaRPr lang="en-NZ" dirty="0" smtClean="0">
              <a:effectLst/>
            </a:endParaRPr>
          </a:p>
          <a:p>
            <a:pPr marL="171450" lvl="0" indent="-171450">
              <a:buFont typeface="Arial" panose="020B0604020202020204" pitchFamily="34" charset="0"/>
              <a:buChar char="•"/>
            </a:pPr>
            <a:r>
              <a:rPr lang="en-NZ" sz="1200" i="1" kern="1200" dirty="0" smtClean="0">
                <a:solidFill>
                  <a:schemeClr val="tx1"/>
                </a:solidFill>
                <a:effectLst/>
                <a:latin typeface="+mn-lt"/>
                <a:ea typeface="+mn-ea"/>
                <a:cs typeface="+mn-cs"/>
              </a:rPr>
              <a:t>Technical improvements to EPIs - w</a:t>
            </a:r>
            <a:r>
              <a:rPr lang="en-NZ" sz="1200" kern="1200" dirty="0" smtClean="0">
                <a:solidFill>
                  <a:schemeClr val="tx1"/>
                </a:solidFill>
                <a:effectLst/>
                <a:latin typeface="+mn-lt"/>
                <a:ea typeface="+mn-ea"/>
                <a:cs typeface="+mn-cs"/>
              </a:rPr>
              <a:t>orking group already created looking at short and longer term improvements to performance measures that better represent the current operating environment. </a:t>
            </a:r>
            <a:endParaRPr lang="en-NZ" dirty="0" smtClean="0">
              <a:effectLst/>
            </a:endParaRPr>
          </a:p>
          <a:p>
            <a:pPr marL="171450" lvl="0" indent="-171450">
              <a:buFont typeface="Arial" panose="020B0604020202020204" pitchFamily="34" charset="0"/>
              <a:buChar char="•"/>
            </a:pPr>
            <a:r>
              <a:rPr lang="en-NZ" sz="1200" i="1" kern="1200" dirty="0" smtClean="0">
                <a:solidFill>
                  <a:schemeClr val="tx1"/>
                </a:solidFill>
                <a:effectLst/>
                <a:latin typeface="+mn-lt"/>
                <a:ea typeface="+mn-ea"/>
                <a:cs typeface="+mn-cs"/>
              </a:rPr>
              <a:t>Exploring the possibility of Plan exemptions for smaller PTEs</a:t>
            </a:r>
            <a:r>
              <a:rPr lang="en-NZ" sz="1200" kern="1200" dirty="0" smtClean="0">
                <a:solidFill>
                  <a:schemeClr val="tx1"/>
                </a:solidFill>
                <a:effectLst/>
                <a:latin typeface="+mn-lt"/>
                <a:ea typeface="+mn-ea"/>
                <a:cs typeface="+mn-cs"/>
              </a:rPr>
              <a:t> – meeting with the PTE sector shortly to start looking at this opportunity. </a:t>
            </a:r>
            <a:endParaRPr lang="en-NZ" dirty="0" smtClean="0">
              <a:effectLst/>
            </a:endParaRPr>
          </a:p>
          <a:p>
            <a:pPr marL="171450" lvl="0" indent="-171450">
              <a:buFont typeface="Arial" panose="020B0604020202020204" pitchFamily="34" charset="0"/>
              <a:buChar char="•"/>
            </a:pPr>
            <a:r>
              <a:rPr lang="en-NZ" sz="1200" i="1" kern="1200" dirty="0" smtClean="0">
                <a:solidFill>
                  <a:schemeClr val="tx1"/>
                </a:solidFill>
                <a:effectLst/>
                <a:latin typeface="+mn-lt"/>
                <a:ea typeface="+mn-ea"/>
                <a:cs typeface="+mn-cs"/>
              </a:rPr>
              <a:t>Potential change to content and criteria of Gazette notice</a:t>
            </a:r>
            <a:r>
              <a:rPr lang="en-NZ" sz="1200" kern="1200" dirty="0" smtClean="0">
                <a:solidFill>
                  <a:schemeClr val="tx1"/>
                </a:solidFill>
                <a:effectLst/>
                <a:latin typeface="+mn-lt"/>
                <a:ea typeface="+mn-ea"/>
                <a:cs typeface="+mn-cs"/>
              </a:rPr>
              <a:t> – to better reflect the new approach, there is a case for separating this from the Plan Guidance, keen for your views. </a:t>
            </a:r>
            <a:endParaRPr lang="en-NZ" dirty="0" smtClean="0">
              <a:effectLst/>
            </a:endParaRPr>
          </a:p>
          <a:p>
            <a:pPr marL="171450" lvl="0" indent="-171450">
              <a:buFont typeface="Arial" panose="020B0604020202020204" pitchFamily="34" charset="0"/>
              <a:buChar char="•"/>
            </a:pPr>
            <a:r>
              <a:rPr lang="en-NZ" sz="1200" i="1" kern="1200" dirty="0" smtClean="0">
                <a:solidFill>
                  <a:schemeClr val="tx1"/>
                </a:solidFill>
                <a:effectLst/>
                <a:latin typeface="+mn-lt"/>
                <a:ea typeface="+mn-ea"/>
                <a:cs typeface="+mn-cs"/>
              </a:rPr>
              <a:t>Improved processes for 2016 Plan round</a:t>
            </a:r>
            <a:r>
              <a:rPr lang="en-NZ" sz="1200" kern="1200" dirty="0" smtClean="0">
                <a:solidFill>
                  <a:schemeClr val="tx1"/>
                </a:solidFill>
                <a:effectLst/>
                <a:latin typeface="+mn-lt"/>
                <a:ea typeface="+mn-ea"/>
                <a:cs typeface="+mn-cs"/>
              </a:rPr>
              <a:t> – internal working group established to look at how investment managers work with each sector, and identify ways this could be improved. Test with SRG and then with wider sector. </a:t>
            </a:r>
            <a:endParaRPr lang="en-NZ" dirty="0" smtClean="0">
              <a:effectLst/>
            </a:endParaRPr>
          </a:p>
          <a:p>
            <a:endParaRPr lang="en-NZ" dirty="0"/>
          </a:p>
        </p:txBody>
      </p:sp>
      <p:sp>
        <p:nvSpPr>
          <p:cNvPr id="4" name="Slide Number Placeholder 3"/>
          <p:cNvSpPr>
            <a:spLocks noGrp="1"/>
          </p:cNvSpPr>
          <p:nvPr>
            <p:ph type="sldNum" sz="quarter" idx="10"/>
          </p:nvPr>
        </p:nvSpPr>
        <p:spPr/>
        <p:txBody>
          <a:bodyPr/>
          <a:lstStyle/>
          <a:p>
            <a:fld id="{CCB69568-A644-4749-8794-DB7D87DD238F}" type="slidenum">
              <a:rPr lang="en-US" smtClean="0"/>
              <a:t>7</a:t>
            </a:fld>
            <a:endParaRPr lang="en-US"/>
          </a:p>
        </p:txBody>
      </p:sp>
    </p:spTree>
    <p:extLst>
      <p:ext uri="{BB962C8B-B14F-4D97-AF65-F5344CB8AC3E}">
        <p14:creationId xmlns:p14="http://schemas.microsoft.com/office/powerpoint/2010/main" val="149224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-Very</a:t>
            </a:r>
            <a:r>
              <a:rPr lang="en-NZ" baseline="0" dirty="0" smtClean="0"/>
              <a:t> much in the early stages of this thinking, this is some ideas about where to start. </a:t>
            </a:r>
            <a:endParaRPr lang="en-NZ" dirty="0" smtClean="0"/>
          </a:p>
          <a:p>
            <a:r>
              <a:rPr lang="en-NZ" dirty="0" smtClean="0"/>
              <a:t>-See Min Briefing</a:t>
            </a:r>
            <a:r>
              <a:rPr lang="en-NZ" baseline="0" dirty="0" smtClean="0"/>
              <a:t> for more details. </a:t>
            </a:r>
            <a:endParaRPr lang="en-NZ" dirty="0"/>
          </a:p>
        </p:txBody>
      </p:sp>
      <p:sp>
        <p:nvSpPr>
          <p:cNvPr id="4" name="Slide Number Placeholder 3"/>
          <p:cNvSpPr>
            <a:spLocks noGrp="1"/>
          </p:cNvSpPr>
          <p:nvPr>
            <p:ph type="sldNum" sz="quarter" idx="10"/>
          </p:nvPr>
        </p:nvSpPr>
        <p:spPr/>
        <p:txBody>
          <a:bodyPr/>
          <a:lstStyle/>
          <a:p>
            <a:fld id="{CCB69568-A644-4749-8794-DB7D87DD238F}" type="slidenum">
              <a:rPr lang="en-US" smtClean="0"/>
              <a:t>8</a:t>
            </a:fld>
            <a:endParaRPr lang="en-US"/>
          </a:p>
        </p:txBody>
      </p:sp>
    </p:spTree>
    <p:extLst>
      <p:ext uri="{BB962C8B-B14F-4D97-AF65-F5344CB8AC3E}">
        <p14:creationId xmlns:p14="http://schemas.microsoft.com/office/powerpoint/2010/main" val="149543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CB69568-A644-4749-8794-DB7D87DD238F}" type="slidenum">
              <a:rPr lang="en-US" smtClean="0"/>
              <a:t>9</a:t>
            </a:fld>
            <a:endParaRPr lang="en-US"/>
          </a:p>
        </p:txBody>
      </p:sp>
    </p:spTree>
    <p:extLst>
      <p:ext uri="{BB962C8B-B14F-4D97-AF65-F5344CB8AC3E}">
        <p14:creationId xmlns:p14="http://schemas.microsoft.com/office/powerpoint/2010/main" val="1185219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16" name="Picture 15" descr="33976 PPT Cover Template-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674533" y="4901762"/>
            <a:ext cx="5014292" cy="967818"/>
          </a:xfrm>
        </p:spPr>
        <p:txBody>
          <a:bodyPr anchor="ctr"/>
          <a:lstStyle>
            <a:lvl1pPr>
              <a:lnSpc>
                <a:spcPts val="4000"/>
              </a:lnSpc>
              <a:defRPr sz="40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74533" y="6011612"/>
            <a:ext cx="5014292" cy="500362"/>
          </a:xfrm>
        </p:spPr>
        <p:txBody>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318FDD9-C792-9A4A-AB54-C6B0F61A1749}" type="datetimeFigureOut">
              <a:rPr lang="en-US" smtClean="0"/>
              <a:pPr/>
              <a:t>10/25/2016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7E66F4-7F49-5142-AA5F-4193891D626C}" type="slidenum">
              <a:rPr lang="en-US" smtClean="0"/>
              <a:pPr/>
              <a:t>‹#›</a:t>
            </a:fld>
            <a:endParaRPr lang="en-US"/>
          </a:p>
        </p:txBody>
      </p:sp>
    </p:spTree>
    <p:extLst>
      <p:ext uri="{BB962C8B-B14F-4D97-AF65-F5344CB8AC3E}">
        <p14:creationId xmlns:p14="http://schemas.microsoft.com/office/powerpoint/2010/main" val="10938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5495" y="1524000"/>
            <a:ext cx="3871838" cy="405904"/>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15495" y="1929904"/>
            <a:ext cx="3871838" cy="3791243"/>
          </a:xfrm>
        </p:spPr>
        <p:txBody>
          <a:bodyPr/>
          <a:lstStyle>
            <a:lvl1pPr>
              <a:defRPr sz="1500"/>
            </a:lvl1pPr>
            <a:lvl2pPr>
              <a:defRPr sz="1500"/>
            </a:lvl2pPr>
            <a:lvl3pPr>
              <a:defRPr sz="1500"/>
            </a:lvl3pPr>
            <a:lvl4pPr>
              <a:defRPr sz="1500"/>
            </a:lvl4pPr>
            <a:lvl5pPr>
              <a:defRPr sz="15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1267" y="1524000"/>
            <a:ext cx="3878209" cy="405904"/>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1267" y="1929904"/>
            <a:ext cx="3878209" cy="379124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7318FDD9-C792-9A4A-AB54-C6B0F61A1749}"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E66F4-7F49-5142-AA5F-4193891D626C}" type="slidenum">
              <a:rPr lang="en-US" smtClean="0"/>
              <a:t>‹#›</a:t>
            </a:fld>
            <a:endParaRPr lang="en-US"/>
          </a:p>
        </p:txBody>
      </p:sp>
    </p:spTree>
    <p:extLst>
      <p:ext uri="{BB962C8B-B14F-4D97-AF65-F5344CB8AC3E}">
        <p14:creationId xmlns:p14="http://schemas.microsoft.com/office/powerpoint/2010/main" val="366661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15495" y="418681"/>
            <a:ext cx="7893979" cy="927520"/>
          </a:xfrm>
        </p:spPr>
        <p:txBody>
          <a:bodyPr>
            <a:normAutofit/>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15495" y="1524000"/>
            <a:ext cx="7893981" cy="405904"/>
          </a:xfrm>
        </p:spPr>
        <p:txBody>
          <a:bodyPr anchor="t"/>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fld id="{7318FDD9-C792-9A4A-AB54-C6B0F61A1749}"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E66F4-7F49-5142-AA5F-4193891D626C}" type="slidenum">
              <a:rPr lang="en-US" smtClean="0"/>
              <a:t>‹#›</a:t>
            </a:fld>
            <a:endParaRPr lang="en-US"/>
          </a:p>
        </p:txBody>
      </p:sp>
      <p:sp>
        <p:nvSpPr>
          <p:cNvPr id="11" name="Chart Placeholder 10"/>
          <p:cNvSpPr>
            <a:spLocks noGrp="1"/>
          </p:cNvSpPr>
          <p:nvPr>
            <p:ph type="chart" sz="quarter" idx="13"/>
          </p:nvPr>
        </p:nvSpPr>
        <p:spPr>
          <a:xfrm>
            <a:off x="615494" y="1929905"/>
            <a:ext cx="7893981" cy="3791446"/>
          </a:xfrm>
          <a:solidFill>
            <a:srgbClr val="DBD1A9">
              <a:alpha val="40000"/>
            </a:srgbClr>
          </a:solidFill>
        </p:spPr>
        <p:txBody>
          <a:bodyPr/>
          <a:lstStyle>
            <a:lvl1pPr marL="0" indent="0">
              <a:buNone/>
              <a:defRPr sz="1000"/>
            </a:lvl1pPr>
          </a:lstStyle>
          <a:p>
            <a:endParaRPr lang="en-US" dirty="0"/>
          </a:p>
        </p:txBody>
      </p:sp>
      <p:cxnSp>
        <p:nvCxnSpPr>
          <p:cNvPr id="14" name="Straight Connector 13"/>
          <p:cNvCxnSpPr/>
          <p:nvPr userDrawn="1"/>
        </p:nvCxnSpPr>
        <p:spPr>
          <a:xfrm>
            <a:off x="615495" y="1508451"/>
            <a:ext cx="7893981"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579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7318FDD9-C792-9A4A-AB54-C6B0F61A1749}"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E66F4-7F49-5142-AA5F-4193891D626C}" type="slidenum">
              <a:rPr lang="en-US" smtClean="0"/>
              <a:t>‹#›</a:t>
            </a:fld>
            <a:endParaRPr lang="en-US"/>
          </a:p>
        </p:txBody>
      </p:sp>
      <p:sp>
        <p:nvSpPr>
          <p:cNvPr id="11" name="Chart Placeholder 10"/>
          <p:cNvSpPr>
            <a:spLocks noGrp="1"/>
          </p:cNvSpPr>
          <p:nvPr>
            <p:ph type="chart" sz="quarter" idx="13"/>
          </p:nvPr>
        </p:nvSpPr>
        <p:spPr>
          <a:xfrm>
            <a:off x="615494" y="1524000"/>
            <a:ext cx="7893981" cy="4197351"/>
          </a:xfrm>
          <a:solidFill>
            <a:srgbClr val="DBD1A9">
              <a:alpha val="40000"/>
            </a:srgbClr>
          </a:solidFill>
        </p:spPr>
        <p:txBody>
          <a:bodyPr/>
          <a:lstStyle>
            <a:lvl1pPr marL="0" indent="0">
              <a:buNone/>
              <a:defRPr sz="1000"/>
            </a:lvl1pPr>
          </a:lstStyle>
          <a:p>
            <a:endParaRPr lang="en-US" dirty="0"/>
          </a:p>
        </p:txBody>
      </p:sp>
    </p:spTree>
    <p:extLst>
      <p:ext uri="{BB962C8B-B14F-4D97-AF65-F5344CB8AC3E}">
        <p14:creationId xmlns:p14="http://schemas.microsoft.com/office/powerpoint/2010/main" val="1908192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18FDD9-C792-9A4A-AB54-C6B0F61A1749}"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E66F4-7F49-5142-AA5F-4193891D626C}" type="slidenum">
              <a:rPr lang="en-US" smtClean="0"/>
              <a:t>‹#›</a:t>
            </a:fld>
            <a:endParaRPr lang="en-US"/>
          </a:p>
        </p:txBody>
      </p:sp>
    </p:spTree>
    <p:extLst>
      <p:ext uri="{BB962C8B-B14F-4D97-AF65-F5344CB8AC3E}">
        <p14:creationId xmlns:p14="http://schemas.microsoft.com/office/powerpoint/2010/main" val="663350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8FDD9-C792-9A4A-AB54-C6B0F61A1749}"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E66F4-7F49-5142-AA5F-4193891D626C}" type="slidenum">
              <a:rPr lang="en-US" smtClean="0"/>
              <a:t>‹#›</a:t>
            </a:fld>
            <a:endParaRPr lang="en-US"/>
          </a:p>
        </p:txBody>
      </p:sp>
    </p:spTree>
    <p:extLst>
      <p:ext uri="{BB962C8B-B14F-4D97-AF65-F5344CB8AC3E}">
        <p14:creationId xmlns:p14="http://schemas.microsoft.com/office/powerpoint/2010/main" val="95884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823" y="3086577"/>
            <a:ext cx="6931844" cy="1357866"/>
          </a:xfrm>
        </p:spPr>
        <p:txBody>
          <a:bodyPr anchor="b" anchorCtr="0">
            <a:normAutofit/>
          </a:bodyPr>
          <a:lstStyle>
            <a:lvl1pPr algn="l">
              <a:lnSpc>
                <a:spcPts val="5500"/>
              </a:lnSpc>
              <a:defRPr sz="4000" b="0" cap="none">
                <a:solidFill>
                  <a:schemeClr val="bg2"/>
                </a:solidFill>
              </a:defRPr>
            </a:lvl1pPr>
          </a:lstStyle>
          <a:p>
            <a:r>
              <a:rPr lang="en-US" dirty="0" smtClean="0"/>
              <a:t>Click to edit master title style </a:t>
            </a:r>
            <a:endParaRPr lang="en-US" dirty="0"/>
          </a:p>
        </p:txBody>
      </p:sp>
      <p:sp>
        <p:nvSpPr>
          <p:cNvPr id="3" name="Text Placeholder 2"/>
          <p:cNvSpPr>
            <a:spLocks noGrp="1"/>
          </p:cNvSpPr>
          <p:nvPr>
            <p:ph type="body" idx="1"/>
          </p:nvPr>
        </p:nvSpPr>
        <p:spPr>
          <a:xfrm>
            <a:off x="391823" y="4801897"/>
            <a:ext cx="6931844" cy="1500187"/>
          </a:xfrm>
        </p:spPr>
        <p:txBody>
          <a:bodyPr anchor="t" anchorCtr="0"/>
          <a:lstStyle>
            <a:lvl1pPr marL="0" indent="0">
              <a:spcAft>
                <a:spcPts val="0"/>
              </a:spcAft>
              <a:buNone/>
              <a:defRPr sz="25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fld id="{7318FDD9-C792-9A4A-AB54-C6B0F61A1749}" type="datetimeFigureOut">
              <a:rPr lang="en-US" smtClean="0"/>
              <a:pPr/>
              <a:t>10/25/2016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7E66F4-7F49-5142-AA5F-4193891D626C}" type="slidenum">
              <a:rPr lang="en-US" smtClean="0"/>
              <a:pPr/>
              <a:t>‹#›</a:t>
            </a:fld>
            <a:endParaRPr lang="en-US"/>
          </a:p>
        </p:txBody>
      </p:sp>
      <p:pic>
        <p:nvPicPr>
          <p:cNvPr id="11" name="Picture 10" descr="Divider Device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91823" y="4571211"/>
            <a:ext cx="1369363" cy="158346"/>
          </a:xfrm>
          <a:prstGeom prst="rect">
            <a:avLst/>
          </a:prstGeom>
          <a:noFill/>
          <a:ln>
            <a:noFill/>
          </a:ln>
        </p:spPr>
      </p:pic>
    </p:spTree>
    <p:extLst>
      <p:ext uri="{BB962C8B-B14F-4D97-AF65-F5344CB8AC3E}">
        <p14:creationId xmlns:p14="http://schemas.microsoft.com/office/powerpoint/2010/main" val="28362481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2">
    <p:spTree>
      <p:nvGrpSpPr>
        <p:cNvPr id="1" name=""/>
        <p:cNvGrpSpPr/>
        <p:nvPr/>
      </p:nvGrpSpPr>
      <p:grpSpPr>
        <a:xfrm>
          <a:off x="0" y="0"/>
          <a:ext cx="0" cy="0"/>
          <a:chOff x="0" y="0"/>
          <a:chExt cx="0" cy="0"/>
        </a:xfrm>
      </p:grpSpPr>
      <p:pic>
        <p:nvPicPr>
          <p:cNvPr id="8" name="Picture 7" descr="33976 PPT Cover Templat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14594" y="4903758"/>
            <a:ext cx="5674231" cy="967818"/>
          </a:xfrm>
        </p:spPr>
        <p:txBody>
          <a:bodyPr anchor="ctr"/>
          <a:lstStyle>
            <a:lvl1pPr>
              <a:lnSpc>
                <a:spcPts val="4000"/>
              </a:lnSpc>
              <a:defRPr sz="40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14594" y="6013608"/>
            <a:ext cx="5674231" cy="500362"/>
          </a:xfrm>
        </p:spPr>
        <p:txBody>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318FDD9-C792-9A4A-AB54-C6B0F61A1749}" type="datetimeFigureOut">
              <a:rPr lang="en-US" smtClean="0"/>
              <a:pPr/>
              <a:t>10/25/2016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7E66F4-7F49-5142-AA5F-4193891D626C}" type="slidenum">
              <a:rPr lang="en-US" smtClean="0"/>
              <a:pPr/>
              <a:t>‹#›</a:t>
            </a:fld>
            <a:endParaRPr lang="en-US"/>
          </a:p>
        </p:txBody>
      </p:sp>
    </p:spTree>
    <p:extLst>
      <p:ext uri="{BB962C8B-B14F-4D97-AF65-F5344CB8AC3E}">
        <p14:creationId xmlns:p14="http://schemas.microsoft.com/office/powerpoint/2010/main" val="2446085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4594" y="4903758"/>
            <a:ext cx="5674231" cy="967818"/>
          </a:xfrm>
        </p:spPr>
        <p:txBody>
          <a:bodyPr anchor="ctr"/>
          <a:lstStyle>
            <a:lvl1pPr>
              <a:lnSpc>
                <a:spcPts val="4000"/>
              </a:lnSpc>
              <a:defRPr sz="40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14594" y="6013608"/>
            <a:ext cx="5674231" cy="500362"/>
          </a:xfrm>
        </p:spPr>
        <p:txBody>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318FDD9-C792-9A4A-AB54-C6B0F61A1749}" type="datetimeFigureOut">
              <a:rPr lang="en-US" smtClean="0"/>
              <a:pPr/>
              <a:t>10/25/2016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7E66F4-7F49-5142-AA5F-4193891D626C}" type="slidenum">
              <a:rPr lang="en-US" smtClean="0"/>
              <a:pPr/>
              <a:t>‹#›</a:t>
            </a:fld>
            <a:endParaRPr lang="en-US"/>
          </a:p>
        </p:txBody>
      </p:sp>
    </p:spTree>
    <p:extLst>
      <p:ext uri="{BB962C8B-B14F-4D97-AF65-F5344CB8AC3E}">
        <p14:creationId xmlns:p14="http://schemas.microsoft.com/office/powerpoint/2010/main" val="22709313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15494" y="1524000"/>
            <a:ext cx="7893981" cy="4197147"/>
          </a:xfrm>
        </p:spPr>
        <p:txBody>
          <a:bodyPr/>
          <a:lstStyle>
            <a:lvl1pPr>
              <a:defRPr sz="2200"/>
            </a:lvl1pPr>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18FDD9-C792-9A4A-AB54-C6B0F61A174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E66F4-7F49-5142-AA5F-4193891D626C}" type="slidenum">
              <a:rPr lang="en-US" smtClean="0"/>
              <a:t>‹#›</a:t>
            </a:fld>
            <a:endParaRPr lang="en-US"/>
          </a:p>
        </p:txBody>
      </p:sp>
    </p:spTree>
    <p:extLst>
      <p:ext uri="{BB962C8B-B14F-4D97-AF65-F5344CB8AC3E}">
        <p14:creationId xmlns:p14="http://schemas.microsoft.com/office/powerpoint/2010/main" val="28144564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 Text He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18FDD9-C792-9A4A-AB54-C6B0F61A174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E66F4-7F49-5142-AA5F-4193891D626C}" type="slidenum">
              <a:rPr lang="en-US" smtClean="0"/>
              <a:t>‹#›</a:t>
            </a:fld>
            <a:endParaRPr lang="en-US"/>
          </a:p>
        </p:txBody>
      </p:sp>
    </p:spTree>
    <p:extLst>
      <p:ext uri="{BB962C8B-B14F-4D97-AF65-F5344CB8AC3E}">
        <p14:creationId xmlns:p14="http://schemas.microsoft.com/office/powerpoint/2010/main" val="22906113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200"/>
            </a:lvl1pPr>
            <a:lvl2pPr>
              <a:defRPr sz="2200"/>
            </a:lvl2pPr>
            <a:lvl3pPr>
              <a:defRPr sz="2200"/>
            </a:lvl3pPr>
            <a:lvl4pPr>
              <a:defRPr sz="2200"/>
            </a:lvl4pPr>
            <a:lvl5pP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18FDD9-C792-9A4A-AB54-C6B0F61A174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E66F4-7F49-5142-AA5F-4193891D626C}" type="slidenum">
              <a:rPr lang="en-US" smtClean="0"/>
              <a:t>‹#›</a:t>
            </a:fld>
            <a:endParaRPr lang="en-US"/>
          </a:p>
        </p:txBody>
      </p:sp>
      <p:sp>
        <p:nvSpPr>
          <p:cNvPr id="8" name="Picture Placeholder 7"/>
          <p:cNvSpPr>
            <a:spLocks noGrp="1"/>
          </p:cNvSpPr>
          <p:nvPr>
            <p:ph type="pic" sz="quarter" idx="13"/>
          </p:nvPr>
        </p:nvSpPr>
        <p:spPr>
          <a:xfrm>
            <a:off x="7341117" y="1534099"/>
            <a:ext cx="1802883" cy="1429234"/>
          </a:xfrm>
        </p:spPr>
        <p:txBody>
          <a:bodyPr/>
          <a:lstStyle>
            <a:lvl1pPr marL="0" indent="0">
              <a:buNone/>
              <a:defRPr/>
            </a:lvl1pPr>
          </a:lstStyle>
          <a:p>
            <a:endParaRPr lang="en-US" dirty="0"/>
          </a:p>
        </p:txBody>
      </p:sp>
    </p:spTree>
    <p:extLst>
      <p:ext uri="{BB962C8B-B14F-4D97-AF65-F5344CB8AC3E}">
        <p14:creationId xmlns:p14="http://schemas.microsoft.com/office/powerpoint/2010/main" val="13210312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ext He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18FDD9-C792-9A4A-AB54-C6B0F61A1749}"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E66F4-7F49-5142-AA5F-4193891D626C}" type="slidenum">
              <a:rPr lang="en-US" smtClean="0"/>
              <a:t>‹#›</a:t>
            </a:fld>
            <a:endParaRPr lang="en-US"/>
          </a:p>
        </p:txBody>
      </p:sp>
      <p:sp>
        <p:nvSpPr>
          <p:cNvPr id="11" name="Picture Placeholder 7"/>
          <p:cNvSpPr>
            <a:spLocks noGrp="1"/>
          </p:cNvSpPr>
          <p:nvPr>
            <p:ph type="pic" sz="quarter" idx="13"/>
          </p:nvPr>
        </p:nvSpPr>
        <p:spPr>
          <a:xfrm>
            <a:off x="7341117" y="1524000"/>
            <a:ext cx="1802883" cy="1429234"/>
          </a:xfrm>
        </p:spPr>
        <p:txBody>
          <a:bodyPr/>
          <a:lstStyle>
            <a:lvl1pPr marL="0" indent="0">
              <a:buNone/>
              <a:defRPr/>
            </a:lvl1pPr>
          </a:lstStyle>
          <a:p>
            <a:endParaRPr lang="en-US" dirty="0"/>
          </a:p>
        </p:txBody>
      </p:sp>
    </p:spTree>
    <p:extLst>
      <p:ext uri="{BB962C8B-B14F-4D97-AF65-F5344CB8AC3E}">
        <p14:creationId xmlns:p14="http://schemas.microsoft.com/office/powerpoint/2010/main" val="30784277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823" y="4788690"/>
            <a:ext cx="6965709" cy="1357866"/>
          </a:xfrm>
        </p:spPr>
        <p:txBody>
          <a:bodyPr anchor="t"/>
          <a:lstStyle>
            <a:lvl1pPr algn="l">
              <a:lnSpc>
                <a:spcPts val="5500"/>
              </a:lnSpc>
              <a:defRPr sz="5000" b="0" cap="none">
                <a:solidFill>
                  <a:srgbClr val="FFFFFF"/>
                </a:solidFill>
              </a:defRPr>
            </a:lvl1pPr>
          </a:lstStyle>
          <a:p>
            <a:r>
              <a:rPr lang="en-US" dirty="0" smtClean="0"/>
              <a:t>Click to edit master title style </a:t>
            </a:r>
            <a:endParaRPr lang="en-US" dirty="0"/>
          </a:p>
        </p:txBody>
      </p:sp>
      <p:sp>
        <p:nvSpPr>
          <p:cNvPr id="3" name="Text Placeholder 2"/>
          <p:cNvSpPr>
            <a:spLocks noGrp="1"/>
          </p:cNvSpPr>
          <p:nvPr>
            <p:ph type="body" idx="1"/>
          </p:nvPr>
        </p:nvSpPr>
        <p:spPr>
          <a:xfrm>
            <a:off x="391823" y="2956166"/>
            <a:ext cx="5380803"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fld id="{7318FDD9-C792-9A4A-AB54-C6B0F61A1749}" type="datetimeFigureOut">
              <a:rPr lang="en-US" smtClean="0"/>
              <a:pPr/>
              <a:t>10/25/2016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7E66F4-7F49-5142-AA5F-4193891D626C}" type="slidenum">
              <a:rPr lang="en-US" smtClean="0"/>
              <a:pPr/>
              <a:t>‹#›</a:t>
            </a:fld>
            <a:endParaRPr lang="en-US"/>
          </a:p>
        </p:txBody>
      </p:sp>
      <p:pic>
        <p:nvPicPr>
          <p:cNvPr id="11" name="Picture 10" descr="Divider Device 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91823" y="4571211"/>
            <a:ext cx="1369363" cy="158346"/>
          </a:xfrm>
          <a:prstGeom prst="rect">
            <a:avLst/>
          </a:prstGeom>
        </p:spPr>
      </p:pic>
    </p:spTree>
    <p:extLst>
      <p:ext uri="{BB962C8B-B14F-4D97-AF65-F5344CB8AC3E}">
        <p14:creationId xmlns:p14="http://schemas.microsoft.com/office/powerpoint/2010/main" val="5851233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5494" y="1524000"/>
            <a:ext cx="3854905" cy="4197147"/>
          </a:xfrm>
        </p:spPr>
        <p:txBody>
          <a:bodyPr/>
          <a:lstStyle>
            <a:lvl1pPr>
              <a:defRPr sz="15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1267" y="1524000"/>
            <a:ext cx="3878209" cy="4197147"/>
          </a:xfrm>
        </p:spPr>
        <p:txBody>
          <a:bodyPr/>
          <a:lstStyle>
            <a:lvl1pPr>
              <a:defRPr sz="15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318FDD9-C792-9A4A-AB54-C6B0F61A1749}"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E66F4-7F49-5142-AA5F-4193891D626C}" type="slidenum">
              <a:rPr lang="en-US" smtClean="0"/>
              <a:t>‹#›</a:t>
            </a:fld>
            <a:endParaRPr lang="en-US"/>
          </a:p>
        </p:txBody>
      </p:sp>
    </p:spTree>
    <p:extLst>
      <p:ext uri="{BB962C8B-B14F-4D97-AF65-F5344CB8AC3E}">
        <p14:creationId xmlns:p14="http://schemas.microsoft.com/office/powerpoint/2010/main" val="70810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descr="PPT Watermark.png"/>
          <p:cNvPicPr>
            <a:picLocks noChangeAspect="1"/>
          </p:cNvPicPr>
          <p:nvPr userDrawn="1"/>
        </p:nvPicPr>
        <p:blipFill rotWithShape="1">
          <a:blip r:embed="rId17">
            <a:extLst>
              <a:ext uri="{28A0092B-C50C-407E-A947-70E740481C1C}">
                <a14:useLocalDpi xmlns:a14="http://schemas.microsoft.com/office/drawing/2010/main" val="0"/>
              </a:ext>
            </a:extLst>
          </a:blip>
          <a:srcRect r="14347" b="8467"/>
          <a:stretch/>
        </p:blipFill>
        <p:spPr>
          <a:xfrm>
            <a:off x="6060778" y="3563113"/>
            <a:ext cx="3083222" cy="3294887"/>
          </a:xfrm>
          <a:prstGeom prst="rect">
            <a:avLst/>
          </a:prstGeom>
        </p:spPr>
      </p:pic>
      <p:sp>
        <p:nvSpPr>
          <p:cNvPr id="2" name="Title Placeholder 1"/>
          <p:cNvSpPr>
            <a:spLocks noGrp="1"/>
          </p:cNvSpPr>
          <p:nvPr>
            <p:ph type="title"/>
          </p:nvPr>
        </p:nvSpPr>
        <p:spPr>
          <a:xfrm>
            <a:off x="615495" y="418680"/>
            <a:ext cx="7893981" cy="927513"/>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892" y="1524000"/>
            <a:ext cx="7880108" cy="41971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91824" y="6657452"/>
            <a:ext cx="846084" cy="128046"/>
          </a:xfrm>
          <a:prstGeom prst="rect">
            <a:avLst/>
          </a:prstGeom>
        </p:spPr>
        <p:txBody>
          <a:bodyPr vert="horz" lIns="0" tIns="0" rIns="0" bIns="0" rtlCol="0" anchor="b"/>
          <a:lstStyle>
            <a:lvl1pPr algn="l">
              <a:defRPr sz="800">
                <a:solidFill>
                  <a:schemeClr val="tx1"/>
                </a:solidFill>
              </a:defRPr>
            </a:lvl1pPr>
          </a:lstStyle>
          <a:p>
            <a:fld id="{7318FDD9-C792-9A4A-AB54-C6B0F61A1749}" type="datetimeFigureOut">
              <a:rPr lang="en-US" smtClean="0"/>
              <a:pPr/>
              <a:t>10/25/2016</a:t>
            </a:fld>
            <a:endParaRPr lang="en-US" dirty="0"/>
          </a:p>
        </p:txBody>
      </p:sp>
      <p:sp>
        <p:nvSpPr>
          <p:cNvPr id="5" name="Footer Placeholder 4"/>
          <p:cNvSpPr>
            <a:spLocks noGrp="1"/>
          </p:cNvSpPr>
          <p:nvPr>
            <p:ph type="ftr" sz="quarter" idx="3"/>
          </p:nvPr>
        </p:nvSpPr>
        <p:spPr>
          <a:xfrm>
            <a:off x="1302615" y="6657452"/>
            <a:ext cx="5502669" cy="128046"/>
          </a:xfrm>
          <a:prstGeom prst="rect">
            <a:avLst/>
          </a:prstGeom>
        </p:spPr>
        <p:txBody>
          <a:bodyPr vert="horz" lIns="0" tIns="0" rIns="0" bIns="0" rtlCol="0" anchor="b"/>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6912386" y="6657452"/>
            <a:ext cx="2133600" cy="128046"/>
          </a:xfrm>
          <a:prstGeom prst="rect">
            <a:avLst/>
          </a:prstGeom>
        </p:spPr>
        <p:txBody>
          <a:bodyPr vert="horz" lIns="0" tIns="0" rIns="0" bIns="0" rtlCol="0" anchor="b"/>
          <a:lstStyle>
            <a:lvl1pPr algn="r">
              <a:defRPr sz="800">
                <a:solidFill>
                  <a:schemeClr val="tx1"/>
                </a:solidFill>
              </a:defRPr>
            </a:lvl1pPr>
          </a:lstStyle>
          <a:p>
            <a:fld id="{3D7E66F4-7F49-5142-AA5F-4193891D626C}" type="slidenum">
              <a:rPr lang="en-US" smtClean="0"/>
              <a:pPr/>
              <a:t>‹#›</a:t>
            </a:fld>
            <a:endParaRPr lang="en-US"/>
          </a:p>
        </p:txBody>
      </p:sp>
      <p:pic>
        <p:nvPicPr>
          <p:cNvPr id="8" name="Picture 7" descr="TEC Logo for PPT.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78428" y="6048933"/>
            <a:ext cx="1673292" cy="494917"/>
          </a:xfrm>
          <a:prstGeom prst="rect">
            <a:avLst/>
          </a:prstGeom>
        </p:spPr>
      </p:pic>
    </p:spTree>
    <p:extLst>
      <p:ext uri="{BB962C8B-B14F-4D97-AF65-F5344CB8AC3E}">
        <p14:creationId xmlns:p14="http://schemas.microsoft.com/office/powerpoint/2010/main" val="305494417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5" r:id="rId3"/>
    <p:sldLayoutId id="2147483660" r:id="rId4"/>
    <p:sldLayoutId id="2147483650" r:id="rId5"/>
    <p:sldLayoutId id="2147483661" r:id="rId6"/>
    <p:sldLayoutId id="2147483662" r:id="rId7"/>
    <p:sldLayoutId id="2147483651" r:id="rId8"/>
    <p:sldLayoutId id="2147483652" r:id="rId9"/>
    <p:sldLayoutId id="2147483653" r:id="rId10"/>
    <p:sldLayoutId id="2147483664" r:id="rId11"/>
    <p:sldLayoutId id="2147483666" r:id="rId12"/>
    <p:sldLayoutId id="2147483654" r:id="rId13"/>
    <p:sldLayoutId id="2147483655" r:id="rId14"/>
    <p:sldLayoutId id="2147483667" r:id="rId15"/>
  </p:sldLayoutIdLst>
  <p:timing>
    <p:tnLst>
      <p:par>
        <p:cTn id="1" dur="indefinite" restart="never" nodeType="tmRoot"/>
      </p:par>
    </p:tnLst>
  </p:timing>
  <p:txStyles>
    <p:titleStyle>
      <a:lvl1pPr algn="l" defTabSz="457200" rtl="0" eaLnBrk="1" latinLnBrk="0" hangingPunct="1">
        <a:lnSpc>
          <a:spcPts val="3500"/>
        </a:lnSpc>
        <a:spcBef>
          <a:spcPct val="0"/>
        </a:spcBef>
        <a:buNone/>
        <a:defRPr sz="3500" b="0" kern="1200">
          <a:solidFill>
            <a:schemeClr val="accent2"/>
          </a:solidFill>
          <a:latin typeface="Georgia"/>
          <a:ea typeface="+mj-ea"/>
          <a:cs typeface="Georgia"/>
        </a:defRPr>
      </a:lvl1pPr>
    </p:titleStyle>
    <p:bodyStyle>
      <a:lvl1pPr marL="179388" indent="-179388" algn="l" defTabSz="457200" rtl="0" eaLnBrk="1" latinLnBrk="0" hangingPunct="1">
        <a:spcBef>
          <a:spcPts val="0"/>
        </a:spcBef>
        <a:spcAft>
          <a:spcPts val="800"/>
        </a:spcAft>
        <a:buSzPct val="100000"/>
        <a:buFont typeface="Lucida Grande"/>
        <a:buChar char="›"/>
        <a:defRPr sz="1600" kern="1200">
          <a:solidFill>
            <a:srgbClr val="000000"/>
          </a:solidFill>
          <a:latin typeface="+mn-lt"/>
          <a:ea typeface="+mn-ea"/>
          <a:cs typeface="+mn-cs"/>
        </a:defRPr>
      </a:lvl1pPr>
      <a:lvl2pPr marL="358775" indent="-179388" algn="l" defTabSz="457200" rtl="0" eaLnBrk="1" latinLnBrk="0" hangingPunct="1">
        <a:spcBef>
          <a:spcPts val="0"/>
        </a:spcBef>
        <a:spcAft>
          <a:spcPts val="400"/>
        </a:spcAft>
        <a:buFont typeface="Lucida Grande"/>
        <a:buChar char="–"/>
        <a:defRPr sz="1600" kern="1200">
          <a:solidFill>
            <a:srgbClr val="000000"/>
          </a:solidFill>
          <a:latin typeface="+mn-lt"/>
          <a:ea typeface="+mn-ea"/>
          <a:cs typeface="+mn-cs"/>
        </a:defRPr>
      </a:lvl2pPr>
      <a:lvl3pPr marL="538163" indent="-179388" algn="l" defTabSz="457200" rtl="0" eaLnBrk="1" latinLnBrk="0" hangingPunct="1">
        <a:spcBef>
          <a:spcPts val="0"/>
        </a:spcBef>
        <a:spcAft>
          <a:spcPts val="400"/>
        </a:spcAft>
        <a:buFont typeface="Lucida Grande"/>
        <a:buChar char="–"/>
        <a:defRPr sz="1600" kern="1200">
          <a:solidFill>
            <a:srgbClr val="000000"/>
          </a:solidFill>
          <a:latin typeface="+mn-lt"/>
          <a:ea typeface="+mn-ea"/>
          <a:cs typeface="+mn-cs"/>
        </a:defRPr>
      </a:lvl3pPr>
      <a:lvl4pPr marL="719138" indent="-180975" algn="l" defTabSz="457200" rtl="0" eaLnBrk="1" latinLnBrk="0" hangingPunct="1">
        <a:spcBef>
          <a:spcPts val="0"/>
        </a:spcBef>
        <a:spcAft>
          <a:spcPts val="400"/>
        </a:spcAft>
        <a:buFont typeface="Lucida Grande"/>
        <a:buChar char="–"/>
        <a:defRPr sz="1600" kern="1200">
          <a:solidFill>
            <a:srgbClr val="000000"/>
          </a:solidFill>
          <a:latin typeface="+mn-lt"/>
          <a:ea typeface="+mn-ea"/>
          <a:cs typeface="+mn-cs"/>
        </a:defRPr>
      </a:lvl4pPr>
      <a:lvl5pPr marL="898525" indent="-179388" algn="l" defTabSz="457200" rtl="0" eaLnBrk="1" latinLnBrk="0" hangingPunct="1">
        <a:spcBef>
          <a:spcPts val="0"/>
        </a:spcBef>
        <a:spcAft>
          <a:spcPts val="400"/>
        </a:spcAft>
        <a:buFont typeface="Lucida Grande"/>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Investment Approach</a:t>
            </a:r>
            <a:endParaRPr lang="en-US" dirty="0"/>
          </a:p>
        </p:txBody>
      </p:sp>
      <p:sp>
        <p:nvSpPr>
          <p:cNvPr id="4" name="Subtitle 3"/>
          <p:cNvSpPr>
            <a:spLocks noGrp="1"/>
          </p:cNvSpPr>
          <p:nvPr>
            <p:ph type="subTitle" idx="1"/>
          </p:nvPr>
        </p:nvSpPr>
        <p:spPr>
          <a:xfrm>
            <a:off x="3014594" y="5871576"/>
            <a:ext cx="5674231" cy="500362"/>
          </a:xfrm>
        </p:spPr>
        <p:txBody>
          <a:bodyPr/>
          <a:lstStyle/>
          <a:p>
            <a:r>
              <a:rPr lang="en-NZ" dirty="0" smtClean="0"/>
              <a:t>Programme update – November 2015</a:t>
            </a:r>
            <a:endParaRPr lang="en-NZ" dirty="0"/>
          </a:p>
        </p:txBody>
      </p:sp>
    </p:spTree>
    <p:extLst>
      <p:ext uri="{BB962C8B-B14F-4D97-AF65-F5344CB8AC3E}">
        <p14:creationId xmlns:p14="http://schemas.microsoft.com/office/powerpoint/2010/main" val="2969977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28" y="596487"/>
            <a:ext cx="6962689" cy="1250879"/>
          </a:xfrm>
        </p:spPr>
        <p:txBody>
          <a:bodyPr/>
          <a:lstStyle/>
          <a:p>
            <a:r>
              <a:rPr lang="en-NZ" dirty="0" smtClean="0"/>
              <a:t>What is the Investment Approach?</a:t>
            </a:r>
            <a:endParaRPr lang="en-NZ" dirty="0"/>
          </a:p>
        </p:txBody>
      </p:sp>
      <p:sp>
        <p:nvSpPr>
          <p:cNvPr id="3" name="Content Placeholder 2"/>
          <p:cNvSpPr>
            <a:spLocks noGrp="1"/>
          </p:cNvSpPr>
          <p:nvPr>
            <p:ph idx="1"/>
          </p:nvPr>
        </p:nvSpPr>
        <p:spPr>
          <a:xfrm>
            <a:off x="628892" y="1524000"/>
            <a:ext cx="6634550" cy="4197147"/>
          </a:xfrm>
        </p:spPr>
        <p:txBody>
          <a:bodyPr/>
          <a:lstStyle/>
          <a:p>
            <a:r>
              <a:rPr lang="en-NZ" sz="2800" dirty="0" smtClean="0"/>
              <a:t>In </a:t>
            </a:r>
            <a:r>
              <a:rPr lang="en-NZ" sz="2800" dirty="0"/>
              <a:t>broad terms the Investment Approach is about looking at the way we invest to</a:t>
            </a:r>
            <a:r>
              <a:rPr lang="en-NZ" sz="2800" dirty="0" smtClean="0"/>
              <a:t>:</a:t>
            </a:r>
            <a:br>
              <a:rPr lang="en-NZ" sz="2800" dirty="0" smtClean="0"/>
            </a:br>
            <a:endParaRPr lang="en-NZ" sz="2800" dirty="0" smtClean="0"/>
          </a:p>
          <a:p>
            <a:pPr lvl="1"/>
            <a:r>
              <a:rPr lang="en-NZ" sz="2800" dirty="0" smtClean="0"/>
              <a:t>Improve </a:t>
            </a:r>
            <a:r>
              <a:rPr lang="en-NZ" sz="2800" dirty="0"/>
              <a:t>learner outcomes</a:t>
            </a:r>
          </a:p>
          <a:p>
            <a:pPr lvl="1"/>
            <a:r>
              <a:rPr lang="en-NZ" sz="2800" dirty="0"/>
              <a:t>Improve economic and social outcomes for New Zealand</a:t>
            </a:r>
          </a:p>
          <a:p>
            <a:pPr lvl="1"/>
            <a:r>
              <a:rPr lang="en-NZ" sz="2800" dirty="0"/>
              <a:t>Improve system stewardship</a:t>
            </a:r>
          </a:p>
        </p:txBody>
      </p:sp>
    </p:spTree>
    <p:extLst>
      <p:ext uri="{BB962C8B-B14F-4D97-AF65-F5344CB8AC3E}">
        <p14:creationId xmlns:p14="http://schemas.microsoft.com/office/powerpoint/2010/main" val="2850649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28" y="634587"/>
            <a:ext cx="7893981" cy="927513"/>
          </a:xfrm>
        </p:spPr>
        <p:txBody>
          <a:bodyPr/>
          <a:lstStyle/>
          <a:p>
            <a:r>
              <a:rPr lang="en-NZ" dirty="0" smtClean="0"/>
              <a:t>Our approach</a:t>
            </a:r>
            <a:endParaRPr lang="en-NZ" dirty="0"/>
          </a:p>
        </p:txBody>
      </p:sp>
      <p:sp>
        <p:nvSpPr>
          <p:cNvPr id="3" name="Content Placeholder 2"/>
          <p:cNvSpPr>
            <a:spLocks noGrp="1"/>
          </p:cNvSpPr>
          <p:nvPr>
            <p:ph idx="1"/>
          </p:nvPr>
        </p:nvSpPr>
        <p:spPr>
          <a:xfrm>
            <a:off x="378428" y="1562100"/>
            <a:ext cx="8765572" cy="4504635"/>
          </a:xfrm>
        </p:spPr>
        <p:txBody>
          <a:bodyPr>
            <a:normAutofit/>
          </a:bodyPr>
          <a:lstStyle/>
          <a:p>
            <a:pPr>
              <a:spcAft>
                <a:spcPts val="1800"/>
              </a:spcAft>
            </a:pPr>
            <a:r>
              <a:rPr lang="en-US" sz="2400" dirty="0" smtClean="0">
                <a:latin typeface="Calibri" panose="020F0502020204030204" pitchFamily="34" charset="0"/>
              </a:rPr>
              <a:t>‘Evolution</a:t>
            </a:r>
            <a:r>
              <a:rPr lang="en-US" sz="2400" dirty="0">
                <a:latin typeface="Calibri" panose="020F0502020204030204" pitchFamily="34" charset="0"/>
              </a:rPr>
              <a:t>, not </a:t>
            </a:r>
            <a:r>
              <a:rPr lang="en-US" sz="2400" dirty="0" smtClean="0">
                <a:latin typeface="Calibri" panose="020F0502020204030204" pitchFamily="34" charset="0"/>
              </a:rPr>
              <a:t>revolution’ approach</a:t>
            </a:r>
          </a:p>
          <a:p>
            <a:pPr>
              <a:spcAft>
                <a:spcPts val="1800"/>
              </a:spcAft>
            </a:pPr>
            <a:r>
              <a:rPr lang="en-US" sz="2400" dirty="0">
                <a:latin typeface="Calibri" panose="020F0502020204030204" pitchFamily="34" charset="0"/>
              </a:rPr>
              <a:t>O</a:t>
            </a:r>
            <a:r>
              <a:rPr lang="en-US" sz="2400" dirty="0" smtClean="0">
                <a:latin typeface="Calibri" panose="020F0502020204030204" pitchFamily="34" charset="0"/>
              </a:rPr>
              <a:t>perational </a:t>
            </a:r>
            <a:r>
              <a:rPr lang="en-US" sz="2400" dirty="0">
                <a:latin typeface="Calibri" panose="020F0502020204030204" pitchFamily="34" charset="0"/>
              </a:rPr>
              <a:t>changes </a:t>
            </a:r>
            <a:r>
              <a:rPr lang="en-US" sz="2400" dirty="0" smtClean="0">
                <a:latin typeface="Calibri" panose="020F0502020204030204" pitchFamily="34" charset="0"/>
              </a:rPr>
              <a:t> - ‘Quick Wins’ for 2017-18 </a:t>
            </a:r>
            <a:r>
              <a:rPr lang="en-US" sz="2400" dirty="0">
                <a:latin typeface="Calibri" panose="020F0502020204030204" pitchFamily="34" charset="0"/>
              </a:rPr>
              <a:t>P</a:t>
            </a:r>
            <a:r>
              <a:rPr lang="en-US" sz="2400" dirty="0" smtClean="0">
                <a:latin typeface="Calibri" panose="020F0502020204030204" pitchFamily="34" charset="0"/>
              </a:rPr>
              <a:t>lan round</a:t>
            </a:r>
          </a:p>
          <a:p>
            <a:pPr>
              <a:spcAft>
                <a:spcPts val="1800"/>
              </a:spcAft>
            </a:pPr>
            <a:r>
              <a:rPr lang="en-US" sz="2400" dirty="0">
                <a:latin typeface="Calibri" panose="020F0502020204030204" pitchFamily="34" charset="0"/>
              </a:rPr>
              <a:t>M</a:t>
            </a:r>
            <a:r>
              <a:rPr lang="en-US" sz="2400" dirty="0" smtClean="0">
                <a:latin typeface="Calibri" panose="020F0502020204030204" pitchFamily="34" charset="0"/>
              </a:rPr>
              <a:t>ore </a:t>
            </a:r>
            <a:r>
              <a:rPr lang="en-US" sz="2400" dirty="0">
                <a:latin typeface="Calibri" panose="020F0502020204030204" pitchFamily="34" charset="0"/>
              </a:rPr>
              <a:t>significant change from 2019 </a:t>
            </a:r>
            <a:endParaRPr lang="en-US" sz="2400" dirty="0" smtClean="0">
              <a:latin typeface="Calibri" panose="020F0502020204030204" pitchFamily="34" charset="0"/>
            </a:endParaRPr>
          </a:p>
          <a:p>
            <a:pPr>
              <a:spcAft>
                <a:spcPts val="600"/>
              </a:spcAft>
            </a:pPr>
            <a:r>
              <a:rPr lang="en-NZ" sz="2400" dirty="0"/>
              <a:t>N</a:t>
            </a:r>
            <a:r>
              <a:rPr lang="en-NZ" sz="2400" dirty="0" smtClean="0"/>
              <a:t>ew information tools to support planning and funding decisions</a:t>
            </a:r>
            <a:r>
              <a:rPr lang="en-NZ" sz="2400" dirty="0"/>
              <a:t>:</a:t>
            </a:r>
          </a:p>
          <a:p>
            <a:pPr marL="540000" lvl="1">
              <a:spcAft>
                <a:spcPts val="600"/>
              </a:spcAft>
            </a:pPr>
            <a:r>
              <a:rPr lang="en-NZ" dirty="0" smtClean="0">
                <a:latin typeface="Calibri" panose="020F0502020204030204" pitchFamily="34" charset="0"/>
              </a:rPr>
              <a:t>assess learner </a:t>
            </a:r>
            <a:r>
              <a:rPr lang="en-NZ" dirty="0">
                <a:latin typeface="Calibri" panose="020F0502020204030204" pitchFamily="34" charset="0"/>
              </a:rPr>
              <a:t>gain</a:t>
            </a:r>
          </a:p>
          <a:p>
            <a:pPr marL="540000" lvl="1"/>
            <a:r>
              <a:rPr lang="en-NZ" dirty="0" smtClean="0">
                <a:latin typeface="Calibri" panose="020F0502020204030204" pitchFamily="34" charset="0"/>
              </a:rPr>
              <a:t>analyse </a:t>
            </a:r>
            <a:r>
              <a:rPr lang="en-NZ" dirty="0">
                <a:latin typeface="Calibri" panose="020F0502020204030204" pitchFamily="34" charset="0"/>
              </a:rPr>
              <a:t>and </a:t>
            </a:r>
            <a:r>
              <a:rPr lang="en-NZ" dirty="0" smtClean="0">
                <a:latin typeface="Calibri" panose="020F0502020204030204" pitchFamily="34" charset="0"/>
              </a:rPr>
              <a:t>compare </a:t>
            </a:r>
            <a:r>
              <a:rPr lang="en-NZ" dirty="0">
                <a:latin typeface="Calibri" panose="020F0502020204030204" pitchFamily="34" charset="0"/>
              </a:rPr>
              <a:t>economic, labour market, tertiary  provision and demographic information at the regional and national levels</a:t>
            </a:r>
          </a:p>
          <a:p>
            <a:pPr marL="540000" lvl="1"/>
            <a:r>
              <a:rPr lang="en-NZ" dirty="0" smtClean="0">
                <a:latin typeface="Calibri" panose="020F0502020204030204" pitchFamily="34" charset="0"/>
              </a:rPr>
              <a:t>forecast </a:t>
            </a:r>
            <a:r>
              <a:rPr lang="en-NZ" dirty="0">
                <a:latin typeface="Calibri" panose="020F0502020204030204" pitchFamily="34" charset="0"/>
              </a:rPr>
              <a:t>future domestic EFTS supply</a:t>
            </a:r>
          </a:p>
          <a:p>
            <a:pPr marL="540000" lvl="1"/>
            <a:r>
              <a:rPr lang="en-NZ" dirty="0" smtClean="0">
                <a:latin typeface="Calibri" panose="020F0502020204030204" pitchFamily="34" charset="0"/>
              </a:rPr>
              <a:t>identify </a:t>
            </a:r>
            <a:r>
              <a:rPr lang="en-NZ" dirty="0">
                <a:latin typeface="Calibri" panose="020F0502020204030204" pitchFamily="34" charset="0"/>
              </a:rPr>
              <a:t>outcomes of tertiary </a:t>
            </a:r>
            <a:r>
              <a:rPr lang="en-NZ" dirty="0" smtClean="0">
                <a:latin typeface="Calibri" panose="020F0502020204030204" pitchFamily="34" charset="0"/>
              </a:rPr>
              <a:t>education </a:t>
            </a:r>
            <a:endParaRPr lang="en-NZ" dirty="0">
              <a:latin typeface="Calibri" panose="020F0502020204030204" pitchFamily="34" charset="0"/>
            </a:endParaRPr>
          </a:p>
          <a:p>
            <a:pPr>
              <a:spcAft>
                <a:spcPts val="1800"/>
              </a:spcAft>
            </a:pPr>
            <a:endParaRPr lang="en-US" sz="2400" dirty="0" smtClean="0">
              <a:latin typeface="Calibri" panose="020F0502020204030204" pitchFamily="34" charset="0"/>
            </a:endParaRPr>
          </a:p>
          <a:p>
            <a:pPr>
              <a:spcAft>
                <a:spcPts val="1800"/>
              </a:spcAft>
            </a:pPr>
            <a:endParaRPr lang="en-US" sz="2400" dirty="0" smtClean="0">
              <a:latin typeface="Calibri" panose="020F0502020204030204" pitchFamily="34" charset="0"/>
            </a:endParaRPr>
          </a:p>
          <a:p>
            <a:pPr>
              <a:spcAft>
                <a:spcPts val="1800"/>
              </a:spcAft>
            </a:pPr>
            <a:endParaRPr lang="en-US" sz="2400" dirty="0">
              <a:latin typeface="Calibri" panose="020F0502020204030204" pitchFamily="34" charset="0"/>
            </a:endParaRPr>
          </a:p>
          <a:p>
            <a:endParaRPr lang="en-NZ" sz="2400" dirty="0"/>
          </a:p>
          <a:p>
            <a:endParaRPr lang="en-NZ" dirty="0"/>
          </a:p>
        </p:txBody>
      </p:sp>
    </p:spTree>
    <p:extLst>
      <p:ext uri="{BB962C8B-B14F-4D97-AF65-F5344CB8AC3E}">
        <p14:creationId xmlns:p14="http://schemas.microsoft.com/office/powerpoint/2010/main" val="2508669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95" y="661876"/>
            <a:ext cx="7893981" cy="927513"/>
          </a:xfrm>
        </p:spPr>
        <p:txBody>
          <a:bodyPr/>
          <a:lstStyle/>
          <a:p>
            <a:r>
              <a:rPr lang="en-NZ" dirty="0" smtClean="0"/>
              <a:t>What we heard from the sector</a:t>
            </a:r>
            <a:endParaRPr lang="en-NZ" dirty="0"/>
          </a:p>
        </p:txBody>
      </p:sp>
      <p:sp>
        <p:nvSpPr>
          <p:cNvPr id="3" name="Content Placeholder 2"/>
          <p:cNvSpPr>
            <a:spLocks noGrp="1"/>
          </p:cNvSpPr>
          <p:nvPr>
            <p:ph idx="1"/>
          </p:nvPr>
        </p:nvSpPr>
        <p:spPr/>
        <p:txBody>
          <a:bodyPr/>
          <a:lstStyle/>
          <a:p>
            <a:pPr lvl="0"/>
            <a:r>
              <a:rPr lang="en-NZ" dirty="0"/>
              <a:t>You want us to work towards a system that is more learner focused and accessible to all New Zealanders</a:t>
            </a:r>
          </a:p>
          <a:p>
            <a:pPr lvl="0"/>
            <a:r>
              <a:rPr lang="en-NZ" dirty="0"/>
              <a:t>To make it easier for learners to move </a:t>
            </a:r>
            <a:r>
              <a:rPr lang="en-NZ" dirty="0" smtClean="0"/>
              <a:t>into tertiary </a:t>
            </a:r>
            <a:r>
              <a:rPr lang="en-NZ" dirty="0"/>
              <a:t>study and then on to </a:t>
            </a:r>
            <a:r>
              <a:rPr lang="en-NZ" dirty="0" smtClean="0"/>
              <a:t>employment</a:t>
            </a:r>
            <a:endParaRPr lang="en-NZ" dirty="0"/>
          </a:p>
          <a:p>
            <a:pPr lvl="0"/>
            <a:r>
              <a:rPr lang="en-NZ" dirty="0"/>
              <a:t>To have performance measures that better reflect the </a:t>
            </a:r>
            <a:r>
              <a:rPr lang="en-NZ" dirty="0" smtClean="0"/>
              <a:t>education environment</a:t>
            </a:r>
            <a:r>
              <a:rPr lang="en-NZ" dirty="0"/>
              <a:t> </a:t>
            </a:r>
            <a:r>
              <a:rPr lang="en-NZ" dirty="0" smtClean="0"/>
              <a:t>and wider marketplace that </a:t>
            </a:r>
            <a:r>
              <a:rPr lang="en-NZ" dirty="0"/>
              <a:t>you are operating in. </a:t>
            </a:r>
          </a:p>
          <a:p>
            <a:r>
              <a:rPr lang="en-NZ" dirty="0"/>
              <a:t>To be part of a joined-up system that is efficient, sustainable, and innovative   </a:t>
            </a:r>
          </a:p>
        </p:txBody>
      </p:sp>
    </p:spTree>
    <p:extLst>
      <p:ext uri="{BB962C8B-B14F-4D97-AF65-F5344CB8AC3E}">
        <p14:creationId xmlns:p14="http://schemas.microsoft.com/office/powerpoint/2010/main" val="198459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28" y="596487"/>
            <a:ext cx="7136797" cy="1250879"/>
          </a:xfrm>
        </p:spPr>
        <p:txBody>
          <a:bodyPr/>
          <a:lstStyle/>
          <a:p>
            <a:r>
              <a:rPr lang="en-NZ" dirty="0" smtClean="0"/>
              <a:t>Shorter term – ‘Quick Wins’</a:t>
            </a:r>
            <a:endParaRPr lang="en-NZ" dirty="0"/>
          </a:p>
        </p:txBody>
      </p:sp>
      <p:sp>
        <p:nvSpPr>
          <p:cNvPr id="3" name="Content Placeholder 2"/>
          <p:cNvSpPr>
            <a:spLocks noGrp="1"/>
          </p:cNvSpPr>
          <p:nvPr>
            <p:ph idx="1"/>
          </p:nvPr>
        </p:nvSpPr>
        <p:spPr>
          <a:xfrm>
            <a:off x="378428" y="1381125"/>
            <a:ext cx="8213122" cy="5066610"/>
          </a:xfrm>
        </p:spPr>
        <p:txBody>
          <a:bodyPr>
            <a:normAutofit/>
          </a:bodyPr>
          <a:lstStyle/>
          <a:p>
            <a:r>
              <a:rPr lang="en-US" sz="2400" dirty="0" smtClean="0">
                <a:latin typeface="Calibri" panose="020F0502020204030204" pitchFamily="34" charset="0"/>
              </a:rPr>
              <a:t>Quick </a:t>
            </a:r>
            <a:r>
              <a:rPr lang="en-US" sz="2400" dirty="0">
                <a:latin typeface="Calibri" panose="020F0502020204030204" pitchFamily="34" charset="0"/>
              </a:rPr>
              <a:t>wins for 2017/18: </a:t>
            </a:r>
          </a:p>
          <a:p>
            <a:pPr marL="540000" lvl="1"/>
            <a:r>
              <a:rPr lang="en-US" sz="2000" dirty="0">
                <a:latin typeface="Calibri" panose="020F0502020204030204" pitchFamily="34" charset="0"/>
              </a:rPr>
              <a:t>Shining a spotlight on </a:t>
            </a:r>
            <a:r>
              <a:rPr lang="en-US" sz="2000" dirty="0" smtClean="0">
                <a:latin typeface="Calibri" panose="020F0502020204030204" pitchFamily="34" charset="0"/>
              </a:rPr>
              <a:t>areas that have poor </a:t>
            </a:r>
            <a:r>
              <a:rPr lang="en-US" sz="2000" dirty="0">
                <a:latin typeface="Calibri" panose="020F0502020204030204" pitchFamily="34" charset="0"/>
              </a:rPr>
              <a:t>graduate </a:t>
            </a:r>
            <a:r>
              <a:rPr lang="en-US" sz="2000" dirty="0" smtClean="0">
                <a:latin typeface="Calibri" panose="020F0502020204030204" pitchFamily="34" charset="0"/>
              </a:rPr>
              <a:t>employment outcomes</a:t>
            </a:r>
            <a:endParaRPr lang="en-US" sz="2000" dirty="0">
              <a:latin typeface="Calibri" panose="020F0502020204030204" pitchFamily="34" charset="0"/>
            </a:endParaRPr>
          </a:p>
          <a:p>
            <a:pPr marL="540000" lvl="1"/>
            <a:r>
              <a:rPr lang="en-US" sz="2000" dirty="0">
                <a:latin typeface="Calibri" panose="020F0502020204030204" pitchFamily="34" charset="0"/>
              </a:rPr>
              <a:t>Identifying strategic investment opportunities in SAC Level 3+</a:t>
            </a:r>
          </a:p>
          <a:p>
            <a:pPr marL="540000" lvl="1"/>
            <a:r>
              <a:rPr lang="en-US" sz="2000" dirty="0">
                <a:latin typeface="Calibri" panose="020F0502020204030204" pitchFamily="34" charset="0"/>
              </a:rPr>
              <a:t>Technical improvements to EPIs</a:t>
            </a:r>
          </a:p>
          <a:p>
            <a:pPr marL="540000" lvl="1"/>
            <a:r>
              <a:rPr lang="en-US" sz="2000" dirty="0">
                <a:latin typeface="Calibri" panose="020F0502020204030204" pitchFamily="34" charset="0"/>
              </a:rPr>
              <a:t>Reducing compliance costs for </a:t>
            </a:r>
            <a:r>
              <a:rPr lang="en-US" sz="2000" dirty="0" smtClean="0">
                <a:latin typeface="Calibri" panose="020F0502020204030204" pitchFamily="34" charset="0"/>
              </a:rPr>
              <a:t>PTEs </a:t>
            </a:r>
            <a:r>
              <a:rPr lang="en-US" sz="2000" dirty="0">
                <a:latin typeface="Calibri" panose="020F0502020204030204" pitchFamily="34" charset="0"/>
              </a:rPr>
              <a:t>around Investment Plan requirements</a:t>
            </a:r>
          </a:p>
          <a:p>
            <a:pPr marL="540000" lvl="1"/>
            <a:r>
              <a:rPr lang="en-US" sz="2000" dirty="0">
                <a:latin typeface="Calibri" panose="020F0502020204030204" pitchFamily="34" charset="0"/>
              </a:rPr>
              <a:t>Creating greater value from Investment Manager’s working with the sector</a:t>
            </a:r>
          </a:p>
          <a:p>
            <a:pPr marL="540000" lvl="1"/>
            <a:r>
              <a:rPr lang="en-US" sz="2000" dirty="0">
                <a:latin typeface="Calibri" panose="020F0502020204030204" pitchFamily="34" charset="0"/>
              </a:rPr>
              <a:t>Funding differently to improve value: </a:t>
            </a:r>
            <a:r>
              <a:rPr lang="en-US" sz="2000" dirty="0" smtClean="0">
                <a:latin typeface="Calibri" panose="020F0502020204030204" pitchFamily="34" charset="0"/>
              </a:rPr>
              <a:t>for example flexible </a:t>
            </a:r>
            <a:r>
              <a:rPr lang="en-US" sz="2000" dirty="0">
                <a:latin typeface="Calibri" panose="020F0502020204030204" pitchFamily="34" charset="0"/>
              </a:rPr>
              <a:t>funding, SAC 3-4 pilots, and appropriation restructure</a:t>
            </a:r>
            <a:r>
              <a:rPr lang="en-US" sz="1800" dirty="0" smtClean="0">
                <a:latin typeface="Calibri" panose="020F0502020204030204" pitchFamily="34" charset="0"/>
              </a:rPr>
              <a:t>.</a:t>
            </a:r>
          </a:p>
          <a:p>
            <a:pPr marL="360612" lvl="1" indent="0">
              <a:buNone/>
            </a:pPr>
            <a:endParaRPr lang="en-US" sz="1800" dirty="0">
              <a:latin typeface="Calibri" panose="020F0502020204030204" pitchFamily="34" charset="0"/>
            </a:endParaRPr>
          </a:p>
          <a:p>
            <a:r>
              <a:rPr lang="en-US" sz="2400" dirty="0" smtClean="0">
                <a:latin typeface="Calibri" panose="020F0502020204030204" pitchFamily="34" charset="0"/>
              </a:rPr>
              <a:t>Our starting point is co-creation with the sector wherever </a:t>
            </a:r>
            <a:r>
              <a:rPr lang="en-US" sz="2400" dirty="0">
                <a:latin typeface="Calibri" panose="020F0502020204030204" pitchFamily="34" charset="0"/>
              </a:rPr>
              <a:t>possible</a:t>
            </a:r>
            <a:endParaRPr lang="en-NZ" sz="2400" dirty="0"/>
          </a:p>
          <a:p>
            <a:endParaRPr lang="en-NZ" dirty="0"/>
          </a:p>
        </p:txBody>
      </p:sp>
    </p:spTree>
    <p:extLst>
      <p:ext uri="{BB962C8B-B14F-4D97-AF65-F5344CB8AC3E}">
        <p14:creationId xmlns:p14="http://schemas.microsoft.com/office/powerpoint/2010/main" val="517669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8681" y="530823"/>
            <a:ext cx="7893981" cy="927513"/>
          </a:xfrm>
        </p:spPr>
        <p:txBody>
          <a:bodyPr/>
          <a:lstStyle/>
          <a:p>
            <a:r>
              <a:rPr lang="en-NZ" dirty="0" smtClean="0"/>
              <a:t>Sector Reference Group (SRG)</a:t>
            </a:r>
            <a:endParaRPr lang="en-NZ" dirty="0"/>
          </a:p>
        </p:txBody>
      </p:sp>
      <p:sp>
        <p:nvSpPr>
          <p:cNvPr id="3" name="Content Placeholder 2"/>
          <p:cNvSpPr>
            <a:spLocks noGrp="1"/>
          </p:cNvSpPr>
          <p:nvPr>
            <p:ph idx="1"/>
          </p:nvPr>
        </p:nvSpPr>
        <p:spPr>
          <a:xfrm>
            <a:off x="378428" y="1232453"/>
            <a:ext cx="8308372" cy="4711148"/>
          </a:xfrm>
        </p:spPr>
        <p:txBody>
          <a:bodyPr/>
          <a:lstStyle/>
          <a:p>
            <a:pPr>
              <a:lnSpc>
                <a:spcPct val="110000"/>
              </a:lnSpc>
            </a:pPr>
            <a:r>
              <a:rPr lang="en-US" sz="2400" dirty="0" smtClean="0"/>
              <a:t>Purpose is to test ideas and get </a:t>
            </a:r>
            <a:r>
              <a:rPr lang="en-US" sz="2400" dirty="0"/>
              <a:t>workable starters-for-10 prior to wider engagement </a:t>
            </a:r>
          </a:p>
          <a:p>
            <a:pPr>
              <a:lnSpc>
                <a:spcPct val="110000"/>
              </a:lnSpc>
            </a:pPr>
            <a:r>
              <a:rPr lang="en-US" sz="2400" dirty="0"/>
              <a:t>K</a:t>
            </a:r>
            <a:r>
              <a:rPr lang="en-US" sz="2400" dirty="0" smtClean="0"/>
              <a:t>nock </a:t>
            </a:r>
            <a:r>
              <a:rPr lang="en-US" sz="2400" dirty="0"/>
              <a:t>the rough edges off early ideas before sharing them with the wider sector </a:t>
            </a:r>
            <a:endParaRPr lang="en-US" sz="2400" dirty="0" smtClean="0"/>
          </a:p>
          <a:p>
            <a:pPr>
              <a:lnSpc>
                <a:spcPct val="110000"/>
              </a:lnSpc>
            </a:pPr>
            <a:r>
              <a:rPr lang="en-NZ" sz="2400" dirty="0" smtClean="0"/>
              <a:t>Group </a:t>
            </a:r>
            <a:r>
              <a:rPr lang="en-NZ" sz="2400" dirty="0"/>
              <a:t>will comprise representatives from across different tertiary education sub-sectors, secondary schools and </a:t>
            </a:r>
            <a:r>
              <a:rPr lang="en-NZ" sz="2400" dirty="0" smtClean="0"/>
              <a:t>employers</a:t>
            </a:r>
          </a:p>
          <a:p>
            <a:pPr>
              <a:lnSpc>
                <a:spcPct val="110000"/>
              </a:lnSpc>
            </a:pPr>
            <a:r>
              <a:rPr lang="en-US" sz="2400" dirty="0" smtClean="0"/>
              <a:t>Chair of the Group is Professor Pat Walsh</a:t>
            </a:r>
            <a:endParaRPr lang="en-US" sz="2400" dirty="0"/>
          </a:p>
          <a:p>
            <a:pPr marL="0" indent="0">
              <a:lnSpc>
                <a:spcPct val="110000"/>
              </a:lnSpc>
              <a:spcBef>
                <a:spcPts val="1800"/>
              </a:spcBef>
              <a:buNone/>
            </a:pPr>
            <a:r>
              <a:rPr lang="en-US" sz="2400" dirty="0">
                <a:solidFill>
                  <a:schemeClr val="accent1"/>
                </a:solidFill>
              </a:rPr>
              <a:t>Next steps: </a:t>
            </a:r>
          </a:p>
          <a:p>
            <a:pPr>
              <a:lnSpc>
                <a:spcPct val="110000"/>
              </a:lnSpc>
            </a:pPr>
            <a:r>
              <a:rPr lang="en-US" sz="2400" dirty="0" smtClean="0"/>
              <a:t>Draft </a:t>
            </a:r>
            <a:r>
              <a:rPr lang="en-US" sz="2400" dirty="0"/>
              <a:t>Terms of Reference </a:t>
            </a:r>
            <a:r>
              <a:rPr lang="en-US" sz="2400" dirty="0" smtClean="0"/>
              <a:t>to be agreed by group. </a:t>
            </a:r>
            <a:endParaRPr lang="en-US" sz="2400" dirty="0"/>
          </a:p>
          <a:p>
            <a:pPr>
              <a:lnSpc>
                <a:spcPct val="110000"/>
              </a:lnSpc>
            </a:pPr>
            <a:r>
              <a:rPr lang="en-US" sz="2400" dirty="0" smtClean="0"/>
              <a:t>First meeting will be in late November</a:t>
            </a:r>
            <a:endParaRPr lang="en-NZ" sz="2400" dirty="0"/>
          </a:p>
        </p:txBody>
      </p:sp>
    </p:spTree>
    <p:extLst>
      <p:ext uri="{BB962C8B-B14F-4D97-AF65-F5344CB8AC3E}">
        <p14:creationId xmlns:p14="http://schemas.microsoft.com/office/powerpoint/2010/main" val="385306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Plan Guidance</a:t>
            </a:r>
            <a:endParaRPr lang="en-NZ" dirty="0"/>
          </a:p>
        </p:txBody>
      </p:sp>
      <p:sp>
        <p:nvSpPr>
          <p:cNvPr id="3" name="Content Placeholder 2"/>
          <p:cNvSpPr>
            <a:spLocks noGrp="1"/>
          </p:cNvSpPr>
          <p:nvPr>
            <p:ph idx="1"/>
          </p:nvPr>
        </p:nvSpPr>
        <p:spPr>
          <a:xfrm>
            <a:off x="391824" y="1166648"/>
            <a:ext cx="7708380" cy="4862677"/>
          </a:xfrm>
        </p:spPr>
        <p:txBody>
          <a:bodyPr/>
          <a:lstStyle/>
          <a:p>
            <a:pPr>
              <a:spcAft>
                <a:spcPts val="600"/>
              </a:spcAft>
            </a:pPr>
            <a:r>
              <a:rPr lang="en-US" sz="2400" dirty="0" smtClean="0">
                <a:latin typeface="Calibri" panose="020F0502020204030204" pitchFamily="34" charset="0"/>
              </a:rPr>
              <a:t>Six </a:t>
            </a:r>
            <a:r>
              <a:rPr lang="en-US" sz="2400" dirty="0">
                <a:latin typeface="Calibri" panose="020F0502020204030204" pitchFamily="34" charset="0"/>
              </a:rPr>
              <a:t>points of difference:</a:t>
            </a:r>
          </a:p>
          <a:p>
            <a:pPr lvl="1">
              <a:spcAft>
                <a:spcPts val="600"/>
              </a:spcAft>
            </a:pPr>
            <a:r>
              <a:rPr lang="en-US" sz="2000" dirty="0" smtClean="0">
                <a:latin typeface="Calibri" panose="020F0502020204030204" pitchFamily="34" charset="0"/>
              </a:rPr>
              <a:t>Use EOTE data to inform conversations around investment/divestment</a:t>
            </a:r>
          </a:p>
          <a:p>
            <a:pPr lvl="1">
              <a:spcAft>
                <a:spcPts val="600"/>
              </a:spcAft>
            </a:pPr>
            <a:r>
              <a:rPr lang="en-US" sz="2000" dirty="0" smtClean="0">
                <a:latin typeface="Calibri" panose="020F0502020204030204" pitchFamily="34" charset="0"/>
              </a:rPr>
              <a:t>Ensure graduates develop the skills required by employers</a:t>
            </a:r>
            <a:endParaRPr lang="en-US" sz="2000" dirty="0">
              <a:latin typeface="Calibri" panose="020F0502020204030204" pitchFamily="34" charset="0"/>
            </a:endParaRPr>
          </a:p>
          <a:p>
            <a:pPr lvl="1">
              <a:spcAft>
                <a:spcPts val="600"/>
              </a:spcAft>
            </a:pPr>
            <a:r>
              <a:rPr lang="en-US" sz="2000" dirty="0">
                <a:latin typeface="Calibri" panose="020F0502020204030204" pitchFamily="34" charset="0"/>
              </a:rPr>
              <a:t>Technical improvements to </a:t>
            </a:r>
            <a:r>
              <a:rPr lang="en-US" sz="2000" dirty="0" smtClean="0">
                <a:latin typeface="Calibri" panose="020F0502020204030204" pitchFamily="34" charset="0"/>
              </a:rPr>
              <a:t>EPIs</a:t>
            </a:r>
            <a:endParaRPr lang="en-US" sz="2000" dirty="0">
              <a:latin typeface="Calibri" panose="020F0502020204030204" pitchFamily="34" charset="0"/>
            </a:endParaRPr>
          </a:p>
          <a:p>
            <a:pPr lvl="1">
              <a:spcAft>
                <a:spcPts val="600"/>
              </a:spcAft>
            </a:pPr>
            <a:r>
              <a:rPr lang="en-US" sz="2000" dirty="0">
                <a:latin typeface="Calibri" panose="020F0502020204030204" pitchFamily="34" charset="0"/>
              </a:rPr>
              <a:t>Exploring the possibility of Plan exemptions for smaller </a:t>
            </a:r>
            <a:r>
              <a:rPr lang="en-US" sz="2000" dirty="0" smtClean="0">
                <a:latin typeface="Calibri" panose="020F0502020204030204" pitchFamily="34" charset="0"/>
              </a:rPr>
              <a:t>PTEs</a:t>
            </a:r>
            <a:endParaRPr lang="en-US" sz="2000" dirty="0">
              <a:latin typeface="Calibri" panose="020F0502020204030204" pitchFamily="34" charset="0"/>
            </a:endParaRPr>
          </a:p>
          <a:p>
            <a:pPr lvl="1">
              <a:spcAft>
                <a:spcPts val="600"/>
              </a:spcAft>
            </a:pPr>
            <a:r>
              <a:rPr lang="en-US" sz="2000" dirty="0">
                <a:latin typeface="Calibri" panose="020F0502020204030204" pitchFamily="34" charset="0"/>
              </a:rPr>
              <a:t>Potential change to content and criteria of Gazette notice</a:t>
            </a:r>
          </a:p>
          <a:p>
            <a:pPr lvl="1">
              <a:spcAft>
                <a:spcPts val="600"/>
              </a:spcAft>
            </a:pPr>
            <a:r>
              <a:rPr lang="en-US" sz="2000" dirty="0" smtClean="0">
                <a:latin typeface="Calibri" panose="020F0502020204030204" pitchFamily="34" charset="0"/>
              </a:rPr>
              <a:t>More efficient and less complicated processes </a:t>
            </a:r>
            <a:r>
              <a:rPr lang="en-US" sz="2000" dirty="0">
                <a:latin typeface="Calibri" panose="020F0502020204030204" pitchFamily="34" charset="0"/>
              </a:rPr>
              <a:t>for 2016 Plan </a:t>
            </a:r>
            <a:r>
              <a:rPr lang="en-US" sz="2000" dirty="0" smtClean="0">
                <a:latin typeface="Calibri" panose="020F0502020204030204" pitchFamily="34" charset="0"/>
              </a:rPr>
              <a:t>round</a:t>
            </a:r>
          </a:p>
          <a:p>
            <a:pPr marL="179387" lvl="1" indent="0">
              <a:spcAft>
                <a:spcPts val="600"/>
              </a:spcAft>
              <a:buNone/>
            </a:pPr>
            <a:endParaRPr lang="en-US" sz="2000" dirty="0">
              <a:latin typeface="Calibri" panose="020F0502020204030204" pitchFamily="34" charset="0"/>
            </a:endParaRPr>
          </a:p>
          <a:p>
            <a:r>
              <a:rPr lang="en-US" sz="2400" dirty="0" smtClean="0">
                <a:latin typeface="Calibri" panose="020F0502020204030204" pitchFamily="34" charset="0"/>
              </a:rPr>
              <a:t>These are conversation starters with </a:t>
            </a:r>
            <a:r>
              <a:rPr lang="en-US" sz="2400" dirty="0">
                <a:latin typeface="Calibri" panose="020F0502020204030204" pitchFamily="34" charset="0"/>
              </a:rPr>
              <a:t>the </a:t>
            </a:r>
            <a:r>
              <a:rPr lang="en-US" sz="2400" dirty="0" smtClean="0">
                <a:latin typeface="Calibri" panose="020F0502020204030204" pitchFamily="34" charset="0"/>
              </a:rPr>
              <a:t>sector – not fully </a:t>
            </a:r>
            <a:r>
              <a:rPr lang="en-US" sz="2400" dirty="0">
                <a:latin typeface="Calibri" panose="020F0502020204030204" pitchFamily="34" charset="0"/>
              </a:rPr>
              <a:t>formed ideas </a:t>
            </a:r>
            <a:endParaRPr lang="en-US" sz="2400" dirty="0" smtClean="0">
              <a:latin typeface="Calibri" panose="020F0502020204030204" pitchFamily="34" charset="0"/>
            </a:endParaRPr>
          </a:p>
          <a:p>
            <a:r>
              <a:rPr lang="en-US" sz="2400" dirty="0" smtClean="0">
                <a:latin typeface="Calibri" panose="020F0502020204030204" pitchFamily="34" charset="0"/>
              </a:rPr>
              <a:t>Supported by opportunities </a:t>
            </a:r>
            <a:r>
              <a:rPr lang="en-US" sz="2400" dirty="0">
                <a:latin typeface="Calibri" panose="020F0502020204030204" pitchFamily="34" charset="0"/>
              </a:rPr>
              <a:t>for co-creation and design</a:t>
            </a:r>
            <a:endParaRPr lang="en-NZ" sz="2400" dirty="0"/>
          </a:p>
          <a:p>
            <a:endParaRPr lang="en-NZ" dirty="0"/>
          </a:p>
        </p:txBody>
      </p:sp>
    </p:spTree>
    <p:extLst>
      <p:ext uri="{BB962C8B-B14F-4D97-AF65-F5344CB8AC3E}">
        <p14:creationId xmlns:p14="http://schemas.microsoft.com/office/powerpoint/2010/main" val="440558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24" y="418680"/>
            <a:ext cx="8045426" cy="927513"/>
          </a:xfrm>
        </p:spPr>
        <p:txBody>
          <a:bodyPr/>
          <a:lstStyle/>
          <a:p>
            <a:r>
              <a:rPr lang="en-NZ" dirty="0" smtClean="0"/>
              <a:t>Early thoughts about the longer term</a:t>
            </a:r>
            <a:endParaRPr lang="en-NZ" dirty="0"/>
          </a:p>
        </p:txBody>
      </p:sp>
      <p:sp>
        <p:nvSpPr>
          <p:cNvPr id="3" name="Content Placeholder 2"/>
          <p:cNvSpPr>
            <a:spLocks noGrp="1"/>
          </p:cNvSpPr>
          <p:nvPr>
            <p:ph idx="1"/>
          </p:nvPr>
        </p:nvSpPr>
        <p:spPr>
          <a:xfrm>
            <a:off x="391824" y="1135118"/>
            <a:ext cx="8499928" cy="4586030"/>
          </a:xfrm>
        </p:spPr>
        <p:txBody>
          <a:bodyPr/>
          <a:lstStyle/>
          <a:p>
            <a:pPr marL="0" indent="0">
              <a:lnSpc>
                <a:spcPct val="120000"/>
              </a:lnSpc>
              <a:buNone/>
            </a:pPr>
            <a:r>
              <a:rPr lang="en-NZ" sz="2400" dirty="0" smtClean="0">
                <a:solidFill>
                  <a:schemeClr val="accent1"/>
                </a:solidFill>
              </a:rPr>
              <a:t>What changes might we work towards for 2019?</a:t>
            </a:r>
          </a:p>
          <a:p>
            <a:pPr>
              <a:lnSpc>
                <a:spcPct val="120000"/>
              </a:lnSpc>
            </a:pPr>
            <a:r>
              <a:rPr lang="en-NZ" sz="2400" dirty="0" smtClean="0"/>
              <a:t>Simplify </a:t>
            </a:r>
            <a:r>
              <a:rPr lang="en-NZ" sz="2400" dirty="0"/>
              <a:t>the method of engagement for all parties</a:t>
            </a:r>
          </a:p>
          <a:p>
            <a:pPr>
              <a:lnSpc>
                <a:spcPct val="120000"/>
              </a:lnSpc>
            </a:pPr>
            <a:r>
              <a:rPr lang="en-NZ" sz="2400" dirty="0" smtClean="0"/>
              <a:t>Better align </a:t>
            </a:r>
            <a:r>
              <a:rPr lang="en-NZ" sz="2400" dirty="0"/>
              <a:t>how we measure and invest </a:t>
            </a:r>
            <a:r>
              <a:rPr lang="en-NZ" sz="2400" dirty="0" smtClean="0"/>
              <a:t>with outcomes </a:t>
            </a:r>
            <a:r>
              <a:rPr lang="en-NZ" sz="2400" dirty="0"/>
              <a:t>and  government’s top priorities</a:t>
            </a:r>
          </a:p>
          <a:p>
            <a:pPr>
              <a:lnSpc>
                <a:spcPct val="120000"/>
              </a:lnSpc>
            </a:pPr>
            <a:r>
              <a:rPr lang="en-NZ" sz="2400" dirty="0" smtClean="0"/>
              <a:t>Look at giving providers longer </a:t>
            </a:r>
            <a:r>
              <a:rPr lang="en-NZ" sz="2400" dirty="0"/>
              <a:t>term predictability </a:t>
            </a:r>
            <a:r>
              <a:rPr lang="en-NZ" sz="2400" dirty="0" smtClean="0"/>
              <a:t>of funding for providers where appropriate</a:t>
            </a:r>
            <a:endParaRPr lang="en-NZ" sz="2400" dirty="0"/>
          </a:p>
          <a:p>
            <a:pPr>
              <a:lnSpc>
                <a:spcPct val="120000"/>
              </a:lnSpc>
            </a:pPr>
            <a:r>
              <a:rPr lang="en-NZ" sz="2400" dirty="0" smtClean="0"/>
              <a:t>Reward </a:t>
            </a:r>
            <a:r>
              <a:rPr lang="en-NZ" sz="2400" dirty="0"/>
              <a:t>TEOs to provide better pathways </a:t>
            </a:r>
            <a:r>
              <a:rPr lang="en-NZ" sz="2400" dirty="0" smtClean="0"/>
              <a:t>and </a:t>
            </a:r>
            <a:r>
              <a:rPr lang="en-NZ" sz="2400" dirty="0" err="1" smtClean="0"/>
              <a:t>staircasing</a:t>
            </a:r>
            <a:r>
              <a:rPr lang="en-NZ" sz="2400" dirty="0" smtClean="0"/>
              <a:t> </a:t>
            </a:r>
            <a:r>
              <a:rPr lang="en-NZ" sz="2400" dirty="0"/>
              <a:t>for learners</a:t>
            </a:r>
          </a:p>
          <a:p>
            <a:pPr>
              <a:lnSpc>
                <a:spcPct val="120000"/>
              </a:lnSpc>
            </a:pPr>
            <a:r>
              <a:rPr lang="en-NZ" sz="2400" dirty="0" smtClean="0"/>
              <a:t>Support </a:t>
            </a:r>
            <a:r>
              <a:rPr lang="en-NZ" sz="2400" dirty="0"/>
              <a:t>TEOs to build international reputations</a:t>
            </a:r>
          </a:p>
          <a:p>
            <a:endParaRPr lang="en-NZ" dirty="0"/>
          </a:p>
        </p:txBody>
      </p:sp>
    </p:spTree>
    <p:extLst>
      <p:ext uri="{BB962C8B-B14F-4D97-AF65-F5344CB8AC3E}">
        <p14:creationId xmlns:p14="http://schemas.microsoft.com/office/powerpoint/2010/main" val="54317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Text Placeholder 2"/>
          <p:cNvSpPr>
            <a:spLocks noGrp="1"/>
          </p:cNvSpPr>
          <p:nvPr>
            <p:ph type="body" idx="1"/>
          </p:nvPr>
        </p:nvSpPr>
        <p:spPr/>
        <p:txBody>
          <a:bodyPr/>
          <a:lstStyle/>
          <a:p>
            <a:endParaRPr lang="en-NZ"/>
          </a:p>
        </p:txBody>
      </p:sp>
      <p:pic>
        <p:nvPicPr>
          <p:cNvPr id="4098" name="Picture 2" descr="E:\Visual Identity\Updated Draft templates\TEC External Brand Powerpoint Template\End Slide Backgrounds\PPT End Slide - Optimising Invest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44223" y="3238977"/>
            <a:ext cx="6931844" cy="1357866"/>
          </a:xfrm>
          <a:prstGeom prst="rect">
            <a:avLst/>
          </a:prstGeom>
        </p:spPr>
        <p:txBody>
          <a:bodyPr vert="horz" lIns="0" tIns="0" rIns="0" bIns="0" rtlCol="0" anchor="b" anchorCtr="0">
            <a:normAutofit/>
          </a:bodyPr>
          <a:lstStyle>
            <a:lvl1pPr algn="l" defTabSz="457200" rtl="0" eaLnBrk="1" latinLnBrk="0" hangingPunct="1">
              <a:lnSpc>
                <a:spcPts val="5500"/>
              </a:lnSpc>
              <a:spcBef>
                <a:spcPct val="0"/>
              </a:spcBef>
              <a:buNone/>
              <a:defRPr sz="4000" b="0" kern="1200" cap="none">
                <a:solidFill>
                  <a:schemeClr val="bg2"/>
                </a:solidFill>
                <a:latin typeface="Georgia"/>
                <a:ea typeface="+mj-ea"/>
                <a:cs typeface="Georgia"/>
              </a:defRPr>
            </a:lvl1pPr>
          </a:lstStyle>
          <a:p>
            <a:r>
              <a:rPr lang="en-US" dirty="0" smtClean="0"/>
              <a:t>For more information</a:t>
            </a:r>
            <a:endParaRPr lang="en-US" dirty="0"/>
          </a:p>
        </p:txBody>
      </p:sp>
      <p:sp>
        <p:nvSpPr>
          <p:cNvPr id="6" name="Text Placeholder 2"/>
          <p:cNvSpPr txBox="1">
            <a:spLocks/>
          </p:cNvSpPr>
          <p:nvPr/>
        </p:nvSpPr>
        <p:spPr>
          <a:xfrm>
            <a:off x="544223" y="4954297"/>
            <a:ext cx="6931844" cy="1500187"/>
          </a:xfrm>
          <a:prstGeom prst="rect">
            <a:avLst/>
          </a:prstGeom>
        </p:spPr>
        <p:txBody>
          <a:bodyPr vert="horz" lIns="0" tIns="0" rIns="0" bIns="0" rtlCol="0" anchor="t" anchorCtr="0">
            <a:noAutofit/>
          </a:bodyPr>
          <a:lstStyle>
            <a:lvl1pPr marL="0" indent="0" algn="l" defTabSz="457200" rtl="0" eaLnBrk="1" latinLnBrk="0" hangingPunct="1">
              <a:spcBef>
                <a:spcPts val="0"/>
              </a:spcBef>
              <a:spcAft>
                <a:spcPts val="0"/>
              </a:spcAft>
              <a:buSzPct val="100000"/>
              <a:buFont typeface="Lucida Grande"/>
              <a:buNone/>
              <a:defRPr sz="2500" kern="1200">
                <a:solidFill>
                  <a:srgbClr val="FFFFFF"/>
                </a:solidFill>
                <a:latin typeface="+mn-lt"/>
                <a:ea typeface="+mn-ea"/>
                <a:cs typeface="+mn-cs"/>
              </a:defRPr>
            </a:lvl1pPr>
            <a:lvl2pPr marL="457200" indent="0" algn="l" defTabSz="457200" rtl="0" eaLnBrk="1" latinLnBrk="0" hangingPunct="1">
              <a:spcBef>
                <a:spcPts val="0"/>
              </a:spcBef>
              <a:spcAft>
                <a:spcPts val="400"/>
              </a:spcAft>
              <a:buFont typeface="Lucida Grande"/>
              <a:buNone/>
              <a:defRPr sz="1800" kern="1200">
                <a:solidFill>
                  <a:schemeClr val="tx1">
                    <a:tint val="75000"/>
                  </a:schemeClr>
                </a:solidFill>
                <a:latin typeface="+mn-lt"/>
                <a:ea typeface="+mn-ea"/>
                <a:cs typeface="+mn-cs"/>
              </a:defRPr>
            </a:lvl2pPr>
            <a:lvl3pPr marL="914400" indent="0" algn="l" defTabSz="457200" rtl="0" eaLnBrk="1" latinLnBrk="0" hangingPunct="1">
              <a:spcBef>
                <a:spcPts val="0"/>
              </a:spcBef>
              <a:spcAft>
                <a:spcPts val="400"/>
              </a:spcAft>
              <a:buFont typeface="Lucida Grande"/>
              <a:buNone/>
              <a:defRPr sz="1600" kern="1200">
                <a:solidFill>
                  <a:schemeClr val="tx1">
                    <a:tint val="75000"/>
                  </a:schemeClr>
                </a:solidFill>
                <a:latin typeface="+mn-lt"/>
                <a:ea typeface="+mn-ea"/>
                <a:cs typeface="+mn-cs"/>
              </a:defRPr>
            </a:lvl3pPr>
            <a:lvl4pPr marL="1371600" indent="0" algn="l" defTabSz="457200" rtl="0" eaLnBrk="1" latinLnBrk="0" hangingPunct="1">
              <a:spcBef>
                <a:spcPts val="0"/>
              </a:spcBef>
              <a:spcAft>
                <a:spcPts val="400"/>
              </a:spcAft>
              <a:buFont typeface="Lucida Grande"/>
              <a:buNone/>
              <a:defRPr sz="1400" kern="1200">
                <a:solidFill>
                  <a:schemeClr val="tx1">
                    <a:tint val="75000"/>
                  </a:schemeClr>
                </a:solidFill>
                <a:latin typeface="+mn-lt"/>
                <a:ea typeface="+mn-ea"/>
                <a:cs typeface="+mn-cs"/>
              </a:defRPr>
            </a:lvl4pPr>
            <a:lvl5pPr marL="1828800" indent="0" algn="l" defTabSz="457200" rtl="0" eaLnBrk="1" latinLnBrk="0" hangingPunct="1">
              <a:spcBef>
                <a:spcPts val="0"/>
              </a:spcBef>
              <a:spcAft>
                <a:spcPts val="400"/>
              </a:spcAft>
              <a:buFont typeface="Lucida Grande"/>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3200" dirty="0" smtClean="0"/>
              <a:t>tecinvestment.approach@tec.govt.nz</a:t>
            </a:r>
          </a:p>
        </p:txBody>
      </p:sp>
    </p:spTree>
    <p:extLst>
      <p:ext uri="{BB962C8B-B14F-4D97-AF65-F5344CB8AC3E}">
        <p14:creationId xmlns:p14="http://schemas.microsoft.com/office/powerpoint/2010/main" val="4052173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C">
      <a:dk1>
        <a:srgbClr val="343032"/>
      </a:dk1>
      <a:lt1>
        <a:sysClr val="window" lastClr="FFFFFF"/>
      </a:lt1>
      <a:dk2>
        <a:srgbClr val="EA9922"/>
      </a:dk2>
      <a:lt2>
        <a:srgbClr val="DBD1A9"/>
      </a:lt2>
      <a:accent1>
        <a:srgbClr val="DA6D23"/>
      </a:accent1>
      <a:accent2>
        <a:srgbClr val="CE3D20"/>
      </a:accent2>
      <a:accent3>
        <a:srgbClr val="B54F5D"/>
      </a:accent3>
      <a:accent4>
        <a:srgbClr val="A6AD33"/>
      </a:accent4>
      <a:accent5>
        <a:srgbClr val="4C91A7"/>
      </a:accent5>
      <a:accent6>
        <a:srgbClr val="54987F"/>
      </a:accent6>
      <a:hlink>
        <a:srgbClr val="343032"/>
      </a:hlink>
      <a:folHlink>
        <a:srgbClr val="8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850</TotalTime>
  <Words>1009</Words>
  <Application>Microsoft Office PowerPoint</Application>
  <PresentationFormat>On-screen Show (4:3)</PresentationFormat>
  <Paragraphs>107</Paragraphs>
  <Slides>9</Slides>
  <Notes>9</Notes>
  <HiddenSlides>1</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Investment Approach</vt:lpstr>
      <vt:lpstr>What is the Investment Approach?</vt:lpstr>
      <vt:lpstr>Our approach</vt:lpstr>
      <vt:lpstr>What we heard from the sector</vt:lpstr>
      <vt:lpstr>Shorter term – ‘Quick Wins’</vt:lpstr>
      <vt:lpstr>Sector Reference Group (SRG)</vt:lpstr>
      <vt:lpstr>Plan Guidance</vt:lpstr>
      <vt:lpstr>Early thoughts about the longer term</vt:lpstr>
      <vt:lpstr>PowerPoint Presentation</vt:lpstr>
    </vt:vector>
  </TitlesOfParts>
  <Company>DNA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Exrucyitvuboijn;</dc:title>
  <dc:creator>Joanne Maguire</dc:creator>
  <cp:lastModifiedBy>Melissa Laterveer</cp:lastModifiedBy>
  <cp:revision>73</cp:revision>
  <cp:lastPrinted>2015-11-10T02:22:13Z</cp:lastPrinted>
  <dcterms:created xsi:type="dcterms:W3CDTF">2015-06-03T23:43:44Z</dcterms:created>
  <dcterms:modified xsi:type="dcterms:W3CDTF">2016-10-24T23:56:47Z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A942500</vt:lpwstr>
  </property>
  <property fmtid="{D5CDD505-2E9C-101B-9397-08002B2CF9AE}" pid="4" name="Objective-Title">
    <vt:lpwstr>Investment Approach Generic Presentation - October</vt:lpwstr>
  </property>
  <property fmtid="{D5CDD505-2E9C-101B-9397-08002B2CF9AE}" pid="5" name="Objective-Comment">
    <vt:lpwstr/>
  </property>
  <property fmtid="{D5CDD505-2E9C-101B-9397-08002B2CF9AE}" pid="6" name="Objective-CreationStamp">
    <vt:filetime>2015-09-29T23:45:45Z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2015-11-09T03:00:19Z</vt:filetime>
  </property>
  <property fmtid="{D5CDD505-2E9C-101B-9397-08002B2CF9AE}" pid="11" name="Objective-Owner">
    <vt:lpwstr>Sarena Saunders</vt:lpwstr>
  </property>
  <property fmtid="{D5CDD505-2E9C-101B-9397-08002B2CF9AE}" pid="12" name="Objective-Path">
    <vt:lpwstr>Objective Global Folder:TEC Global Folder:Strategy Development:Tertiary Strategy:TEC Investment Approach:Programme Management:SD-T-TEC Investment Approach-Programme Management- COMMUNICATIONS -NO:</vt:lpwstr>
  </property>
  <property fmtid="{D5CDD505-2E9C-101B-9397-08002B2CF9AE}" pid="13" name="Objective-Parent">
    <vt:lpwstr>SD-T-TEC Investment Approach-Programme Management- COMMUNICATIONS -NO</vt:lpwstr>
  </property>
  <property fmtid="{D5CDD505-2E9C-101B-9397-08002B2CF9AE}" pid="14" name="Objective-State">
    <vt:lpwstr>Being Edited</vt:lpwstr>
  </property>
  <property fmtid="{D5CDD505-2E9C-101B-9397-08002B2CF9AE}" pid="15" name="Objective-Version">
    <vt:lpwstr>3.1</vt:lpwstr>
  </property>
  <property fmtid="{D5CDD505-2E9C-101B-9397-08002B2CF9AE}" pid="16" name="Objective-VersionNumber">
    <vt:r8>7</vt:r8>
  </property>
  <property fmtid="{D5CDD505-2E9C-101B-9397-08002B2CF9AE}" pid="17" name="Objective-VersionComment">
    <vt:lpwstr/>
  </property>
  <property fmtid="{D5CDD505-2E9C-101B-9397-08002B2CF9AE}" pid="18" name="Objective-FileNumber">
    <vt:lpwstr>SD-T-23-01-03/14-2168</vt:lpwstr>
  </property>
  <property fmtid="{D5CDD505-2E9C-101B-9397-08002B2CF9AE}" pid="19" name="Objective-Classification">
    <vt:lpwstr>[Inherited - none]</vt:lpwstr>
  </property>
  <property fmtid="{D5CDD505-2E9C-101B-9397-08002B2CF9AE}" pid="20" name="Objective-Caveats">
    <vt:lpwstr/>
  </property>
  <property fmtid="{D5CDD505-2E9C-101B-9397-08002B2CF9AE}" pid="21" name="Objective-Reference [system]">
    <vt:lpwstr/>
  </property>
  <property fmtid="{D5CDD505-2E9C-101B-9397-08002B2CF9AE}" pid="22" name="Objective-Date [system]">
    <vt:lpwstr/>
  </property>
  <property fmtid="{D5CDD505-2E9C-101B-9397-08002B2CF9AE}" pid="23" name="Objective-Action [system]">
    <vt:lpwstr/>
  </property>
  <property fmtid="{D5CDD505-2E9C-101B-9397-08002B2CF9AE}" pid="24" name="Objective-Responsible [system]">
    <vt:lpwstr/>
  </property>
  <property fmtid="{D5CDD505-2E9C-101B-9397-08002B2CF9AE}" pid="25" name="Objective-Financial Year [system]">
    <vt:lpwstr/>
  </property>
  <property fmtid="{D5CDD505-2E9C-101B-9397-08002B2CF9AE}" pid="26" name="Objective-Calendar Year [system]">
    <vt:lpwstr/>
  </property>
</Properties>
</file>