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6" r:id="rId5"/>
  </p:sldMasterIdLst>
  <p:notesMasterIdLst>
    <p:notesMasterId r:id="rId31"/>
  </p:notesMasterIdLst>
  <p:sldIdLst>
    <p:sldId id="299" r:id="rId6"/>
    <p:sldId id="256" r:id="rId7"/>
    <p:sldId id="263" r:id="rId8"/>
    <p:sldId id="287" r:id="rId9"/>
    <p:sldId id="273" r:id="rId10"/>
    <p:sldId id="270" r:id="rId11"/>
    <p:sldId id="271" r:id="rId12"/>
    <p:sldId id="272" r:id="rId13"/>
    <p:sldId id="300" r:id="rId14"/>
    <p:sldId id="301" r:id="rId15"/>
    <p:sldId id="311" r:id="rId16"/>
    <p:sldId id="312" r:id="rId17"/>
    <p:sldId id="313" r:id="rId18"/>
    <p:sldId id="314" r:id="rId19"/>
    <p:sldId id="302" r:id="rId20"/>
    <p:sldId id="303" r:id="rId21"/>
    <p:sldId id="304" r:id="rId22"/>
    <p:sldId id="305" r:id="rId23"/>
    <p:sldId id="306" r:id="rId24"/>
    <p:sldId id="309" r:id="rId25"/>
    <p:sldId id="310" r:id="rId26"/>
    <p:sldId id="307" r:id="rId27"/>
    <p:sldId id="277" r:id="rId28"/>
    <p:sldId id="294" r:id="rId29"/>
    <p:sldId id="295" r:id="rId30"/>
  </p:sldIdLst>
  <p:sldSz cx="9144000" cy="6858000" type="screen4x3"/>
  <p:notesSz cx="6724650" cy="9774238"/>
  <p:defaultTextStyle>
    <a:defPPr>
      <a:defRPr lang="en-NZ"/>
    </a:defPPr>
    <a:lvl1pPr algn="l" defTabSz="457200" rtl="0" fontAlgn="base">
      <a:spcBef>
        <a:spcPct val="0"/>
      </a:spcBef>
      <a:spcAft>
        <a:spcPct val="0"/>
      </a:spcAft>
      <a:defRPr kern="1200">
        <a:solidFill>
          <a:schemeClr val="tx1"/>
        </a:solidFill>
        <a:latin typeface="Georgia" pitchFamily="18" charset="0"/>
        <a:ea typeface="+mn-ea"/>
        <a:cs typeface="Arial" charset="0"/>
      </a:defRPr>
    </a:lvl1pPr>
    <a:lvl2pPr marL="457200" algn="l" defTabSz="457200" rtl="0" fontAlgn="base">
      <a:spcBef>
        <a:spcPct val="0"/>
      </a:spcBef>
      <a:spcAft>
        <a:spcPct val="0"/>
      </a:spcAft>
      <a:defRPr kern="1200">
        <a:solidFill>
          <a:schemeClr val="tx1"/>
        </a:solidFill>
        <a:latin typeface="Georgia" pitchFamily="18" charset="0"/>
        <a:ea typeface="+mn-ea"/>
        <a:cs typeface="Arial" charset="0"/>
      </a:defRPr>
    </a:lvl2pPr>
    <a:lvl3pPr marL="914400" algn="l" defTabSz="457200" rtl="0" fontAlgn="base">
      <a:spcBef>
        <a:spcPct val="0"/>
      </a:spcBef>
      <a:spcAft>
        <a:spcPct val="0"/>
      </a:spcAft>
      <a:defRPr kern="1200">
        <a:solidFill>
          <a:schemeClr val="tx1"/>
        </a:solidFill>
        <a:latin typeface="Georgia" pitchFamily="18" charset="0"/>
        <a:ea typeface="+mn-ea"/>
        <a:cs typeface="Arial" charset="0"/>
      </a:defRPr>
    </a:lvl3pPr>
    <a:lvl4pPr marL="1371600" algn="l" defTabSz="457200" rtl="0" fontAlgn="base">
      <a:spcBef>
        <a:spcPct val="0"/>
      </a:spcBef>
      <a:spcAft>
        <a:spcPct val="0"/>
      </a:spcAft>
      <a:defRPr kern="1200">
        <a:solidFill>
          <a:schemeClr val="tx1"/>
        </a:solidFill>
        <a:latin typeface="Georgia" pitchFamily="18" charset="0"/>
        <a:ea typeface="+mn-ea"/>
        <a:cs typeface="Arial" charset="0"/>
      </a:defRPr>
    </a:lvl4pPr>
    <a:lvl5pPr marL="1828800" algn="l" defTabSz="457200"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9695" autoAdjust="0"/>
  </p:normalViewPr>
  <p:slideViewPr>
    <p:cSldViewPr snapToGrid="0" snapToObjects="1">
      <p:cViewPr varScale="1">
        <p:scale>
          <a:sx n="78" d="100"/>
          <a:sy n="78" d="100"/>
        </p:scale>
        <p:origin x="136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mdavid\Desktop\CAM%20-%20Misc\CAM%20Systems%20and%20Processes%20Spreadsheet%202015%20independent%20returns%20-%20MASTER.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000000"/>
                </a:solidFill>
                <a:latin typeface="Calibri"/>
                <a:ea typeface="Calibri"/>
                <a:cs typeface="Calibri"/>
              </a:defRPr>
            </a:pPr>
            <a:r>
              <a:rPr lang="en-NZ"/>
              <a:t>Capital Intentions by Type 2017 - 2026</a:t>
            </a:r>
          </a:p>
          <a:p>
            <a:pPr>
              <a:defRPr sz="1600" b="1" i="0" u="none" strike="noStrike" baseline="0">
                <a:solidFill>
                  <a:srgbClr val="000000"/>
                </a:solidFill>
                <a:latin typeface="Calibri"/>
                <a:ea typeface="Calibri"/>
                <a:cs typeface="Calibri"/>
              </a:defRPr>
            </a:pPr>
            <a:endParaRPr lang="en-NZ"/>
          </a:p>
        </c:rich>
      </c:tx>
      <c:overlay val="0"/>
    </c:title>
    <c:autoTitleDeleted val="0"/>
    <c:plotArea>
      <c:layout>
        <c:manualLayout>
          <c:layoutTarget val="inner"/>
          <c:xMode val="edge"/>
          <c:yMode val="edge"/>
          <c:x val="0.10088353084579858"/>
          <c:y val="0.11235870210985797"/>
          <c:w val="0.62863379861275626"/>
          <c:h val="0.79179723504445587"/>
        </c:manualLayout>
      </c:layout>
      <c:areaChart>
        <c:grouping val="stacked"/>
        <c:varyColors val="0"/>
        <c:ser>
          <c:idx val="1"/>
          <c:order val="0"/>
          <c:tx>
            <c:strRef>
              <c:f>'Capex Presentation'!$B$15</c:f>
              <c:strCache>
                <c:ptCount val="1"/>
                <c:pt idx="0">
                  <c:v>Year</c:v>
                </c:pt>
              </c:strCache>
            </c:strRef>
          </c:tx>
          <c:cat>
            <c:numRef>
              <c:f>'Capex Presentation'!$D$15:$M$15</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Presentation'!$D$15:$M$15</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val>
        </c:ser>
        <c:ser>
          <c:idx val="0"/>
          <c:order val="1"/>
          <c:tx>
            <c:strRef>
              <c:f>'Capex Presentation'!$B$16</c:f>
              <c:strCache>
                <c:ptCount val="1"/>
                <c:pt idx="0">
                  <c:v>Land</c:v>
                </c:pt>
              </c:strCache>
            </c:strRef>
          </c:tx>
          <c:spPr>
            <a:ln w="25400">
              <a:noFill/>
            </a:ln>
          </c:spPr>
          <c:cat>
            <c:numRef>
              <c:f>'Capex Presentation'!$D$15:$M$15</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Presentation'!$D$16:$M$16</c:f>
              <c:numCache>
                <c:formatCode>#,##0\ ;\(#,##0\)</c:formatCode>
                <c:ptCount val="10"/>
                <c:pt idx="0">
                  <c:v>8951</c:v>
                </c:pt>
                <c:pt idx="1">
                  <c:v>4185</c:v>
                </c:pt>
                <c:pt idx="2">
                  <c:v>3602</c:v>
                </c:pt>
                <c:pt idx="3">
                  <c:v>3078</c:v>
                </c:pt>
                <c:pt idx="4">
                  <c:v>3399</c:v>
                </c:pt>
                <c:pt idx="5">
                  <c:v>3558</c:v>
                </c:pt>
                <c:pt idx="6">
                  <c:v>3749</c:v>
                </c:pt>
                <c:pt idx="7">
                  <c:v>3519</c:v>
                </c:pt>
                <c:pt idx="8">
                  <c:v>3583</c:v>
                </c:pt>
                <c:pt idx="9">
                  <c:v>3266</c:v>
                </c:pt>
              </c:numCache>
            </c:numRef>
          </c:val>
        </c:ser>
        <c:ser>
          <c:idx val="2"/>
          <c:order val="2"/>
          <c:tx>
            <c:strRef>
              <c:f>'Capex Presentation'!$B$17</c:f>
              <c:strCache>
                <c:ptCount val="1"/>
                <c:pt idx="0">
                  <c:v>Non-accommodation buildings</c:v>
                </c:pt>
              </c:strCache>
            </c:strRef>
          </c:tx>
          <c:spPr>
            <a:ln w="25400">
              <a:noFill/>
            </a:ln>
          </c:spPr>
          <c:cat>
            <c:numRef>
              <c:f>'Capex Presentation'!$D$15:$M$15</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Presentation'!$D$17:$M$17</c:f>
              <c:numCache>
                <c:formatCode>#,##0\ ;\(#,##0\)</c:formatCode>
                <c:ptCount val="10"/>
                <c:pt idx="0">
                  <c:v>492925</c:v>
                </c:pt>
                <c:pt idx="1">
                  <c:v>658965</c:v>
                </c:pt>
                <c:pt idx="2">
                  <c:v>714923</c:v>
                </c:pt>
                <c:pt idx="3">
                  <c:v>480993</c:v>
                </c:pt>
                <c:pt idx="4">
                  <c:v>358716</c:v>
                </c:pt>
                <c:pt idx="5">
                  <c:v>294403</c:v>
                </c:pt>
                <c:pt idx="6">
                  <c:v>295696</c:v>
                </c:pt>
                <c:pt idx="7">
                  <c:v>306399</c:v>
                </c:pt>
                <c:pt idx="8">
                  <c:v>276605</c:v>
                </c:pt>
                <c:pt idx="9">
                  <c:v>301990</c:v>
                </c:pt>
              </c:numCache>
            </c:numRef>
          </c:val>
        </c:ser>
        <c:ser>
          <c:idx val="3"/>
          <c:order val="3"/>
          <c:tx>
            <c:strRef>
              <c:f>'Capex Presentation'!$B$18</c:f>
              <c:strCache>
                <c:ptCount val="1"/>
                <c:pt idx="0">
                  <c:v>Accommodation dwellings</c:v>
                </c:pt>
              </c:strCache>
            </c:strRef>
          </c:tx>
          <c:spPr>
            <a:ln w="25400">
              <a:noFill/>
            </a:ln>
          </c:spPr>
          <c:cat>
            <c:numRef>
              <c:f>'Capex Presentation'!$D$15:$M$15</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Presentation'!$D$18:$M$18</c:f>
              <c:numCache>
                <c:formatCode>#,##0\ ;\(#,##0\)</c:formatCode>
                <c:ptCount val="10"/>
                <c:pt idx="0">
                  <c:v>37653</c:v>
                </c:pt>
                <c:pt idx="1">
                  <c:v>12649</c:v>
                </c:pt>
                <c:pt idx="2">
                  <c:v>8037</c:v>
                </c:pt>
                <c:pt idx="3">
                  <c:v>12336</c:v>
                </c:pt>
                <c:pt idx="4">
                  <c:v>12135</c:v>
                </c:pt>
                <c:pt idx="5">
                  <c:v>7899</c:v>
                </c:pt>
                <c:pt idx="6">
                  <c:v>7759</c:v>
                </c:pt>
                <c:pt idx="7">
                  <c:v>15632</c:v>
                </c:pt>
                <c:pt idx="8">
                  <c:v>9709</c:v>
                </c:pt>
                <c:pt idx="9">
                  <c:v>6756</c:v>
                </c:pt>
              </c:numCache>
            </c:numRef>
          </c:val>
        </c:ser>
        <c:ser>
          <c:idx val="4"/>
          <c:order val="4"/>
          <c:tx>
            <c:strRef>
              <c:f>'Capex Presentation'!$B$19</c:f>
              <c:strCache>
                <c:ptCount val="1"/>
                <c:pt idx="0">
                  <c:v>IT Equipment</c:v>
                </c:pt>
              </c:strCache>
            </c:strRef>
          </c:tx>
          <c:spPr>
            <a:ln w="25400">
              <a:noFill/>
            </a:ln>
          </c:spPr>
          <c:cat>
            <c:numRef>
              <c:f>'Capex Presentation'!$D$15:$M$15</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Presentation'!$D$19:$M$19</c:f>
              <c:numCache>
                <c:formatCode>#,##0\ ;\(#,##0\)</c:formatCode>
                <c:ptCount val="10"/>
                <c:pt idx="0">
                  <c:v>81559</c:v>
                </c:pt>
                <c:pt idx="1">
                  <c:v>73821</c:v>
                </c:pt>
                <c:pt idx="2">
                  <c:v>74024</c:v>
                </c:pt>
                <c:pt idx="3">
                  <c:v>82931</c:v>
                </c:pt>
                <c:pt idx="4">
                  <c:v>87398</c:v>
                </c:pt>
                <c:pt idx="5">
                  <c:v>79451</c:v>
                </c:pt>
                <c:pt idx="6">
                  <c:v>84113</c:v>
                </c:pt>
                <c:pt idx="7">
                  <c:v>84073</c:v>
                </c:pt>
                <c:pt idx="8">
                  <c:v>92395</c:v>
                </c:pt>
                <c:pt idx="9">
                  <c:v>89617</c:v>
                </c:pt>
              </c:numCache>
            </c:numRef>
          </c:val>
        </c:ser>
        <c:ser>
          <c:idx val="5"/>
          <c:order val="5"/>
          <c:tx>
            <c:strRef>
              <c:f>'Capex Presentation'!$B$20</c:f>
              <c:strCache>
                <c:ptCount val="1"/>
                <c:pt idx="0">
                  <c:v>Plant and equipment</c:v>
                </c:pt>
              </c:strCache>
            </c:strRef>
          </c:tx>
          <c:spPr>
            <a:ln w="25400">
              <a:noFill/>
            </a:ln>
          </c:spPr>
          <c:cat>
            <c:numRef>
              <c:f>'Capex Presentation'!$D$15:$M$15</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Presentation'!$D$20:$M$20</c:f>
              <c:numCache>
                <c:formatCode>#,##0\ ;\(#,##0\)</c:formatCode>
                <c:ptCount val="10"/>
                <c:pt idx="0">
                  <c:v>98719</c:v>
                </c:pt>
                <c:pt idx="1">
                  <c:v>95212</c:v>
                </c:pt>
                <c:pt idx="2">
                  <c:v>104892</c:v>
                </c:pt>
                <c:pt idx="3">
                  <c:v>103296</c:v>
                </c:pt>
                <c:pt idx="4">
                  <c:v>107427</c:v>
                </c:pt>
                <c:pt idx="5">
                  <c:v>120607</c:v>
                </c:pt>
                <c:pt idx="6">
                  <c:v>112155</c:v>
                </c:pt>
                <c:pt idx="7">
                  <c:v>132638</c:v>
                </c:pt>
                <c:pt idx="8">
                  <c:v>116449</c:v>
                </c:pt>
                <c:pt idx="9">
                  <c:v>141086</c:v>
                </c:pt>
              </c:numCache>
            </c:numRef>
          </c:val>
        </c:ser>
        <c:ser>
          <c:idx val="6"/>
          <c:order val="6"/>
          <c:tx>
            <c:strRef>
              <c:f>'Capex Presentation'!$B$21</c:f>
              <c:strCache>
                <c:ptCount val="1"/>
                <c:pt idx="0">
                  <c:v>Library and collections</c:v>
                </c:pt>
              </c:strCache>
            </c:strRef>
          </c:tx>
          <c:spPr>
            <a:ln w="25400">
              <a:noFill/>
            </a:ln>
          </c:spPr>
          <c:cat>
            <c:numRef>
              <c:f>'Capex Presentation'!$D$15:$M$15</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Presentation'!$D$21:$M$21</c:f>
              <c:numCache>
                <c:formatCode>#,##0\ ;\(#,##0\)</c:formatCode>
                <c:ptCount val="10"/>
                <c:pt idx="0">
                  <c:v>49176</c:v>
                </c:pt>
                <c:pt idx="1">
                  <c:v>51035</c:v>
                </c:pt>
                <c:pt idx="2">
                  <c:v>53184</c:v>
                </c:pt>
                <c:pt idx="3">
                  <c:v>56407</c:v>
                </c:pt>
                <c:pt idx="4">
                  <c:v>57750</c:v>
                </c:pt>
                <c:pt idx="5">
                  <c:v>60254</c:v>
                </c:pt>
                <c:pt idx="6">
                  <c:v>62646</c:v>
                </c:pt>
                <c:pt idx="7">
                  <c:v>65049</c:v>
                </c:pt>
                <c:pt idx="8">
                  <c:v>67528</c:v>
                </c:pt>
                <c:pt idx="9">
                  <c:v>70096</c:v>
                </c:pt>
              </c:numCache>
            </c:numRef>
          </c:val>
        </c:ser>
        <c:ser>
          <c:idx val="7"/>
          <c:order val="7"/>
          <c:tx>
            <c:strRef>
              <c:f>'Capex Presentation'!$B$22</c:f>
              <c:strCache>
                <c:ptCount val="1"/>
                <c:pt idx="0">
                  <c:v>Intangible assets e.g. software</c:v>
                </c:pt>
              </c:strCache>
            </c:strRef>
          </c:tx>
          <c:spPr>
            <a:ln w="25400">
              <a:noFill/>
            </a:ln>
          </c:spPr>
          <c:cat>
            <c:numRef>
              <c:f>'Capex Presentation'!$D$15:$M$15</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Presentation'!$D$22:$M$22</c:f>
              <c:numCache>
                <c:formatCode>#,##0\ ;\(#,##0\)</c:formatCode>
                <c:ptCount val="10"/>
                <c:pt idx="0">
                  <c:v>40996</c:v>
                </c:pt>
                <c:pt idx="1">
                  <c:v>26438</c:v>
                </c:pt>
                <c:pt idx="2">
                  <c:v>29162</c:v>
                </c:pt>
                <c:pt idx="3">
                  <c:v>29925</c:v>
                </c:pt>
                <c:pt idx="4">
                  <c:v>54848</c:v>
                </c:pt>
                <c:pt idx="5">
                  <c:v>30639</c:v>
                </c:pt>
                <c:pt idx="6">
                  <c:v>31493</c:v>
                </c:pt>
                <c:pt idx="7">
                  <c:v>31912</c:v>
                </c:pt>
                <c:pt idx="8">
                  <c:v>32829</c:v>
                </c:pt>
                <c:pt idx="9">
                  <c:v>31713</c:v>
                </c:pt>
              </c:numCache>
            </c:numRef>
          </c:val>
        </c:ser>
        <c:ser>
          <c:idx val="8"/>
          <c:order val="8"/>
          <c:tx>
            <c:strRef>
              <c:f>'Capex Presentation'!$B$23</c:f>
              <c:strCache>
                <c:ptCount val="1"/>
                <c:pt idx="0">
                  <c:v>Work in Progress</c:v>
                </c:pt>
              </c:strCache>
            </c:strRef>
          </c:tx>
          <c:spPr>
            <a:ln w="25400">
              <a:noFill/>
            </a:ln>
          </c:spPr>
          <c:cat>
            <c:numRef>
              <c:f>'Capex Presentation'!$D$15:$M$15</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Presentation'!$D$23:$M$23</c:f>
              <c:numCache>
                <c:formatCode>#,##0\ ;\(#,##0\)</c:formatCode>
                <c:ptCount val="10"/>
                <c:pt idx="0">
                  <c:v>421013</c:v>
                </c:pt>
                <c:pt idx="1">
                  <c:v>217083</c:v>
                </c:pt>
                <c:pt idx="2">
                  <c:v>118425</c:v>
                </c:pt>
                <c:pt idx="3">
                  <c:v>93111</c:v>
                </c:pt>
                <c:pt idx="4">
                  <c:v>48038</c:v>
                </c:pt>
                <c:pt idx="5">
                  <c:v>85433</c:v>
                </c:pt>
                <c:pt idx="6">
                  <c:v>113664</c:v>
                </c:pt>
                <c:pt idx="7">
                  <c:v>88177</c:v>
                </c:pt>
                <c:pt idx="8">
                  <c:v>72443</c:v>
                </c:pt>
                <c:pt idx="9">
                  <c:v>55377</c:v>
                </c:pt>
              </c:numCache>
            </c:numRef>
          </c:val>
        </c:ser>
        <c:ser>
          <c:idx val="9"/>
          <c:order val="9"/>
          <c:tx>
            <c:strRef>
              <c:f>'Capex Presentation'!$B$24</c:f>
              <c:strCache>
                <c:ptCount val="1"/>
                <c:pt idx="0">
                  <c:v>Capitalised Course Development</c:v>
                </c:pt>
              </c:strCache>
            </c:strRef>
          </c:tx>
          <c:spPr>
            <a:ln w="25400">
              <a:noFill/>
            </a:ln>
          </c:spPr>
          <c:cat>
            <c:numRef>
              <c:f>'Capex Presentation'!$D$15:$M$15</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Presentation'!$D$24:$M$24</c:f>
              <c:numCache>
                <c:formatCode>#,##0\ ;\(#,##0\)</c:formatCode>
                <c:ptCount val="10"/>
                <c:pt idx="0">
                  <c:v>14277</c:v>
                </c:pt>
                <c:pt idx="1">
                  <c:v>11429</c:v>
                </c:pt>
                <c:pt idx="2">
                  <c:v>8118</c:v>
                </c:pt>
                <c:pt idx="3">
                  <c:v>6692</c:v>
                </c:pt>
                <c:pt idx="4">
                  <c:v>6569</c:v>
                </c:pt>
                <c:pt idx="5">
                  <c:v>7178</c:v>
                </c:pt>
                <c:pt idx="6">
                  <c:v>7290</c:v>
                </c:pt>
                <c:pt idx="7">
                  <c:v>7004</c:v>
                </c:pt>
                <c:pt idx="8">
                  <c:v>7120</c:v>
                </c:pt>
                <c:pt idx="9">
                  <c:v>7638</c:v>
                </c:pt>
              </c:numCache>
            </c:numRef>
          </c:val>
        </c:ser>
        <c:ser>
          <c:idx val="10"/>
          <c:order val="10"/>
          <c:tx>
            <c:strRef>
              <c:f>'Capex Presentation'!$B$25</c:f>
              <c:strCache>
                <c:ptCount val="1"/>
                <c:pt idx="0">
                  <c:v>Other</c:v>
                </c:pt>
              </c:strCache>
            </c:strRef>
          </c:tx>
          <c:spPr>
            <a:ln w="25400">
              <a:noFill/>
            </a:ln>
          </c:spPr>
          <c:cat>
            <c:numRef>
              <c:f>'Capex Presentation'!$D$15:$M$15</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Presentation'!$D$25:$M$25</c:f>
              <c:numCache>
                <c:formatCode>#,##0\ ;\(#,##0\)</c:formatCode>
                <c:ptCount val="10"/>
                <c:pt idx="0">
                  <c:v>33970</c:v>
                </c:pt>
                <c:pt idx="1">
                  <c:v>30791</c:v>
                </c:pt>
                <c:pt idx="2">
                  <c:v>35647</c:v>
                </c:pt>
                <c:pt idx="3">
                  <c:v>41475</c:v>
                </c:pt>
                <c:pt idx="4">
                  <c:v>35556</c:v>
                </c:pt>
                <c:pt idx="5">
                  <c:v>25703</c:v>
                </c:pt>
                <c:pt idx="6">
                  <c:v>25873</c:v>
                </c:pt>
                <c:pt idx="7">
                  <c:v>28338</c:v>
                </c:pt>
                <c:pt idx="8">
                  <c:v>27431</c:v>
                </c:pt>
                <c:pt idx="9">
                  <c:v>27231</c:v>
                </c:pt>
              </c:numCache>
            </c:numRef>
          </c:val>
        </c:ser>
        <c:ser>
          <c:idx val="11"/>
          <c:order val="11"/>
          <c:tx>
            <c:strRef>
              <c:f>'Capex Presentation'!$B$26</c:f>
              <c:strCache>
                <c:ptCount val="1"/>
                <c:pt idx="0">
                  <c:v>Finance Leases</c:v>
                </c:pt>
              </c:strCache>
            </c:strRef>
          </c:tx>
          <c:spPr>
            <a:ln w="25400">
              <a:noFill/>
            </a:ln>
          </c:spPr>
          <c:cat>
            <c:numRef>
              <c:f>'Capex Presentation'!$D$15:$M$15</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Presentation'!$D$26:$M$26</c:f>
              <c:numCache>
                <c:formatCode>#,##0\ ;\(#,##0\)</c:formatCode>
                <c:ptCount val="10"/>
                <c:pt idx="0">
                  <c:v>9013</c:v>
                </c:pt>
                <c:pt idx="1">
                  <c:v>9248</c:v>
                </c:pt>
                <c:pt idx="2">
                  <c:v>8629</c:v>
                </c:pt>
                <c:pt idx="3">
                  <c:v>8766</c:v>
                </c:pt>
                <c:pt idx="4">
                  <c:v>8942</c:v>
                </c:pt>
                <c:pt idx="5">
                  <c:v>9211</c:v>
                </c:pt>
                <c:pt idx="6">
                  <c:v>9373</c:v>
                </c:pt>
                <c:pt idx="7">
                  <c:v>9582</c:v>
                </c:pt>
                <c:pt idx="8">
                  <c:v>7222</c:v>
                </c:pt>
                <c:pt idx="9">
                  <c:v>6971</c:v>
                </c:pt>
              </c:numCache>
            </c:numRef>
          </c:val>
        </c:ser>
        <c:dLbls>
          <c:showLegendKey val="0"/>
          <c:showVal val="0"/>
          <c:showCatName val="0"/>
          <c:showSerName val="0"/>
          <c:showPercent val="0"/>
          <c:showBubbleSize val="0"/>
        </c:dLbls>
        <c:axId val="376305296"/>
        <c:axId val="376306864"/>
      </c:areaChart>
      <c:catAx>
        <c:axId val="376305296"/>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76306864"/>
        <c:crosses val="autoZero"/>
        <c:auto val="1"/>
        <c:lblAlgn val="ctr"/>
        <c:lblOffset val="100"/>
        <c:noMultiLvlLbl val="0"/>
      </c:catAx>
      <c:valAx>
        <c:axId val="376306864"/>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n-NZ"/>
                  <a:t>$000</a:t>
                </a:r>
              </a:p>
            </c:rich>
          </c:tx>
          <c:overlay val="0"/>
        </c:title>
        <c:numFmt formatCode="#,##0.00"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76305296"/>
        <c:crosses val="autoZero"/>
        <c:crossBetween val="midCat"/>
      </c:valAx>
    </c:plotArea>
    <c:legend>
      <c:legendPos val="r"/>
      <c:layout>
        <c:manualLayout>
          <c:xMode val="edge"/>
          <c:yMode val="edge"/>
          <c:x val="0.75423266057260085"/>
          <c:y val="8.2037226262747689E-2"/>
          <c:w val="0.24576733942739917"/>
          <c:h val="0.91796268075332543"/>
        </c:manualLayout>
      </c:layout>
      <c:overlay val="0"/>
      <c:txPr>
        <a:bodyPr/>
        <a:lstStyle/>
        <a:p>
          <a:pPr>
            <a:defRPr sz="1000" b="0" i="0" u="none" strike="noStrike" baseline="0">
              <a:solidFill>
                <a:srgbClr val="000000"/>
              </a:solidFill>
              <a:latin typeface="Calibri"/>
              <a:ea typeface="Calibri"/>
              <a:cs typeface="Calibri"/>
            </a:defRPr>
          </a:pPr>
          <a:endParaRPr lang="en-US"/>
        </a:p>
      </c:txPr>
    </c:legend>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000000"/>
                </a:solidFill>
                <a:latin typeface="Calibri"/>
                <a:ea typeface="Calibri"/>
                <a:cs typeface="Calibri"/>
              </a:defRPr>
            </a:pPr>
            <a:r>
              <a:rPr lang="en-NZ"/>
              <a:t>Figure One: Capital Intentions By Driver 2017 - 2026</a:t>
            </a:r>
          </a:p>
        </c:rich>
      </c:tx>
      <c:overlay val="0"/>
    </c:title>
    <c:autoTitleDeleted val="0"/>
    <c:plotArea>
      <c:layout>
        <c:manualLayout>
          <c:layoutTarget val="inner"/>
          <c:xMode val="edge"/>
          <c:yMode val="edge"/>
          <c:x val="9.4557605672425271E-2"/>
          <c:y val="0.10805218196633364"/>
          <c:w val="0.7074078426763819"/>
          <c:h val="0.80228669597780067"/>
        </c:manualLayout>
      </c:layout>
      <c:areaChart>
        <c:grouping val="stacked"/>
        <c:varyColors val="0"/>
        <c:ser>
          <c:idx val="1"/>
          <c:order val="0"/>
          <c:tx>
            <c:strRef>
              <c:f>'Capex Presentation'!$B$6</c:f>
              <c:strCache>
                <c:ptCount val="1"/>
                <c:pt idx="0">
                  <c:v>Year</c:v>
                </c:pt>
              </c:strCache>
            </c:strRef>
          </c:tx>
          <c:spPr>
            <a:ln w="25400">
              <a:noFill/>
            </a:ln>
          </c:spPr>
          <c:cat>
            <c:numRef>
              <c:f>'Capex Presentation'!$D$6:$M$6</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Presentation'!$D$6:$M$6</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val>
        </c:ser>
        <c:ser>
          <c:idx val="0"/>
          <c:order val="1"/>
          <c:tx>
            <c:strRef>
              <c:f>'Capex Presentation'!$B$7</c:f>
              <c:strCache>
                <c:ptCount val="1"/>
                <c:pt idx="0">
                  <c:v>Change in Demand</c:v>
                </c:pt>
              </c:strCache>
            </c:strRef>
          </c:tx>
          <c:spPr>
            <a:ln w="25400">
              <a:noFill/>
            </a:ln>
          </c:spPr>
          <c:cat>
            <c:numRef>
              <c:f>'Capex Presentation'!$D$6:$M$6</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Presentation'!$D$7:$M$7</c:f>
              <c:numCache>
                <c:formatCode>#,##0</c:formatCode>
                <c:ptCount val="10"/>
                <c:pt idx="0">
                  <c:v>296124</c:v>
                </c:pt>
                <c:pt idx="1">
                  <c:v>271284</c:v>
                </c:pt>
                <c:pt idx="2">
                  <c:v>221766</c:v>
                </c:pt>
                <c:pt idx="3">
                  <c:v>129713</c:v>
                </c:pt>
                <c:pt idx="4">
                  <c:v>153743</c:v>
                </c:pt>
                <c:pt idx="5">
                  <c:v>128867</c:v>
                </c:pt>
                <c:pt idx="6">
                  <c:v>116908</c:v>
                </c:pt>
                <c:pt idx="7">
                  <c:v>122041</c:v>
                </c:pt>
                <c:pt idx="8">
                  <c:v>122415</c:v>
                </c:pt>
                <c:pt idx="9">
                  <c:v>146147</c:v>
                </c:pt>
              </c:numCache>
            </c:numRef>
          </c:val>
        </c:ser>
        <c:ser>
          <c:idx val="2"/>
          <c:order val="2"/>
          <c:tx>
            <c:strRef>
              <c:f>'Capex Presentation'!$B$8</c:f>
              <c:strCache>
                <c:ptCount val="1"/>
                <c:pt idx="0">
                  <c:v>Change functionality to achieve better outcomes</c:v>
                </c:pt>
              </c:strCache>
            </c:strRef>
          </c:tx>
          <c:spPr>
            <a:ln w="25400">
              <a:noFill/>
            </a:ln>
          </c:spPr>
          <c:cat>
            <c:numRef>
              <c:f>'Capex Presentation'!$D$6:$M$6</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Presentation'!$D$8:$M$8</c:f>
              <c:numCache>
                <c:formatCode>#,##0</c:formatCode>
                <c:ptCount val="10"/>
                <c:pt idx="0">
                  <c:v>272143</c:v>
                </c:pt>
                <c:pt idx="1">
                  <c:v>146471</c:v>
                </c:pt>
                <c:pt idx="2">
                  <c:v>179453</c:v>
                </c:pt>
                <c:pt idx="3">
                  <c:v>140046</c:v>
                </c:pt>
                <c:pt idx="4">
                  <c:v>96359</c:v>
                </c:pt>
                <c:pt idx="5">
                  <c:v>94624</c:v>
                </c:pt>
                <c:pt idx="6">
                  <c:v>105799</c:v>
                </c:pt>
                <c:pt idx="7">
                  <c:v>93527</c:v>
                </c:pt>
                <c:pt idx="8">
                  <c:v>87208</c:v>
                </c:pt>
                <c:pt idx="9">
                  <c:v>98939</c:v>
                </c:pt>
              </c:numCache>
            </c:numRef>
          </c:val>
        </c:ser>
        <c:ser>
          <c:idx val="3"/>
          <c:order val="3"/>
          <c:tx>
            <c:strRef>
              <c:f>'Capex Presentation'!$B$9</c:f>
              <c:strCache>
                <c:ptCount val="1"/>
                <c:pt idx="0">
                  <c:v>Need to replace or refurbish</c:v>
                </c:pt>
              </c:strCache>
            </c:strRef>
          </c:tx>
          <c:spPr>
            <a:ln w="25400">
              <a:noFill/>
            </a:ln>
          </c:spPr>
          <c:cat>
            <c:numRef>
              <c:f>'Capex Presentation'!$D$6:$M$6</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Presentation'!$D$9:$M$9</c:f>
              <c:numCache>
                <c:formatCode>#,##0</c:formatCode>
                <c:ptCount val="10"/>
                <c:pt idx="0">
                  <c:v>609432</c:v>
                </c:pt>
                <c:pt idx="1">
                  <c:v>596376</c:v>
                </c:pt>
                <c:pt idx="2">
                  <c:v>590029</c:v>
                </c:pt>
                <c:pt idx="3">
                  <c:v>476532</c:v>
                </c:pt>
                <c:pt idx="4">
                  <c:v>392559</c:v>
                </c:pt>
                <c:pt idx="5">
                  <c:v>407229</c:v>
                </c:pt>
                <c:pt idx="6">
                  <c:v>432864</c:v>
                </c:pt>
                <c:pt idx="7">
                  <c:v>452740</c:v>
                </c:pt>
                <c:pt idx="8">
                  <c:v>422916</c:v>
                </c:pt>
                <c:pt idx="9">
                  <c:v>433293</c:v>
                </c:pt>
              </c:numCache>
            </c:numRef>
          </c:val>
        </c:ser>
        <c:ser>
          <c:idx val="4"/>
          <c:order val="4"/>
          <c:tx>
            <c:strRef>
              <c:f>'Capex Presentation'!$B$10</c:f>
              <c:strCache>
                <c:ptCount val="1"/>
                <c:pt idx="0">
                  <c:v>Statutory/Compliance activity</c:v>
                </c:pt>
              </c:strCache>
            </c:strRef>
          </c:tx>
          <c:spPr>
            <a:ln w="25400">
              <a:noFill/>
            </a:ln>
          </c:spPr>
          <c:cat>
            <c:numRef>
              <c:f>'Capex Presentation'!$D$6:$M$6</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Presentation'!$D$10:$M$10</c:f>
              <c:numCache>
                <c:formatCode>#,##0</c:formatCode>
                <c:ptCount val="10"/>
                <c:pt idx="0">
                  <c:v>39825</c:v>
                </c:pt>
                <c:pt idx="1">
                  <c:v>51894</c:v>
                </c:pt>
                <c:pt idx="2">
                  <c:v>44270</c:v>
                </c:pt>
                <c:pt idx="3">
                  <c:v>60772</c:v>
                </c:pt>
                <c:pt idx="4">
                  <c:v>32120</c:v>
                </c:pt>
                <c:pt idx="5">
                  <c:v>27791</c:v>
                </c:pt>
                <c:pt idx="6">
                  <c:v>8268</c:v>
                </c:pt>
                <c:pt idx="7">
                  <c:v>4418</c:v>
                </c:pt>
                <c:pt idx="8">
                  <c:v>4118</c:v>
                </c:pt>
                <c:pt idx="9">
                  <c:v>4118</c:v>
                </c:pt>
              </c:numCache>
            </c:numRef>
          </c:val>
        </c:ser>
        <c:ser>
          <c:idx val="5"/>
          <c:order val="5"/>
          <c:tx>
            <c:strRef>
              <c:f>'Capex Presentation'!$B$11</c:f>
              <c:strCache>
                <c:ptCount val="1"/>
                <c:pt idx="0">
                  <c:v>Infrastructure Improvements</c:v>
                </c:pt>
              </c:strCache>
            </c:strRef>
          </c:tx>
          <c:spPr>
            <a:ln w="25400">
              <a:noFill/>
            </a:ln>
          </c:spPr>
          <c:cat>
            <c:numRef>
              <c:f>'Capex Presentation'!$D$6:$M$6</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'Capex Presentation'!$D$11:$M$11</c:f>
              <c:numCache>
                <c:formatCode>#,##0</c:formatCode>
                <c:ptCount val="10"/>
                <c:pt idx="0">
                  <c:v>70729</c:v>
                </c:pt>
                <c:pt idx="1">
                  <c:v>124830</c:v>
                </c:pt>
                <c:pt idx="2">
                  <c:v>123125</c:v>
                </c:pt>
                <c:pt idx="3">
                  <c:v>111950</c:v>
                </c:pt>
                <c:pt idx="4">
                  <c:v>105997</c:v>
                </c:pt>
                <c:pt idx="5">
                  <c:v>65823</c:v>
                </c:pt>
                <c:pt idx="6">
                  <c:v>89972</c:v>
                </c:pt>
                <c:pt idx="7">
                  <c:v>99595</c:v>
                </c:pt>
                <c:pt idx="8">
                  <c:v>76658</c:v>
                </c:pt>
                <c:pt idx="9">
                  <c:v>59246</c:v>
                </c:pt>
              </c:numCache>
            </c:numRef>
          </c:val>
        </c:ser>
        <c:dLbls>
          <c:showLegendKey val="0"/>
          <c:showVal val="0"/>
          <c:showCatName val="0"/>
          <c:showSerName val="0"/>
          <c:showPercent val="0"/>
          <c:showBubbleSize val="0"/>
        </c:dLbls>
        <c:axId val="381355576"/>
        <c:axId val="381352832"/>
      </c:areaChart>
      <c:catAx>
        <c:axId val="381355576"/>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81352832"/>
        <c:crosses val="autoZero"/>
        <c:auto val="1"/>
        <c:lblAlgn val="ctr"/>
        <c:lblOffset val="100"/>
        <c:noMultiLvlLbl val="0"/>
      </c:catAx>
      <c:valAx>
        <c:axId val="381352832"/>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n-NZ"/>
                  <a:t>$000</a:t>
                </a:r>
              </a:p>
            </c:rich>
          </c:tx>
          <c:overlay val="0"/>
        </c:title>
        <c:numFmt formatCode="#,##0.00"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81355576"/>
        <c:crosses val="autoZero"/>
        <c:crossBetween val="midCat"/>
      </c:valAx>
    </c:plotArea>
    <c:legend>
      <c:legendPos val="r"/>
      <c:layout>
        <c:manualLayout>
          <c:xMode val="edge"/>
          <c:yMode val="edge"/>
          <c:x val="0.83952212341955068"/>
          <c:y val="5.0231608078278915E-2"/>
          <c:w val="0.16047787658044932"/>
          <c:h val="0.93160504727704019"/>
        </c:manualLayout>
      </c:layout>
      <c:overlay val="0"/>
      <c:txPr>
        <a:bodyPr/>
        <a:lstStyle/>
        <a:p>
          <a:pPr>
            <a:defRPr sz="1100" b="0" i="0" u="none" strike="noStrike" baseline="0">
              <a:solidFill>
                <a:srgbClr val="000000"/>
              </a:solidFill>
              <a:latin typeface="Calibri"/>
              <a:ea typeface="Calibri"/>
              <a:cs typeface="Calibri"/>
            </a:defRPr>
          </a:pPr>
          <a:endParaRPr lang="en-US"/>
        </a:p>
      </c:txPr>
    </c:legend>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NZ" sz="1800" b="1" i="0" baseline="0">
                <a:effectLst/>
              </a:rPr>
              <a:t>2017 Independent assessment - Overall Scores</a:t>
            </a:r>
            <a:endParaRPr lang="en-NZ" sz="1200">
              <a:effectLst/>
            </a:endParaRPr>
          </a:p>
        </c:rich>
      </c:tx>
      <c:overlay val="0"/>
    </c:title>
    <c:autoTitleDeleted val="0"/>
    <c:plotArea>
      <c:layout>
        <c:manualLayout>
          <c:layoutTarget val="inner"/>
          <c:xMode val="edge"/>
          <c:yMode val="edge"/>
          <c:x val="0.16082370567679688"/>
          <c:y val="7.218896619324891E-2"/>
          <c:w val="0.82094497971178193"/>
          <c:h val="0.64948700815938565"/>
        </c:manualLayout>
      </c:layout>
      <c:barChart>
        <c:barDir val="bar"/>
        <c:grouping val="stacked"/>
        <c:varyColors val="0"/>
        <c:ser>
          <c:idx val="0"/>
          <c:order val="0"/>
          <c:tx>
            <c:strRef>
              <c:f>'Overall Tables'!$B$100</c:f>
              <c:strCache>
                <c:ptCount val="1"/>
                <c:pt idx="0">
                  <c:v>Current Score</c:v>
                </c:pt>
              </c:strCache>
            </c:strRef>
          </c:tx>
          <c:invertIfNegative val="0"/>
          <c:cat>
            <c:strRef>
              <c:f>'Overall Tables'!$A$101:$A$104</c:f>
              <c:strCache>
                <c:ptCount val="4"/>
                <c:pt idx="0">
                  <c:v>Sector </c:v>
                </c:pt>
                <c:pt idx="1">
                  <c:v>Universities</c:v>
                </c:pt>
                <c:pt idx="2">
                  <c:v>ITPs</c:v>
                </c:pt>
                <c:pt idx="3">
                  <c:v>Wanangas</c:v>
                </c:pt>
              </c:strCache>
            </c:strRef>
          </c:cat>
          <c:val>
            <c:numRef>
              <c:f>'Overall Tables'!$B$101:$B$104</c:f>
              <c:numCache>
                <c:formatCode>0</c:formatCode>
                <c:ptCount val="4"/>
                <c:pt idx="0">
                  <c:v>59.825980392156865</c:v>
                </c:pt>
                <c:pt idx="1">
                  <c:v>63.419117647058826</c:v>
                </c:pt>
                <c:pt idx="2">
                  <c:v>58.901960784313729</c:v>
                </c:pt>
                <c:pt idx="3">
                  <c:v>57.156862745098046</c:v>
                </c:pt>
              </c:numCache>
            </c:numRef>
          </c:val>
        </c:ser>
        <c:ser>
          <c:idx val="1"/>
          <c:order val="1"/>
          <c:tx>
            <c:strRef>
              <c:f>'Overall Tables'!$C$100</c:f>
              <c:strCache>
                <c:ptCount val="1"/>
                <c:pt idx="0">
                  <c:v>Appropriate Target</c:v>
                </c:pt>
              </c:strCache>
            </c:strRef>
          </c:tx>
          <c:invertIfNegative val="0"/>
          <c:cat>
            <c:strRef>
              <c:f>'Overall Tables'!$A$101:$A$104</c:f>
              <c:strCache>
                <c:ptCount val="4"/>
                <c:pt idx="0">
                  <c:v>Sector </c:v>
                </c:pt>
                <c:pt idx="1">
                  <c:v>Universities</c:v>
                </c:pt>
                <c:pt idx="2">
                  <c:v>ITPs</c:v>
                </c:pt>
                <c:pt idx="3">
                  <c:v>Wanangas</c:v>
                </c:pt>
              </c:strCache>
            </c:strRef>
          </c:cat>
          <c:val>
            <c:numRef>
              <c:f>'Overall Tables'!$C$101:$C$104</c:f>
              <c:numCache>
                <c:formatCode>0</c:formatCode>
                <c:ptCount val="4"/>
                <c:pt idx="0">
                  <c:v>11.013888888888886</c:v>
                </c:pt>
                <c:pt idx="1">
                  <c:v>14.375</c:v>
                </c:pt>
                <c:pt idx="2">
                  <c:v>9.0588235294117538</c:v>
                </c:pt>
                <c:pt idx="3">
                  <c:v>9.6078431372548962</c:v>
                </c:pt>
              </c:numCache>
            </c:numRef>
          </c:val>
        </c:ser>
        <c:dLbls>
          <c:showLegendKey val="0"/>
          <c:showVal val="0"/>
          <c:showCatName val="0"/>
          <c:showSerName val="0"/>
          <c:showPercent val="0"/>
          <c:showBubbleSize val="0"/>
        </c:dLbls>
        <c:gapWidth val="95"/>
        <c:overlap val="100"/>
        <c:axId val="341295808"/>
        <c:axId val="376307256"/>
      </c:barChart>
      <c:catAx>
        <c:axId val="341295808"/>
        <c:scaling>
          <c:orientation val="minMax"/>
        </c:scaling>
        <c:delete val="0"/>
        <c:axPos val="l"/>
        <c:numFmt formatCode="General" sourceLinked="0"/>
        <c:majorTickMark val="none"/>
        <c:minorTickMark val="none"/>
        <c:tickLblPos val="nextTo"/>
        <c:txPr>
          <a:bodyPr/>
          <a:lstStyle/>
          <a:p>
            <a:pPr>
              <a:defRPr b="1"/>
            </a:pPr>
            <a:endParaRPr lang="en-US"/>
          </a:p>
        </c:txPr>
        <c:crossAx val="376307256"/>
        <c:crosses val="autoZero"/>
        <c:auto val="1"/>
        <c:lblAlgn val="ctr"/>
        <c:lblOffset val="100"/>
        <c:noMultiLvlLbl val="0"/>
      </c:catAx>
      <c:valAx>
        <c:axId val="376307256"/>
        <c:scaling>
          <c:orientation val="minMax"/>
          <c:max val="100"/>
        </c:scaling>
        <c:delete val="0"/>
        <c:axPos val="b"/>
        <c:majorGridlines/>
        <c:numFmt formatCode="0" sourceLinked="1"/>
        <c:majorTickMark val="none"/>
        <c:minorTickMark val="none"/>
        <c:tickLblPos val="nextTo"/>
        <c:txPr>
          <a:bodyPr/>
          <a:lstStyle/>
          <a:p>
            <a:pPr>
              <a:defRPr b="1"/>
            </a:pPr>
            <a:endParaRPr lang="en-US"/>
          </a:p>
        </c:txPr>
        <c:crossAx val="341295808"/>
        <c:crosses val="autoZero"/>
        <c:crossBetween val="between"/>
      </c:valAx>
      <c:dTable>
        <c:showHorzBorder val="1"/>
        <c:showVertBorder val="1"/>
        <c:showOutline val="1"/>
        <c:showKeys val="1"/>
      </c:dTable>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0.16294</cdr:x>
      <cdr:y>0.67186</cdr:y>
    </cdr:from>
    <cdr:to>
      <cdr:x>0.31441</cdr:x>
      <cdr:y>0.71681</cdr:y>
    </cdr:to>
    <cdr:sp macro="" textlink="">
      <cdr:nvSpPr>
        <cdr:cNvPr id="3" name="TextBox 16"/>
        <cdr:cNvSpPr txBox="1"/>
      </cdr:nvSpPr>
      <cdr:spPr>
        <a:xfrm xmlns:a="http://schemas.openxmlformats.org/drawingml/2006/main">
          <a:off x="1334942" y="3254807"/>
          <a:ext cx="1240971" cy="217735"/>
        </a:xfrm>
        <a:prstGeom xmlns:a="http://schemas.openxmlformats.org/drawingml/2006/main" prst="rect">
          <a:avLst/>
        </a:prstGeom>
        <a:solidFill xmlns:a="http://schemas.openxmlformats.org/drawingml/2006/main">
          <a:srgbClr val="FF0000"/>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NZ" sz="1000" b="1" baseline="0">
              <a:latin typeface="Arial" pitchFamily="34" charset="0"/>
              <a:cs typeface="Arial" pitchFamily="34" charset="0"/>
            </a:rPr>
            <a:t>Aware</a:t>
          </a:r>
        </a:p>
      </cdr:txBody>
    </cdr:sp>
  </cdr:relSizeAnchor>
  <cdr:relSizeAnchor xmlns:cdr="http://schemas.openxmlformats.org/drawingml/2006/chartDrawing">
    <cdr:from>
      <cdr:x>0.16294</cdr:x>
      <cdr:y>0.67186</cdr:y>
    </cdr:from>
    <cdr:to>
      <cdr:x>0.31441</cdr:x>
      <cdr:y>0.71681</cdr:y>
    </cdr:to>
    <cdr:sp macro="" textlink="">
      <cdr:nvSpPr>
        <cdr:cNvPr id="2" name="TextBox 16"/>
        <cdr:cNvSpPr txBox="1"/>
      </cdr:nvSpPr>
      <cdr:spPr>
        <a:xfrm xmlns:a="http://schemas.openxmlformats.org/drawingml/2006/main">
          <a:off x="1334958" y="3254801"/>
          <a:ext cx="1240985" cy="217759"/>
        </a:xfrm>
        <a:prstGeom xmlns:a="http://schemas.openxmlformats.org/drawingml/2006/main" prst="rect">
          <a:avLst/>
        </a:prstGeom>
        <a:solidFill xmlns:a="http://schemas.openxmlformats.org/drawingml/2006/main">
          <a:srgbClr val="FF0000"/>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NZ" sz="1000" b="1" baseline="0">
              <a:latin typeface="Arial" pitchFamily="34" charset="0"/>
              <a:cs typeface="Arial" pitchFamily="34" charset="0"/>
            </a:rPr>
            <a:t>Aware</a:t>
          </a:r>
        </a:p>
      </cdr:txBody>
    </cdr:sp>
  </cdr:relSizeAnchor>
  <cdr:relSizeAnchor xmlns:cdr="http://schemas.openxmlformats.org/drawingml/2006/chartDrawing">
    <cdr:from>
      <cdr:x>0.33567</cdr:x>
      <cdr:y>0.67636</cdr:y>
    </cdr:from>
    <cdr:to>
      <cdr:x>0.48452</cdr:x>
      <cdr:y>0.71681</cdr:y>
    </cdr:to>
    <cdr:sp macro="" textlink="">
      <cdr:nvSpPr>
        <cdr:cNvPr id="4" name="TextBox 17"/>
        <cdr:cNvSpPr txBox="1"/>
      </cdr:nvSpPr>
      <cdr:spPr>
        <a:xfrm xmlns:a="http://schemas.openxmlformats.org/drawingml/2006/main">
          <a:off x="2750085" y="3276601"/>
          <a:ext cx="1219572" cy="195942"/>
        </a:xfrm>
        <a:prstGeom xmlns:a="http://schemas.openxmlformats.org/drawingml/2006/main" prst="rect">
          <a:avLst/>
        </a:prstGeom>
        <a:solidFill xmlns:a="http://schemas.openxmlformats.org/drawingml/2006/main">
          <a:srgbClr val="FFC000"/>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NZ" sz="1000" b="1" baseline="0">
              <a:latin typeface="Arial" pitchFamily="34" charset="0"/>
              <a:cs typeface="Arial" pitchFamily="34" charset="0"/>
            </a:rPr>
            <a:t>Minimum</a:t>
          </a:r>
        </a:p>
      </cdr:txBody>
    </cdr:sp>
  </cdr:relSizeAnchor>
  <cdr:relSizeAnchor xmlns:cdr="http://schemas.openxmlformats.org/drawingml/2006/chartDrawing">
    <cdr:from>
      <cdr:x>0.49515</cdr:x>
      <cdr:y>0.67786</cdr:y>
    </cdr:from>
    <cdr:to>
      <cdr:x>0.64662</cdr:x>
      <cdr:y>0.7228</cdr:y>
    </cdr:to>
    <cdr:sp macro="" textlink="">
      <cdr:nvSpPr>
        <cdr:cNvPr id="8" name="TextBox 18"/>
        <cdr:cNvSpPr txBox="1"/>
      </cdr:nvSpPr>
      <cdr:spPr>
        <a:xfrm xmlns:a="http://schemas.openxmlformats.org/drawingml/2006/main">
          <a:off x="4056743" y="3283857"/>
          <a:ext cx="1240972" cy="217716"/>
        </a:xfrm>
        <a:prstGeom xmlns:a="http://schemas.openxmlformats.org/drawingml/2006/main" prst="rect">
          <a:avLst/>
        </a:prstGeom>
        <a:solidFill xmlns:a="http://schemas.openxmlformats.org/drawingml/2006/main">
          <a:srgbClr val="FFFF00"/>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NZ" sz="1000" b="1" baseline="0">
              <a:latin typeface="Arial" pitchFamily="34" charset="0"/>
              <a:cs typeface="Arial" pitchFamily="34" charset="0"/>
            </a:rPr>
            <a:t>Core</a:t>
          </a:r>
        </a:p>
      </cdr:txBody>
    </cdr:sp>
  </cdr:relSizeAnchor>
  <cdr:relSizeAnchor xmlns:cdr="http://schemas.openxmlformats.org/drawingml/2006/chartDrawing">
    <cdr:from>
      <cdr:x>0.82068</cdr:x>
      <cdr:y>0.67561</cdr:y>
    </cdr:from>
    <cdr:to>
      <cdr:x>0.97672</cdr:x>
      <cdr:y>0.7183</cdr:y>
    </cdr:to>
    <cdr:sp macro="" textlink="">
      <cdr:nvSpPr>
        <cdr:cNvPr id="15" name="TextBox 20"/>
        <cdr:cNvSpPr txBox="1"/>
      </cdr:nvSpPr>
      <cdr:spPr>
        <a:xfrm xmlns:a="http://schemas.openxmlformats.org/drawingml/2006/main">
          <a:off x="6723743" y="3272971"/>
          <a:ext cx="1278430" cy="206829"/>
        </a:xfrm>
        <a:prstGeom xmlns:a="http://schemas.openxmlformats.org/drawingml/2006/main" prst="rect">
          <a:avLst/>
        </a:prstGeom>
        <a:solidFill xmlns:a="http://schemas.openxmlformats.org/drawingml/2006/main">
          <a:srgbClr val="00B050"/>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NZ" sz="1000" b="1" baseline="0">
              <a:latin typeface="Arial" pitchFamily="34" charset="0"/>
              <a:cs typeface="Arial" pitchFamily="34" charset="0"/>
            </a:rPr>
            <a:t>Advanced</a:t>
          </a:r>
        </a:p>
      </cdr:txBody>
    </cdr:sp>
  </cdr:relSizeAnchor>
  <cdr:relSizeAnchor xmlns:cdr="http://schemas.openxmlformats.org/drawingml/2006/chartDrawing">
    <cdr:from>
      <cdr:x>0.65459</cdr:x>
      <cdr:y>0.67336</cdr:y>
    </cdr:from>
    <cdr:to>
      <cdr:x>0.81536</cdr:x>
      <cdr:y>0.7183</cdr:y>
    </cdr:to>
    <cdr:sp macro="" textlink="">
      <cdr:nvSpPr>
        <cdr:cNvPr id="18" name="TextBox 19"/>
        <cdr:cNvSpPr txBox="1"/>
      </cdr:nvSpPr>
      <cdr:spPr>
        <a:xfrm xmlns:a="http://schemas.openxmlformats.org/drawingml/2006/main">
          <a:off x="5363029" y="3262085"/>
          <a:ext cx="1317171" cy="217715"/>
        </a:xfrm>
        <a:prstGeom xmlns:a="http://schemas.openxmlformats.org/drawingml/2006/main" prst="rect">
          <a:avLst/>
        </a:prstGeom>
        <a:solidFill xmlns:a="http://schemas.openxmlformats.org/drawingml/2006/main">
          <a:srgbClr val="92D050"/>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NZ" sz="1000" b="1" baseline="0">
              <a:latin typeface="Arial" pitchFamily="34" charset="0"/>
              <a:cs typeface="Arial" pitchFamily="34" charset="0"/>
            </a:rPr>
            <a:t>Intermediate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0A150964-C515-4880-A86C-0D98E6B35780}" type="datetimeFigureOut">
              <a:rPr lang="en-NZ" smtClean="0"/>
              <a:t>7/06/2019</a:t>
            </a:fld>
            <a:endParaRPr lang="en-NZ"/>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6948F65B-E4B7-4521-8A06-0B8147478D6F}" type="slidenum">
              <a:rPr lang="en-NZ" smtClean="0"/>
              <a:t>‹#›</a:t>
            </a:fld>
            <a:endParaRPr lang="en-NZ"/>
          </a:p>
        </p:txBody>
      </p:sp>
    </p:spTree>
    <p:extLst>
      <p:ext uri="{BB962C8B-B14F-4D97-AF65-F5344CB8AC3E}">
        <p14:creationId xmlns:p14="http://schemas.microsoft.com/office/powerpoint/2010/main" val="302768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or change the image in the background:</a:t>
            </a:r>
          </a:p>
          <a:p>
            <a:endParaRPr lang="en-US" dirty="0"/>
          </a:p>
        </p:txBody>
      </p:sp>
      <p:sp>
        <p:nvSpPr>
          <p:cNvPr id="4" name="Slide Number Placeholder 3"/>
          <p:cNvSpPr>
            <a:spLocks noGrp="1"/>
          </p:cNvSpPr>
          <p:nvPr>
            <p:ph type="sldNum" sz="quarter" idx="10"/>
          </p:nvPr>
        </p:nvSpPr>
        <p:spPr/>
        <p:txBody>
          <a:bodyPr/>
          <a:lstStyle/>
          <a:p>
            <a:fld id="{CCB69568-A644-4749-8794-DB7D87DD23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01458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16" name="Picture 15" descr="33976 PPT Cover Template-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674533" y="4901762"/>
            <a:ext cx="5014292" cy="967818"/>
          </a:xfrm>
        </p:spPr>
        <p:txBody>
          <a:bodyPr anchor="ctr"/>
          <a:lstStyle>
            <a:lvl1pPr>
              <a:lnSpc>
                <a:spcPts val="4000"/>
              </a:lnSpc>
              <a:defRPr sz="4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74533" y="6011612"/>
            <a:ext cx="5014292" cy="500362"/>
          </a:xfrm>
        </p:spPr>
        <p:txBody>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r>
              <a:rPr lang="en-US" smtClean="0"/>
              <a:t>16/11/2017</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smtClean="0"/>
              <a:t>CAM Workshop</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7E66F4-7F49-5142-AA5F-4193891D626C}" type="slidenum">
              <a:rPr lang="en-US" smtClean="0"/>
              <a:pPr/>
              <a:t>‹#›</a:t>
            </a:fld>
            <a:endParaRPr lang="en-US"/>
          </a:p>
        </p:txBody>
      </p:sp>
    </p:spTree>
    <p:extLst>
      <p:ext uri="{BB962C8B-B14F-4D97-AF65-F5344CB8AC3E}">
        <p14:creationId xmlns:p14="http://schemas.microsoft.com/office/powerpoint/2010/main" val="31559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5495" y="1524000"/>
            <a:ext cx="3871838" cy="405904"/>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495" y="1929904"/>
            <a:ext cx="3871838" cy="3791243"/>
          </a:xfrm>
        </p:spPr>
        <p:txBody>
          <a:bodyPr/>
          <a:lstStyle>
            <a:lvl1pPr>
              <a:defRPr sz="1500"/>
            </a:lvl1pPr>
            <a:lvl2pPr>
              <a:defRPr sz="1500"/>
            </a:lvl2pPr>
            <a:lvl3pPr>
              <a:defRPr sz="1500"/>
            </a:lvl3pPr>
            <a:lvl4pPr>
              <a:defRPr sz="1500"/>
            </a:lvl4pPr>
            <a:lvl5pPr>
              <a:defRPr sz="15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1267" y="1524000"/>
            <a:ext cx="3878209" cy="405904"/>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267" y="1929904"/>
            <a:ext cx="3878209" cy="379124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8" name="Footer Placeholder 7"/>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
        <p:nvSpPr>
          <p:cNvPr id="9" name="Slide Number Placeholder 8"/>
          <p:cNvSpPr>
            <a:spLocks noGrp="1"/>
          </p:cNvSpPr>
          <p:nvPr>
            <p:ph type="sldNum" sz="quarter" idx="12"/>
          </p:nvPr>
        </p:nvSpPr>
        <p:spPr/>
        <p:txBody>
          <a:bodyPr/>
          <a:lstStyle/>
          <a:p>
            <a:fld id="{3D7E66F4-7F49-5142-AA5F-4193891D626C}" type="slidenum">
              <a:rPr lang="en-US" smtClean="0">
                <a:solidFill>
                  <a:srgbClr val="343032"/>
                </a:solidFill>
              </a:rPr>
              <a:pPr/>
              <a:t>‹#›</a:t>
            </a:fld>
            <a:endParaRPr lang="en-US">
              <a:solidFill>
                <a:srgbClr val="343032"/>
              </a:solidFill>
            </a:endParaRPr>
          </a:p>
        </p:txBody>
      </p:sp>
    </p:spTree>
    <p:extLst>
      <p:ext uri="{BB962C8B-B14F-4D97-AF65-F5344CB8AC3E}">
        <p14:creationId xmlns:p14="http://schemas.microsoft.com/office/powerpoint/2010/main" val="39778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15495" y="418681"/>
            <a:ext cx="7893979" cy="927520"/>
          </a:xfrm>
        </p:spPr>
        <p:txBody>
          <a:bodyPr>
            <a:normAutofit/>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495" y="1524000"/>
            <a:ext cx="7893981" cy="405904"/>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8" name="Footer Placeholder 7"/>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
        <p:nvSpPr>
          <p:cNvPr id="9" name="Slide Number Placeholder 8"/>
          <p:cNvSpPr>
            <a:spLocks noGrp="1"/>
          </p:cNvSpPr>
          <p:nvPr>
            <p:ph type="sldNum" sz="quarter" idx="12"/>
          </p:nvPr>
        </p:nvSpPr>
        <p:spPr/>
        <p:txBody>
          <a:bodyPr/>
          <a:lstStyle/>
          <a:p>
            <a:fld id="{3D7E66F4-7F49-5142-AA5F-4193891D626C}" type="slidenum">
              <a:rPr lang="en-US" smtClean="0">
                <a:solidFill>
                  <a:srgbClr val="343032"/>
                </a:solidFill>
              </a:rPr>
              <a:pPr/>
              <a:t>‹#›</a:t>
            </a:fld>
            <a:endParaRPr lang="en-US">
              <a:solidFill>
                <a:srgbClr val="343032"/>
              </a:solidFill>
            </a:endParaRPr>
          </a:p>
        </p:txBody>
      </p:sp>
      <p:sp>
        <p:nvSpPr>
          <p:cNvPr id="11" name="Chart Placeholder 10"/>
          <p:cNvSpPr>
            <a:spLocks noGrp="1"/>
          </p:cNvSpPr>
          <p:nvPr>
            <p:ph type="chart" sz="quarter" idx="13"/>
          </p:nvPr>
        </p:nvSpPr>
        <p:spPr>
          <a:xfrm>
            <a:off x="615494" y="1929905"/>
            <a:ext cx="7893981" cy="3791446"/>
          </a:xfrm>
          <a:solidFill>
            <a:srgbClr val="DBD1A9">
              <a:alpha val="40000"/>
            </a:srgbClr>
          </a:solidFill>
        </p:spPr>
        <p:txBody>
          <a:bodyPr/>
          <a:lstStyle>
            <a:lvl1pPr marL="0" indent="0">
              <a:buNone/>
              <a:defRPr sz="1000"/>
            </a:lvl1pPr>
          </a:lstStyle>
          <a:p>
            <a:r>
              <a:rPr lang="en-US" smtClean="0"/>
              <a:t>Click icon to add chart</a:t>
            </a:r>
            <a:endParaRPr lang="en-US" dirty="0"/>
          </a:p>
        </p:txBody>
      </p:sp>
      <p:cxnSp>
        <p:nvCxnSpPr>
          <p:cNvPr id="14" name="Straight Connector 13"/>
          <p:cNvCxnSpPr/>
          <p:nvPr userDrawn="1"/>
        </p:nvCxnSpPr>
        <p:spPr>
          <a:xfrm>
            <a:off x="615495" y="1508451"/>
            <a:ext cx="7893981"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217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7" name="Date Placeholder 6"/>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8" name="Footer Placeholder 7"/>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
        <p:nvSpPr>
          <p:cNvPr id="9" name="Slide Number Placeholder 8"/>
          <p:cNvSpPr>
            <a:spLocks noGrp="1"/>
          </p:cNvSpPr>
          <p:nvPr>
            <p:ph type="sldNum" sz="quarter" idx="12"/>
          </p:nvPr>
        </p:nvSpPr>
        <p:spPr/>
        <p:txBody>
          <a:bodyPr/>
          <a:lstStyle/>
          <a:p>
            <a:fld id="{3D7E66F4-7F49-5142-AA5F-4193891D626C}" type="slidenum">
              <a:rPr lang="en-US" smtClean="0">
                <a:solidFill>
                  <a:srgbClr val="343032"/>
                </a:solidFill>
              </a:rPr>
              <a:pPr/>
              <a:t>‹#›</a:t>
            </a:fld>
            <a:endParaRPr lang="en-US">
              <a:solidFill>
                <a:srgbClr val="343032"/>
              </a:solidFill>
            </a:endParaRPr>
          </a:p>
        </p:txBody>
      </p:sp>
      <p:sp>
        <p:nvSpPr>
          <p:cNvPr id="11" name="Chart Placeholder 10"/>
          <p:cNvSpPr>
            <a:spLocks noGrp="1"/>
          </p:cNvSpPr>
          <p:nvPr>
            <p:ph type="chart" sz="quarter" idx="13"/>
          </p:nvPr>
        </p:nvSpPr>
        <p:spPr>
          <a:xfrm>
            <a:off x="615494" y="1524000"/>
            <a:ext cx="7893981" cy="4197351"/>
          </a:xfrm>
          <a:solidFill>
            <a:srgbClr val="DBD1A9">
              <a:alpha val="40000"/>
            </a:srgbClr>
          </a:solidFill>
        </p:spPr>
        <p:txBody>
          <a:bodyPr/>
          <a:lstStyle>
            <a:lvl1pPr marL="0" indent="0">
              <a:buNone/>
              <a:defRPr sz="1000"/>
            </a:lvl1pPr>
          </a:lstStyle>
          <a:p>
            <a:r>
              <a:rPr lang="en-US" smtClean="0"/>
              <a:t>Click icon to add chart</a:t>
            </a:r>
            <a:endParaRPr lang="en-US" dirty="0"/>
          </a:p>
        </p:txBody>
      </p:sp>
    </p:spTree>
    <p:extLst>
      <p:ext uri="{BB962C8B-B14F-4D97-AF65-F5344CB8AC3E}">
        <p14:creationId xmlns:p14="http://schemas.microsoft.com/office/powerpoint/2010/main" val="26391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4" name="Footer Placeholder 3"/>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
        <p:nvSpPr>
          <p:cNvPr id="5" name="Slide Number Placeholder 4"/>
          <p:cNvSpPr>
            <a:spLocks noGrp="1"/>
          </p:cNvSpPr>
          <p:nvPr>
            <p:ph type="sldNum" sz="quarter" idx="12"/>
          </p:nvPr>
        </p:nvSpPr>
        <p:spPr/>
        <p:txBody>
          <a:bodyPr/>
          <a:lstStyle/>
          <a:p>
            <a:fld id="{3D7E66F4-7F49-5142-AA5F-4193891D626C}" type="slidenum">
              <a:rPr lang="en-US" smtClean="0">
                <a:solidFill>
                  <a:srgbClr val="343032"/>
                </a:solidFill>
              </a:rPr>
              <a:pPr/>
              <a:t>‹#›</a:t>
            </a:fld>
            <a:endParaRPr lang="en-US">
              <a:solidFill>
                <a:srgbClr val="343032"/>
              </a:solidFill>
            </a:endParaRPr>
          </a:p>
        </p:txBody>
      </p:sp>
    </p:spTree>
    <p:extLst>
      <p:ext uri="{BB962C8B-B14F-4D97-AF65-F5344CB8AC3E}">
        <p14:creationId xmlns:p14="http://schemas.microsoft.com/office/powerpoint/2010/main" val="296193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3" name="Footer Placeholder 2"/>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
        <p:nvSpPr>
          <p:cNvPr id="4" name="Slide Number Placeholder 3"/>
          <p:cNvSpPr>
            <a:spLocks noGrp="1"/>
          </p:cNvSpPr>
          <p:nvPr>
            <p:ph type="sldNum" sz="quarter" idx="12"/>
          </p:nvPr>
        </p:nvSpPr>
        <p:spPr/>
        <p:txBody>
          <a:bodyPr/>
          <a:lstStyle/>
          <a:p>
            <a:fld id="{3D7E66F4-7F49-5142-AA5F-4193891D626C}" type="slidenum">
              <a:rPr lang="en-US" smtClean="0">
                <a:solidFill>
                  <a:srgbClr val="343032"/>
                </a:solidFill>
              </a:rPr>
              <a:pPr/>
              <a:t>‹#›</a:t>
            </a:fld>
            <a:endParaRPr lang="en-US">
              <a:solidFill>
                <a:srgbClr val="343032"/>
              </a:solidFill>
            </a:endParaRPr>
          </a:p>
        </p:txBody>
      </p:sp>
    </p:spTree>
    <p:extLst>
      <p:ext uri="{BB962C8B-B14F-4D97-AF65-F5344CB8AC3E}">
        <p14:creationId xmlns:p14="http://schemas.microsoft.com/office/powerpoint/2010/main" val="1723296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823" y="3086577"/>
            <a:ext cx="6931844" cy="1357866"/>
          </a:xfrm>
        </p:spPr>
        <p:txBody>
          <a:bodyPr anchor="b" anchorCtr="0">
            <a:normAutofit/>
          </a:bodyPr>
          <a:lstStyle>
            <a:lvl1pPr algn="l">
              <a:lnSpc>
                <a:spcPts val="5500"/>
              </a:lnSpc>
              <a:defRPr sz="4000" b="0" cap="none">
                <a:solidFill>
                  <a:schemeClr val="bg2"/>
                </a:solidFill>
              </a:defRPr>
            </a:lvl1pPr>
          </a:lstStyle>
          <a:p>
            <a:r>
              <a:rPr lang="en-US" dirty="0" smtClean="0"/>
              <a:t>Click to edit master title style </a:t>
            </a:r>
            <a:endParaRPr lang="en-US" dirty="0"/>
          </a:p>
        </p:txBody>
      </p:sp>
      <p:sp>
        <p:nvSpPr>
          <p:cNvPr id="3" name="Text Placeholder 2"/>
          <p:cNvSpPr>
            <a:spLocks noGrp="1"/>
          </p:cNvSpPr>
          <p:nvPr>
            <p:ph type="body" idx="1"/>
          </p:nvPr>
        </p:nvSpPr>
        <p:spPr>
          <a:xfrm>
            <a:off x="391823" y="4801897"/>
            <a:ext cx="6931844" cy="1500187"/>
          </a:xfrm>
        </p:spPr>
        <p:txBody>
          <a:bodyPr anchor="t" anchorCtr="0"/>
          <a:lstStyle>
            <a:lvl1pPr marL="0" indent="0">
              <a:spcAft>
                <a:spcPts val="0"/>
              </a:spcAft>
              <a:buNone/>
              <a:defRPr sz="25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FFFFFF"/>
                </a:solidFill>
              </a:defRPr>
            </a:lvl1pPr>
          </a:lstStyle>
          <a:p>
            <a:r>
              <a:rPr lang="en-US" smtClean="0"/>
              <a:t>16/11/2017</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smtClean="0"/>
              <a:t>CAM Workshop</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7E66F4-7F49-5142-AA5F-4193891D626C}" type="slidenum">
              <a:rPr lang="en-US" smtClean="0"/>
              <a:pPr/>
              <a:t>‹#›</a:t>
            </a:fld>
            <a:endParaRPr lang="en-US"/>
          </a:p>
        </p:txBody>
      </p:sp>
      <p:pic>
        <p:nvPicPr>
          <p:cNvPr id="11" name="Picture 10" descr="Divider Device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91823" y="4571211"/>
            <a:ext cx="1369363" cy="158346"/>
          </a:xfrm>
          <a:prstGeom prst="rect">
            <a:avLst/>
          </a:prstGeom>
          <a:noFill/>
          <a:ln>
            <a:noFill/>
          </a:ln>
        </p:spPr>
      </p:pic>
    </p:spTree>
    <p:extLst>
      <p:ext uri="{BB962C8B-B14F-4D97-AF65-F5344CB8AC3E}">
        <p14:creationId xmlns:p14="http://schemas.microsoft.com/office/powerpoint/2010/main" val="11326981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2">
    <p:spTree>
      <p:nvGrpSpPr>
        <p:cNvPr id="1" name=""/>
        <p:cNvGrpSpPr/>
        <p:nvPr/>
      </p:nvGrpSpPr>
      <p:grpSpPr>
        <a:xfrm>
          <a:off x="0" y="0"/>
          <a:ext cx="0" cy="0"/>
          <a:chOff x="0" y="0"/>
          <a:chExt cx="0" cy="0"/>
        </a:xfrm>
      </p:grpSpPr>
      <p:pic>
        <p:nvPicPr>
          <p:cNvPr id="8" name="Picture 7" descr="33976 PPT Cover Templat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14594" y="4903758"/>
            <a:ext cx="5674231" cy="967818"/>
          </a:xfrm>
        </p:spPr>
        <p:txBody>
          <a:bodyPr anchor="ctr"/>
          <a:lstStyle>
            <a:lvl1pPr>
              <a:lnSpc>
                <a:spcPts val="4000"/>
              </a:lnSpc>
              <a:defRPr sz="4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14594" y="6013608"/>
            <a:ext cx="5674231" cy="500362"/>
          </a:xfrm>
        </p:spPr>
        <p:txBody>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r>
              <a:rPr lang="en-US" smtClean="0"/>
              <a:t>16/11/2017</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smtClean="0"/>
              <a:t>CAM Workshop</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7E66F4-7F49-5142-AA5F-4193891D626C}" type="slidenum">
              <a:rPr lang="en-US" smtClean="0"/>
              <a:pPr/>
              <a:t>‹#›</a:t>
            </a:fld>
            <a:endParaRPr lang="en-US"/>
          </a:p>
        </p:txBody>
      </p:sp>
    </p:spTree>
    <p:extLst>
      <p:ext uri="{BB962C8B-B14F-4D97-AF65-F5344CB8AC3E}">
        <p14:creationId xmlns:p14="http://schemas.microsoft.com/office/powerpoint/2010/main" val="2160975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4594" y="4903758"/>
            <a:ext cx="5674231" cy="967818"/>
          </a:xfrm>
        </p:spPr>
        <p:txBody>
          <a:bodyPr anchor="ctr"/>
          <a:lstStyle>
            <a:lvl1pPr>
              <a:lnSpc>
                <a:spcPts val="4000"/>
              </a:lnSpc>
              <a:defRPr sz="4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14594" y="6013608"/>
            <a:ext cx="5674231" cy="500362"/>
          </a:xfrm>
        </p:spPr>
        <p:txBody>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r>
              <a:rPr lang="en-US" smtClean="0"/>
              <a:t>16/11/2017</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smtClean="0"/>
              <a:t>CAM Workshop</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7E66F4-7F49-5142-AA5F-4193891D626C}" type="slidenum">
              <a:rPr lang="en-US" smtClean="0"/>
              <a:pPr/>
              <a:t>‹#›</a:t>
            </a:fld>
            <a:endParaRPr lang="en-US"/>
          </a:p>
        </p:txBody>
      </p:sp>
    </p:spTree>
    <p:extLst>
      <p:ext uri="{BB962C8B-B14F-4D97-AF65-F5344CB8AC3E}">
        <p14:creationId xmlns:p14="http://schemas.microsoft.com/office/powerpoint/2010/main" val="11000880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15494" y="1524000"/>
            <a:ext cx="7893981" cy="4197147"/>
          </a:xfrm>
        </p:spPr>
        <p:txBody>
          <a:bodyPr/>
          <a:lstStyle>
            <a:lvl1pPr>
              <a:defRPr sz="2200"/>
            </a:lvl1pPr>
            <a:lvl2pPr>
              <a:defRPr sz="2200"/>
            </a:lvl2pPr>
            <a:lvl3pPr>
              <a:defRPr sz="2200"/>
            </a:lvl3pPr>
            <a:lvl4pPr>
              <a:defRPr sz="2200"/>
            </a:lvl4pPr>
            <a:lvl5pPr>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5" name="Footer Placeholder 4"/>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
        <p:nvSpPr>
          <p:cNvPr id="6" name="Slide Number Placeholder 5"/>
          <p:cNvSpPr>
            <a:spLocks noGrp="1"/>
          </p:cNvSpPr>
          <p:nvPr>
            <p:ph type="sldNum" sz="quarter" idx="12"/>
          </p:nvPr>
        </p:nvSpPr>
        <p:spPr/>
        <p:txBody>
          <a:bodyPr/>
          <a:lstStyle/>
          <a:p>
            <a:fld id="{3D7E66F4-7F49-5142-AA5F-4193891D626C}" type="slidenum">
              <a:rPr lang="en-US" smtClean="0">
                <a:solidFill>
                  <a:srgbClr val="343032"/>
                </a:solidFill>
              </a:rPr>
              <a:pPr/>
              <a:t>‹#›</a:t>
            </a:fld>
            <a:endParaRPr lang="en-US">
              <a:solidFill>
                <a:srgbClr val="343032"/>
              </a:solidFill>
            </a:endParaRPr>
          </a:p>
        </p:txBody>
      </p:sp>
    </p:spTree>
    <p:extLst>
      <p:ext uri="{BB962C8B-B14F-4D97-AF65-F5344CB8AC3E}">
        <p14:creationId xmlns:p14="http://schemas.microsoft.com/office/powerpoint/2010/main" val="30044486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 Text Heav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5" name="Footer Placeholder 4"/>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
        <p:nvSpPr>
          <p:cNvPr id="6" name="Slide Number Placeholder 5"/>
          <p:cNvSpPr>
            <a:spLocks noGrp="1"/>
          </p:cNvSpPr>
          <p:nvPr>
            <p:ph type="sldNum" sz="quarter" idx="12"/>
          </p:nvPr>
        </p:nvSpPr>
        <p:spPr/>
        <p:txBody>
          <a:bodyPr/>
          <a:lstStyle/>
          <a:p>
            <a:fld id="{3D7E66F4-7F49-5142-AA5F-4193891D626C}" type="slidenum">
              <a:rPr lang="en-US" smtClean="0">
                <a:solidFill>
                  <a:srgbClr val="343032"/>
                </a:solidFill>
              </a:rPr>
              <a:pPr/>
              <a:t>‹#›</a:t>
            </a:fld>
            <a:endParaRPr lang="en-US">
              <a:solidFill>
                <a:srgbClr val="343032"/>
              </a:solidFill>
            </a:endParaRPr>
          </a:p>
        </p:txBody>
      </p:sp>
    </p:spTree>
    <p:extLst>
      <p:ext uri="{BB962C8B-B14F-4D97-AF65-F5344CB8AC3E}">
        <p14:creationId xmlns:p14="http://schemas.microsoft.com/office/powerpoint/2010/main" val="1953025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200"/>
            </a:lvl1pPr>
            <a:lvl2pPr>
              <a:defRPr sz="2200"/>
            </a:lvl2pPr>
            <a:lvl3pPr>
              <a:defRPr sz="2200"/>
            </a:lvl3pPr>
            <a:lvl4pPr>
              <a:defRPr sz="2200"/>
            </a:lvl4pPr>
            <a:lvl5pPr>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5" name="Footer Placeholder 4"/>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
        <p:nvSpPr>
          <p:cNvPr id="6" name="Slide Number Placeholder 5"/>
          <p:cNvSpPr>
            <a:spLocks noGrp="1"/>
          </p:cNvSpPr>
          <p:nvPr>
            <p:ph type="sldNum" sz="quarter" idx="12"/>
          </p:nvPr>
        </p:nvSpPr>
        <p:spPr/>
        <p:txBody>
          <a:bodyPr/>
          <a:lstStyle/>
          <a:p>
            <a:fld id="{3D7E66F4-7F49-5142-AA5F-4193891D626C}" type="slidenum">
              <a:rPr lang="en-US" smtClean="0">
                <a:solidFill>
                  <a:srgbClr val="343032"/>
                </a:solidFill>
              </a:rPr>
              <a:pPr/>
              <a:t>‹#›</a:t>
            </a:fld>
            <a:endParaRPr lang="en-US">
              <a:solidFill>
                <a:srgbClr val="343032"/>
              </a:solidFill>
            </a:endParaRPr>
          </a:p>
        </p:txBody>
      </p:sp>
      <p:sp>
        <p:nvSpPr>
          <p:cNvPr id="8" name="Picture Placeholder 7"/>
          <p:cNvSpPr>
            <a:spLocks noGrp="1"/>
          </p:cNvSpPr>
          <p:nvPr>
            <p:ph type="pic" sz="quarter" idx="13"/>
          </p:nvPr>
        </p:nvSpPr>
        <p:spPr>
          <a:xfrm>
            <a:off x="7341117" y="1534099"/>
            <a:ext cx="1802883" cy="1429234"/>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21089060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Text Heav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5" name="Footer Placeholder 4"/>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
        <p:nvSpPr>
          <p:cNvPr id="6" name="Slide Number Placeholder 5"/>
          <p:cNvSpPr>
            <a:spLocks noGrp="1"/>
          </p:cNvSpPr>
          <p:nvPr>
            <p:ph type="sldNum" sz="quarter" idx="12"/>
          </p:nvPr>
        </p:nvSpPr>
        <p:spPr/>
        <p:txBody>
          <a:bodyPr/>
          <a:lstStyle/>
          <a:p>
            <a:fld id="{3D7E66F4-7F49-5142-AA5F-4193891D626C}" type="slidenum">
              <a:rPr lang="en-US" smtClean="0">
                <a:solidFill>
                  <a:srgbClr val="343032"/>
                </a:solidFill>
              </a:rPr>
              <a:pPr/>
              <a:t>‹#›</a:t>
            </a:fld>
            <a:endParaRPr lang="en-US">
              <a:solidFill>
                <a:srgbClr val="343032"/>
              </a:solidFill>
            </a:endParaRPr>
          </a:p>
        </p:txBody>
      </p:sp>
      <p:sp>
        <p:nvSpPr>
          <p:cNvPr id="11" name="Picture Placeholder 7"/>
          <p:cNvSpPr>
            <a:spLocks noGrp="1"/>
          </p:cNvSpPr>
          <p:nvPr>
            <p:ph type="pic" sz="quarter" idx="13"/>
          </p:nvPr>
        </p:nvSpPr>
        <p:spPr>
          <a:xfrm>
            <a:off x="7341117" y="1524000"/>
            <a:ext cx="1802883" cy="1429234"/>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41426115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823" y="4788690"/>
            <a:ext cx="6965709" cy="1357866"/>
          </a:xfrm>
        </p:spPr>
        <p:txBody>
          <a:bodyPr anchor="t"/>
          <a:lstStyle>
            <a:lvl1pPr algn="l">
              <a:lnSpc>
                <a:spcPts val="5500"/>
              </a:lnSpc>
              <a:defRPr sz="5000" b="0" cap="none">
                <a:solidFill>
                  <a:srgbClr val="FFFFFF"/>
                </a:solidFill>
              </a:defRPr>
            </a:lvl1pPr>
          </a:lstStyle>
          <a:p>
            <a:r>
              <a:rPr lang="en-US" dirty="0" smtClean="0"/>
              <a:t>Click to edit master title style </a:t>
            </a:r>
            <a:endParaRPr lang="en-US" dirty="0"/>
          </a:p>
        </p:txBody>
      </p:sp>
      <p:sp>
        <p:nvSpPr>
          <p:cNvPr id="3" name="Text Placeholder 2"/>
          <p:cNvSpPr>
            <a:spLocks noGrp="1"/>
          </p:cNvSpPr>
          <p:nvPr>
            <p:ph type="body" idx="1"/>
          </p:nvPr>
        </p:nvSpPr>
        <p:spPr>
          <a:xfrm>
            <a:off x="391823" y="2956166"/>
            <a:ext cx="5380803"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FFFFFF"/>
                </a:solidFill>
              </a:defRPr>
            </a:lvl1pPr>
          </a:lstStyle>
          <a:p>
            <a:r>
              <a:rPr lang="en-US" smtClean="0"/>
              <a:t>16/11/2017</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smtClean="0"/>
              <a:t>CAM Workshop</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7E66F4-7F49-5142-AA5F-4193891D626C}" type="slidenum">
              <a:rPr lang="en-US" smtClean="0"/>
              <a:pPr/>
              <a:t>‹#›</a:t>
            </a:fld>
            <a:endParaRPr lang="en-US"/>
          </a:p>
        </p:txBody>
      </p:sp>
      <p:pic>
        <p:nvPicPr>
          <p:cNvPr id="11" name="Picture 10" descr="Divider Device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91823" y="4571211"/>
            <a:ext cx="1369363" cy="158346"/>
          </a:xfrm>
          <a:prstGeom prst="rect">
            <a:avLst/>
          </a:prstGeom>
        </p:spPr>
      </p:pic>
    </p:spTree>
    <p:extLst>
      <p:ext uri="{BB962C8B-B14F-4D97-AF65-F5344CB8AC3E}">
        <p14:creationId xmlns:p14="http://schemas.microsoft.com/office/powerpoint/2010/main" val="5985448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5494" y="1524000"/>
            <a:ext cx="3854905" cy="4197147"/>
          </a:xfrm>
        </p:spPr>
        <p:txBody>
          <a:bodyPr/>
          <a:lstStyle>
            <a:lvl1pPr>
              <a:defRPr sz="15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1267" y="1524000"/>
            <a:ext cx="3878209" cy="4197147"/>
          </a:xfrm>
        </p:spPr>
        <p:txBody>
          <a:bodyPr/>
          <a:lstStyle>
            <a:lvl1pPr>
              <a:defRPr sz="15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
        <p:nvSpPr>
          <p:cNvPr id="7" name="Slide Number Placeholder 6"/>
          <p:cNvSpPr>
            <a:spLocks noGrp="1"/>
          </p:cNvSpPr>
          <p:nvPr>
            <p:ph type="sldNum" sz="quarter" idx="12"/>
          </p:nvPr>
        </p:nvSpPr>
        <p:spPr/>
        <p:txBody>
          <a:bodyPr/>
          <a:lstStyle/>
          <a:p>
            <a:fld id="{3D7E66F4-7F49-5142-AA5F-4193891D626C}" type="slidenum">
              <a:rPr lang="en-US" smtClean="0">
                <a:solidFill>
                  <a:srgbClr val="343032"/>
                </a:solidFill>
              </a:rPr>
              <a:pPr/>
              <a:t>‹#›</a:t>
            </a:fld>
            <a:endParaRPr lang="en-US">
              <a:solidFill>
                <a:srgbClr val="343032"/>
              </a:solidFill>
            </a:endParaRPr>
          </a:p>
        </p:txBody>
      </p:sp>
    </p:spTree>
    <p:extLst>
      <p:ext uri="{BB962C8B-B14F-4D97-AF65-F5344CB8AC3E}">
        <p14:creationId xmlns:p14="http://schemas.microsoft.com/office/powerpoint/2010/main" val="181213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descr="PPT Watermark.png"/>
          <p:cNvPicPr>
            <a:picLocks noChangeAspect="1"/>
          </p:cNvPicPr>
          <p:nvPr/>
        </p:nvPicPr>
        <p:blipFill rotWithShape="1">
          <a:blip r:embed="rId17">
            <a:extLst>
              <a:ext uri="{28A0092B-C50C-407E-A947-70E740481C1C}">
                <a14:useLocalDpi xmlns:a14="http://schemas.microsoft.com/office/drawing/2010/main" val="0"/>
              </a:ext>
            </a:extLst>
          </a:blip>
          <a:srcRect r="14347" b="8467"/>
          <a:stretch/>
        </p:blipFill>
        <p:spPr>
          <a:xfrm>
            <a:off x="6060778" y="3563113"/>
            <a:ext cx="3083222" cy="3294887"/>
          </a:xfrm>
          <a:prstGeom prst="rect">
            <a:avLst/>
          </a:prstGeom>
        </p:spPr>
      </p:pic>
      <p:sp>
        <p:nvSpPr>
          <p:cNvPr id="2" name="Title Placeholder 1"/>
          <p:cNvSpPr>
            <a:spLocks noGrp="1"/>
          </p:cNvSpPr>
          <p:nvPr>
            <p:ph type="title"/>
          </p:nvPr>
        </p:nvSpPr>
        <p:spPr>
          <a:xfrm>
            <a:off x="615495" y="418680"/>
            <a:ext cx="7893981" cy="927513"/>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892" y="1524000"/>
            <a:ext cx="7880108" cy="41971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1824" y="6657452"/>
            <a:ext cx="846084" cy="128046"/>
          </a:xfrm>
          <a:prstGeom prst="rect">
            <a:avLst/>
          </a:prstGeom>
        </p:spPr>
        <p:txBody>
          <a:bodyPr vert="horz" lIns="0" tIns="0" rIns="0" bIns="0" rtlCol="0" anchor="b"/>
          <a:lstStyle>
            <a:lvl1pPr algn="l">
              <a:defRPr sz="800">
                <a:solidFill>
                  <a:schemeClr val="tx1"/>
                </a:solidFill>
              </a:defRPr>
            </a:lvl1pPr>
          </a:lstStyle>
          <a:p>
            <a:pPr fontAlgn="auto">
              <a:spcBef>
                <a:spcPts val="0"/>
              </a:spcBef>
              <a:spcAft>
                <a:spcPts val="0"/>
              </a:spcAft>
            </a:pPr>
            <a:r>
              <a:rPr lang="en-US" smtClean="0">
                <a:solidFill>
                  <a:srgbClr val="343032"/>
                </a:solidFill>
                <a:latin typeface="Calibri"/>
                <a:cs typeface="+mn-cs"/>
              </a:rPr>
              <a:t>16/11/2017</a:t>
            </a:r>
            <a:endParaRPr lang="en-US" dirty="0">
              <a:solidFill>
                <a:srgbClr val="343032"/>
              </a:solidFill>
              <a:latin typeface="Calibri"/>
              <a:cs typeface="+mn-cs"/>
            </a:endParaRPr>
          </a:p>
        </p:txBody>
      </p:sp>
      <p:sp>
        <p:nvSpPr>
          <p:cNvPr id="5" name="Footer Placeholder 4"/>
          <p:cNvSpPr>
            <a:spLocks noGrp="1"/>
          </p:cNvSpPr>
          <p:nvPr>
            <p:ph type="ftr" sz="quarter" idx="3"/>
          </p:nvPr>
        </p:nvSpPr>
        <p:spPr>
          <a:xfrm>
            <a:off x="1302615" y="6657452"/>
            <a:ext cx="5502669" cy="128046"/>
          </a:xfrm>
          <a:prstGeom prst="rect">
            <a:avLst/>
          </a:prstGeom>
        </p:spPr>
        <p:txBody>
          <a:bodyPr vert="horz" lIns="0" tIns="0" rIns="0" bIns="0" rtlCol="0" anchor="b"/>
          <a:lstStyle>
            <a:lvl1pPr algn="l">
              <a:defRPr sz="800">
                <a:solidFill>
                  <a:schemeClr val="tx1"/>
                </a:solidFill>
              </a:defRPr>
            </a:lvl1pPr>
          </a:lstStyle>
          <a:p>
            <a:pPr fontAlgn="auto">
              <a:spcBef>
                <a:spcPts val="0"/>
              </a:spcBef>
              <a:spcAft>
                <a:spcPts val="0"/>
              </a:spcAft>
            </a:pPr>
            <a:r>
              <a:rPr lang="en-US" smtClean="0">
                <a:solidFill>
                  <a:srgbClr val="343032"/>
                </a:solidFill>
                <a:latin typeface="Calibri"/>
                <a:cs typeface="+mn-cs"/>
              </a:rPr>
              <a:t>CAM Workshop</a:t>
            </a:r>
            <a:endParaRPr lang="en-US" dirty="0">
              <a:solidFill>
                <a:srgbClr val="343032"/>
              </a:solidFill>
              <a:latin typeface="Calibri"/>
              <a:cs typeface="+mn-cs"/>
            </a:endParaRPr>
          </a:p>
        </p:txBody>
      </p:sp>
      <p:sp>
        <p:nvSpPr>
          <p:cNvPr id="6" name="Slide Number Placeholder 5"/>
          <p:cNvSpPr>
            <a:spLocks noGrp="1"/>
          </p:cNvSpPr>
          <p:nvPr>
            <p:ph type="sldNum" sz="quarter" idx="4"/>
          </p:nvPr>
        </p:nvSpPr>
        <p:spPr>
          <a:xfrm>
            <a:off x="6912386" y="6657452"/>
            <a:ext cx="2133600" cy="128046"/>
          </a:xfrm>
          <a:prstGeom prst="rect">
            <a:avLst/>
          </a:prstGeom>
        </p:spPr>
        <p:txBody>
          <a:bodyPr vert="horz" lIns="0" tIns="0" rIns="0" bIns="0" rtlCol="0" anchor="b"/>
          <a:lstStyle>
            <a:lvl1pPr algn="r">
              <a:defRPr sz="800">
                <a:solidFill>
                  <a:schemeClr val="tx1"/>
                </a:solidFill>
              </a:defRPr>
            </a:lvl1pPr>
          </a:lstStyle>
          <a:p>
            <a:pPr fontAlgn="auto">
              <a:spcBef>
                <a:spcPts val="0"/>
              </a:spcBef>
              <a:spcAft>
                <a:spcPts val="0"/>
              </a:spcAft>
            </a:pPr>
            <a:fld id="{3D7E66F4-7F49-5142-AA5F-4193891D626C}" type="slidenum">
              <a:rPr lang="en-US" smtClean="0">
                <a:solidFill>
                  <a:srgbClr val="343032"/>
                </a:solidFill>
                <a:latin typeface="Calibri"/>
                <a:cs typeface="+mn-cs"/>
              </a:rPr>
              <a:pPr fontAlgn="auto">
                <a:spcBef>
                  <a:spcPts val="0"/>
                </a:spcBef>
                <a:spcAft>
                  <a:spcPts val="0"/>
                </a:spcAft>
              </a:pPr>
              <a:t>‹#›</a:t>
            </a:fld>
            <a:endParaRPr lang="en-US">
              <a:solidFill>
                <a:srgbClr val="343032"/>
              </a:solidFill>
              <a:latin typeface="Calibri"/>
              <a:cs typeface="+mn-cs"/>
            </a:endParaRPr>
          </a:p>
        </p:txBody>
      </p:sp>
      <p:pic>
        <p:nvPicPr>
          <p:cNvPr id="8" name="Picture 7" descr="TEC Logo for PP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8428" y="6048933"/>
            <a:ext cx="1673292" cy="494917"/>
          </a:xfrm>
          <a:prstGeom prst="rect">
            <a:avLst/>
          </a:prstGeom>
        </p:spPr>
      </p:pic>
    </p:spTree>
    <p:extLst>
      <p:ext uri="{BB962C8B-B14F-4D97-AF65-F5344CB8AC3E}">
        <p14:creationId xmlns:p14="http://schemas.microsoft.com/office/powerpoint/2010/main" val="2303809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iming>
    <p:tnLst>
      <p:par>
        <p:cTn id="1" dur="indefinite" restart="never" nodeType="tmRoot"/>
      </p:par>
    </p:tnLst>
  </p:timing>
  <p:hf hdr="0"/>
  <p:txStyles>
    <p:titleStyle>
      <a:lvl1pPr algn="l" defTabSz="457200" rtl="0" eaLnBrk="1" latinLnBrk="0" hangingPunct="1">
        <a:lnSpc>
          <a:spcPts val="3500"/>
        </a:lnSpc>
        <a:spcBef>
          <a:spcPct val="0"/>
        </a:spcBef>
        <a:buNone/>
        <a:defRPr sz="3500" b="0" kern="1200">
          <a:solidFill>
            <a:schemeClr val="accent2"/>
          </a:solidFill>
          <a:latin typeface="Georgia"/>
          <a:ea typeface="+mj-ea"/>
          <a:cs typeface="Georgia"/>
        </a:defRPr>
      </a:lvl1pPr>
    </p:titleStyle>
    <p:bodyStyle>
      <a:lvl1pPr marL="179388" indent="-179388" algn="l" defTabSz="457200" rtl="0" eaLnBrk="1" latinLnBrk="0" hangingPunct="1">
        <a:spcBef>
          <a:spcPts val="0"/>
        </a:spcBef>
        <a:spcAft>
          <a:spcPts val="800"/>
        </a:spcAft>
        <a:buSzPct val="100000"/>
        <a:buFont typeface="Lucida Grande"/>
        <a:buChar char="›"/>
        <a:defRPr sz="1600" kern="1200">
          <a:solidFill>
            <a:srgbClr val="000000"/>
          </a:solidFill>
          <a:latin typeface="+mn-lt"/>
          <a:ea typeface="+mn-ea"/>
          <a:cs typeface="+mn-cs"/>
        </a:defRPr>
      </a:lvl1pPr>
      <a:lvl2pPr marL="358775" indent="-179388" algn="l" defTabSz="457200" rtl="0" eaLnBrk="1" latinLnBrk="0" hangingPunct="1">
        <a:spcBef>
          <a:spcPts val="0"/>
        </a:spcBef>
        <a:spcAft>
          <a:spcPts val="400"/>
        </a:spcAft>
        <a:buFont typeface="Lucida Grande"/>
        <a:buChar char="–"/>
        <a:defRPr sz="1600" kern="1200">
          <a:solidFill>
            <a:srgbClr val="000000"/>
          </a:solidFill>
          <a:latin typeface="+mn-lt"/>
          <a:ea typeface="+mn-ea"/>
          <a:cs typeface="+mn-cs"/>
        </a:defRPr>
      </a:lvl2pPr>
      <a:lvl3pPr marL="538163" indent="-179388" algn="l" defTabSz="457200" rtl="0" eaLnBrk="1" latinLnBrk="0" hangingPunct="1">
        <a:spcBef>
          <a:spcPts val="0"/>
        </a:spcBef>
        <a:spcAft>
          <a:spcPts val="400"/>
        </a:spcAft>
        <a:buFont typeface="Lucida Grande"/>
        <a:buChar char="–"/>
        <a:defRPr sz="1600" kern="1200">
          <a:solidFill>
            <a:srgbClr val="000000"/>
          </a:solidFill>
          <a:latin typeface="+mn-lt"/>
          <a:ea typeface="+mn-ea"/>
          <a:cs typeface="+mn-cs"/>
        </a:defRPr>
      </a:lvl3pPr>
      <a:lvl4pPr marL="719138" indent="-180975" algn="l" defTabSz="457200" rtl="0" eaLnBrk="1" latinLnBrk="0" hangingPunct="1">
        <a:spcBef>
          <a:spcPts val="0"/>
        </a:spcBef>
        <a:spcAft>
          <a:spcPts val="400"/>
        </a:spcAft>
        <a:buFont typeface="Lucida Grande"/>
        <a:buChar char="–"/>
        <a:defRPr sz="1600" kern="1200">
          <a:solidFill>
            <a:srgbClr val="000000"/>
          </a:solidFill>
          <a:latin typeface="+mn-lt"/>
          <a:ea typeface="+mn-ea"/>
          <a:cs typeface="+mn-cs"/>
        </a:defRPr>
      </a:lvl4pPr>
      <a:lvl5pPr marL="898525" indent="-179388" algn="l" defTabSz="457200" rtl="0" eaLnBrk="1" latinLnBrk="0" hangingPunct="1">
        <a:spcBef>
          <a:spcPts val="0"/>
        </a:spcBef>
        <a:spcAft>
          <a:spcPts val="400"/>
        </a:spcAft>
        <a:buFont typeface="Lucida Grande"/>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44800" y="3852333"/>
            <a:ext cx="6214533" cy="1914639"/>
          </a:xfrm>
        </p:spPr>
        <p:txBody>
          <a:bodyPr>
            <a:normAutofit/>
          </a:bodyPr>
          <a:lstStyle/>
          <a:p>
            <a:r>
              <a:rPr lang="en-US" sz="3600" dirty="0" smtClean="0"/>
              <a:t>Asset Management Workshop </a:t>
            </a:r>
            <a:br>
              <a:rPr lang="en-US" sz="3600" dirty="0" smtClean="0"/>
            </a:br>
            <a:r>
              <a:rPr lang="en-US" sz="3600" dirty="0" smtClean="0"/>
              <a:t> </a:t>
            </a:r>
            <a:endParaRPr lang="en-US" sz="3600" dirty="0"/>
          </a:p>
        </p:txBody>
      </p:sp>
      <p:sp>
        <p:nvSpPr>
          <p:cNvPr id="3" name="Subtitle 2"/>
          <p:cNvSpPr>
            <a:spLocks noGrp="1"/>
          </p:cNvSpPr>
          <p:nvPr>
            <p:ph type="subTitle" idx="1"/>
          </p:nvPr>
        </p:nvSpPr>
        <p:spPr>
          <a:xfrm>
            <a:off x="3014594" y="5909004"/>
            <a:ext cx="5674231" cy="500362"/>
          </a:xfrm>
        </p:spPr>
        <p:txBody>
          <a:bodyPr/>
          <a:lstStyle/>
          <a:p>
            <a:r>
              <a:rPr lang="en-US" dirty="0" smtClean="0"/>
              <a:t>16 November 2017						Michael David</a:t>
            </a:r>
            <a:endParaRPr lang="en-US" dirty="0"/>
          </a:p>
        </p:txBody>
      </p:sp>
      <p:sp>
        <p:nvSpPr>
          <p:cNvPr id="4" name="Date Placeholder 3"/>
          <p:cNvSpPr>
            <a:spLocks noGrp="1"/>
          </p:cNvSpPr>
          <p:nvPr>
            <p:ph type="dt" sz="half" idx="10"/>
          </p:nvPr>
        </p:nvSpPr>
        <p:spPr/>
        <p:txBody>
          <a:bodyPr/>
          <a:lstStyle/>
          <a:p>
            <a:r>
              <a:rPr lang="en-US" smtClean="0"/>
              <a:t>16/11/2017</a:t>
            </a:r>
            <a:endParaRPr lang="en-US" dirty="0"/>
          </a:p>
        </p:txBody>
      </p:sp>
      <p:sp>
        <p:nvSpPr>
          <p:cNvPr id="5" name="Slide Number Placeholder 4"/>
          <p:cNvSpPr>
            <a:spLocks noGrp="1"/>
          </p:cNvSpPr>
          <p:nvPr>
            <p:ph type="sldNum" sz="quarter" idx="12"/>
          </p:nvPr>
        </p:nvSpPr>
        <p:spPr/>
        <p:txBody>
          <a:bodyPr/>
          <a:lstStyle/>
          <a:p>
            <a:fld id="{3D7E66F4-7F49-5142-AA5F-4193891D626C}"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CAM Workshop</a:t>
            </a:r>
            <a:endParaRPr lang="en-US"/>
          </a:p>
        </p:txBody>
      </p:sp>
    </p:spTree>
    <p:extLst>
      <p:ext uri="{BB962C8B-B14F-4D97-AF65-F5344CB8AC3E}">
        <p14:creationId xmlns:p14="http://schemas.microsoft.com/office/powerpoint/2010/main" val="1501529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495" y="418681"/>
            <a:ext cx="7893981" cy="521120"/>
          </a:xfrm>
        </p:spPr>
        <p:txBody>
          <a:bodyPr>
            <a:normAutofit/>
          </a:bodyPr>
          <a:lstStyle/>
          <a:p>
            <a:pPr algn="ctr">
              <a:lnSpc>
                <a:spcPts val="2500"/>
              </a:lnSpc>
            </a:pPr>
            <a:r>
              <a:rPr lang="en-US" altLang="en-US" sz="2800" dirty="0"/>
              <a:t>Asset Performance Metrics …Sector</a:t>
            </a:r>
          </a:p>
        </p:txBody>
      </p:sp>
      <p:sp>
        <p:nvSpPr>
          <p:cNvPr id="3" name="Content Placeholder 2"/>
          <p:cNvSpPr>
            <a:spLocks noGrp="1"/>
          </p:cNvSpPr>
          <p:nvPr>
            <p:ph idx="1"/>
          </p:nvPr>
        </p:nvSpPr>
        <p:spPr>
          <a:xfrm>
            <a:off x="615495" y="1159933"/>
            <a:ext cx="8189838" cy="4809067"/>
          </a:xfrm>
        </p:spPr>
        <p:txBody>
          <a:bodyPr/>
          <a:lstStyle/>
          <a:p>
            <a:pPr marL="0" indent="0">
              <a:spcBef>
                <a:spcPts val="600"/>
              </a:spcBef>
              <a:spcAft>
                <a:spcPts val="0"/>
              </a:spcAft>
              <a:buNone/>
            </a:pPr>
            <a:endParaRPr lang="en-US" sz="1800" b="1" dirty="0"/>
          </a:p>
          <a:p>
            <a:pPr>
              <a:spcBef>
                <a:spcPts val="600"/>
              </a:spcBef>
              <a:spcAft>
                <a:spcPts val="0"/>
              </a:spcAft>
            </a:pPr>
            <a:endParaRPr lang="en-NZ" sz="1800" dirty="0" smtClean="0"/>
          </a:p>
          <a:p>
            <a:pPr>
              <a:spcBef>
                <a:spcPts val="600"/>
              </a:spcBef>
              <a:spcAft>
                <a:spcPts val="0"/>
              </a:spcAft>
            </a:pPr>
            <a:endParaRPr lang="en-NZ" sz="1800"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68" y="939801"/>
            <a:ext cx="8864600"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5" name="Slide Number Placeholder 4"/>
          <p:cNvSpPr>
            <a:spLocks noGrp="1"/>
          </p:cNvSpPr>
          <p:nvPr>
            <p:ph type="sldNum" sz="quarter" idx="12"/>
          </p:nvPr>
        </p:nvSpPr>
        <p:spPr/>
        <p:txBody>
          <a:bodyPr/>
          <a:lstStyle/>
          <a:p>
            <a:fld id="{3D7E66F4-7F49-5142-AA5F-4193891D626C}" type="slidenum">
              <a:rPr lang="en-US" smtClean="0">
                <a:solidFill>
                  <a:srgbClr val="343032"/>
                </a:solidFill>
              </a:rPr>
              <a:pPr/>
              <a:t>10</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202478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495" y="418681"/>
            <a:ext cx="7893981" cy="521120"/>
          </a:xfrm>
        </p:spPr>
        <p:txBody>
          <a:bodyPr>
            <a:normAutofit/>
          </a:bodyPr>
          <a:lstStyle/>
          <a:p>
            <a:pPr algn="ctr">
              <a:lnSpc>
                <a:spcPts val="2500"/>
              </a:lnSpc>
            </a:pPr>
            <a:r>
              <a:rPr lang="en-US" altLang="en-US" sz="2800" dirty="0"/>
              <a:t>Asset Performance Metrics </a:t>
            </a:r>
            <a:r>
              <a:rPr lang="en-US" altLang="en-US" sz="2800" dirty="0" smtClean="0"/>
              <a:t>…Universities</a:t>
            </a:r>
            <a:endParaRPr lang="en-US" altLang="en-US" sz="2800" dirty="0"/>
          </a:p>
        </p:txBody>
      </p:sp>
      <p:sp>
        <p:nvSpPr>
          <p:cNvPr id="3" name="Content Placeholder 2"/>
          <p:cNvSpPr>
            <a:spLocks noGrp="1"/>
          </p:cNvSpPr>
          <p:nvPr>
            <p:ph idx="1"/>
          </p:nvPr>
        </p:nvSpPr>
        <p:spPr>
          <a:xfrm>
            <a:off x="615495" y="1159933"/>
            <a:ext cx="8189838" cy="4809067"/>
          </a:xfrm>
        </p:spPr>
        <p:txBody>
          <a:bodyPr/>
          <a:lstStyle/>
          <a:p>
            <a:pPr marL="0" indent="0">
              <a:spcBef>
                <a:spcPts val="600"/>
              </a:spcBef>
              <a:spcAft>
                <a:spcPts val="0"/>
              </a:spcAft>
              <a:buNone/>
            </a:pPr>
            <a:endParaRPr lang="en-US" sz="1800" b="1" dirty="0"/>
          </a:p>
          <a:p>
            <a:pPr>
              <a:spcBef>
                <a:spcPts val="600"/>
              </a:spcBef>
              <a:spcAft>
                <a:spcPts val="0"/>
              </a:spcAft>
            </a:pPr>
            <a:endParaRPr lang="en-NZ" sz="1800" dirty="0" smtClean="0"/>
          </a:p>
          <a:p>
            <a:pPr>
              <a:spcBef>
                <a:spcPts val="600"/>
              </a:spcBef>
              <a:spcAft>
                <a:spcPts val="0"/>
              </a:spcAft>
            </a:pPr>
            <a:endParaRPr lang="en-NZ"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8" y="939802"/>
            <a:ext cx="8788400" cy="496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5" name="Slide Number Placeholder 4"/>
          <p:cNvSpPr>
            <a:spLocks noGrp="1"/>
          </p:cNvSpPr>
          <p:nvPr>
            <p:ph type="sldNum" sz="quarter" idx="12"/>
          </p:nvPr>
        </p:nvSpPr>
        <p:spPr/>
        <p:txBody>
          <a:bodyPr/>
          <a:lstStyle/>
          <a:p>
            <a:fld id="{3D7E66F4-7F49-5142-AA5F-4193891D626C}" type="slidenum">
              <a:rPr lang="en-US" smtClean="0">
                <a:solidFill>
                  <a:srgbClr val="343032"/>
                </a:solidFill>
              </a:rPr>
              <a:pPr/>
              <a:t>11</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53591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495" y="418681"/>
            <a:ext cx="7893981" cy="521120"/>
          </a:xfrm>
        </p:spPr>
        <p:txBody>
          <a:bodyPr>
            <a:normAutofit/>
          </a:bodyPr>
          <a:lstStyle/>
          <a:p>
            <a:pPr algn="ctr">
              <a:lnSpc>
                <a:spcPts val="2500"/>
              </a:lnSpc>
            </a:pPr>
            <a:r>
              <a:rPr lang="en-US" altLang="en-US" sz="2800" dirty="0"/>
              <a:t>Asset Performance Metrics </a:t>
            </a:r>
            <a:r>
              <a:rPr lang="en-US" altLang="en-US" sz="2800" dirty="0" smtClean="0"/>
              <a:t>…ITPs</a:t>
            </a:r>
            <a:endParaRPr lang="en-US" altLang="en-US" sz="2800" dirty="0"/>
          </a:p>
        </p:txBody>
      </p:sp>
      <p:sp>
        <p:nvSpPr>
          <p:cNvPr id="3" name="Content Placeholder 2"/>
          <p:cNvSpPr>
            <a:spLocks noGrp="1"/>
          </p:cNvSpPr>
          <p:nvPr>
            <p:ph idx="1"/>
          </p:nvPr>
        </p:nvSpPr>
        <p:spPr>
          <a:xfrm>
            <a:off x="615495" y="1159933"/>
            <a:ext cx="8189838" cy="4809067"/>
          </a:xfrm>
        </p:spPr>
        <p:txBody>
          <a:bodyPr/>
          <a:lstStyle/>
          <a:p>
            <a:pPr marL="0" indent="0">
              <a:spcBef>
                <a:spcPts val="600"/>
              </a:spcBef>
              <a:spcAft>
                <a:spcPts val="0"/>
              </a:spcAft>
              <a:buNone/>
            </a:pPr>
            <a:endParaRPr lang="en-US" sz="1800" b="1" dirty="0"/>
          </a:p>
          <a:p>
            <a:pPr>
              <a:spcBef>
                <a:spcPts val="600"/>
              </a:spcBef>
              <a:spcAft>
                <a:spcPts val="0"/>
              </a:spcAft>
            </a:pPr>
            <a:endParaRPr lang="en-NZ" sz="1800" dirty="0" smtClean="0"/>
          </a:p>
          <a:p>
            <a:pPr>
              <a:spcBef>
                <a:spcPts val="600"/>
              </a:spcBef>
              <a:spcAft>
                <a:spcPts val="0"/>
              </a:spcAft>
            </a:pPr>
            <a:endParaRPr lang="en-NZ"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863600"/>
            <a:ext cx="8627533" cy="504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5" name="Slide Number Placeholder 4"/>
          <p:cNvSpPr>
            <a:spLocks noGrp="1"/>
          </p:cNvSpPr>
          <p:nvPr>
            <p:ph type="sldNum" sz="quarter" idx="12"/>
          </p:nvPr>
        </p:nvSpPr>
        <p:spPr/>
        <p:txBody>
          <a:bodyPr/>
          <a:lstStyle/>
          <a:p>
            <a:fld id="{3D7E66F4-7F49-5142-AA5F-4193891D626C}" type="slidenum">
              <a:rPr lang="en-US" smtClean="0">
                <a:solidFill>
                  <a:srgbClr val="343032"/>
                </a:solidFill>
              </a:rPr>
              <a:pPr/>
              <a:t>12</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53591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495" y="418681"/>
            <a:ext cx="7893981" cy="521120"/>
          </a:xfrm>
        </p:spPr>
        <p:txBody>
          <a:bodyPr>
            <a:normAutofit/>
          </a:bodyPr>
          <a:lstStyle/>
          <a:p>
            <a:pPr algn="ctr">
              <a:lnSpc>
                <a:spcPts val="2500"/>
              </a:lnSpc>
            </a:pPr>
            <a:r>
              <a:rPr lang="en-US" altLang="en-US" sz="2800" dirty="0"/>
              <a:t>Asset Performance Metrics </a:t>
            </a:r>
            <a:r>
              <a:rPr lang="en-US" altLang="en-US" sz="2800" dirty="0" smtClean="0"/>
              <a:t>…</a:t>
            </a:r>
            <a:r>
              <a:rPr lang="en-US" altLang="en-US" sz="2800" dirty="0" err="1" smtClean="0"/>
              <a:t>Wanangas</a:t>
            </a:r>
            <a:endParaRPr lang="en-US" altLang="en-US" sz="2800" dirty="0"/>
          </a:p>
        </p:txBody>
      </p:sp>
      <p:sp>
        <p:nvSpPr>
          <p:cNvPr id="3" name="Content Placeholder 2"/>
          <p:cNvSpPr>
            <a:spLocks noGrp="1"/>
          </p:cNvSpPr>
          <p:nvPr>
            <p:ph idx="1"/>
          </p:nvPr>
        </p:nvSpPr>
        <p:spPr>
          <a:xfrm>
            <a:off x="615495" y="1159933"/>
            <a:ext cx="8189838" cy="4809067"/>
          </a:xfrm>
        </p:spPr>
        <p:txBody>
          <a:bodyPr/>
          <a:lstStyle/>
          <a:p>
            <a:pPr marL="0" indent="0">
              <a:spcBef>
                <a:spcPts val="600"/>
              </a:spcBef>
              <a:spcAft>
                <a:spcPts val="0"/>
              </a:spcAft>
              <a:buNone/>
            </a:pPr>
            <a:endParaRPr lang="en-US" sz="1800" b="1" dirty="0"/>
          </a:p>
          <a:p>
            <a:pPr>
              <a:spcBef>
                <a:spcPts val="600"/>
              </a:spcBef>
              <a:spcAft>
                <a:spcPts val="0"/>
              </a:spcAft>
            </a:pPr>
            <a:endParaRPr lang="en-NZ" sz="1800" dirty="0" smtClean="0"/>
          </a:p>
          <a:p>
            <a:pPr>
              <a:spcBef>
                <a:spcPts val="600"/>
              </a:spcBef>
              <a:spcAft>
                <a:spcPts val="0"/>
              </a:spcAft>
            </a:pPr>
            <a:endParaRPr lang="en-NZ"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2" y="855132"/>
            <a:ext cx="8712201" cy="511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5" name="Slide Number Placeholder 4"/>
          <p:cNvSpPr>
            <a:spLocks noGrp="1"/>
          </p:cNvSpPr>
          <p:nvPr>
            <p:ph type="sldNum" sz="quarter" idx="12"/>
          </p:nvPr>
        </p:nvSpPr>
        <p:spPr/>
        <p:txBody>
          <a:bodyPr/>
          <a:lstStyle/>
          <a:p>
            <a:fld id="{3D7E66F4-7F49-5142-AA5F-4193891D626C}" type="slidenum">
              <a:rPr lang="en-US" smtClean="0">
                <a:solidFill>
                  <a:srgbClr val="343032"/>
                </a:solidFill>
              </a:rPr>
              <a:pPr/>
              <a:t>13</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535912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473" y="317081"/>
            <a:ext cx="7893981" cy="326386"/>
          </a:xfrm>
        </p:spPr>
        <p:txBody>
          <a:bodyPr>
            <a:normAutofit/>
          </a:bodyPr>
          <a:lstStyle/>
          <a:p>
            <a:pPr algn="ctr">
              <a:lnSpc>
                <a:spcPts val="2500"/>
              </a:lnSpc>
            </a:pPr>
            <a:r>
              <a:rPr lang="en-US" altLang="en-US" sz="2800" dirty="0"/>
              <a:t>Asset </a:t>
            </a:r>
            <a:r>
              <a:rPr lang="en-US" altLang="en-US" sz="2800" dirty="0" smtClean="0"/>
              <a:t>Performance – Key Metrics</a:t>
            </a:r>
            <a:endParaRPr lang="en-US" altLang="en-US" sz="28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33" y="745068"/>
            <a:ext cx="8899863" cy="517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8533" y="6569444"/>
            <a:ext cx="3942105" cy="246221"/>
          </a:xfrm>
          <a:prstGeom prst="rect">
            <a:avLst/>
          </a:prstGeom>
          <a:noFill/>
        </p:spPr>
        <p:txBody>
          <a:bodyPr wrap="none" rtlCol="0">
            <a:spAutoFit/>
          </a:bodyPr>
          <a:lstStyle/>
          <a:p>
            <a:r>
              <a:rPr lang="en-NZ" sz="1100" b="1" baseline="30000" dirty="0" smtClean="0"/>
              <a:t>1</a:t>
            </a:r>
            <a:r>
              <a:rPr lang="en-NZ" sz="1000" dirty="0" smtClean="0"/>
              <a:t>TEFMA – Tertiary Education Facilities Management Association  </a:t>
            </a:r>
            <a:endParaRPr lang="en-NZ" sz="1000" dirty="0"/>
          </a:p>
        </p:txBody>
      </p:sp>
      <p:sp>
        <p:nvSpPr>
          <p:cNvPr id="2" name="Date Placeholder 1"/>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3" name="Slide Number Placeholder 2"/>
          <p:cNvSpPr>
            <a:spLocks noGrp="1"/>
          </p:cNvSpPr>
          <p:nvPr>
            <p:ph type="sldNum" sz="quarter" idx="12"/>
          </p:nvPr>
        </p:nvSpPr>
        <p:spPr/>
        <p:txBody>
          <a:bodyPr/>
          <a:lstStyle/>
          <a:p>
            <a:fld id="{3D7E66F4-7F49-5142-AA5F-4193891D626C}" type="slidenum">
              <a:rPr lang="en-US" smtClean="0">
                <a:solidFill>
                  <a:srgbClr val="343032"/>
                </a:solidFill>
              </a:rPr>
              <a:pPr/>
              <a:t>14</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545389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ctrTitle"/>
          </p:nvPr>
        </p:nvSpPr>
        <p:spPr>
          <a:xfrm>
            <a:off x="2963333" y="3798039"/>
            <a:ext cx="6104467" cy="967818"/>
          </a:xfrm>
        </p:spPr>
        <p:txBody>
          <a:bodyPr>
            <a:noAutofit/>
          </a:bodyPr>
          <a:lstStyle/>
          <a:p>
            <a:pPr algn="ctr"/>
            <a:r>
              <a:rPr lang="en-US" altLang="en-US" sz="2400" b="1" dirty="0" smtClean="0"/>
              <a:t/>
            </a:r>
            <a:br>
              <a:rPr lang="en-US" altLang="en-US" sz="2400" b="1" dirty="0" smtClean="0"/>
            </a:br>
            <a:r>
              <a:rPr lang="en-US" altLang="en-US" sz="2400" b="1" dirty="0"/>
              <a:t/>
            </a:r>
            <a:br>
              <a:rPr lang="en-US" altLang="en-US" sz="2400" b="1" dirty="0"/>
            </a:br>
            <a:r>
              <a:rPr lang="en-US" altLang="en-US" sz="2400" b="1" dirty="0" smtClean="0"/>
              <a:t>		Capital Asset Management</a:t>
            </a:r>
            <a:br>
              <a:rPr lang="en-US" altLang="en-US" sz="2400" b="1" dirty="0" smtClean="0"/>
            </a:br>
            <a:r>
              <a:rPr lang="en-US" altLang="en-US" sz="2400" b="1" dirty="0" smtClean="0"/>
              <a:t>  Data sourced from 2017 Independent Assessments</a:t>
            </a:r>
            <a:br>
              <a:rPr lang="en-US" altLang="en-US" sz="2400" b="1" dirty="0" smtClean="0"/>
            </a:br>
            <a:endParaRPr lang="en-US" altLang="en-US" sz="2400" b="1" dirty="0" smtClean="0"/>
          </a:p>
        </p:txBody>
      </p:sp>
      <p:sp>
        <p:nvSpPr>
          <p:cNvPr id="11267" name="Subtitle 6"/>
          <p:cNvSpPr>
            <a:spLocks noGrp="1"/>
          </p:cNvSpPr>
          <p:nvPr>
            <p:ph type="subTitle" idx="1"/>
          </p:nvPr>
        </p:nvSpPr>
        <p:spPr>
          <a:xfrm>
            <a:off x="3674533" y="5757613"/>
            <a:ext cx="5014292" cy="500362"/>
          </a:xfrm>
        </p:spPr>
        <p:txBody>
          <a:bodyPr/>
          <a:lstStyle/>
          <a:p>
            <a:r>
              <a:rPr lang="en-US" altLang="en-US" b="1" dirty="0" smtClean="0"/>
              <a:t>Feedback</a:t>
            </a:r>
          </a:p>
        </p:txBody>
      </p:sp>
    </p:spTree>
    <p:extLst>
      <p:ext uri="{BB962C8B-B14F-4D97-AF65-F5344CB8AC3E}">
        <p14:creationId xmlns:p14="http://schemas.microsoft.com/office/powerpoint/2010/main" val="3111381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418680"/>
            <a:ext cx="8932333" cy="436453"/>
          </a:xfrm>
        </p:spPr>
        <p:txBody>
          <a:bodyPr>
            <a:normAutofit/>
          </a:bodyPr>
          <a:lstStyle/>
          <a:p>
            <a:pPr algn="ctr">
              <a:lnSpc>
                <a:spcPts val="2500"/>
              </a:lnSpc>
            </a:pPr>
            <a:r>
              <a:rPr lang="en-US" altLang="en-US" sz="2800" dirty="0" smtClean="0"/>
              <a:t>Why are Independent Assessments required?</a:t>
            </a:r>
          </a:p>
        </p:txBody>
      </p:sp>
      <p:sp>
        <p:nvSpPr>
          <p:cNvPr id="2" name="Content Placeholder 1"/>
          <p:cNvSpPr>
            <a:spLocks noGrp="1"/>
          </p:cNvSpPr>
          <p:nvPr>
            <p:ph idx="1"/>
          </p:nvPr>
        </p:nvSpPr>
        <p:spPr>
          <a:xfrm>
            <a:off x="321733" y="1058333"/>
            <a:ext cx="8475134" cy="5020733"/>
          </a:xfrm>
        </p:spPr>
        <p:txBody>
          <a:bodyPr/>
          <a:lstStyle/>
          <a:p>
            <a:r>
              <a:rPr lang="en-US" sz="1800" dirty="0" smtClean="0"/>
              <a:t>The expectation was first set out in Cabinet </a:t>
            </a:r>
            <a:r>
              <a:rPr lang="en-US" sz="1800" dirty="0"/>
              <a:t>Office circular </a:t>
            </a:r>
            <a:r>
              <a:rPr lang="en-US" sz="1800" dirty="0" smtClean="0"/>
              <a:t>CO(10)2, </a:t>
            </a:r>
            <a:r>
              <a:rPr lang="en-US" sz="1800" dirty="0"/>
              <a:t>which took effect </a:t>
            </a:r>
            <a:r>
              <a:rPr lang="en-US" sz="1800" dirty="0" smtClean="0"/>
              <a:t>on 1 </a:t>
            </a:r>
            <a:r>
              <a:rPr lang="en-US" sz="1800" dirty="0"/>
              <a:t>July </a:t>
            </a:r>
            <a:r>
              <a:rPr lang="en-US" sz="1800" dirty="0" smtClean="0"/>
              <a:t>2010.</a:t>
            </a:r>
          </a:p>
          <a:p>
            <a:r>
              <a:rPr lang="en-US" sz="1800" dirty="0" smtClean="0"/>
              <a:t>The expectations relating to asset management were confirmed </a:t>
            </a:r>
            <a:r>
              <a:rPr lang="en-US" sz="1800" dirty="0"/>
              <a:t>in in Cabinet Office circular CO(15)5, which took effect from 1 July 2015</a:t>
            </a:r>
            <a:r>
              <a:rPr lang="en-US" sz="1800" dirty="0" smtClean="0"/>
              <a:t>.</a:t>
            </a:r>
          </a:p>
          <a:p>
            <a:r>
              <a:rPr lang="en-US" sz="1800" dirty="0" smtClean="0"/>
              <a:t>Independent assessment is integral to Investor Confidence Rating (ICR) process run by the Treasury for agencies, although TEC on behalf of the TEIs are exempted from the ICR process, </a:t>
            </a:r>
            <a:r>
              <a:rPr lang="en-US" sz="1800" b="1" dirty="0" smtClean="0"/>
              <a:t>recognising the work  already done in the tertiary sector</a:t>
            </a:r>
            <a:r>
              <a:rPr lang="en-US" sz="1800" dirty="0" smtClean="0"/>
              <a:t>.</a:t>
            </a:r>
          </a:p>
          <a:p>
            <a:r>
              <a:rPr lang="en-US" sz="1800" dirty="0" smtClean="0"/>
              <a:t>However, Treasury has recommended TEC look at </a:t>
            </a:r>
            <a:r>
              <a:rPr lang="en-US" sz="1800" b="1" dirty="0" smtClean="0"/>
              <a:t>improving asset management maturity as part of continuous improvement</a:t>
            </a:r>
            <a:r>
              <a:rPr lang="en-US" sz="1800" dirty="0" smtClean="0"/>
              <a:t>.</a:t>
            </a:r>
          </a:p>
          <a:p>
            <a:r>
              <a:rPr lang="en-US" sz="1800" dirty="0" smtClean="0"/>
              <a:t>Overall performance in this area indicates the sector has still some way to improve, and independent assessments are a way evaluating this.</a:t>
            </a:r>
          </a:p>
          <a:p>
            <a:r>
              <a:rPr lang="en-US" sz="1800" dirty="0" smtClean="0"/>
              <a:t>TEC is looking at ensuring consistent sector-wide meaningful performance targets to be used in the annual maturity assessments to enable more meaningful sector and sub-sector comparisons.</a:t>
            </a:r>
          </a:p>
          <a:p>
            <a:endParaRPr lang="en-US" sz="1800" dirty="0" smtClean="0"/>
          </a:p>
          <a:p>
            <a:endParaRPr lang="en-US" sz="1800" dirty="0"/>
          </a:p>
          <a:p>
            <a:endParaRPr lang="en-NZ" sz="1800" dirty="0"/>
          </a:p>
        </p:txBody>
      </p:sp>
      <p:sp>
        <p:nvSpPr>
          <p:cNvPr id="3" name="Date Placeholder 2"/>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5" name="Slide Number Placeholder 4"/>
          <p:cNvSpPr>
            <a:spLocks noGrp="1"/>
          </p:cNvSpPr>
          <p:nvPr>
            <p:ph type="sldNum" sz="quarter" idx="12"/>
          </p:nvPr>
        </p:nvSpPr>
        <p:spPr/>
        <p:txBody>
          <a:bodyPr/>
          <a:lstStyle/>
          <a:p>
            <a:fld id="{3D7E66F4-7F49-5142-AA5F-4193891D626C}" type="slidenum">
              <a:rPr lang="en-US" smtClean="0">
                <a:solidFill>
                  <a:srgbClr val="343032"/>
                </a:solidFill>
              </a:rPr>
              <a:pPr/>
              <a:t>16</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11403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418680"/>
            <a:ext cx="8932333" cy="411053"/>
          </a:xfrm>
        </p:spPr>
        <p:txBody>
          <a:bodyPr>
            <a:noAutofit/>
          </a:bodyPr>
          <a:lstStyle/>
          <a:p>
            <a:pPr algn="ctr">
              <a:lnSpc>
                <a:spcPts val="2500"/>
              </a:lnSpc>
            </a:pPr>
            <a:r>
              <a:rPr lang="en-AU" altLang="en-US" sz="2800" kern="0" dirty="0" smtClean="0"/>
              <a:t>Overall results of assessments</a:t>
            </a:r>
            <a:r>
              <a:rPr lang="en-AU" altLang="en-US" sz="2800" kern="0" dirty="0"/>
              <a:t/>
            </a:r>
            <a:br>
              <a:rPr lang="en-AU" altLang="en-US" sz="2800" kern="0" dirty="0"/>
            </a:br>
            <a:endParaRPr lang="en-US" altLang="en-US" sz="2800" dirty="0" smtClean="0"/>
          </a:p>
        </p:txBody>
      </p:sp>
      <p:sp>
        <p:nvSpPr>
          <p:cNvPr id="2" name="Content Placeholder 1"/>
          <p:cNvSpPr>
            <a:spLocks noGrp="1"/>
          </p:cNvSpPr>
          <p:nvPr>
            <p:ph idx="1"/>
          </p:nvPr>
        </p:nvSpPr>
        <p:spPr>
          <a:xfrm>
            <a:off x="475528" y="4749800"/>
            <a:ext cx="8219740" cy="1208415"/>
          </a:xfrm>
        </p:spPr>
        <p:txBody>
          <a:bodyPr/>
          <a:lstStyle/>
          <a:p>
            <a:pPr>
              <a:spcAft>
                <a:spcPts val="600"/>
              </a:spcAft>
            </a:pPr>
            <a:r>
              <a:rPr lang="en-NZ" dirty="0" smtClean="0"/>
              <a:t>Overall results have improved since 2015 (58), close to intermediate maturity. </a:t>
            </a:r>
          </a:p>
          <a:p>
            <a:pPr>
              <a:spcAft>
                <a:spcPts val="600"/>
              </a:spcAft>
            </a:pPr>
            <a:r>
              <a:rPr lang="en-NZ" dirty="0" smtClean="0"/>
              <a:t>All subsectors have improved - ITPs 2015 (56), </a:t>
            </a:r>
            <a:r>
              <a:rPr lang="en-NZ" dirty="0" err="1" smtClean="0"/>
              <a:t>Wanangas</a:t>
            </a:r>
            <a:r>
              <a:rPr lang="en-NZ" dirty="0" smtClean="0"/>
              <a:t> 2015 (56), Universities 2015 (60)</a:t>
            </a:r>
          </a:p>
          <a:p>
            <a:pPr marL="0" indent="0">
              <a:spcAft>
                <a:spcPts val="600"/>
              </a:spcAft>
              <a:buNone/>
            </a:pPr>
            <a:r>
              <a:rPr lang="en-NZ" sz="1800" b="1" dirty="0" smtClean="0"/>
              <a:t>Sector has shown continuous improvement in asset management maturity since 2012, however…..</a:t>
            </a:r>
            <a:endParaRPr lang="en-NZ" sz="1800" b="1" dirty="0"/>
          </a:p>
        </p:txBody>
      </p:sp>
      <p:graphicFrame>
        <p:nvGraphicFramePr>
          <p:cNvPr id="7" name="Chart 6"/>
          <p:cNvGraphicFramePr>
            <a:graphicFrameLocks/>
          </p:cNvGraphicFramePr>
          <p:nvPr>
            <p:extLst>
              <p:ext uri="{D42A27DB-BD31-4B8C-83A1-F6EECF244321}">
                <p14:modId xmlns:p14="http://schemas.microsoft.com/office/powerpoint/2010/main" val="959298958"/>
              </p:ext>
            </p:extLst>
          </p:nvPr>
        </p:nvGraphicFramePr>
        <p:xfrm>
          <a:off x="475528" y="1006768"/>
          <a:ext cx="8036525" cy="3878499"/>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5" name="Slide Number Placeholder 4"/>
          <p:cNvSpPr>
            <a:spLocks noGrp="1"/>
          </p:cNvSpPr>
          <p:nvPr>
            <p:ph type="sldNum" sz="quarter" idx="12"/>
          </p:nvPr>
        </p:nvSpPr>
        <p:spPr/>
        <p:txBody>
          <a:bodyPr/>
          <a:lstStyle/>
          <a:p>
            <a:fld id="{3D7E66F4-7F49-5142-AA5F-4193891D626C}" type="slidenum">
              <a:rPr lang="en-US" smtClean="0">
                <a:solidFill>
                  <a:srgbClr val="343032"/>
                </a:solidFill>
              </a:rPr>
              <a:pPr/>
              <a:t>17</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1766647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354762"/>
            <a:ext cx="8932333" cy="521120"/>
          </a:xfrm>
        </p:spPr>
        <p:txBody>
          <a:bodyPr>
            <a:normAutofit/>
          </a:bodyPr>
          <a:lstStyle/>
          <a:p>
            <a:pPr algn="ctr">
              <a:lnSpc>
                <a:spcPts val="2500"/>
              </a:lnSpc>
            </a:pPr>
            <a:r>
              <a:rPr lang="en-AU" altLang="en-US" sz="2800" kern="0" dirty="0"/>
              <a:t>Overall </a:t>
            </a:r>
            <a:r>
              <a:rPr lang="en-AU" altLang="en-US" sz="2800" kern="0" dirty="0" smtClean="0"/>
              <a:t>results (</a:t>
            </a:r>
            <a:r>
              <a:rPr lang="en-AU" altLang="en-US" sz="2800" kern="0" dirty="0" err="1" smtClean="0"/>
              <a:t>cont</a:t>
            </a:r>
            <a:r>
              <a:rPr lang="en-AU" altLang="en-US" sz="2800" kern="0" dirty="0" smtClean="0"/>
              <a:t>….)</a:t>
            </a:r>
            <a:endParaRPr lang="en-US" altLang="en-US" sz="2800" dirty="0" smtClean="0"/>
          </a:p>
        </p:txBody>
      </p:sp>
      <p:sp>
        <p:nvSpPr>
          <p:cNvPr id="2" name="Content Placeholder 1"/>
          <p:cNvSpPr>
            <a:spLocks noGrp="1"/>
          </p:cNvSpPr>
          <p:nvPr>
            <p:ph idx="1"/>
          </p:nvPr>
        </p:nvSpPr>
        <p:spPr>
          <a:xfrm>
            <a:off x="628891" y="5006453"/>
            <a:ext cx="7880108" cy="1650999"/>
          </a:xfrm>
        </p:spPr>
        <p:txBody>
          <a:bodyPr/>
          <a:lstStyle/>
          <a:p>
            <a:pPr>
              <a:spcAft>
                <a:spcPts val="300"/>
              </a:spcAft>
            </a:pPr>
            <a:r>
              <a:rPr lang="en-NZ" dirty="0" smtClean="0"/>
              <a:t>Certain areas need urgent attention –</a:t>
            </a:r>
          </a:p>
          <a:p>
            <a:pPr lvl="4">
              <a:spcAft>
                <a:spcPts val="300"/>
              </a:spcAft>
            </a:pPr>
            <a:r>
              <a:rPr lang="en-NZ" dirty="0" smtClean="0">
                <a:solidFill>
                  <a:srgbClr val="FF0000"/>
                </a:solidFill>
              </a:rPr>
              <a:t>Asset Management Plans</a:t>
            </a:r>
          </a:p>
          <a:p>
            <a:pPr lvl="4">
              <a:spcAft>
                <a:spcPts val="300"/>
              </a:spcAft>
            </a:pPr>
            <a:r>
              <a:rPr lang="en-NZ" dirty="0" smtClean="0">
                <a:solidFill>
                  <a:schemeClr val="accent3">
                    <a:lumMod val="75000"/>
                  </a:schemeClr>
                </a:solidFill>
              </a:rPr>
              <a:t>Financial and Funding </a:t>
            </a:r>
            <a:r>
              <a:rPr lang="en-NZ" dirty="0">
                <a:solidFill>
                  <a:schemeClr val="accent3">
                    <a:lumMod val="75000"/>
                  </a:schemeClr>
                </a:solidFill>
              </a:rPr>
              <a:t>S</a:t>
            </a:r>
            <a:r>
              <a:rPr lang="en-NZ" dirty="0" smtClean="0">
                <a:solidFill>
                  <a:schemeClr val="accent3">
                    <a:lumMod val="75000"/>
                  </a:schemeClr>
                </a:solidFill>
              </a:rPr>
              <a:t>trategies, Improvement Planning, and Information Systems</a:t>
            </a:r>
          </a:p>
          <a:p>
            <a:pPr lvl="4">
              <a:spcAft>
                <a:spcPts val="300"/>
              </a:spcAft>
            </a:pPr>
            <a:r>
              <a:rPr lang="en-NZ" dirty="0" smtClean="0"/>
              <a:t>And to a lesser extent, </a:t>
            </a:r>
            <a:r>
              <a:rPr lang="en-NZ" dirty="0" smtClean="0">
                <a:solidFill>
                  <a:schemeClr val="accent5">
                    <a:lumMod val="50000"/>
                  </a:schemeClr>
                </a:solidFill>
              </a:rPr>
              <a:t>Operations Planning and Reporting, Maintenance Planning</a:t>
            </a:r>
            <a:endParaRPr lang="en-NZ" dirty="0">
              <a:solidFill>
                <a:schemeClr val="accent5">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91" y="704859"/>
            <a:ext cx="8066376" cy="430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5" name="Slide Number Placeholder 4"/>
          <p:cNvSpPr>
            <a:spLocks noGrp="1"/>
          </p:cNvSpPr>
          <p:nvPr>
            <p:ph type="sldNum" sz="quarter" idx="12"/>
          </p:nvPr>
        </p:nvSpPr>
        <p:spPr/>
        <p:txBody>
          <a:bodyPr/>
          <a:lstStyle/>
          <a:p>
            <a:fld id="{3D7E66F4-7F49-5142-AA5F-4193891D626C}" type="slidenum">
              <a:rPr lang="en-US" smtClean="0">
                <a:solidFill>
                  <a:srgbClr val="343032"/>
                </a:solidFill>
              </a:rPr>
              <a:pPr/>
              <a:t>18</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1766647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892" y="4792133"/>
            <a:ext cx="7880108" cy="1659467"/>
          </a:xfrm>
        </p:spPr>
        <p:txBody>
          <a:bodyPr/>
          <a:lstStyle/>
          <a:p>
            <a:pPr>
              <a:spcAft>
                <a:spcPts val="300"/>
              </a:spcAft>
            </a:pPr>
            <a:r>
              <a:rPr lang="en-NZ" dirty="0" smtClean="0"/>
              <a:t>Similar </a:t>
            </a:r>
            <a:r>
              <a:rPr lang="en-NZ" dirty="0"/>
              <a:t>areas need urgent attention –</a:t>
            </a:r>
          </a:p>
          <a:p>
            <a:pPr lvl="4">
              <a:spcAft>
                <a:spcPts val="300"/>
              </a:spcAft>
            </a:pPr>
            <a:r>
              <a:rPr lang="en-NZ" dirty="0">
                <a:solidFill>
                  <a:srgbClr val="FF0000"/>
                </a:solidFill>
              </a:rPr>
              <a:t>Asset Management </a:t>
            </a:r>
            <a:r>
              <a:rPr lang="en-NZ" dirty="0" smtClean="0">
                <a:solidFill>
                  <a:srgbClr val="FF0000"/>
                </a:solidFill>
              </a:rPr>
              <a:t>Plans,</a:t>
            </a:r>
            <a:r>
              <a:rPr lang="en-NZ" dirty="0" smtClean="0"/>
              <a:t> </a:t>
            </a:r>
            <a:r>
              <a:rPr lang="en-NZ" dirty="0" smtClean="0">
                <a:solidFill>
                  <a:srgbClr val="FF0000"/>
                </a:solidFill>
              </a:rPr>
              <a:t>Information Systems, Financial </a:t>
            </a:r>
            <a:r>
              <a:rPr lang="en-NZ" dirty="0">
                <a:solidFill>
                  <a:srgbClr val="FF0000"/>
                </a:solidFill>
              </a:rPr>
              <a:t>and Funding </a:t>
            </a:r>
            <a:r>
              <a:rPr lang="en-NZ" dirty="0" smtClean="0">
                <a:solidFill>
                  <a:srgbClr val="FF0000"/>
                </a:solidFill>
              </a:rPr>
              <a:t>Strategies,  </a:t>
            </a:r>
            <a:r>
              <a:rPr lang="en-NZ" dirty="0">
                <a:solidFill>
                  <a:srgbClr val="FF0000"/>
                </a:solidFill>
              </a:rPr>
              <a:t>Improvement </a:t>
            </a:r>
            <a:r>
              <a:rPr lang="en-NZ" dirty="0" smtClean="0">
                <a:solidFill>
                  <a:srgbClr val="FF0000"/>
                </a:solidFill>
              </a:rPr>
              <a:t>Planning, </a:t>
            </a:r>
            <a:r>
              <a:rPr lang="en-NZ" dirty="0" smtClean="0"/>
              <a:t>and also  </a:t>
            </a:r>
            <a:r>
              <a:rPr lang="en-NZ" dirty="0" smtClean="0">
                <a:solidFill>
                  <a:srgbClr val="FF0000"/>
                </a:solidFill>
              </a:rPr>
              <a:t>Asset Register Data</a:t>
            </a:r>
          </a:p>
          <a:p>
            <a:pPr>
              <a:spcAft>
                <a:spcPts val="300"/>
              </a:spcAft>
            </a:pPr>
            <a:r>
              <a:rPr lang="en-US" dirty="0" smtClean="0"/>
              <a:t>To a lesser extent, </a:t>
            </a:r>
            <a:r>
              <a:rPr lang="en-US" dirty="0">
                <a:solidFill>
                  <a:schemeClr val="accent5">
                    <a:lumMod val="50000"/>
                  </a:schemeClr>
                </a:solidFill>
              </a:rPr>
              <a:t>Levels of Service and Performance Management</a:t>
            </a:r>
            <a:r>
              <a:rPr lang="en-US" dirty="0" smtClean="0">
                <a:solidFill>
                  <a:schemeClr val="accent5">
                    <a:lumMod val="50000"/>
                  </a:schemeClr>
                </a:solidFill>
              </a:rPr>
              <a:t>, and Quality Management  </a:t>
            </a:r>
            <a:r>
              <a:rPr lang="en-US" dirty="0" smtClean="0"/>
              <a:t>also need </a:t>
            </a:r>
            <a:r>
              <a:rPr lang="en-US" dirty="0"/>
              <a:t>attention</a:t>
            </a:r>
            <a:endParaRPr lang="en-NZ" dirty="0"/>
          </a:p>
          <a:p>
            <a:pPr>
              <a:spcAft>
                <a:spcPts val="300"/>
              </a:spcAft>
            </a:pPr>
            <a:endParaRPr lang="en-NZ" dirty="0"/>
          </a:p>
        </p:txBody>
      </p:sp>
      <p:sp>
        <p:nvSpPr>
          <p:cNvPr id="5" name="Title 3"/>
          <p:cNvSpPr>
            <a:spLocks noGrp="1"/>
          </p:cNvSpPr>
          <p:nvPr>
            <p:ph type="title"/>
          </p:nvPr>
        </p:nvSpPr>
        <p:spPr>
          <a:xfrm>
            <a:off x="76200" y="221423"/>
            <a:ext cx="8932863" cy="419100"/>
          </a:xfrm>
        </p:spPr>
        <p:txBody>
          <a:bodyPr>
            <a:normAutofit/>
          </a:bodyPr>
          <a:lstStyle/>
          <a:p>
            <a:pPr algn="ctr">
              <a:lnSpc>
                <a:spcPts val="2500"/>
              </a:lnSpc>
            </a:pPr>
            <a:r>
              <a:rPr lang="en-AU" altLang="en-US" sz="2800" kern="0" dirty="0" smtClean="0"/>
              <a:t>Universities results (</a:t>
            </a:r>
            <a:r>
              <a:rPr lang="en-AU" altLang="en-US" sz="2800" kern="0" dirty="0" err="1" smtClean="0"/>
              <a:t>cont</a:t>
            </a:r>
            <a:r>
              <a:rPr lang="en-AU" altLang="en-US" sz="2800" kern="0" dirty="0" smtClean="0"/>
              <a:t>….)</a:t>
            </a:r>
            <a:endParaRPr lang="en-US" altLang="en-US" sz="2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92" y="640523"/>
            <a:ext cx="7874000" cy="407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4" name="Slide Number Placeholder 3"/>
          <p:cNvSpPr>
            <a:spLocks noGrp="1"/>
          </p:cNvSpPr>
          <p:nvPr>
            <p:ph type="sldNum" sz="quarter" idx="12"/>
          </p:nvPr>
        </p:nvSpPr>
        <p:spPr/>
        <p:txBody>
          <a:bodyPr/>
          <a:lstStyle/>
          <a:p>
            <a:fld id="{3D7E66F4-7F49-5142-AA5F-4193891D626C}" type="slidenum">
              <a:rPr lang="en-US" smtClean="0">
                <a:solidFill>
                  <a:srgbClr val="343032"/>
                </a:solidFill>
              </a:rPr>
              <a:pPr/>
              <a:t>19</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176664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ctrTitle"/>
          </p:nvPr>
        </p:nvSpPr>
        <p:spPr>
          <a:xfrm>
            <a:off x="3674532" y="3933944"/>
            <a:ext cx="5317067" cy="967818"/>
          </a:xfrm>
        </p:spPr>
        <p:txBody>
          <a:bodyPr>
            <a:noAutofit/>
          </a:bodyPr>
          <a:lstStyle/>
          <a:p>
            <a:pPr algn="ctr"/>
            <a:r>
              <a:rPr lang="en-US" altLang="en-US" sz="2400" b="1" dirty="0" smtClean="0"/>
              <a:t>10-Year Capital Intentions Plans 2017-2026 </a:t>
            </a:r>
            <a:br>
              <a:rPr lang="en-US" altLang="en-US" sz="2400" b="1" dirty="0" smtClean="0"/>
            </a:br>
            <a:r>
              <a:rPr lang="en-US" altLang="en-US" sz="2400" b="1" dirty="0" smtClean="0"/>
              <a:t>Data provided by TEIs</a:t>
            </a:r>
          </a:p>
        </p:txBody>
      </p:sp>
      <p:sp>
        <p:nvSpPr>
          <p:cNvPr id="11267" name="Subtitle 6"/>
          <p:cNvSpPr>
            <a:spLocks noGrp="1"/>
          </p:cNvSpPr>
          <p:nvPr>
            <p:ph type="subTitle" idx="1"/>
          </p:nvPr>
        </p:nvSpPr>
        <p:spPr/>
        <p:txBody>
          <a:bodyPr/>
          <a:lstStyle/>
          <a:p>
            <a:r>
              <a:rPr lang="en-US" altLang="en-US" b="1" dirty="0" smtClean="0"/>
              <a:t>Feedback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891" y="4792132"/>
            <a:ext cx="8142575" cy="1786468"/>
          </a:xfrm>
        </p:spPr>
        <p:txBody>
          <a:bodyPr/>
          <a:lstStyle/>
          <a:p>
            <a:pPr>
              <a:spcAft>
                <a:spcPts val="300"/>
              </a:spcAft>
            </a:pPr>
            <a:r>
              <a:rPr lang="en-NZ" dirty="0" smtClean="0"/>
              <a:t>Similar to Universities </a:t>
            </a:r>
          </a:p>
          <a:p>
            <a:pPr lvl="2">
              <a:spcAft>
                <a:spcPts val="300"/>
              </a:spcAft>
            </a:pPr>
            <a:r>
              <a:rPr lang="en-NZ" dirty="0" smtClean="0">
                <a:solidFill>
                  <a:srgbClr val="FF0000"/>
                </a:solidFill>
              </a:rPr>
              <a:t>Asset </a:t>
            </a:r>
            <a:r>
              <a:rPr lang="en-NZ" dirty="0">
                <a:solidFill>
                  <a:srgbClr val="FF0000"/>
                </a:solidFill>
              </a:rPr>
              <a:t>Management </a:t>
            </a:r>
            <a:r>
              <a:rPr lang="en-NZ" dirty="0" smtClean="0">
                <a:solidFill>
                  <a:srgbClr val="FF0000"/>
                </a:solidFill>
              </a:rPr>
              <a:t>Plans </a:t>
            </a:r>
            <a:r>
              <a:rPr lang="en-NZ" dirty="0"/>
              <a:t>need urgent </a:t>
            </a:r>
            <a:r>
              <a:rPr lang="en-NZ" dirty="0" smtClean="0"/>
              <a:t>attention, also </a:t>
            </a:r>
          </a:p>
          <a:p>
            <a:pPr lvl="2">
              <a:spcAft>
                <a:spcPts val="300"/>
              </a:spcAft>
            </a:pPr>
            <a:r>
              <a:rPr lang="en-NZ" dirty="0" smtClean="0">
                <a:solidFill>
                  <a:schemeClr val="accent3">
                    <a:lumMod val="75000"/>
                  </a:schemeClr>
                </a:solidFill>
              </a:rPr>
              <a:t>Financial </a:t>
            </a:r>
            <a:r>
              <a:rPr lang="en-NZ" dirty="0">
                <a:solidFill>
                  <a:schemeClr val="accent3">
                    <a:lumMod val="75000"/>
                  </a:schemeClr>
                </a:solidFill>
              </a:rPr>
              <a:t>and Funding </a:t>
            </a:r>
            <a:r>
              <a:rPr lang="en-NZ" dirty="0" smtClean="0">
                <a:solidFill>
                  <a:schemeClr val="accent3">
                    <a:lumMod val="75000"/>
                  </a:schemeClr>
                </a:solidFill>
              </a:rPr>
              <a:t>Strategies, </a:t>
            </a:r>
            <a:r>
              <a:rPr lang="en-NZ" dirty="0">
                <a:solidFill>
                  <a:schemeClr val="accent3">
                    <a:lumMod val="75000"/>
                  </a:schemeClr>
                </a:solidFill>
              </a:rPr>
              <a:t>Levels of Service and Performance Management, Asset Condition </a:t>
            </a:r>
            <a:r>
              <a:rPr lang="en-NZ" dirty="0" smtClean="0">
                <a:solidFill>
                  <a:schemeClr val="accent3">
                    <a:lumMod val="75000"/>
                  </a:schemeClr>
                </a:solidFill>
              </a:rPr>
              <a:t>Assessment, </a:t>
            </a:r>
            <a:r>
              <a:rPr lang="en-NZ" dirty="0">
                <a:solidFill>
                  <a:schemeClr val="accent3">
                    <a:lumMod val="75000"/>
                  </a:schemeClr>
                </a:solidFill>
              </a:rPr>
              <a:t>Maintenance Planning,</a:t>
            </a:r>
            <a:r>
              <a:rPr lang="en-NZ" dirty="0" smtClean="0">
                <a:solidFill>
                  <a:schemeClr val="tx1"/>
                </a:solidFill>
              </a:rPr>
              <a:t> </a:t>
            </a:r>
            <a:r>
              <a:rPr lang="en-NZ" dirty="0" smtClean="0">
                <a:solidFill>
                  <a:srgbClr val="0070C0"/>
                </a:solidFill>
              </a:rPr>
              <a:t> </a:t>
            </a:r>
            <a:r>
              <a:rPr lang="en-NZ" dirty="0" smtClean="0"/>
              <a:t>and </a:t>
            </a:r>
            <a:r>
              <a:rPr lang="en-NZ" dirty="0" smtClean="0">
                <a:solidFill>
                  <a:schemeClr val="accent3">
                    <a:lumMod val="75000"/>
                  </a:schemeClr>
                </a:solidFill>
              </a:rPr>
              <a:t>Improvement Planning </a:t>
            </a:r>
            <a:r>
              <a:rPr lang="en-NZ" dirty="0" smtClean="0"/>
              <a:t>need attention </a:t>
            </a:r>
          </a:p>
          <a:p>
            <a:pPr>
              <a:spcAft>
                <a:spcPts val="300"/>
              </a:spcAft>
            </a:pPr>
            <a:r>
              <a:rPr lang="en-NZ" dirty="0" smtClean="0"/>
              <a:t>To a lesser extent </a:t>
            </a:r>
            <a:r>
              <a:rPr lang="en-NZ" dirty="0" smtClean="0">
                <a:solidFill>
                  <a:schemeClr val="tx1"/>
                </a:solidFill>
              </a:rPr>
              <a:t>Operations </a:t>
            </a:r>
            <a:r>
              <a:rPr lang="en-NZ" dirty="0">
                <a:solidFill>
                  <a:schemeClr val="tx1"/>
                </a:solidFill>
              </a:rPr>
              <a:t>Planning and Reporting  </a:t>
            </a:r>
            <a:r>
              <a:rPr lang="en-NZ" dirty="0" smtClean="0"/>
              <a:t>also need attention.</a:t>
            </a:r>
            <a:endParaRPr lang="en-NZ" dirty="0"/>
          </a:p>
          <a:p>
            <a:pPr>
              <a:spcAft>
                <a:spcPts val="300"/>
              </a:spcAft>
            </a:pPr>
            <a:endParaRPr lang="en-NZ" dirty="0"/>
          </a:p>
        </p:txBody>
      </p:sp>
      <p:sp>
        <p:nvSpPr>
          <p:cNvPr id="5" name="Title 3"/>
          <p:cNvSpPr>
            <a:spLocks noGrp="1"/>
          </p:cNvSpPr>
          <p:nvPr>
            <p:ph type="title"/>
          </p:nvPr>
        </p:nvSpPr>
        <p:spPr>
          <a:xfrm>
            <a:off x="76200" y="224368"/>
            <a:ext cx="8932863" cy="419100"/>
          </a:xfrm>
        </p:spPr>
        <p:txBody>
          <a:bodyPr>
            <a:normAutofit/>
          </a:bodyPr>
          <a:lstStyle/>
          <a:p>
            <a:pPr algn="ctr">
              <a:lnSpc>
                <a:spcPts val="2500"/>
              </a:lnSpc>
            </a:pPr>
            <a:r>
              <a:rPr lang="en-AU" altLang="en-US" sz="2800" kern="0" dirty="0" smtClean="0"/>
              <a:t>ITPs results (</a:t>
            </a:r>
            <a:r>
              <a:rPr lang="en-AU" altLang="en-US" sz="2800" kern="0" dirty="0" err="1" smtClean="0"/>
              <a:t>cont</a:t>
            </a:r>
            <a:r>
              <a:rPr lang="en-AU" altLang="en-US" sz="2800" kern="0" dirty="0" smtClean="0"/>
              <a:t>….)</a:t>
            </a:r>
            <a:endParaRPr lang="en-US" altLang="en-US" sz="28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716902"/>
            <a:ext cx="7950200" cy="407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4" name="Slide Number Placeholder 3"/>
          <p:cNvSpPr>
            <a:spLocks noGrp="1"/>
          </p:cNvSpPr>
          <p:nvPr>
            <p:ph type="sldNum" sz="quarter" idx="12"/>
          </p:nvPr>
        </p:nvSpPr>
        <p:spPr/>
        <p:txBody>
          <a:bodyPr/>
          <a:lstStyle/>
          <a:p>
            <a:fld id="{3D7E66F4-7F49-5142-AA5F-4193891D626C}" type="slidenum">
              <a:rPr lang="en-US" smtClean="0">
                <a:solidFill>
                  <a:srgbClr val="343032"/>
                </a:solidFill>
              </a:rPr>
              <a:pPr/>
              <a:t>20</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2091881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867" y="4724398"/>
            <a:ext cx="8594195" cy="1786468"/>
          </a:xfrm>
        </p:spPr>
        <p:txBody>
          <a:bodyPr/>
          <a:lstStyle/>
          <a:p>
            <a:pPr>
              <a:spcAft>
                <a:spcPts val="300"/>
              </a:spcAft>
            </a:pPr>
            <a:r>
              <a:rPr lang="en-NZ" dirty="0" smtClean="0"/>
              <a:t>Similarly </a:t>
            </a:r>
          </a:p>
          <a:p>
            <a:pPr lvl="2">
              <a:spcAft>
                <a:spcPts val="300"/>
              </a:spcAft>
            </a:pPr>
            <a:r>
              <a:rPr lang="en-NZ" dirty="0" smtClean="0">
                <a:solidFill>
                  <a:srgbClr val="FF0000"/>
                </a:solidFill>
              </a:rPr>
              <a:t>Asset </a:t>
            </a:r>
            <a:r>
              <a:rPr lang="en-NZ" dirty="0">
                <a:solidFill>
                  <a:srgbClr val="FF0000"/>
                </a:solidFill>
              </a:rPr>
              <a:t>Management </a:t>
            </a:r>
            <a:r>
              <a:rPr lang="en-NZ" dirty="0" smtClean="0">
                <a:solidFill>
                  <a:srgbClr val="FF0000"/>
                </a:solidFill>
              </a:rPr>
              <a:t>Plans, </a:t>
            </a:r>
            <a:r>
              <a:rPr lang="en-NZ" dirty="0">
                <a:solidFill>
                  <a:srgbClr val="FF0000"/>
                </a:solidFill>
              </a:rPr>
              <a:t>Financial and Funding Strategies</a:t>
            </a:r>
            <a:r>
              <a:rPr lang="en-NZ" dirty="0" smtClean="0">
                <a:solidFill>
                  <a:srgbClr val="FF0000"/>
                </a:solidFill>
              </a:rPr>
              <a:t> </a:t>
            </a:r>
            <a:r>
              <a:rPr lang="en-NZ" dirty="0"/>
              <a:t>need urgent </a:t>
            </a:r>
            <a:r>
              <a:rPr lang="en-NZ" dirty="0" smtClean="0"/>
              <a:t>attention, also  </a:t>
            </a:r>
            <a:r>
              <a:rPr lang="en-NZ" dirty="0">
                <a:solidFill>
                  <a:srgbClr val="FF0000"/>
                </a:solidFill>
              </a:rPr>
              <a:t>Maintenance Planning  </a:t>
            </a:r>
          </a:p>
          <a:p>
            <a:pPr lvl="2">
              <a:spcAft>
                <a:spcPts val="300"/>
              </a:spcAft>
            </a:pPr>
            <a:r>
              <a:rPr lang="en-NZ" dirty="0" smtClean="0">
                <a:solidFill>
                  <a:schemeClr val="accent3">
                    <a:lumMod val="75000"/>
                  </a:schemeClr>
                </a:solidFill>
              </a:rPr>
              <a:t>Operations </a:t>
            </a:r>
            <a:r>
              <a:rPr lang="en-NZ" dirty="0">
                <a:solidFill>
                  <a:schemeClr val="accent3">
                    <a:lumMod val="75000"/>
                  </a:schemeClr>
                </a:solidFill>
              </a:rPr>
              <a:t>Planning and Reporting</a:t>
            </a:r>
            <a:r>
              <a:rPr lang="en-NZ" dirty="0" smtClean="0"/>
              <a:t> also needs attention </a:t>
            </a:r>
          </a:p>
          <a:p>
            <a:pPr lvl="2">
              <a:spcAft>
                <a:spcPts val="300"/>
              </a:spcAft>
            </a:pPr>
            <a:r>
              <a:rPr lang="en-NZ" dirty="0" smtClean="0"/>
              <a:t>To a lesser extent, Capital Investment Strategies, Asset Management Teams, and </a:t>
            </a:r>
            <a:r>
              <a:rPr lang="en-NZ" dirty="0" smtClean="0">
                <a:solidFill>
                  <a:schemeClr val="tx1"/>
                </a:solidFill>
              </a:rPr>
              <a:t>Improvement Planning   </a:t>
            </a:r>
            <a:r>
              <a:rPr lang="en-NZ" dirty="0" smtClean="0"/>
              <a:t>	also need attention.</a:t>
            </a:r>
            <a:endParaRPr lang="en-NZ" dirty="0"/>
          </a:p>
        </p:txBody>
      </p:sp>
      <p:sp>
        <p:nvSpPr>
          <p:cNvPr id="5" name="Title 3"/>
          <p:cNvSpPr>
            <a:spLocks noGrp="1"/>
          </p:cNvSpPr>
          <p:nvPr>
            <p:ph type="title"/>
          </p:nvPr>
        </p:nvSpPr>
        <p:spPr>
          <a:xfrm>
            <a:off x="76199" y="215900"/>
            <a:ext cx="8932863" cy="419100"/>
          </a:xfrm>
        </p:spPr>
        <p:txBody>
          <a:bodyPr>
            <a:normAutofit/>
          </a:bodyPr>
          <a:lstStyle/>
          <a:p>
            <a:pPr algn="ctr">
              <a:lnSpc>
                <a:spcPts val="2500"/>
              </a:lnSpc>
            </a:pPr>
            <a:r>
              <a:rPr lang="en-AU" altLang="en-US" sz="2800" kern="0" dirty="0" err="1" smtClean="0"/>
              <a:t>Wananga</a:t>
            </a:r>
            <a:r>
              <a:rPr lang="en-AU" altLang="en-US" sz="2800" kern="0" dirty="0" smtClean="0"/>
              <a:t> results (</a:t>
            </a:r>
            <a:r>
              <a:rPr lang="en-AU" altLang="en-US" sz="2800" kern="0" dirty="0" err="1" smtClean="0"/>
              <a:t>cont</a:t>
            </a:r>
            <a:r>
              <a:rPr lang="en-AU" altLang="en-US" sz="2800" kern="0" dirty="0" smtClean="0"/>
              <a:t>….)</a:t>
            </a:r>
            <a:endParaRPr lang="en-US" altLang="en-US" sz="28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708975"/>
            <a:ext cx="7899400" cy="40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4" name="Slide Number Placeholder 3"/>
          <p:cNvSpPr>
            <a:spLocks noGrp="1"/>
          </p:cNvSpPr>
          <p:nvPr>
            <p:ph type="sldNum" sz="quarter" idx="12"/>
          </p:nvPr>
        </p:nvSpPr>
        <p:spPr/>
        <p:txBody>
          <a:bodyPr/>
          <a:lstStyle/>
          <a:p>
            <a:fld id="{3D7E66F4-7F49-5142-AA5F-4193891D626C}" type="slidenum">
              <a:rPr lang="en-US" smtClean="0">
                <a:solidFill>
                  <a:srgbClr val="343032"/>
                </a:solidFill>
              </a:rPr>
              <a:pPr/>
              <a:t>21</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1135347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62467"/>
            <a:ext cx="8932333" cy="618066"/>
          </a:xfrm>
        </p:spPr>
        <p:txBody>
          <a:bodyPr>
            <a:noAutofit/>
          </a:bodyPr>
          <a:lstStyle/>
          <a:p>
            <a:pPr algn="ctr">
              <a:lnSpc>
                <a:spcPts val="2500"/>
              </a:lnSpc>
            </a:pPr>
            <a:r>
              <a:rPr lang="en-US" altLang="en-US" sz="2800" kern="0" dirty="0" smtClean="0"/>
              <a:t/>
            </a:r>
            <a:br>
              <a:rPr lang="en-US" altLang="en-US" sz="2800" kern="0" dirty="0" smtClean="0"/>
            </a:br>
            <a:r>
              <a:rPr lang="en-US" altLang="en-US" sz="2800" kern="0" dirty="0" smtClean="0"/>
              <a:t>Summary– Gap to target score</a:t>
            </a:r>
            <a:br>
              <a:rPr lang="en-US" altLang="en-US" sz="2800" kern="0" dirty="0" smtClean="0"/>
            </a:br>
            <a:r>
              <a:rPr lang="en-US" altLang="en-US" sz="2800" kern="0" dirty="0" smtClean="0"/>
              <a:t/>
            </a:r>
            <a:br>
              <a:rPr lang="en-US" altLang="en-US" sz="2800" kern="0" dirty="0" smtClean="0"/>
            </a:br>
            <a:endParaRPr lang="en-US" altLang="en-US" sz="2800" kern="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23" y="1227667"/>
            <a:ext cx="8064344" cy="375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1877" y="5032401"/>
            <a:ext cx="7931056" cy="1077218"/>
          </a:xfrm>
          <a:prstGeom prst="rect">
            <a:avLst/>
          </a:prstGeom>
          <a:noFill/>
        </p:spPr>
        <p:txBody>
          <a:bodyPr wrap="square" rtlCol="0">
            <a:spAutoFit/>
          </a:bodyPr>
          <a:lstStyle/>
          <a:p>
            <a:r>
              <a:rPr lang="en-NZ" sz="1600" b="1" dirty="0">
                <a:latin typeface="+mn-lt"/>
              </a:rPr>
              <a:t>Asset Management Plans</a:t>
            </a:r>
            <a:r>
              <a:rPr lang="en-NZ" sz="1600" dirty="0">
                <a:latin typeface="+mn-lt"/>
              </a:rPr>
              <a:t>, Financial and Funding </a:t>
            </a:r>
            <a:r>
              <a:rPr lang="en-NZ" sz="1600" dirty="0" smtClean="0">
                <a:latin typeface="+mn-lt"/>
              </a:rPr>
              <a:t>Strategies, Improvement Planning and Information systems are common concerns across the sector.</a:t>
            </a:r>
            <a:endParaRPr lang="en-NZ" sz="1600" dirty="0">
              <a:latin typeface="+mn-lt"/>
            </a:endParaRPr>
          </a:p>
          <a:p>
            <a:endParaRPr lang="en-NZ" sz="1600" dirty="0" smtClean="0">
              <a:latin typeface="+mn-lt"/>
            </a:endParaRPr>
          </a:p>
          <a:p>
            <a:r>
              <a:rPr lang="en-NZ" sz="1600" dirty="0" smtClean="0">
                <a:latin typeface="+mn-lt"/>
              </a:rPr>
              <a:t>Maintenance Planning and Operations Planning and Reporting are also problematic.</a:t>
            </a:r>
            <a:endParaRPr lang="en-NZ" sz="1600" dirty="0">
              <a:latin typeface="+mn-lt"/>
            </a:endParaRPr>
          </a:p>
        </p:txBody>
      </p:sp>
      <p:sp>
        <p:nvSpPr>
          <p:cNvPr id="2" name="Date Placeholder 1"/>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3" name="Slide Number Placeholder 2"/>
          <p:cNvSpPr>
            <a:spLocks noGrp="1"/>
          </p:cNvSpPr>
          <p:nvPr>
            <p:ph type="sldNum" sz="quarter" idx="12"/>
          </p:nvPr>
        </p:nvSpPr>
        <p:spPr/>
        <p:txBody>
          <a:bodyPr/>
          <a:lstStyle/>
          <a:p>
            <a:fld id="{3D7E66F4-7F49-5142-AA5F-4193891D626C}" type="slidenum">
              <a:rPr lang="en-US" smtClean="0">
                <a:solidFill>
                  <a:srgbClr val="343032"/>
                </a:solidFill>
              </a:rPr>
              <a:pPr/>
              <a:t>22</a:t>
            </a:fld>
            <a:endParaRPr lang="en-US">
              <a:solidFill>
                <a:srgbClr val="343032"/>
              </a:solidFill>
            </a:endParaRPr>
          </a:p>
        </p:txBody>
      </p:sp>
      <p:sp>
        <p:nvSpPr>
          <p:cNvPr id="5" name="Footer Placeholder 4"/>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1766647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495" y="418680"/>
            <a:ext cx="7893981" cy="436453"/>
          </a:xfrm>
        </p:spPr>
        <p:txBody>
          <a:bodyPr>
            <a:normAutofit/>
          </a:bodyPr>
          <a:lstStyle/>
          <a:p>
            <a:pPr algn="ctr">
              <a:lnSpc>
                <a:spcPts val="2500"/>
              </a:lnSpc>
            </a:pPr>
            <a:r>
              <a:rPr lang="en-US" altLang="en-US" sz="2800" dirty="0"/>
              <a:t>Long Term Investment Plans (LTIP)</a:t>
            </a:r>
          </a:p>
        </p:txBody>
      </p:sp>
      <p:sp>
        <p:nvSpPr>
          <p:cNvPr id="3" name="Content Placeholder 2"/>
          <p:cNvSpPr>
            <a:spLocks noGrp="1"/>
          </p:cNvSpPr>
          <p:nvPr>
            <p:ph idx="1"/>
          </p:nvPr>
        </p:nvSpPr>
        <p:spPr>
          <a:xfrm>
            <a:off x="245533" y="931333"/>
            <a:ext cx="8771467" cy="5173133"/>
          </a:xfrm>
        </p:spPr>
        <p:txBody>
          <a:bodyPr vert="horz" lIns="0" tIns="0" rIns="0" bIns="0" rtlCol="0">
            <a:noAutofit/>
          </a:bodyPr>
          <a:lstStyle/>
          <a:p>
            <a:pPr>
              <a:spcBef>
                <a:spcPts val="600"/>
              </a:spcBef>
              <a:spcAft>
                <a:spcPts val="0"/>
              </a:spcAft>
            </a:pPr>
            <a:r>
              <a:rPr lang="en-US" sz="1800" dirty="0"/>
              <a:t>The requirement for LTIPs is set out in Cabinet Office circular CO(15)5, which took effect from 1 July 2015.</a:t>
            </a:r>
          </a:p>
          <a:p>
            <a:pPr>
              <a:spcBef>
                <a:spcPts val="600"/>
              </a:spcBef>
              <a:spcAft>
                <a:spcPts val="0"/>
              </a:spcAft>
            </a:pPr>
            <a:r>
              <a:rPr lang="en-US" sz="1800" dirty="0"/>
              <a:t>Purpose of the circular  was  “…to give effect to Cabinet's intention that there is active stewardship of government resources, and strong alignment between individual investments and the government's long-term priorities”. </a:t>
            </a:r>
            <a:endParaRPr lang="en-US" sz="1800" dirty="0" smtClean="0"/>
          </a:p>
          <a:p>
            <a:pPr>
              <a:spcBef>
                <a:spcPts val="600"/>
              </a:spcBef>
              <a:spcAft>
                <a:spcPts val="0"/>
              </a:spcAft>
            </a:pPr>
            <a:r>
              <a:rPr lang="en-US" sz="1800" dirty="0"/>
              <a:t>For investment-intensive agencies, a Long Term Investment Plan (LTIP): </a:t>
            </a:r>
          </a:p>
          <a:p>
            <a:pPr lvl="2"/>
            <a:r>
              <a:rPr lang="en-US" dirty="0"/>
              <a:t>describes an agency’s or sector’s investment journey subject to their long term vision and goals. It shows what will be invested in and how investment will occur in order to support the delivery of an agency’s or sector’s strategy,</a:t>
            </a:r>
            <a:endParaRPr lang="en-NZ" dirty="0"/>
          </a:p>
          <a:p>
            <a:pPr lvl="2"/>
            <a:r>
              <a:rPr lang="en-US" dirty="0"/>
              <a:t>is a planning document with a horizon of at least 10 years and should be refreshed at least once every two years,</a:t>
            </a:r>
          </a:p>
          <a:p>
            <a:pPr lvl="2"/>
            <a:r>
              <a:rPr lang="en-US" dirty="0"/>
              <a:t>covers all investments, assets, disposals, lease arrangements and as-a-service investments,</a:t>
            </a:r>
          </a:p>
          <a:p>
            <a:pPr lvl="2"/>
            <a:r>
              <a:rPr lang="en-US" dirty="0"/>
              <a:t>is available for sharing (with central agency),</a:t>
            </a:r>
          </a:p>
          <a:p>
            <a:pPr lvl="2"/>
            <a:r>
              <a:rPr lang="en-US" dirty="0"/>
              <a:t>provides evidence of affordability of investments and funding, and links to forecast financial statements,</a:t>
            </a:r>
          </a:p>
          <a:p>
            <a:pPr lvl="2"/>
            <a:r>
              <a:rPr lang="en-US" dirty="0"/>
              <a:t>includes benefits from investments and whole-of-life costs,</a:t>
            </a:r>
          </a:p>
          <a:p>
            <a:pPr lvl="2"/>
            <a:r>
              <a:rPr lang="en-US" dirty="0"/>
              <a:t>identifies risks.</a:t>
            </a:r>
          </a:p>
          <a:p>
            <a:pPr marL="0" indent="0">
              <a:spcAft>
                <a:spcPts val="0"/>
              </a:spcAft>
              <a:buNone/>
            </a:pPr>
            <a:r>
              <a:rPr lang="en-US" sz="1800" dirty="0" smtClean="0"/>
              <a:t>LTIPs </a:t>
            </a:r>
            <a:r>
              <a:rPr lang="en-US" sz="1800" dirty="0"/>
              <a:t>are therefore similar to a </a:t>
            </a:r>
            <a:r>
              <a:rPr lang="en-US" sz="1800" dirty="0" smtClean="0"/>
              <a:t>“(Strategic) </a:t>
            </a:r>
            <a:r>
              <a:rPr lang="en-US" sz="1800" dirty="0"/>
              <a:t>Asset Management Plans (SAMP)” produced by TEIs.</a:t>
            </a:r>
            <a:endParaRPr lang="en-NZ" sz="1800" dirty="0"/>
          </a:p>
        </p:txBody>
      </p:sp>
      <p:sp>
        <p:nvSpPr>
          <p:cNvPr id="2" name="Date Placeholder 1"/>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5" name="Slide Number Placeholder 4"/>
          <p:cNvSpPr>
            <a:spLocks noGrp="1"/>
          </p:cNvSpPr>
          <p:nvPr>
            <p:ph type="sldNum" sz="quarter" idx="12"/>
          </p:nvPr>
        </p:nvSpPr>
        <p:spPr/>
        <p:txBody>
          <a:bodyPr/>
          <a:lstStyle/>
          <a:p>
            <a:fld id="{3D7E66F4-7F49-5142-AA5F-4193891D626C}" type="slidenum">
              <a:rPr lang="en-US" smtClean="0">
                <a:solidFill>
                  <a:srgbClr val="343032"/>
                </a:solidFill>
              </a:rPr>
              <a:pPr/>
              <a:t>23</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102682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495" y="350948"/>
            <a:ext cx="7893981" cy="394120"/>
          </a:xfrm>
        </p:spPr>
        <p:txBody>
          <a:bodyPr>
            <a:normAutofit/>
          </a:bodyPr>
          <a:lstStyle/>
          <a:p>
            <a:pPr algn="ctr">
              <a:lnSpc>
                <a:spcPts val="2500"/>
              </a:lnSpc>
            </a:pPr>
            <a:r>
              <a:rPr lang="en-US" sz="2800" dirty="0"/>
              <a:t>(Strategic) Asset Management Plans</a:t>
            </a:r>
            <a:endParaRPr lang="en-US" altLang="en-US" sz="2800" dirty="0"/>
          </a:p>
        </p:txBody>
      </p:sp>
      <p:sp>
        <p:nvSpPr>
          <p:cNvPr id="3" name="Content Placeholder 2"/>
          <p:cNvSpPr>
            <a:spLocks noGrp="1"/>
          </p:cNvSpPr>
          <p:nvPr>
            <p:ph idx="1"/>
          </p:nvPr>
        </p:nvSpPr>
        <p:spPr>
          <a:xfrm>
            <a:off x="135467" y="812801"/>
            <a:ext cx="8923866" cy="5892799"/>
          </a:xfrm>
        </p:spPr>
        <p:txBody>
          <a:bodyPr/>
          <a:lstStyle/>
          <a:p>
            <a:pPr marL="0" indent="0">
              <a:spcBef>
                <a:spcPts val="600"/>
              </a:spcBef>
              <a:spcAft>
                <a:spcPts val="0"/>
              </a:spcAft>
              <a:buNone/>
            </a:pPr>
            <a:r>
              <a:rPr lang="en-US" sz="1800" b="1" dirty="0" smtClean="0"/>
              <a:t>Status of asset management plans as per the independent assessments conducted in 2017 </a:t>
            </a:r>
          </a:p>
          <a:p>
            <a:pPr>
              <a:spcBef>
                <a:spcPts val="600"/>
              </a:spcBef>
              <a:spcAft>
                <a:spcPts val="0"/>
              </a:spcAft>
            </a:pPr>
            <a:r>
              <a:rPr lang="en-US" dirty="0" smtClean="0"/>
              <a:t>14</a:t>
            </a:r>
            <a:r>
              <a:rPr lang="en-US" b="1" baseline="30000" dirty="0" smtClean="0"/>
              <a:t>*</a:t>
            </a:r>
            <a:r>
              <a:rPr lang="en-US" dirty="0" smtClean="0"/>
              <a:t> </a:t>
            </a:r>
            <a:r>
              <a:rPr lang="en-US" dirty="0"/>
              <a:t>TEIs have asset management plans (AMP) that are </a:t>
            </a:r>
            <a:r>
              <a:rPr lang="en-US" i="1" dirty="0"/>
              <a:t>current</a:t>
            </a:r>
            <a:r>
              <a:rPr lang="en-US" dirty="0"/>
              <a:t> or </a:t>
            </a:r>
            <a:r>
              <a:rPr lang="en-US" i="1" dirty="0"/>
              <a:t>less than three years old </a:t>
            </a:r>
            <a:r>
              <a:rPr lang="en-US" dirty="0"/>
              <a:t>or </a:t>
            </a:r>
            <a:r>
              <a:rPr lang="en-US" i="1" dirty="0"/>
              <a:t>currently being updated</a:t>
            </a:r>
            <a:r>
              <a:rPr lang="en-US" dirty="0"/>
              <a:t>.</a:t>
            </a:r>
          </a:p>
          <a:p>
            <a:pPr>
              <a:spcBef>
                <a:spcPts val="600"/>
              </a:spcBef>
              <a:spcAft>
                <a:spcPts val="0"/>
              </a:spcAft>
            </a:pPr>
            <a:r>
              <a:rPr lang="en-US" dirty="0"/>
              <a:t>12 TEIs </a:t>
            </a:r>
            <a:r>
              <a:rPr lang="en-US" i="1" dirty="0"/>
              <a:t>do not have a formal AMP in place </a:t>
            </a:r>
            <a:r>
              <a:rPr lang="en-US" dirty="0"/>
              <a:t>or </a:t>
            </a:r>
            <a:r>
              <a:rPr lang="en-US" i="1" dirty="0"/>
              <a:t>existing AMPs are more than four years old/out-of-date</a:t>
            </a:r>
            <a:r>
              <a:rPr lang="en-US" dirty="0"/>
              <a:t>. In many instances </a:t>
            </a:r>
            <a:r>
              <a:rPr lang="en-US" i="1" dirty="0"/>
              <a:t>information exists in a range of documents but not properly consolidated in an AMP</a:t>
            </a:r>
            <a:r>
              <a:rPr lang="en-US" dirty="0"/>
              <a:t>.</a:t>
            </a:r>
          </a:p>
          <a:p>
            <a:pPr>
              <a:spcBef>
                <a:spcPts val="600"/>
              </a:spcBef>
              <a:spcAft>
                <a:spcPts val="0"/>
              </a:spcAft>
            </a:pPr>
            <a:r>
              <a:rPr lang="en-US" dirty="0"/>
              <a:t>Many AMPs </a:t>
            </a:r>
            <a:r>
              <a:rPr lang="en-US" i="1" dirty="0"/>
              <a:t>do not incorporate ICT </a:t>
            </a:r>
            <a:r>
              <a:rPr lang="en-US" i="1" dirty="0" smtClean="0"/>
              <a:t>assets</a:t>
            </a:r>
            <a:r>
              <a:rPr lang="en-US" dirty="0"/>
              <a:t> </a:t>
            </a:r>
            <a:r>
              <a:rPr lang="en-US" dirty="0" smtClean="0"/>
              <a:t>in their AMPs.</a:t>
            </a:r>
            <a:endParaRPr lang="en-US" dirty="0"/>
          </a:p>
          <a:p>
            <a:pPr>
              <a:spcBef>
                <a:spcPts val="600"/>
              </a:spcBef>
              <a:spcAft>
                <a:spcPts val="0"/>
              </a:spcAft>
            </a:pPr>
            <a:r>
              <a:rPr lang="en-US" dirty="0"/>
              <a:t>Seven TEIs have achieved intermediate level (65-80 on a scale of 0-110) for AMPs in latest independent assessments and </a:t>
            </a:r>
            <a:r>
              <a:rPr lang="en-US" dirty="0" smtClean="0"/>
              <a:t>10 </a:t>
            </a:r>
            <a:r>
              <a:rPr lang="en-US" dirty="0"/>
              <a:t>have achieved the core level (45-60). Highest score is 80.</a:t>
            </a:r>
          </a:p>
          <a:p>
            <a:pPr>
              <a:spcBef>
                <a:spcPts val="600"/>
              </a:spcBef>
              <a:spcAft>
                <a:spcPts val="0"/>
              </a:spcAft>
            </a:pPr>
            <a:r>
              <a:rPr lang="en-US" dirty="0"/>
              <a:t>10 TEIs have achieved only the minimum level for AMPs (25-40). Lowest score is 30.</a:t>
            </a:r>
          </a:p>
          <a:p>
            <a:pPr marL="0" indent="0">
              <a:spcBef>
                <a:spcPts val="600"/>
              </a:spcBef>
              <a:spcAft>
                <a:spcPts val="0"/>
              </a:spcAft>
              <a:buNone/>
            </a:pPr>
            <a:r>
              <a:rPr lang="en-US" sz="1800" b="1" dirty="0" smtClean="0"/>
              <a:t>Some of the positive comments in independent assessments –</a:t>
            </a:r>
          </a:p>
          <a:p>
            <a:pPr>
              <a:spcBef>
                <a:spcPts val="600"/>
              </a:spcBef>
              <a:spcAft>
                <a:spcPts val="0"/>
              </a:spcAft>
            </a:pPr>
            <a:r>
              <a:rPr lang="en-US" dirty="0" smtClean="0"/>
              <a:t>…..a </a:t>
            </a:r>
            <a:r>
              <a:rPr lang="en-US" dirty="0"/>
              <a:t>comprehensive and well developed document that describes the current </a:t>
            </a:r>
            <a:r>
              <a:rPr lang="en-US" dirty="0" smtClean="0"/>
              <a:t>asset </a:t>
            </a:r>
            <a:r>
              <a:rPr lang="en-US" dirty="0"/>
              <a:t>planning environment, current </a:t>
            </a:r>
            <a:r>
              <a:rPr lang="en-US" dirty="0" err="1" smtClean="0"/>
              <a:t>programmes</a:t>
            </a:r>
            <a:r>
              <a:rPr lang="en-US" dirty="0" smtClean="0"/>
              <a:t>, </a:t>
            </a:r>
            <a:r>
              <a:rPr lang="en-US" dirty="0"/>
              <a:t>planned investments, and financial forecasts. Progressive increases in the level of details and alignment with good-practice asset management plans. Provides a good summary of the level of service targets and </a:t>
            </a:r>
            <a:r>
              <a:rPr lang="en-US" dirty="0" smtClean="0"/>
              <a:t>shortfalls, projected </a:t>
            </a:r>
            <a:r>
              <a:rPr lang="en-US" dirty="0"/>
              <a:t>changes in demand and planned </a:t>
            </a:r>
            <a:r>
              <a:rPr lang="en-US" dirty="0" smtClean="0"/>
              <a:t>responses.</a:t>
            </a:r>
          </a:p>
          <a:p>
            <a:pPr>
              <a:spcBef>
                <a:spcPts val="600"/>
              </a:spcBef>
              <a:spcAft>
                <a:spcPts val="0"/>
              </a:spcAft>
            </a:pPr>
            <a:r>
              <a:rPr lang="en-US" dirty="0" smtClean="0"/>
              <a:t>……strong </a:t>
            </a:r>
            <a:r>
              <a:rPr lang="en-US" dirty="0"/>
              <a:t>linkages between Campus Development Plan </a:t>
            </a:r>
            <a:r>
              <a:rPr lang="en-US" dirty="0" smtClean="0"/>
              <a:t>and SAMP, </a:t>
            </a:r>
            <a:r>
              <a:rPr lang="en-US" dirty="0"/>
              <a:t>includes a monitoring and review </a:t>
            </a:r>
            <a:r>
              <a:rPr lang="en-US" dirty="0" err="1"/>
              <a:t>programme</a:t>
            </a:r>
            <a:r>
              <a:rPr lang="en-US" dirty="0" smtClean="0"/>
              <a:t>. 20 </a:t>
            </a:r>
            <a:r>
              <a:rPr lang="en-US" dirty="0"/>
              <a:t>year detailed financial forecasts </a:t>
            </a:r>
            <a:r>
              <a:rPr lang="en-US" dirty="0" smtClean="0"/>
              <a:t>included </a:t>
            </a:r>
            <a:r>
              <a:rPr lang="en-US" dirty="0"/>
              <a:t>in the SAMP. Six monthly reporting on achievement of </a:t>
            </a:r>
            <a:r>
              <a:rPr lang="en-US" dirty="0" smtClean="0"/>
              <a:t>SAMP.</a:t>
            </a:r>
          </a:p>
          <a:p>
            <a:pPr>
              <a:spcBef>
                <a:spcPts val="600"/>
              </a:spcBef>
              <a:spcAft>
                <a:spcPts val="0"/>
              </a:spcAft>
            </a:pPr>
            <a:r>
              <a:rPr lang="en-US" dirty="0" smtClean="0"/>
              <a:t> …..has </a:t>
            </a:r>
            <a:r>
              <a:rPr lang="en-US" dirty="0"/>
              <a:t>iteratively developed a facilities focused </a:t>
            </a:r>
            <a:r>
              <a:rPr lang="en-US" dirty="0" smtClean="0"/>
              <a:t>SAMP</a:t>
            </a:r>
          </a:p>
          <a:p>
            <a:pPr>
              <a:spcBef>
                <a:spcPts val="600"/>
              </a:spcBef>
              <a:spcAft>
                <a:spcPts val="0"/>
              </a:spcAft>
            </a:pPr>
            <a:r>
              <a:rPr lang="en-US" dirty="0" smtClean="0"/>
              <a:t> 					………..has broad input.</a:t>
            </a:r>
          </a:p>
          <a:p>
            <a:pPr marL="0" indent="0">
              <a:spcBef>
                <a:spcPts val="600"/>
              </a:spcBef>
              <a:spcAft>
                <a:spcPts val="0"/>
              </a:spcAft>
              <a:buNone/>
            </a:pPr>
            <a:r>
              <a:rPr lang="en-US" dirty="0" smtClean="0"/>
              <a:t>					* </a:t>
            </a:r>
            <a:r>
              <a:rPr lang="en-US" sz="1200" dirty="0" err="1"/>
              <a:t>W</a:t>
            </a:r>
            <a:r>
              <a:rPr lang="en-US" sz="1200" dirty="0" err="1" smtClean="0"/>
              <a:t>elTec</a:t>
            </a:r>
            <a:r>
              <a:rPr lang="en-US" sz="1200" dirty="0" smtClean="0"/>
              <a:t> &amp; </a:t>
            </a:r>
            <a:r>
              <a:rPr lang="en-US" sz="1200" dirty="0" err="1" smtClean="0"/>
              <a:t>Whitireia</a:t>
            </a:r>
            <a:r>
              <a:rPr lang="en-US" sz="1200" dirty="0" smtClean="0"/>
              <a:t> are combined.</a:t>
            </a:r>
          </a:p>
        </p:txBody>
      </p:sp>
      <p:sp>
        <p:nvSpPr>
          <p:cNvPr id="2" name="Date Placeholder 1"/>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5" name="Slide Number Placeholder 4"/>
          <p:cNvSpPr>
            <a:spLocks noGrp="1"/>
          </p:cNvSpPr>
          <p:nvPr>
            <p:ph type="sldNum" sz="quarter" idx="12"/>
          </p:nvPr>
        </p:nvSpPr>
        <p:spPr/>
        <p:txBody>
          <a:bodyPr/>
          <a:lstStyle/>
          <a:p>
            <a:fld id="{3D7E66F4-7F49-5142-AA5F-4193891D626C}" type="slidenum">
              <a:rPr lang="en-US" smtClean="0">
                <a:solidFill>
                  <a:srgbClr val="343032"/>
                </a:solidFill>
              </a:rPr>
              <a:pPr/>
              <a:t>24</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2103005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325548"/>
            <a:ext cx="8932333" cy="504186"/>
          </a:xfrm>
        </p:spPr>
        <p:txBody>
          <a:bodyPr>
            <a:normAutofit/>
          </a:bodyPr>
          <a:lstStyle/>
          <a:p>
            <a:pPr algn="ctr">
              <a:lnSpc>
                <a:spcPts val="2500"/>
              </a:lnSpc>
            </a:pPr>
            <a:r>
              <a:rPr lang="en-US" sz="2800" dirty="0"/>
              <a:t>(</a:t>
            </a:r>
            <a:r>
              <a:rPr lang="en-US" sz="2800" dirty="0" smtClean="0"/>
              <a:t>Strategic) </a:t>
            </a:r>
            <a:r>
              <a:rPr lang="en-US" sz="2800" dirty="0"/>
              <a:t>Asset Management </a:t>
            </a:r>
            <a:r>
              <a:rPr lang="en-US" sz="2800" dirty="0" smtClean="0"/>
              <a:t>Plans (</a:t>
            </a:r>
            <a:r>
              <a:rPr lang="en-US" sz="2800" dirty="0" err="1" smtClean="0"/>
              <a:t>cont</a:t>
            </a:r>
            <a:r>
              <a:rPr lang="en-US" sz="2800" dirty="0" smtClean="0"/>
              <a:t>….)</a:t>
            </a:r>
            <a:endParaRPr lang="en-US" altLang="en-US" sz="2800" dirty="0" smtClean="0"/>
          </a:p>
        </p:txBody>
      </p:sp>
      <p:sp>
        <p:nvSpPr>
          <p:cNvPr id="3" name="Content Placeholder 2"/>
          <p:cNvSpPr>
            <a:spLocks noGrp="1"/>
          </p:cNvSpPr>
          <p:nvPr>
            <p:ph idx="1"/>
          </p:nvPr>
        </p:nvSpPr>
        <p:spPr>
          <a:xfrm>
            <a:off x="397933" y="922866"/>
            <a:ext cx="8322734" cy="5647267"/>
          </a:xfrm>
        </p:spPr>
        <p:txBody>
          <a:bodyPr/>
          <a:lstStyle/>
          <a:p>
            <a:pPr marL="0" indent="0">
              <a:spcBef>
                <a:spcPts val="600"/>
              </a:spcBef>
              <a:spcAft>
                <a:spcPts val="0"/>
              </a:spcAft>
              <a:buNone/>
            </a:pPr>
            <a:r>
              <a:rPr lang="en-US" b="1" dirty="0" smtClean="0"/>
              <a:t>Some of the other comments in independent assessments –</a:t>
            </a:r>
          </a:p>
          <a:p>
            <a:pPr>
              <a:spcBef>
                <a:spcPts val="600"/>
              </a:spcBef>
              <a:spcAft>
                <a:spcPts val="0"/>
              </a:spcAft>
            </a:pPr>
            <a:r>
              <a:rPr lang="en-US" dirty="0" smtClean="0"/>
              <a:t>…..not updated since 2012, no longer represents a fair AM practice</a:t>
            </a:r>
          </a:p>
          <a:p>
            <a:pPr>
              <a:spcBef>
                <a:spcPts val="600"/>
              </a:spcBef>
              <a:spcAft>
                <a:spcPts val="0"/>
              </a:spcAft>
            </a:pPr>
            <a:r>
              <a:rPr lang="en-US" dirty="0" smtClean="0"/>
              <a:t>…..no organisation wide AMP exists, …..</a:t>
            </a:r>
            <a:r>
              <a:rPr lang="en-US" dirty="0"/>
              <a:t>no formal AMP, …..AMP not updated and out of </a:t>
            </a:r>
            <a:r>
              <a:rPr lang="en-US" dirty="0" smtClean="0"/>
              <a:t>date</a:t>
            </a:r>
          </a:p>
          <a:p>
            <a:pPr>
              <a:spcBef>
                <a:spcPts val="600"/>
              </a:spcBef>
              <a:spcAft>
                <a:spcPts val="0"/>
              </a:spcAft>
            </a:pPr>
            <a:r>
              <a:rPr lang="en-US" dirty="0"/>
              <a:t>…..out of date, not useful as a planning or operational document, need to broaden scope </a:t>
            </a:r>
          </a:p>
          <a:p>
            <a:pPr>
              <a:spcBef>
                <a:spcPts val="600"/>
              </a:spcBef>
              <a:spcAft>
                <a:spcPts val="0"/>
              </a:spcAft>
            </a:pPr>
            <a:r>
              <a:rPr lang="en-US" dirty="0" smtClean="0"/>
              <a:t>…..</a:t>
            </a:r>
            <a:r>
              <a:rPr lang="en-US" dirty="0"/>
              <a:t>no AMP exists, information exists in other documents and folders</a:t>
            </a:r>
          </a:p>
          <a:p>
            <a:pPr>
              <a:spcBef>
                <a:spcPts val="600"/>
              </a:spcBef>
              <a:spcAft>
                <a:spcPts val="0"/>
              </a:spcAft>
            </a:pPr>
            <a:r>
              <a:rPr lang="en-US" dirty="0" smtClean="0"/>
              <a:t>…..no consolidated document exists</a:t>
            </a:r>
          </a:p>
          <a:p>
            <a:pPr>
              <a:spcBef>
                <a:spcPts val="600"/>
              </a:spcBef>
              <a:spcAft>
                <a:spcPts val="0"/>
              </a:spcAft>
            </a:pPr>
            <a:r>
              <a:rPr lang="en-US" dirty="0"/>
              <a:t>…..limited value due to missing sections and old data</a:t>
            </a:r>
          </a:p>
          <a:p>
            <a:pPr>
              <a:spcBef>
                <a:spcPts val="600"/>
              </a:spcBef>
              <a:spcAft>
                <a:spcPts val="0"/>
              </a:spcAft>
            </a:pPr>
            <a:r>
              <a:rPr lang="en-US" dirty="0" smtClean="0"/>
              <a:t>…..large sections incomplete, some sections not updated since….</a:t>
            </a:r>
          </a:p>
          <a:p>
            <a:pPr>
              <a:spcBef>
                <a:spcPts val="600"/>
              </a:spcBef>
              <a:spcAft>
                <a:spcPts val="0"/>
              </a:spcAft>
            </a:pPr>
            <a:r>
              <a:rPr lang="en-US" dirty="0" smtClean="0"/>
              <a:t>…..data and information in various places, needs collation</a:t>
            </a:r>
          </a:p>
          <a:p>
            <a:pPr>
              <a:spcBef>
                <a:spcPts val="600"/>
              </a:spcBef>
              <a:spcAft>
                <a:spcPts val="0"/>
              </a:spcAft>
            </a:pPr>
            <a:r>
              <a:rPr lang="en-US" dirty="0" smtClean="0"/>
              <a:t>…..several areas need further development</a:t>
            </a:r>
          </a:p>
          <a:p>
            <a:pPr>
              <a:spcBef>
                <a:spcPts val="600"/>
              </a:spcBef>
              <a:spcAft>
                <a:spcPts val="0"/>
              </a:spcAft>
            </a:pPr>
            <a:r>
              <a:rPr lang="en-US" dirty="0" smtClean="0"/>
              <a:t>…..information in other documents/various places</a:t>
            </a:r>
          </a:p>
          <a:p>
            <a:pPr marL="0" indent="0">
              <a:spcBef>
                <a:spcPts val="600"/>
              </a:spcBef>
              <a:spcAft>
                <a:spcPts val="0"/>
              </a:spcAft>
              <a:buNone/>
            </a:pPr>
            <a:r>
              <a:rPr lang="en-US" b="1" dirty="0" smtClean="0"/>
              <a:t>Re ICT Plans</a:t>
            </a:r>
          </a:p>
          <a:p>
            <a:pPr>
              <a:spcBef>
                <a:spcPts val="600"/>
              </a:spcBef>
              <a:spcAft>
                <a:spcPts val="0"/>
              </a:spcAft>
            </a:pPr>
            <a:r>
              <a:rPr lang="en-US" dirty="0" smtClean="0"/>
              <a:t>…..ISSP out of date, …..no ITS AMP in place, …..ICT excluded, …..lacks infrastructure and ICT</a:t>
            </a:r>
          </a:p>
          <a:p>
            <a:pPr>
              <a:spcBef>
                <a:spcPts val="600"/>
              </a:spcBef>
              <a:spcAft>
                <a:spcPts val="0"/>
              </a:spcAft>
            </a:pPr>
            <a:r>
              <a:rPr lang="en-US" dirty="0" smtClean="0"/>
              <a:t>…..does not include IT and other classes of assets, …..no ISSP or faculty asset plans</a:t>
            </a:r>
          </a:p>
          <a:p>
            <a:pPr>
              <a:spcBef>
                <a:spcPts val="600"/>
              </a:spcBef>
              <a:spcAft>
                <a:spcPts val="0"/>
              </a:spcAft>
            </a:pPr>
            <a:r>
              <a:rPr lang="en-US" dirty="0" smtClean="0"/>
              <a:t>….. no current plans for ICT, etc. </a:t>
            </a:r>
            <a:r>
              <a:rPr lang="en-US" i="1" dirty="0" smtClean="0"/>
              <a:t>(see hand-out on ICT seminar)</a:t>
            </a:r>
            <a:endParaRPr lang="en-US" dirty="0" smtClean="0"/>
          </a:p>
          <a:p>
            <a:pPr marL="0" indent="0">
              <a:spcBef>
                <a:spcPts val="1200"/>
              </a:spcBef>
              <a:buNone/>
            </a:pPr>
            <a:r>
              <a:rPr lang="en-US" dirty="0"/>
              <a:t>	</a:t>
            </a:r>
            <a:r>
              <a:rPr lang="en-US" dirty="0" smtClean="0"/>
              <a:t>	</a:t>
            </a:r>
            <a:r>
              <a:rPr lang="en-US" sz="1800" b="1" dirty="0" smtClean="0"/>
              <a:t>Denotes a situation that needs immediate and urgent attention</a:t>
            </a:r>
            <a:r>
              <a:rPr lang="en-US" sz="1800" dirty="0" smtClean="0"/>
              <a:t>.</a:t>
            </a:r>
          </a:p>
          <a:p>
            <a:pPr marL="0" indent="0">
              <a:spcBef>
                <a:spcPts val="1200"/>
              </a:spcBef>
              <a:buNone/>
            </a:pPr>
            <a:endParaRPr lang="en-NZ" sz="1800" dirty="0"/>
          </a:p>
        </p:txBody>
      </p:sp>
      <p:sp>
        <p:nvSpPr>
          <p:cNvPr id="2" name="Date Placeholder 1"/>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5" name="Slide Number Placeholder 4"/>
          <p:cNvSpPr>
            <a:spLocks noGrp="1"/>
          </p:cNvSpPr>
          <p:nvPr>
            <p:ph type="sldNum" sz="quarter" idx="12"/>
          </p:nvPr>
        </p:nvSpPr>
        <p:spPr/>
        <p:txBody>
          <a:bodyPr/>
          <a:lstStyle/>
          <a:p>
            <a:fld id="{3D7E66F4-7F49-5142-AA5F-4193891D626C}" type="slidenum">
              <a:rPr lang="en-US" smtClean="0">
                <a:solidFill>
                  <a:srgbClr val="343032"/>
                </a:solidFill>
              </a:rPr>
              <a:pPr/>
              <a:t>25</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196881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391824" y="418681"/>
            <a:ext cx="8447376" cy="543672"/>
          </a:xfrm>
        </p:spPr>
        <p:txBody>
          <a:bodyPr>
            <a:noAutofit/>
          </a:bodyPr>
          <a:lstStyle/>
          <a:p>
            <a:r>
              <a:rPr lang="en-AU" altLang="en-US" sz="2800" dirty="0" smtClean="0"/>
              <a:t>Capital </a:t>
            </a:r>
            <a:r>
              <a:rPr lang="en-AU" altLang="en-US" sz="2800" dirty="0"/>
              <a:t>intentions </a:t>
            </a:r>
            <a:r>
              <a:rPr lang="en-AU" altLang="en-US" sz="2800" dirty="0" smtClean="0"/>
              <a:t>(sector) – what did we spend it on?</a:t>
            </a:r>
            <a:endParaRPr lang="en-US" altLang="en-US" sz="2800" dirty="0" smtClean="0"/>
          </a:p>
        </p:txBody>
      </p:sp>
      <p:sp>
        <p:nvSpPr>
          <p:cNvPr id="6" name="Rectangle 3"/>
          <p:cNvSpPr txBox="1">
            <a:spLocks noChangeArrowheads="1"/>
          </p:cNvSpPr>
          <p:nvPr/>
        </p:nvSpPr>
        <p:spPr bwMode="auto">
          <a:xfrm>
            <a:off x="172355" y="4531575"/>
            <a:ext cx="8768446" cy="22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AU" altLang="en-US" sz="1800" kern="0" dirty="0" smtClean="0"/>
              <a:t>Approximately $9bn over the next 10 years, an average of $904m p.a.</a:t>
            </a:r>
          </a:p>
          <a:p>
            <a:pPr>
              <a:defRPr/>
            </a:pPr>
            <a:r>
              <a:rPr lang="en-AU" altLang="en-US" sz="1800" kern="0" dirty="0" smtClean="0"/>
              <a:t>46% ($4.2bn) of that is non-accommodation buildings, 13% ($1.1bn) for plant &amp; equipment and 16% ($1.4bn) for IT &amp; Library, 15% ($1.3bn) of work-in-progress.</a:t>
            </a:r>
          </a:p>
          <a:p>
            <a:pPr>
              <a:defRPr/>
            </a:pPr>
            <a:r>
              <a:rPr lang="en-AU" altLang="en-US" sz="1800" kern="0" dirty="0" smtClean="0"/>
              <a:t>Expect w-</a:t>
            </a:r>
            <a:r>
              <a:rPr lang="en-AU" altLang="en-US" sz="1800" kern="0" dirty="0" err="1" smtClean="0"/>
              <a:t>i</a:t>
            </a:r>
            <a:r>
              <a:rPr lang="en-AU" altLang="en-US" sz="1800" kern="0" dirty="0" smtClean="0"/>
              <a:t>-p spend to be largely buildings and some IT.</a:t>
            </a:r>
          </a:p>
          <a:p>
            <a:pPr>
              <a:defRPr/>
            </a:pPr>
            <a:r>
              <a:rPr lang="en-AU" altLang="en-US" sz="1800" kern="0" dirty="0" smtClean="0"/>
              <a:t>Overall spending has peaked in 2017 and expected to decline in later years.</a:t>
            </a:r>
          </a:p>
          <a:p>
            <a:pPr marL="0" indent="0">
              <a:spcBef>
                <a:spcPts val="0"/>
              </a:spcBef>
              <a:buNone/>
              <a:defRPr/>
            </a:pPr>
            <a:endParaRPr lang="en-AU" altLang="en-US" sz="1800" kern="0" dirty="0" smtClean="0"/>
          </a:p>
          <a:p>
            <a:pPr marL="0" indent="0">
              <a:spcBef>
                <a:spcPts val="0"/>
              </a:spcBef>
              <a:buNone/>
              <a:defRPr/>
            </a:pPr>
            <a:r>
              <a:rPr lang="en-AU" altLang="en-US" sz="1800" b="1" kern="0" dirty="0" smtClean="0"/>
              <a:t>				However we still plan to spend more on buildings</a:t>
            </a:r>
            <a:endParaRPr lang="en-AU" altLang="en-US" sz="1800" b="1" kern="0" dirty="0"/>
          </a:p>
        </p:txBody>
      </p:sp>
      <p:sp>
        <p:nvSpPr>
          <p:cNvPr id="8" name="Rectangle 3"/>
          <p:cNvSpPr txBox="1">
            <a:spLocks noChangeArrowheads="1"/>
          </p:cNvSpPr>
          <p:nvPr/>
        </p:nvSpPr>
        <p:spPr bwMode="auto">
          <a:xfrm>
            <a:off x="6801755" y="885981"/>
            <a:ext cx="2256089" cy="309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AU" altLang="en-US" sz="1400" i="1" kern="0" dirty="0" smtClean="0"/>
              <a:t>Previous year stats: 2016-2025</a:t>
            </a:r>
          </a:p>
          <a:p>
            <a:pPr marL="180000" indent="-180000">
              <a:defRPr/>
            </a:pPr>
            <a:r>
              <a:rPr lang="en-AU" altLang="en-US" sz="1400" i="1" kern="0" dirty="0" smtClean="0"/>
              <a:t>$8.8bn average of $877m p.a.</a:t>
            </a:r>
          </a:p>
          <a:p>
            <a:pPr marL="180000" indent="-180000">
              <a:defRPr/>
            </a:pPr>
            <a:r>
              <a:rPr lang="en-AU" altLang="en-US" sz="1400" i="1" kern="0" dirty="0" smtClean="0"/>
              <a:t>49% ($4.9bn) non-accommodation buildings</a:t>
            </a:r>
          </a:p>
          <a:p>
            <a:pPr marL="180000" indent="-180000">
              <a:defRPr/>
            </a:pPr>
            <a:r>
              <a:rPr lang="en-AU" altLang="en-US" sz="1400" i="1" kern="0" dirty="0" smtClean="0"/>
              <a:t>19% ($1.4bn) plant &amp; equipment</a:t>
            </a:r>
          </a:p>
          <a:p>
            <a:pPr marL="180000" indent="-180000">
              <a:defRPr/>
            </a:pPr>
            <a:r>
              <a:rPr lang="en-AU" altLang="en-US" sz="1400" i="1" kern="0" dirty="0" smtClean="0"/>
              <a:t>18% ($1.3bn) IT &amp; Library. </a:t>
            </a:r>
          </a:p>
          <a:p>
            <a:pPr marL="180000" indent="-180000">
              <a:defRPr/>
            </a:pPr>
            <a:r>
              <a:rPr lang="en-AU" altLang="en-US" sz="1400" i="1" kern="0" dirty="0" smtClean="0"/>
              <a:t>w-</a:t>
            </a:r>
            <a:r>
              <a:rPr lang="en-AU" altLang="en-US" sz="1400" i="1" kern="0" dirty="0" err="1" smtClean="0"/>
              <a:t>i</a:t>
            </a:r>
            <a:r>
              <a:rPr lang="en-AU" altLang="en-US" sz="1400" i="1" kern="0" dirty="0" smtClean="0"/>
              <a:t>-p spend $225k.</a:t>
            </a:r>
          </a:p>
          <a:p>
            <a:pPr marL="180000" indent="-180000">
              <a:defRPr/>
            </a:pPr>
            <a:r>
              <a:rPr lang="en-AU" altLang="en-US" sz="1400" i="1" kern="0" dirty="0" smtClean="0"/>
              <a:t>Spending peaks forecast for 2017 followed by a decline. </a:t>
            </a:r>
            <a:endParaRPr lang="en-AU" altLang="en-US" sz="1400" i="1" kern="0" dirty="0"/>
          </a:p>
        </p:txBody>
      </p:sp>
      <p:graphicFrame>
        <p:nvGraphicFramePr>
          <p:cNvPr id="9" name="Chart 8"/>
          <p:cNvGraphicFramePr>
            <a:graphicFrameLocks/>
          </p:cNvGraphicFramePr>
          <p:nvPr>
            <p:extLst>
              <p:ext uri="{D42A27DB-BD31-4B8C-83A1-F6EECF244321}">
                <p14:modId xmlns:p14="http://schemas.microsoft.com/office/powerpoint/2010/main" val="585702627"/>
              </p:ext>
            </p:extLst>
          </p:nvPr>
        </p:nvGraphicFramePr>
        <p:xfrm>
          <a:off x="172355" y="962352"/>
          <a:ext cx="6629400" cy="3569223"/>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3" name="Slide Number Placeholder 2"/>
          <p:cNvSpPr>
            <a:spLocks noGrp="1"/>
          </p:cNvSpPr>
          <p:nvPr>
            <p:ph type="sldNum" sz="quarter" idx="12"/>
          </p:nvPr>
        </p:nvSpPr>
        <p:spPr/>
        <p:txBody>
          <a:bodyPr/>
          <a:lstStyle/>
          <a:p>
            <a:fld id="{3D7E66F4-7F49-5142-AA5F-4193891D626C}" type="slidenum">
              <a:rPr lang="en-US" smtClean="0">
                <a:solidFill>
                  <a:srgbClr val="343032"/>
                </a:solidFill>
              </a:rPr>
              <a:pPr/>
              <a:t>3</a:t>
            </a:fld>
            <a:endParaRPr lang="en-US">
              <a:solidFill>
                <a:srgbClr val="343032"/>
              </a:solidFill>
            </a:endParaRPr>
          </a:p>
        </p:txBody>
      </p:sp>
      <p:sp>
        <p:nvSpPr>
          <p:cNvPr id="4" name="Footer Placeholder 3"/>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254000" y="418681"/>
            <a:ext cx="8669868" cy="537524"/>
          </a:xfrm>
        </p:spPr>
        <p:txBody>
          <a:bodyPr>
            <a:normAutofit/>
          </a:bodyPr>
          <a:lstStyle/>
          <a:p>
            <a:r>
              <a:rPr lang="en-AU" altLang="en-US" sz="2800" dirty="0" smtClean="0"/>
              <a:t>Capital </a:t>
            </a:r>
            <a:r>
              <a:rPr lang="en-AU" altLang="en-US" sz="2800" dirty="0"/>
              <a:t>intentions </a:t>
            </a:r>
            <a:r>
              <a:rPr lang="en-AU" altLang="en-US" sz="2800" dirty="0" smtClean="0"/>
              <a:t>(sector) – what drives the spending?</a:t>
            </a:r>
            <a:endParaRPr lang="en-US" altLang="en-US" sz="2800" dirty="0" smtClean="0"/>
          </a:p>
        </p:txBody>
      </p:sp>
      <p:sp>
        <p:nvSpPr>
          <p:cNvPr id="6" name="Rectangle 3"/>
          <p:cNvSpPr txBox="1">
            <a:spLocks noChangeArrowheads="1"/>
          </p:cNvSpPr>
          <p:nvPr/>
        </p:nvSpPr>
        <p:spPr bwMode="auto">
          <a:xfrm>
            <a:off x="172356" y="5104474"/>
            <a:ext cx="7621410" cy="155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AU" altLang="en-US" sz="1800" kern="0" dirty="0" smtClean="0"/>
              <a:t>Main driver for spending is largely replacing and refurbishing existing assets.</a:t>
            </a:r>
          </a:p>
          <a:p>
            <a:pPr>
              <a:defRPr/>
            </a:pPr>
            <a:r>
              <a:rPr lang="en-AU" altLang="en-US" sz="1800" kern="0" dirty="0" smtClean="0"/>
              <a:t>This is not a bad thing - for not</a:t>
            </a:r>
            <a:r>
              <a:rPr lang="en-US" altLang="en-US" sz="1800" kern="0" dirty="0" smtClean="0"/>
              <a:t> only all that is new </a:t>
            </a:r>
            <a:r>
              <a:rPr lang="en-US" altLang="en-US" sz="1800" kern="0" dirty="0"/>
              <a:t>or ‘modern’ is ‘productive’ </a:t>
            </a:r>
            <a:endParaRPr lang="en-AU" altLang="en-US" sz="1800" kern="0" dirty="0" smtClean="0"/>
          </a:p>
          <a:p>
            <a:pPr marL="0" indent="0">
              <a:spcBef>
                <a:spcPts val="0"/>
              </a:spcBef>
              <a:buNone/>
              <a:defRPr/>
            </a:pPr>
            <a:endParaRPr lang="en-AU" altLang="en-US" sz="1800" kern="0" dirty="0" smtClean="0"/>
          </a:p>
        </p:txBody>
      </p:sp>
      <p:graphicFrame>
        <p:nvGraphicFramePr>
          <p:cNvPr id="5" name="Chart 4"/>
          <p:cNvGraphicFramePr>
            <a:graphicFrameLocks/>
          </p:cNvGraphicFramePr>
          <p:nvPr>
            <p:extLst>
              <p:ext uri="{D42A27DB-BD31-4B8C-83A1-F6EECF244321}">
                <p14:modId xmlns:p14="http://schemas.microsoft.com/office/powerpoint/2010/main" val="3457622849"/>
              </p:ext>
            </p:extLst>
          </p:nvPr>
        </p:nvGraphicFramePr>
        <p:xfrm>
          <a:off x="338138" y="956204"/>
          <a:ext cx="7455628" cy="4039129"/>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3" name="Slide Number Placeholder 2"/>
          <p:cNvSpPr>
            <a:spLocks noGrp="1"/>
          </p:cNvSpPr>
          <p:nvPr>
            <p:ph type="sldNum" sz="quarter" idx="12"/>
          </p:nvPr>
        </p:nvSpPr>
        <p:spPr/>
        <p:txBody>
          <a:bodyPr/>
          <a:lstStyle/>
          <a:p>
            <a:fld id="{3D7E66F4-7F49-5142-AA5F-4193891D626C}" type="slidenum">
              <a:rPr lang="en-US" smtClean="0">
                <a:solidFill>
                  <a:srgbClr val="343032"/>
                </a:solidFill>
              </a:rPr>
              <a:pPr/>
              <a:t>4</a:t>
            </a:fld>
            <a:endParaRPr lang="en-US">
              <a:solidFill>
                <a:srgbClr val="343032"/>
              </a:solidFill>
            </a:endParaRPr>
          </a:p>
        </p:txBody>
      </p:sp>
      <p:sp>
        <p:nvSpPr>
          <p:cNvPr id="4" name="Footer Placeholder 3"/>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1637422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87867" y="285285"/>
            <a:ext cx="8585200" cy="510459"/>
          </a:xfrm>
        </p:spPr>
        <p:txBody>
          <a:bodyPr>
            <a:noAutofit/>
          </a:bodyPr>
          <a:lstStyle/>
          <a:p>
            <a:r>
              <a:rPr lang="en-NZ" sz="2800" dirty="0" smtClean="0"/>
              <a:t>Spending drivers for major projects and routine capex capex</a:t>
            </a:r>
            <a:endParaRPr lang="en-NZ" sz="2800" dirty="0"/>
          </a:p>
        </p:txBody>
      </p:sp>
      <p:sp>
        <p:nvSpPr>
          <p:cNvPr id="2" name="Content Placeholder 1"/>
          <p:cNvSpPr>
            <a:spLocks noGrp="1"/>
          </p:cNvSpPr>
          <p:nvPr>
            <p:ph idx="1"/>
          </p:nvPr>
        </p:nvSpPr>
        <p:spPr>
          <a:xfrm>
            <a:off x="228600" y="3962400"/>
            <a:ext cx="4969933" cy="26585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342900" indent="-342900" eaLnBrk="0" hangingPunct="0">
              <a:spcAft>
                <a:spcPts val="0"/>
              </a:spcAft>
            </a:pPr>
            <a:r>
              <a:rPr lang="en-AU" altLang="en-US" sz="1800" kern="0" dirty="0" smtClean="0"/>
              <a:t>Mostly replacements &amp; refurbishments (53%)</a:t>
            </a:r>
          </a:p>
          <a:p>
            <a:pPr marL="522288" lvl="1" indent="-342900" eaLnBrk="0" hangingPunct="0">
              <a:spcAft>
                <a:spcPts val="0"/>
              </a:spcAft>
            </a:pPr>
            <a:r>
              <a:rPr lang="en-AU" altLang="en-US" sz="1800" kern="0" dirty="0" smtClean="0"/>
              <a:t>especially for routine capex (67%).</a:t>
            </a:r>
          </a:p>
          <a:p>
            <a:pPr marL="522288" lvl="1" indent="-342900" eaLnBrk="0" hangingPunct="0">
              <a:spcAft>
                <a:spcPts val="0"/>
              </a:spcAft>
            </a:pPr>
            <a:r>
              <a:rPr lang="en-AU" altLang="en-US" sz="1800" kern="0" dirty="0" smtClean="0"/>
              <a:t>less significant for major projects (35%)</a:t>
            </a:r>
          </a:p>
          <a:p>
            <a:pPr marL="522288" lvl="1" indent="-342900" eaLnBrk="0" hangingPunct="0">
              <a:spcAft>
                <a:spcPts val="0"/>
              </a:spcAft>
            </a:pPr>
            <a:r>
              <a:rPr lang="en-US" altLang="en-US" sz="1800" kern="0" dirty="0"/>
              <a:t>t</a:t>
            </a:r>
            <a:r>
              <a:rPr lang="en-US" altLang="en-US" sz="1800" kern="0" dirty="0" smtClean="0"/>
              <a:t>otal has reduced </a:t>
            </a:r>
            <a:r>
              <a:rPr lang="en-US" altLang="en-US" sz="1800" i="1" kern="0" dirty="0" smtClean="0"/>
              <a:t>(by 9%) </a:t>
            </a:r>
            <a:r>
              <a:rPr lang="en-US" altLang="en-US" sz="1800" kern="0" dirty="0" smtClean="0"/>
              <a:t>from previous year, partly by adding new drivers (infrastructure &amp; statutory).</a:t>
            </a:r>
          </a:p>
          <a:p>
            <a:pPr marL="342901" indent="-342900" eaLnBrk="0" hangingPunct="0">
              <a:spcAft>
                <a:spcPts val="0"/>
              </a:spcAft>
            </a:pPr>
            <a:r>
              <a:rPr lang="en-US" altLang="en-US" sz="1800" kern="0" dirty="0"/>
              <a:t>Change in  demand increased (by 4%) from previous year) especially major projects (6%).</a:t>
            </a:r>
          </a:p>
          <a:p>
            <a:pPr marL="342901" indent="-342900" eaLnBrk="0" hangingPunct="0">
              <a:spcBef>
                <a:spcPts val="600"/>
              </a:spcBef>
              <a:spcAft>
                <a:spcPts val="0"/>
              </a:spcAft>
            </a:pPr>
            <a:endParaRPr lang="en-US" altLang="en-US" sz="1800" kern="0" dirty="0" smtClean="0"/>
          </a:p>
          <a:p>
            <a:pPr marL="360363" lvl="2" indent="0" eaLnBrk="0" hangingPunct="0">
              <a:spcBef>
                <a:spcPct val="20000"/>
              </a:spcBef>
              <a:buNone/>
            </a:pPr>
            <a:r>
              <a:rPr lang="en-US" sz="1800" b="1" kern="0" dirty="0" smtClean="0">
                <a:solidFill>
                  <a:prstClr val="black"/>
                </a:solidFill>
              </a:rPr>
              <a:t> </a:t>
            </a:r>
            <a:endParaRPr lang="en-AU" altLang="en-US" sz="1800" kern="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62" y="787401"/>
            <a:ext cx="4786238"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910" y="787400"/>
            <a:ext cx="3829591" cy="292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714" y="3647557"/>
            <a:ext cx="3975551"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4" name="Slide Number Placeholder 3"/>
          <p:cNvSpPr>
            <a:spLocks noGrp="1"/>
          </p:cNvSpPr>
          <p:nvPr>
            <p:ph type="sldNum" sz="quarter" idx="12"/>
          </p:nvPr>
        </p:nvSpPr>
        <p:spPr/>
        <p:txBody>
          <a:bodyPr/>
          <a:lstStyle/>
          <a:p>
            <a:fld id="{3D7E66F4-7F49-5142-AA5F-4193891D626C}" type="slidenum">
              <a:rPr lang="en-US" smtClean="0">
                <a:solidFill>
                  <a:srgbClr val="343032"/>
                </a:solidFill>
              </a:rPr>
              <a:pPr/>
              <a:t>5</a:t>
            </a:fld>
            <a:endParaRPr lang="en-US">
              <a:solidFill>
                <a:srgbClr val="343032"/>
              </a:solidFill>
            </a:endParaRPr>
          </a:p>
        </p:txBody>
      </p:sp>
      <p:sp>
        <p:nvSpPr>
          <p:cNvPr id="5" name="Footer Placeholder 4"/>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105642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615495" y="283324"/>
            <a:ext cx="8079772" cy="554987"/>
          </a:xfrm>
        </p:spPr>
        <p:txBody>
          <a:bodyPr>
            <a:normAutofit/>
          </a:bodyPr>
          <a:lstStyle/>
          <a:p>
            <a:r>
              <a:rPr lang="en-AU" altLang="en-US" sz="2800" dirty="0"/>
              <a:t>Where </a:t>
            </a:r>
            <a:r>
              <a:rPr lang="en-AU" altLang="en-US" sz="2800" dirty="0" smtClean="0"/>
              <a:t>does this capital spend occur?</a:t>
            </a:r>
            <a:endParaRPr lang="en-US" altLang="en-US" sz="2800" dirty="0" smtClean="0"/>
          </a:p>
        </p:txBody>
      </p:sp>
      <p:sp>
        <p:nvSpPr>
          <p:cNvPr id="2" name="Content Placeholder 1"/>
          <p:cNvSpPr>
            <a:spLocks noGrp="1"/>
          </p:cNvSpPr>
          <p:nvPr>
            <p:ph idx="1"/>
          </p:nvPr>
        </p:nvSpPr>
        <p:spPr>
          <a:xfrm>
            <a:off x="440267" y="4495800"/>
            <a:ext cx="8415866" cy="203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spcAft>
                <a:spcPts val="0"/>
              </a:spcAft>
            </a:pPr>
            <a:r>
              <a:rPr lang="en-AU" altLang="en-US" sz="1800" kern="0" dirty="0" smtClean="0"/>
              <a:t>Spending largely </a:t>
            </a:r>
            <a:r>
              <a:rPr lang="en-AU" altLang="en-US" sz="1800" kern="0" dirty="0"/>
              <a:t>in the University sector ($</a:t>
            </a:r>
            <a:r>
              <a:rPr lang="en-AU" altLang="en-US" sz="1800" kern="0" dirty="0" smtClean="0"/>
              <a:t>7.5bn</a:t>
            </a:r>
            <a:r>
              <a:rPr lang="en-AU" altLang="en-US" sz="1800" kern="0" dirty="0"/>
              <a:t>), ITPs ($</a:t>
            </a:r>
            <a:r>
              <a:rPr lang="en-AU" altLang="en-US" sz="1800" kern="0" dirty="0" smtClean="0"/>
              <a:t>1.4bn</a:t>
            </a:r>
            <a:r>
              <a:rPr lang="en-AU" altLang="en-US" sz="1800" kern="0" dirty="0"/>
              <a:t>), </a:t>
            </a:r>
            <a:r>
              <a:rPr lang="en-AU" altLang="en-US" sz="1800" kern="0" dirty="0" err="1"/>
              <a:t>Wānanga</a:t>
            </a:r>
            <a:r>
              <a:rPr lang="en-AU" altLang="en-US" sz="1800" kern="0" dirty="0"/>
              <a:t> </a:t>
            </a:r>
            <a:r>
              <a:rPr lang="en-AU" altLang="en-US" sz="1800" kern="0" dirty="0" smtClean="0"/>
              <a:t>($172m).</a:t>
            </a:r>
            <a:endParaRPr lang="en-AU" altLang="en-US" sz="1800" kern="0" dirty="0"/>
          </a:p>
          <a:p>
            <a:pPr marL="342900" indent="-342900" eaLnBrk="0" hangingPunct="0">
              <a:spcBef>
                <a:spcPct val="20000"/>
              </a:spcBef>
              <a:spcAft>
                <a:spcPts val="0"/>
              </a:spcAft>
            </a:pPr>
            <a:r>
              <a:rPr lang="en-AU" altLang="en-US" sz="1800" kern="0" dirty="0"/>
              <a:t>University sector – </a:t>
            </a:r>
            <a:r>
              <a:rPr lang="en-AU" altLang="en-US" sz="1800" kern="0" dirty="0" smtClean="0"/>
              <a:t>55% is routine </a:t>
            </a:r>
            <a:r>
              <a:rPr lang="en-AU" altLang="en-US" sz="1800" kern="0" dirty="0"/>
              <a:t>capex </a:t>
            </a:r>
            <a:r>
              <a:rPr lang="en-AU" altLang="en-US" sz="1800" kern="0" dirty="0" smtClean="0"/>
              <a:t>(1.2x </a:t>
            </a:r>
            <a:r>
              <a:rPr lang="en-AU" altLang="en-US" sz="1800" kern="0" dirty="0"/>
              <a:t>major projects </a:t>
            </a:r>
            <a:r>
              <a:rPr lang="en-AU" altLang="en-US" sz="1800" kern="0" dirty="0" smtClean="0"/>
              <a:t>spend).</a:t>
            </a:r>
          </a:p>
          <a:p>
            <a:pPr marL="342900" indent="-342900" eaLnBrk="0" hangingPunct="0">
              <a:spcBef>
                <a:spcPct val="20000"/>
              </a:spcBef>
              <a:spcAft>
                <a:spcPts val="0"/>
              </a:spcAft>
            </a:pPr>
            <a:r>
              <a:rPr lang="en-AU" altLang="en-US" sz="1800" kern="0" dirty="0" smtClean="0"/>
              <a:t>ITPs sector – 60% is routine capex (1.5x major projects spend).</a:t>
            </a:r>
          </a:p>
          <a:p>
            <a:pPr marL="342900" indent="-342900" eaLnBrk="0" hangingPunct="0">
              <a:spcBef>
                <a:spcPct val="20000"/>
              </a:spcBef>
              <a:spcAft>
                <a:spcPts val="0"/>
              </a:spcAft>
            </a:pPr>
            <a:r>
              <a:rPr lang="en-AU" altLang="en-US" sz="1800" kern="0" dirty="0" smtClean="0"/>
              <a:t>Wānangas – 79% is routine capex (3.8x major projects).</a:t>
            </a:r>
            <a:endParaRPr lang="en-AU" altLang="en-US" sz="1800" kern="0" dirty="0"/>
          </a:p>
          <a:p>
            <a:pPr marL="342900" indent="-342900" eaLnBrk="0" hangingPunct="0">
              <a:spcBef>
                <a:spcPct val="20000"/>
              </a:spcBef>
              <a:spcAft>
                <a:spcPts val="0"/>
              </a:spcAft>
            </a:pPr>
            <a:r>
              <a:rPr lang="en-AU" altLang="en-US" sz="1800" kern="0" dirty="0" smtClean="0"/>
              <a:t>Routine </a:t>
            </a:r>
            <a:r>
              <a:rPr lang="en-AU" altLang="en-US" sz="1800" kern="0" dirty="0"/>
              <a:t>capex </a:t>
            </a:r>
            <a:r>
              <a:rPr lang="en-AU" altLang="en-US" sz="1800" kern="0" dirty="0" smtClean="0"/>
              <a:t>is 56% ($5.1bn) of total capex.</a:t>
            </a:r>
          </a:p>
          <a:p>
            <a:pPr marL="342900" indent="-342900" eaLnBrk="0" hangingPunct="0">
              <a:spcBef>
                <a:spcPts val="0"/>
              </a:spcBef>
              <a:spcAft>
                <a:spcPts val="0"/>
              </a:spcAft>
            </a:pPr>
            <a:endParaRPr lang="en-NZ" sz="1800" kern="0" dirty="0" smtClean="0"/>
          </a:p>
          <a:p>
            <a:pPr marL="0" indent="0" eaLnBrk="0" hangingPunct="0">
              <a:spcBef>
                <a:spcPts val="0"/>
              </a:spcBef>
              <a:spcAft>
                <a:spcPts val="0"/>
              </a:spcAft>
              <a:buNone/>
            </a:pPr>
            <a:endParaRPr lang="en-AU" altLang="en-US" sz="1800" b="1" kern="0" dirty="0" smtClean="0"/>
          </a:p>
          <a:p>
            <a:pPr marL="0" indent="0" eaLnBrk="0" hangingPunct="0">
              <a:spcBef>
                <a:spcPts val="0"/>
              </a:spcBef>
              <a:spcAft>
                <a:spcPts val="0"/>
              </a:spcAft>
              <a:buNone/>
            </a:pPr>
            <a:endParaRPr lang="en-AU" altLang="en-US" sz="1800" b="1" kern="0" dirty="0"/>
          </a:p>
          <a:p>
            <a:pPr marL="342900" indent="-342900" eaLnBrk="0" hangingPunct="0">
              <a:spcBef>
                <a:spcPct val="20000"/>
              </a:spcBef>
              <a:spcAft>
                <a:spcPts val="0"/>
              </a:spcAft>
            </a:pPr>
            <a:endParaRPr lang="en-NZ" sz="1800" kern="0" dirty="0"/>
          </a:p>
        </p:txBody>
      </p:sp>
      <p:sp>
        <p:nvSpPr>
          <p:cNvPr id="5" name="Rectangle 3"/>
          <p:cNvSpPr txBox="1">
            <a:spLocks noChangeArrowheads="1"/>
          </p:cNvSpPr>
          <p:nvPr/>
        </p:nvSpPr>
        <p:spPr bwMode="auto">
          <a:xfrm>
            <a:off x="6709161" y="1275447"/>
            <a:ext cx="2256089" cy="172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AU" altLang="en-US" sz="1400" i="1" kern="0" dirty="0" smtClean="0"/>
              <a:t>Previous year stats:</a:t>
            </a:r>
          </a:p>
          <a:p>
            <a:pPr marL="180000" indent="-180000">
              <a:defRPr/>
            </a:pPr>
            <a:r>
              <a:rPr lang="en-AU" altLang="en-US" sz="1400" i="1" kern="0" dirty="0" smtClean="0"/>
              <a:t>University $7.0bn, ITP $1.6bn</a:t>
            </a:r>
            <a:r>
              <a:rPr lang="en-AU" altLang="en-US" sz="1400" i="1" kern="0" dirty="0"/>
              <a:t>, </a:t>
            </a:r>
            <a:r>
              <a:rPr lang="en-AU" altLang="en-US" sz="1400" i="1" kern="0" dirty="0" err="1" smtClean="0"/>
              <a:t>Wānanga</a:t>
            </a:r>
            <a:r>
              <a:rPr lang="en-AU" altLang="en-US" sz="1400" i="1" kern="0" dirty="0" smtClean="0"/>
              <a:t> $180m</a:t>
            </a:r>
          </a:p>
          <a:p>
            <a:pPr marL="180000" indent="-180000">
              <a:defRPr/>
            </a:pPr>
            <a:r>
              <a:rPr lang="en-US" altLang="en-US" sz="1400" i="1" kern="0" dirty="0" smtClean="0"/>
              <a:t>Universities - routine capex (59%) </a:t>
            </a:r>
            <a:r>
              <a:rPr lang="en-US" altLang="en-US" sz="1400" i="1" kern="0" dirty="0"/>
              <a:t>is </a:t>
            </a:r>
            <a:r>
              <a:rPr lang="en-US" altLang="en-US" sz="1400" i="1" kern="0" dirty="0" smtClean="0"/>
              <a:t>1.4x </a:t>
            </a:r>
            <a:r>
              <a:rPr lang="en-US" altLang="en-US" sz="1400" i="1" kern="0" dirty="0"/>
              <a:t>major </a:t>
            </a:r>
            <a:r>
              <a:rPr lang="en-US" altLang="en-US" sz="1400" i="1" kern="0" dirty="0" smtClean="0"/>
              <a:t>projects. ITPs (57%) 1.3x, W</a:t>
            </a:r>
            <a:r>
              <a:rPr lang="en-AU" altLang="en-US" sz="1400" kern="0" dirty="0"/>
              <a:t>ā</a:t>
            </a:r>
            <a:r>
              <a:rPr lang="en-US" altLang="en-US" sz="1400" i="1" kern="0" dirty="0" err="1" smtClean="0"/>
              <a:t>nanga</a:t>
            </a:r>
            <a:r>
              <a:rPr lang="en-US" altLang="en-US" sz="1400" i="1" kern="0" dirty="0" smtClean="0"/>
              <a:t> (93%) 14x</a:t>
            </a:r>
            <a:endParaRPr lang="en-AU" altLang="en-US" sz="1400" i="1" kern="0" dirty="0" smtClean="0"/>
          </a:p>
          <a:p>
            <a:pPr marL="180000" indent="-180000">
              <a:defRPr/>
            </a:pPr>
            <a:r>
              <a:rPr lang="en-AU" altLang="en-US" sz="1400" i="1" kern="0" dirty="0"/>
              <a:t>Routine </a:t>
            </a:r>
            <a:r>
              <a:rPr lang="en-AU" altLang="en-US" sz="1400" i="1" kern="0" dirty="0" smtClean="0"/>
              <a:t>59% </a:t>
            </a:r>
            <a:r>
              <a:rPr lang="en-AU" altLang="en-US" sz="1400" i="1" kern="0" dirty="0"/>
              <a:t>($5.2bn</a:t>
            </a:r>
            <a:r>
              <a:rPr lang="en-AU" altLang="en-US" sz="1400" i="1" kern="0" dirty="0" smtClean="0"/>
              <a:t>) of </a:t>
            </a:r>
            <a:r>
              <a:rPr lang="en-AU" altLang="en-US" sz="1400" i="1" kern="0" dirty="0"/>
              <a:t>total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792164"/>
            <a:ext cx="6526597" cy="361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4" name="Slide Number Placeholder 3"/>
          <p:cNvSpPr>
            <a:spLocks noGrp="1"/>
          </p:cNvSpPr>
          <p:nvPr>
            <p:ph type="sldNum" sz="quarter" idx="12"/>
          </p:nvPr>
        </p:nvSpPr>
        <p:spPr/>
        <p:txBody>
          <a:bodyPr/>
          <a:lstStyle/>
          <a:p>
            <a:fld id="{3D7E66F4-7F49-5142-AA5F-4193891D626C}" type="slidenum">
              <a:rPr lang="en-US" smtClean="0">
                <a:solidFill>
                  <a:srgbClr val="343032"/>
                </a:solidFill>
              </a:rPr>
              <a:pPr/>
              <a:t>6</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249624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601133" y="418681"/>
            <a:ext cx="8034868" cy="563452"/>
          </a:xfrm>
        </p:spPr>
        <p:txBody>
          <a:bodyPr>
            <a:normAutofit/>
          </a:bodyPr>
          <a:lstStyle/>
          <a:p>
            <a:r>
              <a:rPr lang="en-US" altLang="en-US" dirty="0"/>
              <a:t>How </a:t>
            </a:r>
            <a:r>
              <a:rPr lang="en-US" altLang="en-US" dirty="0" smtClean="0"/>
              <a:t>do we fund </a:t>
            </a:r>
            <a:r>
              <a:rPr lang="en-US" altLang="en-US" dirty="0"/>
              <a:t>our capital </a:t>
            </a:r>
            <a:r>
              <a:rPr lang="en-US" altLang="en-US" dirty="0" smtClean="0"/>
              <a:t>intentions?</a:t>
            </a:r>
          </a:p>
        </p:txBody>
      </p:sp>
      <p:sp>
        <p:nvSpPr>
          <p:cNvPr id="2" name="Content Placeholder 1"/>
          <p:cNvSpPr>
            <a:spLocks noGrp="1"/>
          </p:cNvSpPr>
          <p:nvPr>
            <p:ph idx="1"/>
          </p:nvPr>
        </p:nvSpPr>
        <p:spPr>
          <a:xfrm>
            <a:off x="152400" y="4597400"/>
            <a:ext cx="8356600" cy="19981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342900" indent="-342900" eaLnBrk="0" hangingPunct="0">
              <a:spcBef>
                <a:spcPct val="20000"/>
              </a:spcBef>
              <a:spcAft>
                <a:spcPts val="0"/>
              </a:spcAft>
            </a:pPr>
            <a:r>
              <a:rPr lang="en-US" sz="1800" kern="0" dirty="0" smtClean="0"/>
              <a:t>Still mainly </a:t>
            </a:r>
            <a:r>
              <a:rPr lang="en-US" sz="1800" kern="0" dirty="0"/>
              <a:t>through internal cash flows and </a:t>
            </a:r>
            <a:r>
              <a:rPr lang="en-US" sz="1800" kern="0" dirty="0" smtClean="0"/>
              <a:t>debt.</a:t>
            </a:r>
          </a:p>
          <a:p>
            <a:pPr marL="342900" indent="-342900" eaLnBrk="0" hangingPunct="0">
              <a:spcBef>
                <a:spcPct val="20000"/>
              </a:spcBef>
              <a:spcAft>
                <a:spcPts val="0"/>
              </a:spcAft>
            </a:pPr>
            <a:r>
              <a:rPr lang="en-US" sz="1800" kern="0" dirty="0" smtClean="0"/>
              <a:t>Share of debt expected to increase in the short-term due to high capex spend. Debt peaks at $799m in 2020 before declining ($472m in 2017).</a:t>
            </a:r>
            <a:endParaRPr lang="en-US" sz="1800" kern="0" dirty="0"/>
          </a:p>
          <a:p>
            <a:pPr marL="342900" indent="-342900" eaLnBrk="0" hangingPunct="0">
              <a:spcBef>
                <a:spcPct val="20000"/>
              </a:spcBef>
              <a:spcAft>
                <a:spcPts val="0"/>
              </a:spcAft>
            </a:pPr>
            <a:r>
              <a:rPr lang="en-US" sz="1800" kern="0" dirty="0" smtClean="0"/>
              <a:t>In the longer term capital spending could be supported by internal cash flows and disposals. This would enable more debt to be paid off.</a:t>
            </a:r>
          </a:p>
        </p:txBody>
      </p:sp>
      <p:sp>
        <p:nvSpPr>
          <p:cNvPr id="6" name="Rectangle 3"/>
          <p:cNvSpPr txBox="1">
            <a:spLocks noChangeArrowheads="1"/>
          </p:cNvSpPr>
          <p:nvPr/>
        </p:nvSpPr>
        <p:spPr bwMode="auto">
          <a:xfrm>
            <a:off x="6563170" y="1065036"/>
            <a:ext cx="2495285" cy="190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AU" altLang="en-US" sz="1200" i="1" kern="0" dirty="0" smtClean="0"/>
              <a:t>Previous year stats:</a:t>
            </a:r>
          </a:p>
          <a:p>
            <a:pPr marL="180000" indent="-180000">
              <a:defRPr/>
            </a:pPr>
            <a:r>
              <a:rPr lang="en-US" altLang="en-US" sz="1200" i="1" kern="0" dirty="0" smtClean="0"/>
              <a:t>Mainly </a:t>
            </a:r>
            <a:r>
              <a:rPr lang="en-US" altLang="en-US" sz="1200" i="1" kern="0" dirty="0"/>
              <a:t>through internal cash flows and debt.</a:t>
            </a:r>
          </a:p>
          <a:p>
            <a:pPr marL="180000" indent="-180000">
              <a:defRPr/>
            </a:pPr>
            <a:r>
              <a:rPr lang="en-US" altLang="en-US" sz="1200" i="1" kern="0" dirty="0"/>
              <a:t>Debt </a:t>
            </a:r>
            <a:r>
              <a:rPr lang="en-US" altLang="en-US" sz="1200" i="1" kern="0" dirty="0" smtClean="0"/>
              <a:t>expected </a:t>
            </a:r>
            <a:r>
              <a:rPr lang="en-US" altLang="en-US" sz="1200" i="1" kern="0" dirty="0"/>
              <a:t>to peak at </a:t>
            </a:r>
            <a:r>
              <a:rPr lang="en-US" altLang="en-US" sz="1200" i="1" kern="0" dirty="0" smtClean="0"/>
              <a:t>$647m </a:t>
            </a:r>
            <a:r>
              <a:rPr lang="en-US" altLang="en-US" sz="1200" i="1" kern="0" dirty="0"/>
              <a:t>in </a:t>
            </a:r>
            <a:r>
              <a:rPr lang="en-US" altLang="en-US" sz="1200" i="1" kern="0" dirty="0" smtClean="0"/>
              <a:t>2018 </a:t>
            </a:r>
            <a:r>
              <a:rPr lang="en-US" altLang="en-US" sz="1200" i="1" kern="0" dirty="0"/>
              <a:t>before declining.</a:t>
            </a:r>
          </a:p>
          <a:p>
            <a:pPr marL="180000" indent="-180000">
              <a:defRPr/>
            </a:pPr>
            <a:r>
              <a:rPr lang="en-US" altLang="en-US" sz="1200" i="1" kern="0" dirty="0" smtClean="0"/>
              <a:t>2017 </a:t>
            </a:r>
            <a:r>
              <a:rPr lang="en-US" altLang="en-US" sz="1200" i="1" kern="0" dirty="0"/>
              <a:t>sees </a:t>
            </a:r>
            <a:r>
              <a:rPr lang="en-US" altLang="en-US" sz="1200" i="1" kern="0" dirty="0" smtClean="0"/>
              <a:t>the peak </a:t>
            </a:r>
            <a:r>
              <a:rPr lang="en-US" altLang="en-US" sz="1200" i="1" kern="0" dirty="0"/>
              <a:t>in capital spending, </a:t>
            </a:r>
            <a:r>
              <a:rPr lang="en-US" altLang="en-US" sz="1200" i="1" kern="0" dirty="0" smtClean="0"/>
              <a:t>eating </a:t>
            </a:r>
            <a:r>
              <a:rPr lang="en-US" altLang="en-US" sz="1200" i="1" kern="0" dirty="0"/>
              <a:t>up cash.</a:t>
            </a:r>
          </a:p>
          <a:p>
            <a:pPr marL="180000" indent="-180000">
              <a:defRPr/>
            </a:pPr>
            <a:r>
              <a:rPr lang="en-US" altLang="en-US" sz="1200" i="1" kern="0" dirty="0"/>
              <a:t>Debt falls as capital spending decreases</a:t>
            </a:r>
            <a:endParaRPr lang="en-AU" altLang="en-US" sz="1200" i="1" kern="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5036"/>
            <a:ext cx="6212477" cy="34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170" y="3064934"/>
            <a:ext cx="2495286" cy="182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4" name="Slide Number Placeholder 3"/>
          <p:cNvSpPr>
            <a:spLocks noGrp="1"/>
          </p:cNvSpPr>
          <p:nvPr>
            <p:ph type="sldNum" sz="quarter" idx="12"/>
          </p:nvPr>
        </p:nvSpPr>
        <p:spPr/>
        <p:txBody>
          <a:bodyPr/>
          <a:lstStyle/>
          <a:p>
            <a:fld id="{3D7E66F4-7F49-5142-AA5F-4193891D626C}" type="slidenum">
              <a:rPr lang="en-US" smtClean="0">
                <a:solidFill>
                  <a:srgbClr val="343032"/>
                </a:solidFill>
              </a:rPr>
              <a:pPr/>
              <a:t>7</a:t>
            </a:fld>
            <a:endParaRPr lang="en-US">
              <a:solidFill>
                <a:srgbClr val="343032"/>
              </a:solidFill>
            </a:endParaRPr>
          </a:p>
        </p:txBody>
      </p:sp>
      <p:sp>
        <p:nvSpPr>
          <p:cNvPr id="5" name="Footer Placeholder 4"/>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249624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633231" y="338246"/>
            <a:ext cx="7893981" cy="5295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r>
              <a:rPr lang="en-US" altLang="en-US" sz="2800" dirty="0" smtClean="0"/>
              <a:t>Are these funding sources adequate?</a:t>
            </a:r>
            <a:endParaRPr lang="en-US" altLang="en-US" sz="2800" dirty="0"/>
          </a:p>
        </p:txBody>
      </p:sp>
      <p:sp>
        <p:nvSpPr>
          <p:cNvPr id="2" name="Content Placeholder 1"/>
          <p:cNvSpPr>
            <a:spLocks noGrp="1"/>
          </p:cNvSpPr>
          <p:nvPr>
            <p:ph idx="1"/>
          </p:nvPr>
        </p:nvSpPr>
        <p:spPr>
          <a:xfrm>
            <a:off x="296333" y="4207932"/>
            <a:ext cx="8559800" cy="242993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342900" indent="-342900" eaLnBrk="0" hangingPunct="0">
              <a:spcAft>
                <a:spcPts val="0"/>
              </a:spcAft>
            </a:pPr>
            <a:r>
              <a:rPr lang="en-US" sz="1800" kern="0" dirty="0" smtClean="0"/>
              <a:t>Debt and proceeds from assets sales do not cover major capex spend in 2017 and 2018 and relies on internal cash flows to fund shortfall.</a:t>
            </a:r>
          </a:p>
          <a:p>
            <a:pPr marL="342900" indent="-342900" eaLnBrk="0" hangingPunct="0">
              <a:spcAft>
                <a:spcPts val="0"/>
              </a:spcAft>
            </a:pPr>
            <a:r>
              <a:rPr lang="en-US" sz="1800" kern="0" dirty="0" smtClean="0"/>
              <a:t>Falling major capex spend from 2019 onwards ensures a comfortable debt buffer in later years</a:t>
            </a:r>
            <a:r>
              <a:rPr lang="en-US" sz="1800" kern="0" dirty="0"/>
              <a:t> </a:t>
            </a:r>
            <a:r>
              <a:rPr lang="en-US" sz="1800" kern="0" dirty="0" smtClean="0"/>
              <a:t>to deal with unexpected shocks or new projects.</a:t>
            </a:r>
          </a:p>
          <a:p>
            <a:pPr marL="342900" indent="-342900" eaLnBrk="0" hangingPunct="0">
              <a:spcAft>
                <a:spcPts val="0"/>
              </a:spcAft>
            </a:pPr>
            <a:r>
              <a:rPr lang="en-US" sz="1800" kern="0" dirty="0" smtClean="0"/>
              <a:t>Internal cash flows comfortably covers routine capex at all times (viz. 1.7x).</a:t>
            </a:r>
            <a:endParaRPr lang="en-US" sz="1800" kern="0" dirty="0"/>
          </a:p>
          <a:p>
            <a:pPr marL="342000" indent="-342000" eaLnBrk="0" hangingPunct="0">
              <a:spcAft>
                <a:spcPts val="0"/>
              </a:spcAft>
            </a:pPr>
            <a:r>
              <a:rPr lang="en-US" sz="1800" kern="0" dirty="0" smtClean="0"/>
              <a:t>Projected debt and asset sales more than covers major projects (viz. 1.5x).</a:t>
            </a:r>
            <a:endParaRPr lang="en-US" sz="1800" kern="0" dirty="0"/>
          </a:p>
          <a:p>
            <a:pPr marL="342000" indent="-342000" eaLnBrk="0" hangingPunct="0">
              <a:spcAft>
                <a:spcPts val="0"/>
              </a:spcAft>
            </a:pPr>
            <a:r>
              <a:rPr lang="en-US" sz="1800" kern="0" dirty="0" smtClean="0"/>
              <a:t>78% </a:t>
            </a:r>
            <a:r>
              <a:rPr lang="en-US" sz="1800" kern="0" dirty="0"/>
              <a:t>of debt </a:t>
            </a:r>
            <a:r>
              <a:rPr lang="en-US" sz="1800" kern="0" dirty="0" smtClean="0"/>
              <a:t>is in </a:t>
            </a:r>
            <a:r>
              <a:rPr lang="en-US" sz="1800" kern="0" dirty="0"/>
              <a:t>the University </a:t>
            </a:r>
            <a:r>
              <a:rPr lang="en-US" sz="1800" kern="0" dirty="0" smtClean="0"/>
              <a:t>sector, </a:t>
            </a:r>
            <a:r>
              <a:rPr lang="en-US" sz="1800" kern="0" dirty="0"/>
              <a:t>rest in </a:t>
            </a:r>
            <a:r>
              <a:rPr lang="en-US" sz="1800" kern="0" dirty="0" smtClean="0"/>
              <a:t>ITPs.</a:t>
            </a:r>
            <a:endParaRPr lang="en-US" sz="1800" kern="0" dirty="0"/>
          </a:p>
          <a:p>
            <a:pPr marL="342000" indent="-342000" eaLnBrk="0" hangingPunct="0">
              <a:spcAft>
                <a:spcPts val="0"/>
              </a:spcAft>
            </a:pPr>
            <a:endParaRPr lang="en-US" sz="1800" kern="0" dirty="0"/>
          </a:p>
          <a:p>
            <a:pPr marL="342900" indent="-342900" eaLnBrk="0" hangingPunct="0">
              <a:spcAft>
                <a:spcPts val="0"/>
              </a:spcAft>
            </a:pPr>
            <a:endParaRPr lang="en-NZ" sz="1800" kern="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0" y="867833"/>
            <a:ext cx="8972184" cy="3196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4" name="Slide Number Placeholder 3"/>
          <p:cNvSpPr>
            <a:spLocks noGrp="1"/>
          </p:cNvSpPr>
          <p:nvPr>
            <p:ph type="sldNum" sz="quarter" idx="12"/>
          </p:nvPr>
        </p:nvSpPr>
        <p:spPr/>
        <p:txBody>
          <a:bodyPr/>
          <a:lstStyle/>
          <a:p>
            <a:fld id="{3D7E66F4-7F49-5142-AA5F-4193891D626C}" type="slidenum">
              <a:rPr lang="en-US" smtClean="0">
                <a:solidFill>
                  <a:srgbClr val="343032"/>
                </a:solidFill>
              </a:rPr>
              <a:pPr/>
              <a:t>8</a:t>
            </a:fld>
            <a:endParaRPr lang="en-US">
              <a:solidFill>
                <a:srgbClr val="343032"/>
              </a:solidFill>
            </a:endParaRPr>
          </a:p>
        </p:txBody>
      </p:sp>
      <p:sp>
        <p:nvSpPr>
          <p:cNvPr id="5" name="Footer Placeholder 4"/>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105642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495" y="359414"/>
            <a:ext cx="7893981" cy="521120"/>
          </a:xfrm>
        </p:spPr>
        <p:txBody>
          <a:bodyPr>
            <a:normAutofit/>
          </a:bodyPr>
          <a:lstStyle/>
          <a:p>
            <a:pPr algn="ctr">
              <a:lnSpc>
                <a:spcPts val="2500"/>
              </a:lnSpc>
            </a:pPr>
            <a:r>
              <a:rPr lang="en-US" altLang="en-US" sz="2800" dirty="0"/>
              <a:t>Quality of data received </a:t>
            </a:r>
            <a:r>
              <a:rPr lang="en-US" altLang="en-US" sz="2800" dirty="0" smtClean="0"/>
              <a:t>– improved?</a:t>
            </a:r>
            <a:endParaRPr lang="en-US" altLang="en-US" sz="2800" dirty="0"/>
          </a:p>
        </p:txBody>
      </p:sp>
      <p:sp>
        <p:nvSpPr>
          <p:cNvPr id="3" name="Content Placeholder 2"/>
          <p:cNvSpPr>
            <a:spLocks noGrp="1"/>
          </p:cNvSpPr>
          <p:nvPr>
            <p:ph idx="1"/>
          </p:nvPr>
        </p:nvSpPr>
        <p:spPr>
          <a:xfrm>
            <a:off x="615495" y="1159933"/>
            <a:ext cx="8316838" cy="4809067"/>
          </a:xfrm>
        </p:spPr>
        <p:txBody>
          <a:bodyPr/>
          <a:lstStyle/>
          <a:p>
            <a:pPr>
              <a:spcBef>
                <a:spcPts val="600"/>
              </a:spcBef>
              <a:spcAft>
                <a:spcPts val="0"/>
              </a:spcAft>
            </a:pPr>
            <a:r>
              <a:rPr lang="en-NZ" sz="1800" dirty="0" smtClean="0"/>
              <a:t>Classification of major projects and routine capex much better and completed for full 10 years.</a:t>
            </a:r>
          </a:p>
          <a:p>
            <a:pPr>
              <a:spcBef>
                <a:spcPts val="600"/>
              </a:spcBef>
              <a:spcAft>
                <a:spcPts val="0"/>
              </a:spcAft>
            </a:pPr>
            <a:r>
              <a:rPr lang="en-NZ" sz="1800" dirty="0" smtClean="0"/>
              <a:t>Known spending (to the TEC) on major projects included in plans.</a:t>
            </a:r>
          </a:p>
          <a:p>
            <a:pPr>
              <a:spcBef>
                <a:spcPts val="600"/>
              </a:spcBef>
              <a:spcAft>
                <a:spcPts val="0"/>
              </a:spcAft>
            </a:pPr>
            <a:r>
              <a:rPr lang="en-NZ" sz="1800" dirty="0" smtClean="0"/>
              <a:t>Very little adjustment required (to get meaningful information).</a:t>
            </a:r>
          </a:p>
          <a:p>
            <a:pPr>
              <a:spcBef>
                <a:spcPts val="600"/>
              </a:spcBef>
              <a:spcAft>
                <a:spcPts val="0"/>
              </a:spcAft>
            </a:pPr>
            <a:r>
              <a:rPr lang="en-NZ" sz="1800" dirty="0" smtClean="0"/>
              <a:t>Many TEIs are now providing supporting notes, helps TEC understand the figures</a:t>
            </a:r>
          </a:p>
          <a:p>
            <a:pPr marL="0" indent="0">
              <a:spcBef>
                <a:spcPts val="600"/>
              </a:spcBef>
              <a:spcAft>
                <a:spcPts val="0"/>
              </a:spcAft>
              <a:buNone/>
            </a:pPr>
            <a:r>
              <a:rPr lang="en-NZ" sz="1800" dirty="0" smtClean="0"/>
              <a:t>But…</a:t>
            </a:r>
          </a:p>
          <a:p>
            <a:pPr>
              <a:spcBef>
                <a:spcPts val="600"/>
              </a:spcBef>
              <a:spcAft>
                <a:spcPts val="0"/>
              </a:spcAft>
            </a:pPr>
            <a:r>
              <a:rPr lang="en-NZ" sz="1800" dirty="0" smtClean="0"/>
              <a:t>Timeliness could still improve - many reminders needed.</a:t>
            </a:r>
          </a:p>
          <a:p>
            <a:pPr>
              <a:spcBef>
                <a:spcPts val="600"/>
              </a:spcBef>
              <a:spcAft>
                <a:spcPts val="0"/>
              </a:spcAft>
            </a:pPr>
            <a:r>
              <a:rPr lang="en-US" sz="1800" dirty="0" smtClean="0"/>
              <a:t>1/27  TEIs </a:t>
            </a:r>
            <a:r>
              <a:rPr lang="en-US" sz="1800" dirty="0"/>
              <a:t>did not provide any GSM info </a:t>
            </a:r>
            <a:r>
              <a:rPr lang="en-US" sz="1800" dirty="0" smtClean="0"/>
              <a:t>(2015 was 8/27)</a:t>
            </a:r>
          </a:p>
          <a:p>
            <a:pPr>
              <a:spcBef>
                <a:spcPts val="600"/>
              </a:spcBef>
              <a:spcAft>
                <a:spcPts val="0"/>
              </a:spcAft>
            </a:pPr>
            <a:r>
              <a:rPr lang="en-US" sz="1800" dirty="0" smtClean="0"/>
              <a:t>0/27  TEIs did not provide FTE data (2015 – 2/27)</a:t>
            </a:r>
          </a:p>
          <a:p>
            <a:pPr>
              <a:spcBef>
                <a:spcPts val="600"/>
              </a:spcBef>
              <a:spcAft>
                <a:spcPts val="0"/>
              </a:spcAft>
            </a:pPr>
            <a:r>
              <a:rPr lang="en-US" sz="1800" dirty="0"/>
              <a:t>1/27  </a:t>
            </a:r>
            <a:r>
              <a:rPr lang="en-US" sz="1800" dirty="0" smtClean="0"/>
              <a:t>TEIs </a:t>
            </a:r>
            <a:r>
              <a:rPr lang="en-US" sz="1800" dirty="0"/>
              <a:t>did not provide </a:t>
            </a:r>
            <a:r>
              <a:rPr lang="en-US" sz="1800" dirty="0" smtClean="0"/>
              <a:t>EFTS </a:t>
            </a:r>
            <a:r>
              <a:rPr lang="en-US" sz="1800" dirty="0"/>
              <a:t>data (2015 – 2/27</a:t>
            </a:r>
            <a:r>
              <a:rPr lang="en-US" sz="1800" dirty="0" smtClean="0"/>
              <a:t>)</a:t>
            </a:r>
          </a:p>
          <a:p>
            <a:pPr>
              <a:spcBef>
                <a:spcPts val="600"/>
              </a:spcBef>
              <a:spcAft>
                <a:spcPts val="0"/>
              </a:spcAft>
            </a:pPr>
            <a:r>
              <a:rPr lang="en-US" sz="1800" dirty="0" smtClean="0"/>
              <a:t>1/27 </a:t>
            </a:r>
            <a:r>
              <a:rPr lang="en-US" sz="1800" dirty="0"/>
              <a:t>of </a:t>
            </a:r>
            <a:r>
              <a:rPr lang="en-US" sz="1800" dirty="0" smtClean="0"/>
              <a:t>TEIs </a:t>
            </a:r>
            <a:r>
              <a:rPr lang="en-US" sz="1800" dirty="0"/>
              <a:t>did not provide any Accumulated Depreciation data </a:t>
            </a:r>
            <a:r>
              <a:rPr lang="en-US" sz="1800" dirty="0" smtClean="0"/>
              <a:t>(2015 – 5/27)</a:t>
            </a:r>
          </a:p>
          <a:p>
            <a:pPr>
              <a:spcBef>
                <a:spcPts val="600"/>
              </a:spcBef>
              <a:spcAft>
                <a:spcPts val="0"/>
              </a:spcAft>
            </a:pPr>
            <a:r>
              <a:rPr lang="en-US" sz="1800" dirty="0" smtClean="0"/>
              <a:t>(4/27</a:t>
            </a:r>
            <a:r>
              <a:rPr lang="en-US" sz="1800" dirty="0"/>
              <a:t>) of </a:t>
            </a:r>
            <a:r>
              <a:rPr lang="en-US" sz="1800" dirty="0" smtClean="0"/>
              <a:t>TEIs </a:t>
            </a:r>
            <a:r>
              <a:rPr lang="en-US" sz="1800" dirty="0"/>
              <a:t>did not </a:t>
            </a:r>
            <a:r>
              <a:rPr lang="en-US" sz="1800" dirty="0" smtClean="0"/>
              <a:t>provide any Estimated </a:t>
            </a:r>
            <a:r>
              <a:rPr lang="en-US" sz="1800" dirty="0"/>
              <a:t>Backlog </a:t>
            </a:r>
            <a:r>
              <a:rPr lang="en-US" sz="1800" dirty="0" smtClean="0"/>
              <a:t>Maintenance info (2015 – 17/27)</a:t>
            </a:r>
            <a:endParaRPr lang="en-US" sz="1800" dirty="0"/>
          </a:p>
          <a:p>
            <a:pPr marL="0" indent="0">
              <a:spcBef>
                <a:spcPts val="600"/>
              </a:spcBef>
              <a:spcAft>
                <a:spcPts val="0"/>
              </a:spcAft>
              <a:buNone/>
            </a:pPr>
            <a:endParaRPr lang="en-US" sz="1800" b="1" dirty="0" smtClean="0"/>
          </a:p>
          <a:p>
            <a:pPr marL="0" indent="0">
              <a:spcBef>
                <a:spcPts val="600"/>
              </a:spcBef>
              <a:spcAft>
                <a:spcPts val="0"/>
              </a:spcAft>
              <a:buNone/>
            </a:pPr>
            <a:r>
              <a:rPr lang="en-US" sz="1800" b="1" dirty="0" smtClean="0"/>
              <a:t>These omissions affects a number of asset performance indicators.</a:t>
            </a:r>
            <a:endParaRPr lang="en-US" sz="1800" b="1" dirty="0"/>
          </a:p>
          <a:p>
            <a:pPr>
              <a:spcBef>
                <a:spcPts val="600"/>
              </a:spcBef>
              <a:spcAft>
                <a:spcPts val="0"/>
              </a:spcAft>
            </a:pPr>
            <a:endParaRPr lang="en-NZ" sz="1800" dirty="0" smtClean="0"/>
          </a:p>
          <a:p>
            <a:pPr>
              <a:spcBef>
                <a:spcPts val="600"/>
              </a:spcBef>
              <a:spcAft>
                <a:spcPts val="0"/>
              </a:spcAft>
            </a:pPr>
            <a:endParaRPr lang="en-NZ" sz="1800" dirty="0"/>
          </a:p>
        </p:txBody>
      </p:sp>
      <p:sp>
        <p:nvSpPr>
          <p:cNvPr id="2" name="Date Placeholder 1"/>
          <p:cNvSpPr>
            <a:spLocks noGrp="1"/>
          </p:cNvSpPr>
          <p:nvPr>
            <p:ph type="dt" sz="half" idx="10"/>
          </p:nvPr>
        </p:nvSpPr>
        <p:spPr/>
        <p:txBody>
          <a:bodyPr/>
          <a:lstStyle/>
          <a:p>
            <a:r>
              <a:rPr lang="en-US" smtClean="0">
                <a:solidFill>
                  <a:srgbClr val="343032"/>
                </a:solidFill>
              </a:rPr>
              <a:t>16/11/2017</a:t>
            </a:r>
            <a:endParaRPr lang="en-US">
              <a:solidFill>
                <a:srgbClr val="343032"/>
              </a:solidFill>
            </a:endParaRPr>
          </a:p>
        </p:txBody>
      </p:sp>
      <p:sp>
        <p:nvSpPr>
          <p:cNvPr id="5" name="Slide Number Placeholder 4"/>
          <p:cNvSpPr>
            <a:spLocks noGrp="1"/>
          </p:cNvSpPr>
          <p:nvPr>
            <p:ph type="sldNum" sz="quarter" idx="12"/>
          </p:nvPr>
        </p:nvSpPr>
        <p:spPr/>
        <p:txBody>
          <a:bodyPr/>
          <a:lstStyle/>
          <a:p>
            <a:fld id="{3D7E66F4-7F49-5142-AA5F-4193891D626C}" type="slidenum">
              <a:rPr lang="en-US" smtClean="0">
                <a:solidFill>
                  <a:srgbClr val="343032"/>
                </a:solidFill>
              </a:rPr>
              <a:pPr/>
              <a:t>9</a:t>
            </a:fld>
            <a:endParaRPr lang="en-US">
              <a:solidFill>
                <a:srgbClr val="343032"/>
              </a:solidFill>
            </a:endParaRPr>
          </a:p>
        </p:txBody>
      </p:sp>
      <p:sp>
        <p:nvSpPr>
          <p:cNvPr id="6" name="Footer Placeholder 5"/>
          <p:cNvSpPr>
            <a:spLocks noGrp="1"/>
          </p:cNvSpPr>
          <p:nvPr>
            <p:ph type="ftr" sz="quarter" idx="11"/>
          </p:nvPr>
        </p:nvSpPr>
        <p:spPr/>
        <p:txBody>
          <a:bodyPr/>
          <a:lstStyle/>
          <a:p>
            <a:r>
              <a:rPr lang="en-US" smtClean="0">
                <a:solidFill>
                  <a:srgbClr val="343032"/>
                </a:solidFill>
              </a:rPr>
              <a:t>CAM Workshop</a:t>
            </a:r>
            <a:endParaRPr lang="en-US">
              <a:solidFill>
                <a:srgbClr val="343032"/>
              </a:solidFill>
            </a:endParaRPr>
          </a:p>
        </p:txBody>
      </p:sp>
    </p:spTree>
    <p:extLst>
      <p:ext uri="{BB962C8B-B14F-4D97-AF65-F5344CB8AC3E}">
        <p14:creationId xmlns:p14="http://schemas.microsoft.com/office/powerpoint/2010/main" val="814454106"/>
      </p:ext>
    </p:extLst>
  </p:cSld>
  <p:clrMapOvr>
    <a:masterClrMapping/>
  </p:clrMapOvr>
</p:sld>
</file>

<file path=ppt/theme/theme1.xml><?xml version="1.0" encoding="utf-8"?>
<a:theme xmlns:a="http://schemas.openxmlformats.org/drawingml/2006/main" name="PowerPoint Template External">
  <a:themeElements>
    <a:clrScheme name="TEC">
      <a:dk1>
        <a:srgbClr val="343032"/>
      </a:dk1>
      <a:lt1>
        <a:sysClr val="window" lastClr="FFFFFF"/>
      </a:lt1>
      <a:dk2>
        <a:srgbClr val="EA9922"/>
      </a:dk2>
      <a:lt2>
        <a:srgbClr val="DBD1A9"/>
      </a:lt2>
      <a:accent1>
        <a:srgbClr val="DA6D23"/>
      </a:accent1>
      <a:accent2>
        <a:srgbClr val="CE3D20"/>
      </a:accent2>
      <a:accent3>
        <a:srgbClr val="B54F5D"/>
      </a:accent3>
      <a:accent4>
        <a:srgbClr val="A6AD33"/>
      </a:accent4>
      <a:accent5>
        <a:srgbClr val="4C91A7"/>
      </a:accent5>
      <a:accent6>
        <a:srgbClr val="54987F"/>
      </a:accent6>
      <a:hlink>
        <a:srgbClr val="343032"/>
      </a:hlink>
      <a:folHlink>
        <a:srgbClr val="8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DC4691BF00A443899034738234036697" version="1.0.0">
  <systemFields>
    <field name="Objective-Id">
      <value order="0">A1120231</value>
    </field>
    <field name="Objective-Title">
      <value order="0">2017 CAM Workshop 1  - CAM and CIP feedback to TEIs</value>
    </field>
    <field name="Objective-Description">
      <value order="0"/>
    </field>
    <field name="Objective-CreationStamp">
      <value order="0">2017-10-10T20:59:24Z</value>
    </field>
    <field name="Objective-IsApproved">
      <value order="0">false</value>
    </field>
    <field name="Objective-IsPublished">
      <value order="0">false</value>
    </field>
    <field name="Objective-DatePublished">
      <value order="0"/>
    </field>
    <field name="Objective-ModificationStamp">
      <value order="0">2017-11-14T05:32:29Z</value>
    </field>
    <field name="Objective-Owner">
      <value order="0">Michael David</value>
    </field>
    <field name="Objective-Path">
      <value order="0">Objective Global Folder:TEC Global Folder:Tertiary Education Organisations:Sector:TO-B- CAPITAL ASSET MANAGEMENT (CAM) -NO:2017 CAM</value>
    </field>
    <field name="Objective-Parent">
      <value order="0">2017 CAM</value>
    </field>
    <field name="Objective-State">
      <value order="0">Being Drafted</value>
    </field>
    <field name="Objective-VersionId">
      <value order="0">vA2574505</value>
    </field>
    <field name="Objective-Version">
      <value order="0">0.15</value>
    </field>
    <field name="Objective-VersionNumber">
      <value order="0">15</value>
    </field>
    <field name="Objective-VersionComment">
      <value order="0"/>
    </field>
    <field name="Objective-FileNumber">
      <value order="0">qA59915</value>
    </field>
    <field name="Objective-Classification">
      <value order="0"/>
    </field>
    <field name="Objective-Caveats">
      <value order="0"/>
    </field>
  </systemFields>
  <catalogues>
    <catalogue name="Document Type Catalogue" type="type" ori="id:cA6">
      <field name="Objective-Fund Name">
        <value order="0"/>
      </field>
      <field name="Objective-Sub Sector">
        <value order="0"/>
      </field>
      <field name="Objective-Reference">
        <value order="0"/>
      </field>
      <field name="Objective-Financial Year">
        <value order="0"/>
      </field>
      <field name="Objective-EDUMIS Number">
        <value order="0"/>
      </field>
      <field name="Objective-Action">
        <value order="0"/>
      </field>
      <field name="Objective-Calendar Year">
        <value order="0"/>
      </field>
      <field name="Objective-Date">
        <value order="0"/>
      </field>
      <field name="Objective-Responsible">
        <value order="0"/>
      </field>
    </catalogue>
  </catalogues>
</metadat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quence xmlns="3cec9f88-652f-4f5e-a772-9883b2eb2189" xsi:nil="true"/>
    <Key_x0020_Contact xmlns="3cec9f88-652f-4f5e-a772-9883b2eb2189">
      <UserInfo>
        <DisplayName>TEC\ibrown1</DisplayName>
        <AccountId>1942</AccountId>
        <AccountType/>
      </UserInfo>
    </Key_x0020_Contact>
    <ExpiryDate xmlns="3cec9f88-652f-4f5e-a772-9883b2eb2189" xsi:nil="true"/>
    <Origin xmlns="3cec9f88-652f-4f5e-a772-9883b2eb2189">
      <Value>1</Value>
    </Origin>
    <Topic xmlns="3cec9f88-652f-4f5e-a772-9883b2eb2189">
      <Value>20</Value>
      <Value>16</Value>
      <Value>43</Value>
    </Topic>
  </documentManagement>
</p:properties>
</file>

<file path=customXml/item4.xml><?xml version="1.0" encoding="utf-8"?>
<ct:contentTypeSchema xmlns:ct="http://schemas.microsoft.com/office/2006/metadata/contentType" xmlns:ma="http://schemas.microsoft.com/office/2006/metadata/properties/metaAttributes" ct:_="" ma:_="" ma:contentTypeName="TEC Form" ma:contentTypeID="0x01010091275595F633AB45856126FF45923C480103008A1BC75DC994FC42BE3C644B90B05174" ma:contentTypeVersion="5" ma:contentTypeDescription="TEC Forms and Templates" ma:contentTypeScope="" ma:versionID="09b39aef8a176adada292602fcfae184">
  <xsd:schema xmlns:xsd="http://www.w3.org/2001/XMLSchema" xmlns:p="http://schemas.microsoft.com/office/2006/metadata/properties" xmlns:ns2="3cec9f88-652f-4f5e-a772-9883b2eb2189" targetNamespace="http://schemas.microsoft.com/office/2006/metadata/properties" ma:root="true" ma:fieldsID="3d8002eb949cdfe3010b4e179ac6c926" ns2:_="">
    <xsd:import namespace="3cec9f88-652f-4f5e-a772-9883b2eb2189"/>
    <xsd:element name="properties">
      <xsd:complexType>
        <xsd:sequence>
          <xsd:element name="documentManagement">
            <xsd:complexType>
              <xsd:all>
                <xsd:element ref="ns2:Origin" minOccurs="0"/>
                <xsd:element ref="ns2:Topic" minOccurs="0"/>
                <xsd:element ref="ns2:Key_x0020_Contact" minOccurs="0"/>
                <xsd:element ref="ns2:Sequence" minOccurs="0"/>
                <xsd:element ref="ns2:ExpiryDate" minOccurs="0"/>
              </xsd:all>
            </xsd:complexType>
          </xsd:element>
        </xsd:sequence>
      </xsd:complexType>
    </xsd:element>
  </xsd:schema>
  <xsd:schema xmlns:xsd="http://www.w3.org/2001/XMLSchema" xmlns:dms="http://schemas.microsoft.com/office/2006/documentManagement/types" targetNamespace="3cec9f88-652f-4f5e-a772-9883b2eb2189" elementFormDefault="qualified">
    <xsd:import namespace="http://schemas.microsoft.com/office/2006/documentManagement/types"/>
    <xsd:element name="Origin" ma:index="8" nillable="true" ma:displayName="Origin" ma:list="{cf2afaf7-daa9-44fc-9141-2c93f03506db}" ma:internalName="Origin" ma:showField="Title" ma:web="3cec9f88-652f-4f5e-a772-9883b2eb2189">
      <xsd:complexType>
        <xsd:complexContent>
          <xsd:extension base="dms:MultiChoiceLookup">
            <xsd:sequence>
              <xsd:element name="Value" type="dms:Lookup" maxOccurs="unbounded" minOccurs="0" nillable="true"/>
            </xsd:sequence>
          </xsd:extension>
        </xsd:complexContent>
      </xsd:complexType>
    </xsd:element>
    <xsd:element name="Topic" ma:index="9" nillable="true" ma:displayName="Topic" ma:list="{5fb25fc5-86c9-412c-8918-e5668462712a}" ma:internalName="Topic" ma:showField="Title" ma:web="3cec9f88-652f-4f5e-a772-9883b2eb2189">
      <xsd:complexType>
        <xsd:complexContent>
          <xsd:extension base="dms:MultiChoiceLookup">
            <xsd:sequence>
              <xsd:element name="Value" type="dms:Lookup" maxOccurs="unbounded" minOccurs="0" nillable="true"/>
            </xsd:sequence>
          </xsd:extension>
        </xsd:complexContent>
      </xsd:complexType>
    </xsd:element>
    <xsd:element name="Key_x0020_Contact" ma:index="10" nillable="true" ma:displayName="Key Contact" ma:description="Key people/person to contact for more information" ma:list="UserInfo" ma:internalName="Key_x0020_Contact"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quence" ma:index="11" nillable="true" ma:displayName="Sequence" ma:decimals="0" ma:internalName="Sequence">
      <xsd:simpleType>
        <xsd:restriction base="dms:Number"/>
      </xsd:simpleType>
    </xsd:element>
    <xsd:element name="ExpiryDate" ma:index="13" nillable="true" ma:displayName="Expiry Date" ma:format="DateOnly" ma:internalName="Expiry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745109E-2DDF-40CB-AC2B-FF9B10C90820}">
  <ds:schemaRefs>
    <ds:schemaRef ds:uri="http://www.objective.com/ecm/document/metadata/DC4691BF00A443899034738234036697"/>
  </ds:schemaRefs>
</ds:datastoreItem>
</file>

<file path=customXml/itemProps2.xml><?xml version="1.0" encoding="utf-8"?>
<ds:datastoreItem xmlns:ds="http://schemas.openxmlformats.org/officeDocument/2006/customXml" ds:itemID="{DF34F25D-208C-42B0-BAC2-3340807F6881}">
  <ds:schemaRefs>
    <ds:schemaRef ds:uri="http://schemas.microsoft.com/sharepoint/v3/contenttype/forms"/>
  </ds:schemaRefs>
</ds:datastoreItem>
</file>

<file path=customXml/itemProps3.xml><?xml version="1.0" encoding="utf-8"?>
<ds:datastoreItem xmlns:ds="http://schemas.openxmlformats.org/officeDocument/2006/customXml" ds:itemID="{212CFDA7-3AE4-4D1C-B688-340D7748E522}">
  <ds:schemaRef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3cec9f88-652f-4f5e-a772-9883b2eb2189"/>
    <ds:schemaRef ds:uri="http://www.w3.org/XML/1998/namespace"/>
    <ds:schemaRef ds:uri="http://purl.org/dc/dcmitype/"/>
  </ds:schemaRefs>
</ds:datastoreItem>
</file>

<file path=customXml/itemProps4.xml><?xml version="1.0" encoding="utf-8"?>
<ds:datastoreItem xmlns:ds="http://schemas.openxmlformats.org/officeDocument/2006/customXml" ds:itemID="{069A02C2-5A1E-420D-9CA6-2588C8D728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ec9f88-652f-4f5e-a772-9883b2eb218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PowerPoint internal template</Template>
  <TotalTime>8211</TotalTime>
  <Words>2013</Words>
  <Application>Microsoft Office PowerPoint</Application>
  <PresentationFormat>On-screen Show (4:3)</PresentationFormat>
  <Paragraphs>241</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Georgia</vt:lpstr>
      <vt:lpstr>Lucida Grande</vt:lpstr>
      <vt:lpstr>PowerPoint Template External</vt:lpstr>
      <vt:lpstr>Asset Management Workshop   </vt:lpstr>
      <vt:lpstr>10-Year Capital Intentions Plans 2017-2026  Data provided by TEIs</vt:lpstr>
      <vt:lpstr>Capital intentions (sector) – what did we spend it on?</vt:lpstr>
      <vt:lpstr>Capital intentions (sector) – what drives the spending?</vt:lpstr>
      <vt:lpstr>Spending drivers for major projects and routine capex capex</vt:lpstr>
      <vt:lpstr>Where does this capital spend occur?</vt:lpstr>
      <vt:lpstr>How do we fund our capital intentions?</vt:lpstr>
      <vt:lpstr>Are these funding sources adequate?</vt:lpstr>
      <vt:lpstr>Quality of data received – improved?</vt:lpstr>
      <vt:lpstr>Asset Performance Metrics …Sector</vt:lpstr>
      <vt:lpstr>Asset Performance Metrics …Universities</vt:lpstr>
      <vt:lpstr>Asset Performance Metrics …ITPs</vt:lpstr>
      <vt:lpstr>Asset Performance Metrics …Wanangas</vt:lpstr>
      <vt:lpstr>Asset Performance – Key Metrics</vt:lpstr>
      <vt:lpstr>    Capital Asset Management   Data sourced from 2017 Independent Assessments </vt:lpstr>
      <vt:lpstr>Why are Independent Assessments required?</vt:lpstr>
      <vt:lpstr>Overall results of assessments </vt:lpstr>
      <vt:lpstr>Overall results (cont….)</vt:lpstr>
      <vt:lpstr>Universities results (cont….)</vt:lpstr>
      <vt:lpstr>ITPs results (cont….)</vt:lpstr>
      <vt:lpstr>Wananga results (cont….)</vt:lpstr>
      <vt:lpstr> Summary– Gap to target score  </vt:lpstr>
      <vt:lpstr>Long Term Investment Plans (LTIP)</vt:lpstr>
      <vt:lpstr>(Strategic) Asset Management Plans</vt:lpstr>
      <vt:lpstr>(Strategic) Asset Management Plans (cont….)</vt:lpstr>
    </vt:vector>
  </TitlesOfParts>
  <Company>Tertiary Education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David</dc:creator>
  <dc:description>Values themed PowerPoint templates - for internal use only</dc:description>
  <cp:lastModifiedBy>Louis Davis</cp:lastModifiedBy>
  <cp:revision>279</cp:revision>
  <cp:lastPrinted>2017-11-14T04:28:05Z</cp:lastPrinted>
  <dcterms:created xsi:type="dcterms:W3CDTF">2016-09-26T21:28:31Z</dcterms:created>
  <dcterms:modified xsi:type="dcterms:W3CDTF">2019-06-07T03:24:23Z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0x01010091275595F633AB45856126FF45923C480103008A1BC75DC994FC42BE3C644B90B05174</vt:lpwstr>
  </property>
  <property fmtid="{D5CDD505-2E9C-101B-9397-08002B2CF9AE}" pid="3" name="Objective-Id">
    <vt:lpwstr>A1120231</vt:lpwstr>
  </property>
  <property fmtid="{D5CDD505-2E9C-101B-9397-08002B2CF9AE}" pid="4" name="Objective-Title">
    <vt:lpwstr>2017 CAM Workshop 1  - CAM and CIP feedback to TEIs</vt:lpwstr>
  </property>
  <property fmtid="{D5CDD505-2E9C-101B-9397-08002B2CF9AE}" pid="5" name="Objective-Comment">
    <vt:lpwstr/>
  </property>
  <property fmtid="{D5CDD505-2E9C-101B-9397-08002B2CF9AE}" pid="6" name="Objective-CreationStamp">
    <vt:filetime>2017-10-10T20:59:29Z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2019-05-29T00:41:35Z</vt:filetime>
  </property>
  <property fmtid="{D5CDD505-2E9C-101B-9397-08002B2CF9AE}" pid="11" name="Objective-Owner">
    <vt:lpwstr>Michael David</vt:lpwstr>
  </property>
  <property fmtid="{D5CDD505-2E9C-101B-9397-08002B2CF9AE}" pid="12" name="Objective-Path">
    <vt:lpwstr>Objective Global Folder:TEC Global Folder:Tertiary Education Organisations:Sector:TO-B- CAPITAL ASSET MANAGEMENT (CAM) -NO:2017 CAM:</vt:lpwstr>
  </property>
  <property fmtid="{D5CDD505-2E9C-101B-9397-08002B2CF9AE}" pid="13" name="Objective-Parent">
    <vt:lpwstr>2017 CAM</vt:lpwstr>
  </property>
  <property fmtid="{D5CDD505-2E9C-101B-9397-08002B2CF9AE}" pid="14" name="Objective-State">
    <vt:lpwstr>Being Drafted</vt:lpwstr>
  </property>
  <property fmtid="{D5CDD505-2E9C-101B-9397-08002B2CF9AE}" pid="15" name="Objective-Version">
    <vt:lpwstr>0.15</vt:lpwstr>
  </property>
  <property fmtid="{D5CDD505-2E9C-101B-9397-08002B2CF9AE}" pid="16" name="Objective-VersionNumber">
    <vt:r8>15</vt:r8>
  </property>
  <property fmtid="{D5CDD505-2E9C-101B-9397-08002B2CF9AE}" pid="17" name="Objective-VersionComment">
    <vt:lpwstr/>
  </property>
  <property fmtid="{D5CDD505-2E9C-101B-9397-08002B2CF9AE}" pid="18" name="Objective-FileNumber">
    <vt:lpwstr/>
  </property>
  <property fmtid="{D5CDD505-2E9C-101B-9397-08002B2CF9AE}" pid="19" name="Objective-Classification">
    <vt:lpwstr>[Inherited - none]</vt:lpwstr>
  </property>
  <property fmtid="{D5CDD505-2E9C-101B-9397-08002B2CF9AE}" pid="20" name="Objective-Caveats">
    <vt:lpwstr/>
  </property>
  <property fmtid="{D5CDD505-2E9C-101B-9397-08002B2CF9AE}" pid="21" name="Objective-Reference [system]">
    <vt:lpwstr/>
  </property>
  <property fmtid="{D5CDD505-2E9C-101B-9397-08002B2CF9AE}" pid="22" name="Objective-Date [system]">
    <vt:lpwstr/>
  </property>
  <property fmtid="{D5CDD505-2E9C-101B-9397-08002B2CF9AE}" pid="23" name="Objective-Action [system]">
    <vt:lpwstr/>
  </property>
  <property fmtid="{D5CDD505-2E9C-101B-9397-08002B2CF9AE}" pid="24" name="Objective-Responsible [system]">
    <vt:lpwstr/>
  </property>
  <property fmtid="{D5CDD505-2E9C-101B-9397-08002B2CF9AE}" pid="25" name="Objective-Financial Year [system]">
    <vt:lpwstr/>
  </property>
  <property fmtid="{D5CDD505-2E9C-101B-9397-08002B2CF9AE}" pid="26" name="Objective-Calendar Year [system]">
    <vt:lpwstr/>
  </property>
  <property fmtid="{D5CDD505-2E9C-101B-9397-08002B2CF9AE}" pid="27" name="Objective-EDUMIS Number [system]">
    <vt:lpwstr/>
  </property>
  <property fmtid="{D5CDD505-2E9C-101B-9397-08002B2CF9AE}" pid="28" name="Objective-Sub Sector [system]">
    <vt:lpwstr/>
  </property>
  <property fmtid="{D5CDD505-2E9C-101B-9397-08002B2CF9AE}" pid="29" name="Objective-Fund Name [system]">
    <vt:lpwstr/>
  </property>
  <property fmtid="{D5CDD505-2E9C-101B-9397-08002B2CF9AE}" pid="30" name="Sequence">
    <vt:lpwstr/>
  </property>
  <property fmtid="{D5CDD505-2E9C-101B-9397-08002B2CF9AE}" pid="31" name="Key Contact">
    <vt:lpwstr>1942;#TEC\ibrown1</vt:lpwstr>
  </property>
  <property fmtid="{D5CDD505-2E9C-101B-9397-08002B2CF9AE}" pid="32" name="ExpiryDate">
    <vt:lpwstr/>
  </property>
  <property fmtid="{D5CDD505-2E9C-101B-9397-08002B2CF9AE}" pid="33" name="Origin">
    <vt:lpwstr>1;#</vt:lpwstr>
  </property>
  <property fmtid="{D5CDD505-2E9C-101B-9397-08002B2CF9AE}" pid="34" name="Topic">
    <vt:lpwstr>20;#;#16;#;#43;#</vt:lpwstr>
  </property>
  <property fmtid="{D5CDD505-2E9C-101B-9397-08002B2CF9AE}" pid="35" name="Objective-Description">
    <vt:lpwstr/>
  </property>
  <property fmtid="{D5CDD505-2E9C-101B-9397-08002B2CF9AE}" pid="36" name="Objective-VersionId">
    <vt:lpwstr>vA2574505</vt:lpwstr>
  </property>
  <property fmtid="{D5CDD505-2E9C-101B-9397-08002B2CF9AE}" pid="37" name="Objective-Fund Name">
    <vt:lpwstr/>
  </property>
  <property fmtid="{D5CDD505-2E9C-101B-9397-08002B2CF9AE}" pid="38" name="Objective-Sub Sector">
    <vt:lpwstr/>
  </property>
  <property fmtid="{D5CDD505-2E9C-101B-9397-08002B2CF9AE}" pid="39" name="Objective-Reference">
    <vt:lpwstr/>
  </property>
  <property fmtid="{D5CDD505-2E9C-101B-9397-08002B2CF9AE}" pid="40" name="Objective-Financial Year">
    <vt:lpwstr/>
  </property>
  <property fmtid="{D5CDD505-2E9C-101B-9397-08002B2CF9AE}" pid="41" name="Objective-EDUMIS Number">
    <vt:lpwstr/>
  </property>
  <property fmtid="{D5CDD505-2E9C-101B-9397-08002B2CF9AE}" pid="42" name="Objective-Action">
    <vt:lpwstr/>
  </property>
  <property fmtid="{D5CDD505-2E9C-101B-9397-08002B2CF9AE}" pid="43" name="Objective-Calendar Year">
    <vt:lpwstr/>
  </property>
  <property fmtid="{D5CDD505-2E9C-101B-9397-08002B2CF9AE}" pid="44" name="Objective-Date">
    <vt:lpwstr/>
  </property>
  <property fmtid="{D5CDD505-2E9C-101B-9397-08002B2CF9AE}" pid="45" name="Objective-Responsible">
    <vt:lpwstr/>
  </property>
</Properties>
</file>