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7" r:id="rId2"/>
    <p:sldId id="263" r:id="rId3"/>
    <p:sldId id="271" r:id="rId4"/>
    <p:sldId id="274" r:id="rId5"/>
    <p:sldId id="273" r:id="rId6"/>
    <p:sldId id="275" r:id="rId7"/>
    <p:sldId id="276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922"/>
    <a:srgbClr val="D55A1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9398" autoAdjust="0"/>
  </p:normalViewPr>
  <p:slideViewPr>
    <p:cSldViewPr snapToGrid="0" snapToObjects="1">
      <p:cViewPr varScale="1">
        <p:scale>
          <a:sx n="116" d="100"/>
          <a:sy n="116" d="100"/>
        </p:scale>
        <p:origin x="-1494" y="-114"/>
      </p:cViewPr>
      <p:guideLst>
        <p:guide orient="horz" pos="33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9FAA1-7654-1642-BB12-0DDA2E30CA4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69568-A644-4749-8794-DB7D87DD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33976 PPT Cover Template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4533" y="4901762"/>
            <a:ext cx="5014292" cy="967818"/>
          </a:xfrm>
        </p:spPr>
        <p:txBody>
          <a:bodyPr anchor="ctr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4533" y="6011612"/>
            <a:ext cx="5014292" cy="5003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8FDD9-C792-9A4A-AB54-C6B0F61A1749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E66F4-7F49-5142-AA5F-4193891D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495" y="1524000"/>
            <a:ext cx="3871838" cy="405904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495" y="1929904"/>
            <a:ext cx="3871838" cy="37912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267" y="1524000"/>
            <a:ext cx="3878209" cy="405904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267" y="1929904"/>
            <a:ext cx="3878209" cy="379124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1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95" y="418681"/>
            <a:ext cx="7893979" cy="92752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495" y="1524000"/>
            <a:ext cx="7893981" cy="405904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15494" y="1929905"/>
            <a:ext cx="7893981" cy="3791446"/>
          </a:xfrm>
          <a:solidFill>
            <a:srgbClr val="DBD1A9">
              <a:alpha val="40000"/>
            </a:srgb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5495" y="1508451"/>
            <a:ext cx="7893981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79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15494" y="1524000"/>
            <a:ext cx="7893981" cy="4197351"/>
          </a:xfrm>
          <a:solidFill>
            <a:srgbClr val="DBD1A9">
              <a:alpha val="40000"/>
            </a:srgb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9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5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4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823" y="3086577"/>
            <a:ext cx="6931844" cy="1357866"/>
          </a:xfrm>
        </p:spPr>
        <p:txBody>
          <a:bodyPr anchor="b" anchorCtr="0">
            <a:normAutofit/>
          </a:bodyPr>
          <a:lstStyle>
            <a:lvl1pPr algn="l">
              <a:lnSpc>
                <a:spcPts val="5500"/>
              </a:lnSpc>
              <a:defRPr sz="4000" b="0" cap="none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823" y="4801897"/>
            <a:ext cx="6931844" cy="1500187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5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8FDD9-C792-9A4A-AB54-C6B0F61A1749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E66F4-7F49-5142-AA5F-4193891D62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Divider Device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1823" y="4571211"/>
            <a:ext cx="1369363" cy="158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248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3976 PPT Cover Templat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594" y="4903758"/>
            <a:ext cx="5674231" cy="967818"/>
          </a:xfrm>
        </p:spPr>
        <p:txBody>
          <a:bodyPr anchor="ctr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594" y="6013608"/>
            <a:ext cx="5674231" cy="5003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8FDD9-C792-9A4A-AB54-C6B0F61A1749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E66F4-7F49-5142-AA5F-4193891D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594" y="4903758"/>
            <a:ext cx="5674231" cy="967818"/>
          </a:xfrm>
        </p:spPr>
        <p:txBody>
          <a:bodyPr anchor="ctr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594" y="6013608"/>
            <a:ext cx="5674231" cy="5003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8FDD9-C792-9A4A-AB54-C6B0F61A1749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E66F4-7F49-5142-AA5F-4193891D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3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94" y="1524000"/>
            <a:ext cx="7893981" cy="419714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5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–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1117" y="1534099"/>
            <a:ext cx="1802883" cy="14292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3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1117" y="1524000"/>
            <a:ext cx="1802883" cy="14292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27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823" y="4788690"/>
            <a:ext cx="6965709" cy="1357866"/>
          </a:xfrm>
        </p:spPr>
        <p:txBody>
          <a:bodyPr anchor="t"/>
          <a:lstStyle>
            <a:lvl1pPr algn="l">
              <a:lnSpc>
                <a:spcPts val="5500"/>
              </a:lnSpc>
              <a:defRPr sz="5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823" y="2956166"/>
            <a:ext cx="53808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8FDD9-C792-9A4A-AB54-C6B0F61A1749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E66F4-7F49-5142-AA5F-4193891D62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Divider Device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1823" y="4571211"/>
            <a:ext cx="1369363" cy="1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23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494" y="1524000"/>
            <a:ext cx="3854905" cy="419714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267" y="1524000"/>
            <a:ext cx="3878209" cy="419714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DD9-C792-9A4A-AB54-C6B0F61A174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66F4-7F49-5142-AA5F-4193891D6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Watermark.pn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7" b="8467"/>
          <a:stretch/>
        </p:blipFill>
        <p:spPr>
          <a:xfrm>
            <a:off x="6060778" y="3563113"/>
            <a:ext cx="3083222" cy="32948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495" y="418680"/>
            <a:ext cx="7893981" cy="92751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92" y="1524000"/>
            <a:ext cx="7880108" cy="41971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1824" y="6657452"/>
            <a:ext cx="846084" cy="12804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318FDD9-C792-9A4A-AB54-C6B0F61A1749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2615" y="6657452"/>
            <a:ext cx="5502669" cy="12804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386" y="6657452"/>
            <a:ext cx="2133600" cy="12804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D7E66F4-7F49-5142-AA5F-4193891D62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C Logo for PPT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8" y="6048933"/>
            <a:ext cx="1673292" cy="4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60" r:id="rId4"/>
    <p:sldLayoutId id="2147483650" r:id="rId5"/>
    <p:sldLayoutId id="2147483661" r:id="rId6"/>
    <p:sldLayoutId id="2147483662" r:id="rId7"/>
    <p:sldLayoutId id="2147483651" r:id="rId8"/>
    <p:sldLayoutId id="2147483652" r:id="rId9"/>
    <p:sldLayoutId id="2147483653" r:id="rId10"/>
    <p:sldLayoutId id="2147483664" r:id="rId11"/>
    <p:sldLayoutId id="2147483666" r:id="rId12"/>
    <p:sldLayoutId id="2147483654" r:id="rId13"/>
    <p:sldLayoutId id="2147483655" r:id="rId14"/>
    <p:sldLayoutId id="2147483667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500"/>
        </a:lnSpc>
        <a:spcBef>
          <a:spcPct val="0"/>
        </a:spcBef>
        <a:buNone/>
        <a:defRPr sz="3500" b="0" kern="1200">
          <a:solidFill>
            <a:schemeClr val="accent2"/>
          </a:solidFill>
          <a:latin typeface="Georgia"/>
          <a:ea typeface="+mj-ea"/>
          <a:cs typeface="Georgia"/>
        </a:defRPr>
      </a:lvl1pPr>
    </p:titleStyle>
    <p:bodyStyle>
      <a:lvl1pPr marL="179388" indent="-179388" algn="l" defTabSz="457200" rtl="0" eaLnBrk="1" latinLnBrk="0" hangingPunct="1">
        <a:spcBef>
          <a:spcPts val="0"/>
        </a:spcBef>
        <a:spcAft>
          <a:spcPts val="800"/>
        </a:spcAft>
        <a:buSzPct val="100000"/>
        <a:buFont typeface="Lucida Grande"/>
        <a:buChar char="›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358775" indent="-179388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538163" indent="-179388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719138" indent="-180975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898525" indent="-179388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14594" y="4903758"/>
            <a:ext cx="5674231" cy="9678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500" b="0" kern="1200">
                <a:solidFill>
                  <a:schemeClr val="accent2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4000" dirty="0" smtClean="0">
                <a:solidFill>
                  <a:srgbClr val="EA9922"/>
                </a:solidFill>
              </a:rPr>
              <a:t>Crown Asset Transfer and Disposal Policy</a:t>
            </a:r>
            <a:endParaRPr lang="en-US" sz="4000" dirty="0">
              <a:solidFill>
                <a:srgbClr val="EA99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68" y="1534099"/>
            <a:ext cx="7880108" cy="4197147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To date:</a:t>
            </a:r>
            <a:endParaRPr lang="en-US" dirty="0"/>
          </a:p>
          <a:p>
            <a:pPr>
              <a:spcAft>
                <a:spcPts val="1500"/>
              </a:spcAft>
            </a:pPr>
            <a:r>
              <a:rPr lang="en-US" dirty="0" smtClean="0"/>
              <a:t>21 applications received</a:t>
            </a:r>
          </a:p>
          <a:p>
            <a:pPr lvl="1">
              <a:spcAft>
                <a:spcPts val="1500"/>
              </a:spcAft>
              <a:tabLst>
                <a:tab pos="358775" algn="l"/>
              </a:tabLst>
            </a:pPr>
            <a:r>
              <a:rPr lang="en-US" dirty="0" smtClean="0"/>
              <a:t>8 applications in the assessment process</a:t>
            </a:r>
          </a:p>
          <a:p>
            <a:pPr lvl="1">
              <a:spcAft>
                <a:spcPts val="1500"/>
              </a:spcAft>
              <a:tabLst>
                <a:tab pos="358775" algn="l"/>
              </a:tabLst>
            </a:pPr>
            <a:r>
              <a:rPr lang="en-US" dirty="0"/>
              <a:t>13 applications approved by joint </a:t>
            </a:r>
            <a:r>
              <a:rPr lang="en-US" dirty="0" smtClean="0"/>
              <a:t>Ministers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2 applications awaiting MoU sign-off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9 applications in Public Works Act clearances process</a:t>
            </a:r>
          </a:p>
          <a:p>
            <a:pPr lvl="1">
              <a:spcAft>
                <a:spcPts val="1500"/>
              </a:spcAft>
              <a:tabLst>
                <a:tab pos="358775" algn="l"/>
              </a:tabLst>
            </a:pPr>
            <a:r>
              <a:rPr lang="en-US" dirty="0" smtClean="0"/>
              <a:t>Tranches of 2 transfers completed</a:t>
            </a:r>
          </a:p>
          <a:p>
            <a:r>
              <a:rPr lang="en-US" dirty="0" smtClean="0"/>
              <a:t>2 transfers fully completed.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Disposals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NZ" dirty="0" smtClean="0"/>
              <a:t>Few applications for disposals received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NZ" dirty="0" smtClean="0"/>
              <a:t>Tend to be outlying properties or houses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NZ" dirty="0" smtClean="0"/>
              <a:t>Value generally low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NZ" dirty="0" smtClean="0"/>
              <a:t>Business case for reinvestment of net proceeds required where value is substantial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NZ" dirty="0" smtClean="0"/>
              <a:t>TEIs able to manage the disposal process.</a:t>
            </a:r>
          </a:p>
          <a:p>
            <a:pPr marL="0" indent="0">
              <a:spcAft>
                <a:spcPts val="1200"/>
              </a:spcAft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9368" y="1534099"/>
            <a:ext cx="7880108" cy="41971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457200" rtl="0" eaLnBrk="1" latinLnBrk="0" hangingPunct="1">
              <a:spcBef>
                <a:spcPts val="0"/>
              </a:spcBef>
              <a:spcAft>
                <a:spcPts val="800"/>
              </a:spcAft>
              <a:buSzPct val="100000"/>
              <a:buFont typeface="Lucida Grande"/>
              <a:buChar char="›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–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8163" indent="-179388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–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–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–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Lucida Grande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91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arising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Before Ministerial decisions are made:</a:t>
            </a:r>
            <a:endParaRPr lang="en-US" dirty="0"/>
          </a:p>
          <a:p>
            <a:pPr>
              <a:spcAft>
                <a:spcPts val="1500"/>
              </a:spcAft>
            </a:pPr>
            <a:r>
              <a:rPr lang="en-US" dirty="0" smtClean="0"/>
              <a:t>Incomplete information in application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Sensitive Treaty settlement negotiations</a:t>
            </a:r>
          </a:p>
          <a:p>
            <a:r>
              <a:rPr lang="en-US" dirty="0" smtClean="0"/>
              <a:t>Incomplete policy parameters.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arising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In the transfer process:</a:t>
            </a:r>
            <a:endParaRPr lang="en-US" dirty="0"/>
          </a:p>
          <a:p>
            <a:pPr>
              <a:spcAft>
                <a:spcPts val="1500"/>
              </a:spcAft>
            </a:pPr>
            <a:r>
              <a:rPr lang="en-US" dirty="0" smtClean="0"/>
              <a:t>Status of land – complexities of history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Standard clearances processes not well suited to the situation</a:t>
            </a:r>
          </a:p>
          <a:p>
            <a:r>
              <a:rPr lang="en-US" dirty="0" smtClean="0"/>
              <a:t>Number of players.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arising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Overall time needed greater than estimated:</a:t>
            </a:r>
            <a:endParaRPr lang="en-US" dirty="0"/>
          </a:p>
          <a:p>
            <a:pPr>
              <a:spcAft>
                <a:spcPts val="1500"/>
              </a:spcAft>
            </a:pPr>
            <a:r>
              <a:rPr lang="en-US" dirty="0" smtClean="0"/>
              <a:t>No burning bridges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Serial and iterative decision making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Limited capability and capacity </a:t>
            </a:r>
          </a:p>
          <a:p>
            <a:r>
              <a:rPr lang="en-US" dirty="0" smtClean="0"/>
              <a:t>Innovative approaches and solutions needed – little case history.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TEIs take on new obligations:</a:t>
            </a:r>
            <a:endParaRPr lang="en-US" dirty="0"/>
          </a:p>
          <a:p>
            <a:pPr>
              <a:spcAft>
                <a:spcPts val="1500"/>
              </a:spcAft>
            </a:pPr>
            <a:r>
              <a:rPr lang="en-US" dirty="0" smtClean="0"/>
              <a:t>Land remains public works land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Rights of first refusal may exist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Particular obligations may form part of the sale and purchase agreement. </a:t>
            </a:r>
          </a:p>
          <a:p>
            <a:pPr marL="0" indent="0">
              <a:buNone/>
            </a:pPr>
            <a:r>
              <a:rPr lang="en-US" dirty="0" smtClean="0"/>
              <a:t>The obligations will endure and may be enforceable in the courts.</a:t>
            </a:r>
          </a:p>
        </p:txBody>
      </p:sp>
    </p:spTree>
    <p:extLst>
      <p:ext uri="{BB962C8B-B14F-4D97-AF65-F5344CB8AC3E}">
        <p14:creationId xmlns:p14="http://schemas.microsoft.com/office/powerpoint/2010/main" val="36926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ottrel\Objective\scottrel\objective-8008\Objects\PPT End Slide - Building Partnershi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1823" y="3086577"/>
            <a:ext cx="6931844" cy="13578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500" b="0" kern="1200">
                <a:solidFill>
                  <a:schemeClr val="accent2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4000" dirty="0" smtClean="0">
                <a:solidFill>
                  <a:srgbClr val="EA9922"/>
                </a:solidFill>
              </a:rPr>
              <a:t>For more information</a:t>
            </a:r>
            <a:endParaRPr lang="en-US" sz="4000" dirty="0">
              <a:solidFill>
                <a:srgbClr val="EA9922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91823" y="4801897"/>
            <a:ext cx="6931844" cy="1500187"/>
          </a:xfrm>
          <a:prstGeom prst="rect">
            <a:avLst/>
          </a:prstGeom>
        </p:spPr>
        <p:txBody>
          <a:bodyPr/>
          <a:lstStyle>
            <a:lvl1pPr marL="179388" indent="-179388" algn="l" defTabSz="457200" rtl="0" eaLnBrk="1" latinLnBrk="0" hangingPunct="1">
              <a:spcBef>
                <a:spcPts val="0"/>
              </a:spcBef>
              <a:spcAft>
                <a:spcPts val="800"/>
              </a:spcAft>
              <a:buSzPct val="100000"/>
              <a:buFont typeface="Lucida Grande"/>
              <a:buChar char="›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–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8163" indent="-179388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–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–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–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Sharon Cottrell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Tertiary Education Commission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Email sharon.cottrell@tec.govt.nz</a:t>
            </a:r>
          </a:p>
        </p:txBody>
      </p:sp>
    </p:spTree>
    <p:extLst>
      <p:ext uri="{BB962C8B-B14F-4D97-AF65-F5344CB8AC3E}">
        <p14:creationId xmlns:p14="http://schemas.microsoft.com/office/powerpoint/2010/main" val="34624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C">
      <a:dk1>
        <a:srgbClr val="343032"/>
      </a:dk1>
      <a:lt1>
        <a:sysClr val="window" lastClr="FFFFFF"/>
      </a:lt1>
      <a:dk2>
        <a:srgbClr val="EA9922"/>
      </a:dk2>
      <a:lt2>
        <a:srgbClr val="DBD1A9"/>
      </a:lt2>
      <a:accent1>
        <a:srgbClr val="DA6D23"/>
      </a:accent1>
      <a:accent2>
        <a:srgbClr val="CE3D20"/>
      </a:accent2>
      <a:accent3>
        <a:srgbClr val="B54F5D"/>
      </a:accent3>
      <a:accent4>
        <a:srgbClr val="A6AD33"/>
      </a:accent4>
      <a:accent5>
        <a:srgbClr val="4C91A7"/>
      </a:accent5>
      <a:accent6>
        <a:srgbClr val="54987F"/>
      </a:accent6>
      <a:hlink>
        <a:srgbClr val="343032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216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Transfers</vt:lpstr>
      <vt:lpstr>Disposals</vt:lpstr>
      <vt:lpstr>Issues arising</vt:lpstr>
      <vt:lpstr>Issues arising</vt:lpstr>
      <vt:lpstr>Issues arising </vt:lpstr>
      <vt:lpstr>Following Transfer</vt:lpstr>
      <vt:lpstr>PowerPoint Presentation</vt:lpstr>
    </vt:vector>
  </TitlesOfParts>
  <Company>DNA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Exrucyitvuboijn;</dc:title>
  <dc:creator>Joanne Maguire</dc:creator>
  <cp:lastModifiedBy>Melissa Laterveer</cp:lastModifiedBy>
  <cp:revision>74</cp:revision>
  <dcterms:created xsi:type="dcterms:W3CDTF">2015-06-03T23:43:44Z</dcterms:created>
  <dcterms:modified xsi:type="dcterms:W3CDTF">2016-10-24T23:56:27Z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A948984</vt:lpwstr>
  </property>
  <property fmtid="{D5CDD505-2E9C-101B-9397-08002B2CF9AE}" pid="4" name="Objective-Title">
    <vt:lpwstr>IAM Workshop 111115 -  Presentation</vt:lpwstr>
  </property>
  <property fmtid="{D5CDD505-2E9C-101B-9397-08002B2CF9AE}" pid="5" name="Objective-Comment">
    <vt:lpwstr/>
  </property>
  <property fmtid="{D5CDD505-2E9C-101B-9397-08002B2CF9AE}" pid="6" name="Objective-CreationStamp">
    <vt:filetime>2015-11-09T19:41:48Z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2015-11-10T02:15:50Z</vt:filetime>
  </property>
  <property fmtid="{D5CDD505-2E9C-101B-9397-08002B2CF9AE}" pid="11" name="Objective-Owner">
    <vt:lpwstr>Sharon Cottrell</vt:lpwstr>
  </property>
  <property fmtid="{D5CDD505-2E9C-101B-9397-08002B2CF9AE}" pid="12" name="Objective-Path">
    <vt:lpwstr>Objective Global Folder:TEC Global Folder:Tertiary Education Organisations:Sector:Crown Asset Transfer and Disposal Policy:TO-B-Crown Asset Transfer and Disposal Policy- COMMUNICATIONS -NO:</vt:lpwstr>
  </property>
  <property fmtid="{D5CDD505-2E9C-101B-9397-08002B2CF9AE}" pid="13" name="Objective-Parent">
    <vt:lpwstr>TO-B-Crown Asset Transfer and Disposal Policy- COMMUNICATIONS -NO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0.3</vt:lpwstr>
  </property>
  <property fmtid="{D5CDD505-2E9C-101B-9397-08002B2CF9AE}" pid="16" name="Objective-VersionNumber">
    <vt:r8>3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  <property fmtid="{D5CDD505-2E9C-101B-9397-08002B2CF9AE}" pid="21" name="Objective-Reference [system]">
    <vt:lpwstr/>
  </property>
  <property fmtid="{D5CDD505-2E9C-101B-9397-08002B2CF9AE}" pid="22" name="Objective-Date [system]">
    <vt:lpwstr/>
  </property>
  <property fmtid="{D5CDD505-2E9C-101B-9397-08002B2CF9AE}" pid="23" name="Objective-Action [system]">
    <vt:lpwstr/>
  </property>
  <property fmtid="{D5CDD505-2E9C-101B-9397-08002B2CF9AE}" pid="24" name="Objective-Responsible [system]">
    <vt:lpwstr/>
  </property>
  <property fmtid="{D5CDD505-2E9C-101B-9397-08002B2CF9AE}" pid="25" name="Objective-Financial Year [system]">
    <vt:lpwstr/>
  </property>
  <property fmtid="{D5CDD505-2E9C-101B-9397-08002B2CF9AE}" pid="26" name="Objective-Calendar Year [system]">
    <vt:lpwstr/>
  </property>
</Properties>
</file>