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33"/>
  </p:notesMasterIdLst>
  <p:sldIdLst>
    <p:sldId id="256" r:id="rId4"/>
    <p:sldId id="257" r:id="rId5"/>
    <p:sldId id="258" r:id="rId6"/>
    <p:sldId id="259" r:id="rId7"/>
    <p:sldId id="260" r:id="rId8"/>
    <p:sldId id="263" r:id="rId9"/>
    <p:sldId id="261" r:id="rId10"/>
    <p:sldId id="264" r:id="rId11"/>
    <p:sldId id="282" r:id="rId12"/>
    <p:sldId id="283" r:id="rId13"/>
    <p:sldId id="267" r:id="rId14"/>
    <p:sldId id="265" r:id="rId15"/>
    <p:sldId id="266" r:id="rId16"/>
    <p:sldId id="268" r:id="rId17"/>
    <p:sldId id="269" r:id="rId18"/>
    <p:sldId id="273" r:id="rId19"/>
    <p:sldId id="274" r:id="rId20"/>
    <p:sldId id="284" r:id="rId21"/>
    <p:sldId id="270" r:id="rId22"/>
    <p:sldId id="271" r:id="rId23"/>
    <p:sldId id="272" r:id="rId24"/>
    <p:sldId id="276" r:id="rId25"/>
    <p:sldId id="277" r:id="rId26"/>
    <p:sldId id="278" r:id="rId27"/>
    <p:sldId id="279" r:id="rId28"/>
    <p:sldId id="280" r:id="rId29"/>
    <p:sldId id="281" r:id="rId30"/>
    <p:sldId id="287" r:id="rId31"/>
    <p:sldId id="286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95E162-F067-4FF3-B21B-69452332FD05}">
          <p14:sldIdLst>
            <p14:sldId id="256"/>
            <p14:sldId id="257"/>
            <p14:sldId id="258"/>
            <p14:sldId id="259"/>
            <p14:sldId id="260"/>
            <p14:sldId id="263"/>
            <p14:sldId id="261"/>
            <p14:sldId id="264"/>
            <p14:sldId id="282"/>
            <p14:sldId id="283"/>
            <p14:sldId id="267"/>
          </p14:sldIdLst>
        </p14:section>
        <p14:section name="Untitled Section" id="{63AF7535-9DC0-4BF3-BAFF-963C106BEAF8}">
          <p14:sldIdLst>
            <p14:sldId id="265"/>
            <p14:sldId id="266"/>
            <p14:sldId id="268"/>
            <p14:sldId id="269"/>
            <p14:sldId id="273"/>
            <p14:sldId id="274"/>
            <p14:sldId id="284"/>
            <p14:sldId id="270"/>
            <p14:sldId id="271"/>
            <p14:sldId id="272"/>
            <p14:sldId id="276"/>
            <p14:sldId id="277"/>
            <p14:sldId id="278"/>
            <p14:sldId id="279"/>
            <p14:sldId id="280"/>
            <p14:sldId id="281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7" autoAdjust="0"/>
    <p:restoredTop sz="67101" autoAdjust="0"/>
  </p:normalViewPr>
  <p:slideViewPr>
    <p:cSldViewPr snapToGrid="0">
      <p:cViewPr varScale="1">
        <p:scale>
          <a:sx n="74" d="100"/>
          <a:sy n="74" d="100"/>
        </p:scale>
        <p:origin x="18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.its.waikato.ac.nz\HOME\Student%20Retention\Projects\Jumpstart\2018\Student%20progress%20analysis\Analysis%20working%20do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.its.waikato.ac.nz\HOME\Student%20Retention\Projects\Jumpstart\2019\STATS\Jump%20Start%202019%20students%20profile%20and%20results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.its.waikato.ac.nz\HOME\Student%20Retention\Projects\Jumpstart\2019\STATS\Jump%20Start%202019%20students%20profile%20and%20results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.its.waikato.ac.nz\HOME\Student%20Retention\Projects\Jumpstart\2019\STATS\Jump%20Start%202019%20students%20profile%20and%20results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.its.waikato.ac.nz\HOME\Student%20Retention\Projects\Jumpstart\2019\STATS\LEGAL103-19A%20(HAM)%20%20(TGA)%20Grades_analysis%20working%20doc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.its.waikato.ac.nz\HOME\Student%20Retention\Projects\Jumpstart\2019\STATS\LEGAL103-19A%20(HAM)%20%20(TGA)%20Grades_analysis%20working%20doc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.its.waikato.ac.nz\HOME\Student%20Retention\Projects\Jumpstart\2018\Student%20progress%20analysis\Analysis%20working%20do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.its.waikato.ac.nz\HOME\Student%20Retention\Projects\Jumpstart\2019\STATS\Jump%20Start%202019%20students%20profile%20and%20results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.its.waikato.ac.nz\HOME\Student%20Retention\Projects\Jumpstart\2019\STATS\Jump%20Start%202019%20students%20profile%20and%20results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.its.waikato.ac.nz\HOME\Student%20Retention\Projects\Jumpstart\2019\STATS\Jump%20Start%202019%20students%20profile%20and%20results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.its.waikato.ac.nz\HOME\Student%20Retention\Projects\Jumpstart\2019\STATS\Jump%20Start%202019%20students%20profile%20and%20results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.its.waikato.ac.nz\HOME\Student%20Retention\Projects\Jumpstart\2019\STATS\Jump%20Start%202019%20students%20profile%20and%20results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.its.waikato.ac.nz\HOME\Student%20Retention\Projects\Jumpstart\2019\STATS\Jump%20Start%202019%20students%20profile%20and%20results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laxy.its.waikato.ac.nz\HOME\Student%20Retention\Projects\Jumpstart\2019\STATS\Jump%20Start%202019%20students%20profile%20and%20results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'ENGEN averages data'!$A$96</c:f>
              <c:strCache>
                <c:ptCount val="1"/>
                <c:pt idx="0">
                  <c:v>All enrolments (excl. JS)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'ENGEN averages data'!$B$95:$E$95</c:f>
              <c:strCache>
                <c:ptCount val="4"/>
                <c:pt idx="0">
                  <c:v>ENGEN 111</c:v>
                </c:pt>
                <c:pt idx="1">
                  <c:v>ENGEN 180</c:v>
                </c:pt>
                <c:pt idx="2">
                  <c:v>ENGEN 183</c:v>
                </c:pt>
                <c:pt idx="3">
                  <c:v>ENGEN 184</c:v>
                </c:pt>
              </c:strCache>
            </c:strRef>
          </c:cat>
          <c:val>
            <c:numRef>
              <c:f>'ENGEN averages data'!$B$96:$E$96</c:f>
              <c:numCache>
                <c:formatCode>0%</c:formatCode>
                <c:ptCount val="4"/>
                <c:pt idx="0">
                  <c:v>0.7</c:v>
                </c:pt>
                <c:pt idx="1">
                  <c:v>0.51</c:v>
                </c:pt>
                <c:pt idx="2">
                  <c:v>0.61</c:v>
                </c:pt>
                <c:pt idx="3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AB-4002-9968-621366E2268E}"/>
            </c:ext>
          </c:extLst>
        </c:ser>
        <c:ser>
          <c:idx val="1"/>
          <c:order val="1"/>
          <c:tx>
            <c:strRef>
              <c:f>'ENGEN averages data'!$A$97</c:f>
              <c:strCache>
                <c:ptCount val="1"/>
                <c:pt idx="0">
                  <c:v>Jump Start students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'ENGEN averages data'!$B$95:$E$95</c:f>
              <c:strCache>
                <c:ptCount val="4"/>
                <c:pt idx="0">
                  <c:v>ENGEN 111</c:v>
                </c:pt>
                <c:pt idx="1">
                  <c:v>ENGEN 180</c:v>
                </c:pt>
                <c:pt idx="2">
                  <c:v>ENGEN 183</c:v>
                </c:pt>
                <c:pt idx="3">
                  <c:v>ENGEN 184</c:v>
                </c:pt>
              </c:strCache>
            </c:strRef>
          </c:cat>
          <c:val>
            <c:numRef>
              <c:f>'ENGEN averages data'!$B$97:$E$97</c:f>
              <c:numCache>
                <c:formatCode>0%</c:formatCode>
                <c:ptCount val="4"/>
                <c:pt idx="0">
                  <c:v>0.73</c:v>
                </c:pt>
                <c:pt idx="1">
                  <c:v>0.7</c:v>
                </c:pt>
                <c:pt idx="2">
                  <c:v>0.67</c:v>
                </c:pt>
                <c:pt idx="3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AB-4002-9968-621366E226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0642968"/>
        <c:axId val="340644928"/>
      </c:barChart>
      <c:catAx>
        <c:axId val="340642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644928"/>
        <c:crosses val="autoZero"/>
        <c:auto val="1"/>
        <c:lblAlgn val="ctr"/>
        <c:lblOffset val="100"/>
        <c:noMultiLvlLbl val="0"/>
      </c:catAx>
      <c:valAx>
        <c:axId val="3406449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40642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1F-42FD-9AEA-370E479F7C9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1F-42FD-9AEA-370E479F7C9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1F-42FD-9AEA-370E479F7C9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1F-42FD-9AEA-370E479F7C9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A1F-42FD-9AEA-370E479F7C9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86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A1F-42FD-9AEA-370E479F7C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'Charts - Pacific'!$A$36:$A$38</c:f>
              <c:strCache>
                <c:ptCount val="3"/>
                <c:pt idx="0">
                  <c:v>New to Tertiary</c:v>
                </c:pt>
                <c:pt idx="1">
                  <c:v>Returning to UoW</c:v>
                </c:pt>
                <c:pt idx="2">
                  <c:v>School Leaver</c:v>
                </c:pt>
              </c:strCache>
            </c:strRef>
          </c:cat>
          <c:val>
            <c:numRef>
              <c:f>'Charts - Pacific'!$C$36:$C$38</c:f>
              <c:numCache>
                <c:formatCode>0</c:formatCode>
                <c:ptCount val="3"/>
                <c:pt idx="0">
                  <c:v>4.7619047619047619</c:v>
                </c:pt>
                <c:pt idx="1">
                  <c:v>4.7619047619047619</c:v>
                </c:pt>
                <c:pt idx="2">
                  <c:v>57.142857142857139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1F-42FD-9AEA-370E479F7C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8-7A1F-42FD-9AEA-370E479F7C9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7A1F-42FD-9AEA-370E479F7C9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7A1F-42FD-9AEA-370E479F7C9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'Charts - Pacific'!$A$36:$A$38</c15:sqref>
                        </c15:formulaRef>
                      </c:ext>
                    </c:extLst>
                    <c:strCache>
                      <c:ptCount val="3"/>
                      <c:pt idx="0">
                        <c:v>New to Tertiary</c:v>
                      </c:pt>
                      <c:pt idx="1">
                        <c:v>Returning to UoW</c:v>
                      </c:pt>
                      <c:pt idx="2">
                        <c:v>School Leaver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'Charts - Pacific'!$B$36:$B$38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D-7A1F-42FD-9AEA-370E479F7C90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5292898170337"/>
          <c:y val="2.5711631686621442E-2"/>
          <c:w val="0.25280887443417399"/>
          <c:h val="0.77929547187554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41-4F74-8777-3EEB27A116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41-4F74-8777-3EEB27A116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41-4F74-8777-3EEB27A116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41-4F74-8777-3EEB27A1165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28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41-4F74-8777-3EEB27A1165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941-4F74-8777-3EEB27A1165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941-4F74-8777-3EEB27A1165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'Charts - Pacific'!$A$24:$A$27</c:f>
              <c:strCache>
                <c:ptCount val="4"/>
                <c:pt idx="0">
                  <c:v>ENGEN100</c:v>
                </c:pt>
                <c:pt idx="1">
                  <c:v>LEGAL100</c:v>
                </c:pt>
                <c:pt idx="2">
                  <c:v>MATHS168</c:v>
                </c:pt>
                <c:pt idx="3">
                  <c:v>WRITE100</c:v>
                </c:pt>
              </c:strCache>
            </c:strRef>
          </c:cat>
          <c:val>
            <c:numRef>
              <c:f>'Charts - Pacific'!$C$24:$C$27</c:f>
              <c:numCache>
                <c:formatCode>0</c:formatCode>
                <c:ptCount val="4"/>
                <c:pt idx="0">
                  <c:v>28.571428571428569</c:v>
                </c:pt>
                <c:pt idx="1">
                  <c:v>42.857142857142854</c:v>
                </c:pt>
                <c:pt idx="2">
                  <c:v>0</c:v>
                </c:pt>
                <c:pt idx="3">
                  <c:v>28.571428571428569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941-4F74-8777-3EEB27A1165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4941-4F74-8777-3EEB27A1165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4941-4F74-8777-3EEB27A1165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4941-4F74-8777-3EEB27A1165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4941-4F74-8777-3EEB27A116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'Charts - Pacific'!$A$24:$A$27</c15:sqref>
                        </c15:formulaRef>
                      </c:ext>
                    </c:extLst>
                    <c:strCache>
                      <c:ptCount val="4"/>
                      <c:pt idx="0">
                        <c:v>ENGEN100</c:v>
                      </c:pt>
                      <c:pt idx="1">
                        <c:v>LEGAL100</c:v>
                      </c:pt>
                      <c:pt idx="2">
                        <c:v>MATHS168</c:v>
                      </c:pt>
                      <c:pt idx="3">
                        <c:v>WRITE100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'Charts - Pacific'!$B$24:$B$27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</c:v>
                      </c:pt>
                      <c:pt idx="1">
                        <c:v>6</c:v>
                      </c:pt>
                      <c:pt idx="2">
                        <c:v>0</c:v>
                      </c:pt>
                      <c:pt idx="3">
                        <c:v>4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4941-4F74-8777-3EEB27A11658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301837270341212"/>
          <c:y val="4.7598462817643676E-2"/>
          <c:w val="0.17021834227243335"/>
          <c:h val="0.70925402715210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'Charts - Pacific'!$A$42:$A$47</c:f>
              <c:strCache>
                <c:ptCount val="6"/>
                <c:pt idx="0">
                  <c:v>Bachelor of Arts/Bachelor of Laws</c:v>
                </c:pt>
                <c:pt idx="1">
                  <c:v>Bachelor of Science</c:v>
                </c:pt>
                <c:pt idx="2">
                  <c:v>Bachelor of Social Sciences</c:v>
                </c:pt>
                <c:pt idx="3">
                  <c:v>Bachelor of Arts</c:v>
                </c:pt>
                <c:pt idx="4">
                  <c:v>Bachelor of Engineering with Honours</c:v>
                </c:pt>
                <c:pt idx="5">
                  <c:v>Bachelor of Laws</c:v>
                </c:pt>
              </c:strCache>
            </c:strRef>
          </c:cat>
          <c:val>
            <c:numRef>
              <c:f>'Charts - Pacific'!$B$42:$B$47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5E-4BEF-9393-4A7AE60AC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0233712"/>
        <c:axId val="390232144"/>
        <c:axId val="0"/>
      </c:bar3DChart>
      <c:catAx>
        <c:axId val="390233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32144"/>
        <c:crosses val="autoZero"/>
        <c:auto val="1"/>
        <c:lblAlgn val="ctr"/>
        <c:lblOffset val="100"/>
        <c:noMultiLvlLbl val="0"/>
      </c:catAx>
      <c:valAx>
        <c:axId val="390232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Student Numbers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3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9A-41F7-A79A-1654E7E651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9A-41F7-A79A-1654E7E651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39A-41F7-A79A-1654E7E651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9A-41F7-A79A-1654E7E651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9A-41F7-A79A-1654E7E6511F}"/>
              </c:ext>
            </c:extLst>
          </c:dPt>
          <c:cat>
            <c:strRef>
              <c:f>Sheet1!$A$11:$A$15</c:f>
              <c:strCache>
                <c:ptCount val="5"/>
                <c:pt idx="0">
                  <c:v>ENGEN100</c:v>
                </c:pt>
                <c:pt idx="1">
                  <c:v>LEGAL100</c:v>
                </c:pt>
                <c:pt idx="2">
                  <c:v>MATHS168</c:v>
                </c:pt>
                <c:pt idx="3">
                  <c:v>WRITE100</c:v>
                </c:pt>
                <c:pt idx="4">
                  <c:v>All other students</c:v>
                </c:pt>
              </c:strCache>
            </c:strRef>
          </c:cat>
          <c:val>
            <c:numRef>
              <c:f>Sheet1!$B$11:$B$15</c:f>
              <c:numCache>
                <c:formatCode>General</c:formatCode>
                <c:ptCount val="5"/>
                <c:pt idx="0">
                  <c:v>94</c:v>
                </c:pt>
                <c:pt idx="1">
                  <c:v>90</c:v>
                </c:pt>
                <c:pt idx="2">
                  <c:v>92</c:v>
                </c:pt>
                <c:pt idx="3">
                  <c:v>78</c:v>
                </c:pt>
                <c:pt idx="4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9A-41F7-A79A-1654E7E65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233320"/>
        <c:axId val="390227832"/>
      </c:barChart>
      <c:catAx>
        <c:axId val="39023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27832"/>
        <c:crosses val="autoZero"/>
        <c:auto val="1"/>
        <c:lblAlgn val="ctr"/>
        <c:lblOffset val="100"/>
        <c:noMultiLvlLbl val="0"/>
      </c:catAx>
      <c:valAx>
        <c:axId val="39022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33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6626673827598E-2"/>
          <c:y val="0.28586325014457936"/>
          <c:w val="0.85111437341518748"/>
          <c:h val="0.4645901673358023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77-4BF5-95FF-DA5A47A6D89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77-4BF5-95FF-DA5A47A6D89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977-4BF5-95FF-DA5A47A6D89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977-4BF5-95FF-DA5A47A6D89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977-4BF5-95FF-DA5A47A6D89B}"/>
              </c:ext>
            </c:extLst>
          </c:dPt>
          <c:cat>
            <c:strRef>
              <c:f>Sheet1!$A$3:$A$7</c:f>
              <c:strCache>
                <c:ptCount val="5"/>
                <c:pt idx="0">
                  <c:v>ENGEN100</c:v>
                </c:pt>
                <c:pt idx="1">
                  <c:v>LEGAL100</c:v>
                </c:pt>
                <c:pt idx="2">
                  <c:v>MATHS168</c:v>
                </c:pt>
                <c:pt idx="3">
                  <c:v>WRITE100</c:v>
                </c:pt>
                <c:pt idx="4">
                  <c:v>All other students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93</c:v>
                </c:pt>
                <c:pt idx="1">
                  <c:v>100</c:v>
                </c:pt>
                <c:pt idx="2">
                  <c:v>100</c:v>
                </c:pt>
                <c:pt idx="3">
                  <c:v>96</c:v>
                </c:pt>
                <c:pt idx="4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977-4BF5-95FF-DA5A47A6D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230184"/>
        <c:axId val="390226656"/>
      </c:barChart>
      <c:catAx>
        <c:axId val="39023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26656"/>
        <c:crosses val="autoZero"/>
        <c:auto val="1"/>
        <c:lblAlgn val="ctr"/>
        <c:lblOffset val="100"/>
        <c:noMultiLvlLbl val="0"/>
      </c:catAx>
      <c:valAx>
        <c:axId val="39022665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30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'ENGEN averages data'!$A$79</c:f>
              <c:strCache>
                <c:ptCount val="1"/>
                <c:pt idx="0">
                  <c:v>All enrolments (excl. JS)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'ENGEN averages data'!$B$78:$E$78</c:f>
              <c:strCache>
                <c:ptCount val="4"/>
                <c:pt idx="0">
                  <c:v>ENGEN 111</c:v>
                </c:pt>
                <c:pt idx="1">
                  <c:v>ENGEN 180</c:v>
                </c:pt>
                <c:pt idx="2">
                  <c:v>ENGEN 183</c:v>
                </c:pt>
                <c:pt idx="3">
                  <c:v>ENGEN 184</c:v>
                </c:pt>
              </c:strCache>
            </c:strRef>
          </c:cat>
          <c:val>
            <c:numRef>
              <c:f>'ENGEN averages data'!$B$79:$E$79</c:f>
              <c:numCache>
                <c:formatCode>0%</c:formatCode>
                <c:ptCount val="4"/>
                <c:pt idx="0">
                  <c:v>0.89</c:v>
                </c:pt>
                <c:pt idx="1">
                  <c:v>0.69</c:v>
                </c:pt>
                <c:pt idx="2">
                  <c:v>0.83</c:v>
                </c:pt>
                <c:pt idx="3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5-41E8-80F1-6FA2698755F5}"/>
            </c:ext>
          </c:extLst>
        </c:ser>
        <c:ser>
          <c:idx val="1"/>
          <c:order val="1"/>
          <c:tx>
            <c:strRef>
              <c:f>'ENGEN averages data'!$A$80</c:f>
              <c:strCache>
                <c:ptCount val="1"/>
                <c:pt idx="0">
                  <c:v>Jump Start students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2077294685990338E-3"/>
                  <c:y val="7.8297544231433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5-41E8-80F1-6FA2698755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'ENGEN averages data'!$B$78:$E$78</c:f>
              <c:strCache>
                <c:ptCount val="4"/>
                <c:pt idx="0">
                  <c:v>ENGEN 111</c:v>
                </c:pt>
                <c:pt idx="1">
                  <c:v>ENGEN 180</c:v>
                </c:pt>
                <c:pt idx="2">
                  <c:v>ENGEN 183</c:v>
                </c:pt>
                <c:pt idx="3">
                  <c:v>ENGEN 184</c:v>
                </c:pt>
              </c:strCache>
            </c:strRef>
          </c:cat>
          <c:val>
            <c:numRef>
              <c:f>'ENGEN averages data'!$B$80:$E$80</c:f>
              <c:numCache>
                <c:formatCode>0%</c:formatCode>
                <c:ptCount val="4"/>
                <c:pt idx="0">
                  <c:v>0.93</c:v>
                </c:pt>
                <c:pt idx="1">
                  <c:v>0.92</c:v>
                </c:pt>
                <c:pt idx="2">
                  <c:v>0.9</c:v>
                </c:pt>
                <c:pt idx="3">
                  <c:v>0.87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85-41E8-80F1-6FA2698755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0643360"/>
        <c:axId val="340645320"/>
      </c:barChart>
      <c:catAx>
        <c:axId val="340643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645320"/>
        <c:crosses val="autoZero"/>
        <c:auto val="1"/>
        <c:lblAlgn val="ctr"/>
        <c:lblOffset val="100"/>
        <c:noMultiLvlLbl val="0"/>
      </c:catAx>
      <c:valAx>
        <c:axId val="3406453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4064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43-4E2B-8181-79EA9E493C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43-4E2B-8181-79EA9E493C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43-4E2B-8181-79EA9E493C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43-4E2B-8181-79EA9E493C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43-4E2B-8181-79EA9E493C6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443-4E2B-8181-79EA9E493C6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443-4E2B-8181-79EA9E493C6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443-4E2B-8181-79EA9E493C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'Charts - ALL'!$A$73:$A$76</c:f>
              <c:strCache>
                <c:ptCount val="4"/>
                <c:pt idx="0">
                  <c:v>ENGEN100</c:v>
                </c:pt>
                <c:pt idx="1">
                  <c:v>LEGAL100</c:v>
                </c:pt>
                <c:pt idx="2">
                  <c:v>MATHS168</c:v>
                </c:pt>
                <c:pt idx="3">
                  <c:v>WRITE100</c:v>
                </c:pt>
              </c:strCache>
            </c:strRef>
          </c:cat>
          <c:val>
            <c:numRef>
              <c:f>'Charts - ALL'!$C$73:$C$76</c:f>
              <c:numCache>
                <c:formatCode>0</c:formatCode>
                <c:ptCount val="4"/>
                <c:pt idx="0">
                  <c:v>37.5</c:v>
                </c:pt>
                <c:pt idx="1">
                  <c:v>21.25</c:v>
                </c:pt>
                <c:pt idx="2">
                  <c:v>8.75</c:v>
                </c:pt>
                <c:pt idx="3">
                  <c:v>32.5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443-4E2B-8181-79EA9E493C6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D443-4E2B-8181-79EA9E493C6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D443-4E2B-8181-79EA9E493C6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D443-4E2B-8181-79EA9E493C6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D443-4E2B-8181-79EA9E493C6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'Charts - ALL'!$A$73:$A$76</c15:sqref>
                        </c15:formulaRef>
                      </c:ext>
                    </c:extLst>
                    <c:strCache>
                      <c:ptCount val="4"/>
                      <c:pt idx="0">
                        <c:v>ENGEN100</c:v>
                      </c:pt>
                      <c:pt idx="1">
                        <c:v>LEGAL100</c:v>
                      </c:pt>
                      <c:pt idx="2">
                        <c:v>MATHS168</c:v>
                      </c:pt>
                      <c:pt idx="3">
                        <c:v>WRITE100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'Charts - ALL'!$B$73:$B$76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30</c:v>
                      </c:pt>
                      <c:pt idx="1">
                        <c:v>17</c:v>
                      </c:pt>
                      <c:pt idx="2">
                        <c:v>7</c:v>
                      </c:pt>
                      <c:pt idx="3">
                        <c:v>26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D443-4E2B-8181-79EA9E493C63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551124044277076"/>
          <c:y val="0"/>
          <c:w val="0.18308779337365436"/>
          <c:h val="0.87413480635151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012514740005326E-2"/>
          <c:y val="0.11947865231338038"/>
          <c:w val="0.66082677165354331"/>
          <c:h val="0.64681534919866857"/>
        </c:manualLayout>
      </c:layout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D3-403B-B214-B79CF9F845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D3-403B-B214-B79CF9F845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D3-403B-B214-B79CF9F845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D3-403B-B214-B79CF9F845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D3-403B-B214-B79CF9F845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D3-403B-B214-B79CF9F845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'Charts - ALL'!$A$13:$A$18</c:f>
              <c:strCache>
                <c:ptCount val="6"/>
                <c:pt idx="0">
                  <c:v>NZ European</c:v>
                </c:pt>
                <c:pt idx="1">
                  <c:v>NZ Māori</c:v>
                </c:pt>
                <c:pt idx="2">
                  <c:v>Pacific Island</c:v>
                </c:pt>
                <c:pt idx="3">
                  <c:v>Asian </c:v>
                </c:pt>
                <c:pt idx="4">
                  <c:v>Other European</c:v>
                </c:pt>
                <c:pt idx="5">
                  <c:v>Other  </c:v>
                </c:pt>
              </c:strCache>
            </c:strRef>
          </c:cat>
          <c:val>
            <c:numRef>
              <c:f>'Charts - ALL'!$C$13:$C$18</c:f>
              <c:numCache>
                <c:formatCode>0</c:formatCode>
                <c:ptCount val="6"/>
                <c:pt idx="0">
                  <c:v>52.5</c:v>
                </c:pt>
                <c:pt idx="1">
                  <c:v>26.25</c:v>
                </c:pt>
                <c:pt idx="2">
                  <c:v>17.5</c:v>
                </c:pt>
                <c:pt idx="3">
                  <c:v>17.5</c:v>
                </c:pt>
                <c:pt idx="4">
                  <c:v>11.25</c:v>
                </c:pt>
                <c:pt idx="5">
                  <c:v>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7D3-403B-B214-B79CF9F845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17D3-403B-B214-B79CF9F845A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17D3-403B-B214-B79CF9F845A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2-17D3-403B-B214-B79CF9F845AD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4-17D3-403B-B214-B79CF9F845AD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6-17D3-403B-B214-B79CF9F845AD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8-17D3-403B-B214-B79CF9F845A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'Charts - ALL'!$A$13:$A$18</c15:sqref>
                        </c15:formulaRef>
                      </c:ext>
                    </c:extLst>
                    <c:strCache>
                      <c:ptCount val="6"/>
                      <c:pt idx="0">
                        <c:v>NZ European</c:v>
                      </c:pt>
                      <c:pt idx="1">
                        <c:v>NZ Māori</c:v>
                      </c:pt>
                      <c:pt idx="2">
                        <c:v>Pacific Island</c:v>
                      </c:pt>
                      <c:pt idx="3">
                        <c:v>Asian </c:v>
                      </c:pt>
                      <c:pt idx="4">
                        <c:v>Other European</c:v>
                      </c:pt>
                      <c:pt idx="5">
                        <c:v>Other  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'Charts - ALL'!$B$13:$B$18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42</c:v>
                      </c:pt>
                      <c:pt idx="1">
                        <c:v>21</c:v>
                      </c:pt>
                      <c:pt idx="2">
                        <c:v>14</c:v>
                      </c:pt>
                      <c:pt idx="3">
                        <c:v>14</c:v>
                      </c:pt>
                      <c:pt idx="4">
                        <c:v>9</c:v>
                      </c:pt>
                      <c:pt idx="5">
                        <c:v>3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9-17D3-403B-B214-B79CF9F845AD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13061602593795"/>
          <c:y val="5.1441648522822195E-2"/>
          <c:w val="0.29218310946425813"/>
          <c:h val="0.89488382653795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002201351745074E-2"/>
          <c:y val="0.17853149168357038"/>
          <c:w val="0.62244142318109719"/>
          <c:h val="0.76795496207286196"/>
        </c:manualLayout>
      </c:layout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97-4644-B229-FC27432BCE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97-4644-B229-FC27432BCE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97-4644-B229-FC27432BCE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97-4644-B229-FC27432BCEF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97-4644-B229-FC27432BCEF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97-4644-B229-FC27432BCEF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897-4644-B229-FC27432BCEF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897-4644-B229-FC27432BCE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'Charts - ALL'!$A$42:$A$45</c:f>
              <c:strCache>
                <c:ptCount val="4"/>
                <c:pt idx="0">
                  <c:v>Returning (Past Student)</c:v>
                </c:pt>
                <c:pt idx="1">
                  <c:v>New to Tertiary</c:v>
                </c:pt>
                <c:pt idx="2">
                  <c:v>Transferred</c:v>
                </c:pt>
                <c:pt idx="3">
                  <c:v>School Leaver</c:v>
                </c:pt>
              </c:strCache>
            </c:strRef>
          </c:cat>
          <c:val>
            <c:numRef>
              <c:f>'Charts - ALL'!$C$42:$C$45</c:f>
              <c:numCache>
                <c:formatCode>0</c:formatCode>
                <c:ptCount val="4"/>
                <c:pt idx="0">
                  <c:v>3.75</c:v>
                </c:pt>
                <c:pt idx="1">
                  <c:v>11.25</c:v>
                </c:pt>
                <c:pt idx="2">
                  <c:v>13.750000000000002</c:v>
                </c:pt>
                <c:pt idx="3">
                  <c:v>71.25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897-4644-B229-FC27432BCE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E897-4644-B229-FC27432BCEF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E897-4644-B229-FC27432BCEF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E897-4644-B229-FC27432BCEF9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E897-4644-B229-FC27432BCEF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'Charts - ALL'!$A$42:$A$45</c15:sqref>
                        </c15:formulaRef>
                      </c:ext>
                    </c:extLst>
                    <c:strCache>
                      <c:ptCount val="4"/>
                      <c:pt idx="0">
                        <c:v>Returning (Past Student)</c:v>
                      </c:pt>
                      <c:pt idx="1">
                        <c:v>New to Tertiary</c:v>
                      </c:pt>
                      <c:pt idx="2">
                        <c:v>Transferred</c:v>
                      </c:pt>
                      <c:pt idx="3">
                        <c:v>School Leaver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'Charts - ALL'!$B$42:$B$45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</c:v>
                      </c:pt>
                      <c:pt idx="1">
                        <c:v>9</c:v>
                      </c:pt>
                      <c:pt idx="2">
                        <c:v>11</c:v>
                      </c:pt>
                      <c:pt idx="3">
                        <c:v>57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E897-4644-B229-FC27432BCEF9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78472403319858"/>
          <c:y val="7.8072307874037836E-2"/>
          <c:w val="0.24317967634374174"/>
          <c:h val="0.8623577391597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505-4FD7-9F9B-8C2277C683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05-4FD7-9F9B-8C2277C683C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505-4FD7-9F9B-8C2277C683C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05-4FD7-9F9B-8C2277C683C7}"/>
              </c:ext>
            </c:extLst>
          </c:dPt>
          <c:cat>
            <c:strRef>
              <c:f>'Charts - ALL'!$A$116:$A$119</c:f>
              <c:strCache>
                <c:ptCount val="4"/>
                <c:pt idx="0">
                  <c:v>ENGEN100</c:v>
                </c:pt>
                <c:pt idx="1">
                  <c:v>LEGAL100</c:v>
                </c:pt>
                <c:pt idx="2">
                  <c:v>MATHS168</c:v>
                </c:pt>
                <c:pt idx="3">
                  <c:v>WRITE100</c:v>
                </c:pt>
              </c:strCache>
            </c:strRef>
          </c:cat>
          <c:val>
            <c:numRef>
              <c:f>'Charts - ALL'!$B$116:$B$119</c:f>
              <c:numCache>
                <c:formatCode>General</c:formatCode>
                <c:ptCount val="4"/>
                <c:pt idx="0">
                  <c:v>97</c:v>
                </c:pt>
                <c:pt idx="1">
                  <c:v>100</c:v>
                </c:pt>
                <c:pt idx="2">
                  <c:v>100</c:v>
                </c:pt>
                <c:pt idx="3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05-4FD7-9F9B-8C2277C68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646104"/>
        <c:axId val="390232928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'Charts - ALL'!$A$116:$A$119</c:f>
              <c:strCache>
                <c:ptCount val="4"/>
                <c:pt idx="0">
                  <c:v>ENGEN100</c:v>
                </c:pt>
                <c:pt idx="1">
                  <c:v>LEGAL100</c:v>
                </c:pt>
                <c:pt idx="2">
                  <c:v>MATHS168</c:v>
                </c:pt>
                <c:pt idx="3">
                  <c:v>WRITE100</c:v>
                </c:pt>
              </c:strCache>
            </c:strRef>
          </c:cat>
          <c:val>
            <c:numRef>
              <c:f>'Charts - ALL'!$C$116:$C$119</c:f>
              <c:numCache>
                <c:formatCode>General</c:formatCode>
                <c:ptCount val="4"/>
                <c:pt idx="0">
                  <c:v>94</c:v>
                </c:pt>
                <c:pt idx="1">
                  <c:v>94</c:v>
                </c:pt>
                <c:pt idx="2">
                  <c:v>94</c:v>
                </c:pt>
                <c:pt idx="3">
                  <c:v>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505-4FD7-9F9B-8C2277C68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646104"/>
        <c:axId val="390232928"/>
      </c:lineChart>
      <c:catAx>
        <c:axId val="34064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32928"/>
        <c:crosses val="autoZero"/>
        <c:auto val="1"/>
        <c:lblAlgn val="ctr"/>
        <c:lblOffset val="100"/>
        <c:noMultiLvlLbl val="0"/>
      </c:catAx>
      <c:valAx>
        <c:axId val="39023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646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80-4580-869B-06F4B1BEE66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80-4580-869B-06F4B1BEE66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80-4580-869B-06F4B1BEE6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80-4580-869B-06F4B1BEE66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680-4580-869B-06F4B1BEE66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81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680-4580-869B-06F4B1BEE66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'Charts - Maori'!$A$44:$A$46</c:f>
              <c:strCache>
                <c:ptCount val="3"/>
                <c:pt idx="0">
                  <c:v>New to Tertiary</c:v>
                </c:pt>
                <c:pt idx="1">
                  <c:v>Transferred</c:v>
                </c:pt>
                <c:pt idx="2">
                  <c:v>School Leaver</c:v>
                </c:pt>
              </c:strCache>
            </c:strRef>
          </c:cat>
          <c:val>
            <c:numRef>
              <c:f>'Charts - Maori'!$C$44:$C$46</c:f>
              <c:numCache>
                <c:formatCode>0</c:formatCode>
                <c:ptCount val="3"/>
                <c:pt idx="0">
                  <c:v>4.7619047619047619</c:v>
                </c:pt>
                <c:pt idx="1">
                  <c:v>14.285714285714285</c:v>
                </c:pt>
                <c:pt idx="2">
                  <c:v>80.952380952380949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680-4580-869B-06F4B1BEE66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8-7680-4580-869B-06F4B1BEE669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7680-4580-869B-06F4B1BEE669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7680-4580-869B-06F4B1BEE66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'Charts - Maori'!$A$44:$A$46</c15:sqref>
                        </c15:formulaRef>
                      </c:ext>
                    </c:extLst>
                    <c:strCache>
                      <c:ptCount val="3"/>
                      <c:pt idx="0">
                        <c:v>New to Tertiary</c:v>
                      </c:pt>
                      <c:pt idx="1">
                        <c:v>Transferred</c:v>
                      </c:pt>
                      <c:pt idx="2">
                        <c:v>School Leaver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'Charts - Maori'!$B$44:$B$46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</c:v>
                      </c:pt>
                      <c:pt idx="1">
                        <c:v>3</c:v>
                      </c:pt>
                      <c:pt idx="2">
                        <c:v>17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D-7680-4580-869B-06F4B1BEE669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6004032104683"/>
          <c:y val="0.13078276153219998"/>
          <c:w val="0.22315321997793755"/>
          <c:h val="0.68589891201281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FE-4ADA-9D6F-30607BD7BC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FE-4ADA-9D6F-30607BD7BC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FE-4ADA-9D6F-30607BD7BC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FE-4ADA-9D6F-30607BD7BCC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FE-4ADA-9D6F-30607BD7BCC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FE-4ADA-9D6F-30607BD7BCC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CFE-4ADA-9D6F-30607BD7BCC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CFE-4ADA-9D6F-30607BD7BC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'Charts - Maori'!$A$32:$A$35</c:f>
              <c:strCache>
                <c:ptCount val="4"/>
                <c:pt idx="0">
                  <c:v>ENGEN100</c:v>
                </c:pt>
                <c:pt idx="1">
                  <c:v>LEGAL100</c:v>
                </c:pt>
                <c:pt idx="2">
                  <c:v>MATHS168</c:v>
                </c:pt>
                <c:pt idx="3">
                  <c:v>WRITE100</c:v>
                </c:pt>
              </c:strCache>
            </c:strRef>
          </c:cat>
          <c:val>
            <c:numRef>
              <c:f>'Charts - Maori'!$C$32:$C$35</c:f>
              <c:numCache>
                <c:formatCode>0</c:formatCode>
                <c:ptCount val="4"/>
                <c:pt idx="0">
                  <c:v>33.333333333333329</c:v>
                </c:pt>
                <c:pt idx="1">
                  <c:v>28.571428571428569</c:v>
                </c:pt>
                <c:pt idx="2">
                  <c:v>9.5238095238095237</c:v>
                </c:pt>
                <c:pt idx="3">
                  <c:v>28.571428571428569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FE-4ADA-9D6F-30607BD7BC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FCFE-4ADA-9D6F-30607BD7BCC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FCFE-4ADA-9D6F-30607BD7BCC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FCFE-4ADA-9D6F-30607BD7BCC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FCFE-4ADA-9D6F-30607BD7BCC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'Charts - Maori'!$A$32:$A$35</c15:sqref>
                        </c15:formulaRef>
                      </c:ext>
                    </c:extLst>
                    <c:strCache>
                      <c:ptCount val="4"/>
                      <c:pt idx="0">
                        <c:v>ENGEN100</c:v>
                      </c:pt>
                      <c:pt idx="1">
                        <c:v>LEGAL100</c:v>
                      </c:pt>
                      <c:pt idx="2">
                        <c:v>MATHS168</c:v>
                      </c:pt>
                      <c:pt idx="3">
                        <c:v>WRITE100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'Charts - Maori'!$B$32:$B$35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</c:v>
                      </c:pt>
                      <c:pt idx="1">
                        <c:v>6</c:v>
                      </c:pt>
                      <c:pt idx="2">
                        <c:v>2</c:v>
                      </c:pt>
                      <c:pt idx="3">
                        <c:v>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FCFE-4ADA-9D6F-30607BD7BCC7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34204420099663"/>
          <c:y val="0.19061194510745891"/>
          <c:w val="0.17021834227243335"/>
          <c:h val="0.64212524975076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'Charts - Maori'!$A$50:$A$58</c:f>
              <c:strCache>
                <c:ptCount val="9"/>
                <c:pt idx="0">
                  <c:v>Bachelor of Social Sciences</c:v>
                </c:pt>
                <c:pt idx="1">
                  <c:v>Bachelor of Science</c:v>
                </c:pt>
                <c:pt idx="2">
                  <c:v>Bachelor of Environmental Planning in Science and the Environment</c:v>
                </c:pt>
                <c:pt idx="3">
                  <c:v>Bachelor of Business/Bachelor of Laws</c:v>
                </c:pt>
                <c:pt idx="4">
                  <c:v>Bachelor of Arts</c:v>
                </c:pt>
                <c:pt idx="5">
                  <c:v>Bachelor of Health, Sport and Human Performance</c:v>
                </c:pt>
                <c:pt idx="6">
                  <c:v>Bachelor of Business</c:v>
                </c:pt>
                <c:pt idx="7">
                  <c:v>Bachelor of Laws</c:v>
                </c:pt>
                <c:pt idx="8">
                  <c:v>Bachelor of Engineering with Honours</c:v>
                </c:pt>
              </c:strCache>
            </c:strRef>
          </c:cat>
          <c:val>
            <c:numRef>
              <c:f>'Charts - Maori'!$B$50:$B$58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F4-4197-B201-5D3F4C1E6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0231752"/>
        <c:axId val="390228616"/>
        <c:axId val="0"/>
      </c:bar3DChart>
      <c:catAx>
        <c:axId val="390231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28616"/>
        <c:crosses val="autoZero"/>
        <c:auto val="1"/>
        <c:lblAlgn val="ctr"/>
        <c:lblOffset val="100"/>
        <c:noMultiLvlLbl val="0"/>
      </c:catAx>
      <c:valAx>
        <c:axId val="390228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Student</a:t>
                </a:r>
                <a:r>
                  <a:rPr lang="en-US" sz="2400" baseline="0"/>
                  <a:t> Numbers</a:t>
                </a:r>
                <a:endParaRPr lang="en-US" sz="2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23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5245CA-71DB-4215-AF76-A32C5969F202}" type="datetimeFigureOut">
              <a:rPr lang="en-NZ" smtClean="0"/>
              <a:t>13/09/2019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43BAE3-4695-499C-86EB-5021231FCF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104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1663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More structured than usual 1</a:t>
            </a:r>
            <a:r>
              <a:rPr lang="en-NZ" baseline="30000" dirty="0" smtClean="0"/>
              <a:t>st</a:t>
            </a:r>
            <a:r>
              <a:rPr lang="en-NZ" baseline="0" dirty="0" smtClean="0"/>
              <a:t> year timetable</a:t>
            </a:r>
          </a:p>
          <a:p>
            <a:r>
              <a:rPr lang="en-NZ" baseline="0" dirty="0" smtClean="0"/>
              <a:t>More contact time</a:t>
            </a:r>
          </a:p>
          <a:p>
            <a:r>
              <a:rPr lang="en-NZ" baseline="0" dirty="0" smtClean="0"/>
              <a:t>Support and development activities (extension) wrapped around lectures, workshops, tutorials</a:t>
            </a:r>
          </a:p>
          <a:p>
            <a:r>
              <a:rPr lang="en-NZ" baseline="0" dirty="0" smtClean="0"/>
              <a:t>Supported study sessions – talk through details</a:t>
            </a:r>
          </a:p>
          <a:p>
            <a:endParaRPr lang="en-NZ" baseline="0" dirty="0" smtClean="0"/>
          </a:p>
          <a:p>
            <a:r>
              <a:rPr lang="en-NZ" baseline="0" dirty="0" smtClean="0"/>
              <a:t>Aim is to transition students from structure of school to becoming independent, self-directed learners</a:t>
            </a:r>
          </a:p>
          <a:p>
            <a:endParaRPr lang="en-NZ" baseline="0" dirty="0" smtClean="0"/>
          </a:p>
          <a:p>
            <a:r>
              <a:rPr lang="en-NZ" baseline="0" dirty="0" smtClean="0"/>
              <a:t>Each paper has a timetable more or less like this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4800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5140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Note, multiple</a:t>
            </a:r>
            <a:r>
              <a:rPr lang="en-NZ" baseline="0" dirty="0" smtClean="0"/>
              <a:t> </a:t>
            </a:r>
            <a:r>
              <a:rPr lang="en-NZ" dirty="0" smtClean="0"/>
              <a:t>could be chosen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7579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5912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4330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7387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Regular student evaluation</a:t>
            </a:r>
            <a:r>
              <a:rPr lang="en-NZ" baseline="0" dirty="0" smtClean="0"/>
              <a:t> of teaching (SET) methodology </a:t>
            </a:r>
          </a:p>
          <a:p>
            <a:r>
              <a:rPr lang="en-NZ" baseline="0" dirty="0" smtClean="0"/>
              <a:t>Online, BLUE</a:t>
            </a:r>
          </a:p>
          <a:p>
            <a:r>
              <a:rPr lang="en-NZ" baseline="0" dirty="0" smtClean="0"/>
              <a:t>52% response rate</a:t>
            </a:r>
          </a:p>
          <a:p>
            <a:r>
              <a:rPr lang="en-NZ" baseline="0" dirty="0" smtClean="0"/>
              <a:t>We use top-box scores so 95% agreed or strongly agreed with the statement ‘</a:t>
            </a:r>
            <a:r>
              <a:rPr lang="en-US" dirty="0"/>
              <a:t>Overall, this paper provided me with a good learning experience.’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6469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485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861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</a:t>
            </a:r>
            <a:r>
              <a:rPr lang="en-NZ" baseline="0" dirty="0" smtClean="0"/>
              <a:t> = 21</a:t>
            </a:r>
          </a:p>
          <a:p>
            <a:pPr defTabSz="931774">
              <a:defRPr/>
            </a:pPr>
            <a:r>
              <a:rPr lang="en-NZ" baseline="0" dirty="0" smtClean="0"/>
              <a:t>33% female</a:t>
            </a:r>
            <a:endParaRPr lang="en-NZ" dirty="0" smtClean="0"/>
          </a:p>
          <a:p>
            <a:r>
              <a:rPr lang="en-NZ" baseline="0" dirty="0" smtClean="0"/>
              <a:t>67% male</a:t>
            </a:r>
          </a:p>
          <a:p>
            <a:r>
              <a:rPr lang="en-NZ" dirty="0" smtClean="0"/>
              <a:t>4 were special admission</a:t>
            </a:r>
          </a:p>
          <a:p>
            <a:r>
              <a:rPr lang="en-NZ" dirty="0" smtClean="0"/>
              <a:t>All passed their papers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08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Eligible</a:t>
            </a:r>
            <a:r>
              <a:rPr lang="en-NZ" baseline="0" dirty="0" smtClean="0"/>
              <a:t> for fees-free</a:t>
            </a:r>
          </a:p>
          <a:p>
            <a:r>
              <a:rPr lang="en-NZ" baseline="0" dirty="0" smtClean="0"/>
              <a:t>Subsidised rate for accommodation in halls of residence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4486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1856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Also have age</a:t>
            </a:r>
            <a:r>
              <a:rPr lang="en-NZ" baseline="0" dirty="0" smtClean="0"/>
              <a:t> distribution</a:t>
            </a:r>
          </a:p>
          <a:p>
            <a:r>
              <a:rPr lang="en-NZ" baseline="0" dirty="0" smtClean="0"/>
              <a:t>Also have last school attended and region</a:t>
            </a:r>
          </a:p>
          <a:p>
            <a:pPr rtl="0"/>
            <a:r>
              <a:rPr lang="en-NZ" baseline="0" dirty="0" smtClean="0"/>
              <a:t>From the latter we see that:</a:t>
            </a:r>
          </a:p>
          <a:p>
            <a:pPr rtl="0"/>
            <a:r>
              <a:rPr lang="en-NZ" baseline="0" dirty="0" smtClean="0"/>
              <a:t>12 from Hamilton and adjacent Waikato</a:t>
            </a:r>
          </a:p>
          <a:p>
            <a:pPr rtl="0"/>
            <a:r>
              <a:rPr lang="en-NZ" baseline="0" dirty="0" smtClean="0"/>
              <a:t>Others from Thames Valley, South Waikato, Hawkes Bay, Bay of Plenty, Auckland, Northland, </a:t>
            </a:r>
            <a:r>
              <a:rPr lang="en-NZ" baseline="0" dirty="0" err="1" smtClean="0"/>
              <a:t>Manawatu</a:t>
            </a:r>
            <a:r>
              <a:rPr lang="en-NZ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6549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 =</a:t>
            </a:r>
            <a:r>
              <a:rPr lang="en-NZ" baseline="0" dirty="0" smtClean="0"/>
              <a:t> 14</a:t>
            </a:r>
          </a:p>
          <a:p>
            <a:r>
              <a:rPr lang="en-NZ" baseline="0" dirty="0" smtClean="0"/>
              <a:t>Female 71%</a:t>
            </a:r>
          </a:p>
          <a:p>
            <a:r>
              <a:rPr lang="en-NZ" baseline="0" dirty="0" smtClean="0"/>
              <a:t>29%</a:t>
            </a:r>
          </a:p>
          <a:p>
            <a:r>
              <a:rPr lang="en-NZ" dirty="0" smtClean="0"/>
              <a:t>3</a:t>
            </a:r>
            <a:r>
              <a:rPr lang="en-NZ" baseline="0" dirty="0" smtClean="0"/>
              <a:t> students entered under special admission</a:t>
            </a:r>
          </a:p>
          <a:p>
            <a:r>
              <a:rPr lang="en-NZ" baseline="0" dirty="0" smtClean="0"/>
              <a:t>All passed their paper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2205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3</a:t>
            </a:r>
            <a:r>
              <a:rPr lang="en-NZ" baseline="0" dirty="0" smtClean="0"/>
              <a:t> students entered under special admission</a:t>
            </a:r>
          </a:p>
          <a:p>
            <a:r>
              <a:rPr lang="en-NZ" baseline="0" dirty="0" smtClean="0"/>
              <a:t>All passed their papers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6233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Also have age</a:t>
            </a:r>
            <a:r>
              <a:rPr lang="en-NZ" baseline="0" dirty="0" smtClean="0"/>
              <a:t> distribution</a:t>
            </a:r>
          </a:p>
          <a:p>
            <a:r>
              <a:rPr lang="en-NZ" baseline="0" dirty="0" smtClean="0"/>
              <a:t>Also have last school attended and region</a:t>
            </a:r>
          </a:p>
          <a:p>
            <a:pPr rtl="0"/>
            <a:r>
              <a:rPr lang="en-NZ" baseline="0" dirty="0" smtClean="0"/>
              <a:t>From the latter we see that:</a:t>
            </a:r>
          </a:p>
          <a:p>
            <a:pPr rtl="0"/>
            <a:r>
              <a:rPr lang="en-NZ" baseline="0" dirty="0" smtClean="0"/>
              <a:t>9 from Hamilton and adjacent Waikato</a:t>
            </a:r>
          </a:p>
          <a:p>
            <a:pPr rtl="0"/>
            <a:r>
              <a:rPr lang="en-NZ" baseline="0" dirty="0" smtClean="0"/>
              <a:t>Others from Thames Valley, South Waikato, </a:t>
            </a:r>
            <a:r>
              <a:rPr lang="en-NZ" baseline="0" dirty="0" err="1" smtClean="0"/>
              <a:t>Manukau</a:t>
            </a:r>
            <a:r>
              <a:rPr lang="en-NZ" baseline="0" dirty="0" smtClean="0"/>
              <a:t>, Hawkes Bay, Bay of Plenty </a:t>
            </a:r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6337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NZ" dirty="0"/>
              <a:t>89% overall Jump Start pass rate of </a:t>
            </a:r>
            <a:r>
              <a:rPr lang="en-NZ" dirty="0" err="1"/>
              <a:t>Sem</a:t>
            </a:r>
            <a:r>
              <a:rPr lang="en-NZ" dirty="0"/>
              <a:t> A 2019 papers </a:t>
            </a:r>
          </a:p>
          <a:p>
            <a:pPr lvl="0"/>
            <a:r>
              <a:rPr lang="en-NZ" dirty="0"/>
              <a:t>This compares with an 82% pass rate of </a:t>
            </a:r>
            <a:r>
              <a:rPr lang="en-NZ" dirty="0" err="1"/>
              <a:t>Sem</a:t>
            </a:r>
            <a:r>
              <a:rPr lang="en-NZ" dirty="0"/>
              <a:t> A 2019 papers for all other 1</a:t>
            </a:r>
            <a:r>
              <a:rPr lang="en-NZ" baseline="30000" dirty="0"/>
              <a:t>st</a:t>
            </a:r>
            <a:r>
              <a:rPr lang="en-NZ" dirty="0"/>
              <a:t> year students (excluding JS students)</a:t>
            </a:r>
          </a:p>
          <a:p>
            <a:pPr lvl="0"/>
            <a:endParaRPr lang="en-NZ" dirty="0"/>
          </a:p>
          <a:p>
            <a:pPr lvl="0"/>
            <a:r>
              <a:rPr lang="en-NZ" dirty="0"/>
              <a:t>WRITE100 note: 35% of class (7 students) were special admission; this cohort had a 39% pass rate in </a:t>
            </a:r>
            <a:r>
              <a:rPr lang="en-NZ" dirty="0" err="1"/>
              <a:t>Sem</a:t>
            </a:r>
            <a:r>
              <a:rPr lang="en-NZ" dirty="0"/>
              <a:t> A papers which would account for the lower overall rate for this paper.</a:t>
            </a:r>
          </a:p>
          <a:p>
            <a:endParaRPr lang="en-NZ" dirty="0"/>
          </a:p>
          <a:p>
            <a:r>
              <a:rPr lang="en-NZ" dirty="0"/>
              <a:t>Breakdown across each of a student’s 4 Semester A Engineering papers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4163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NZ" dirty="0"/>
              <a:t>97% overall Jump Start retention into </a:t>
            </a:r>
            <a:r>
              <a:rPr lang="en-NZ" dirty="0" err="1"/>
              <a:t>Sem</a:t>
            </a:r>
            <a:r>
              <a:rPr lang="en-NZ" dirty="0"/>
              <a:t> B 2019</a:t>
            </a:r>
          </a:p>
          <a:p>
            <a:r>
              <a:rPr lang="en-NZ" dirty="0"/>
              <a:t>This compares with an 85% retention rate of all other 1</a:t>
            </a:r>
            <a:r>
              <a:rPr lang="en-NZ" baseline="30000" dirty="0"/>
              <a:t>st</a:t>
            </a:r>
            <a:r>
              <a:rPr lang="en-NZ" dirty="0"/>
              <a:t> year students (excluding JS students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0334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WRITE</a:t>
            </a:r>
            <a:r>
              <a:rPr lang="en-NZ" baseline="0" dirty="0" smtClean="0"/>
              <a:t> 100</a:t>
            </a:r>
          </a:p>
          <a:p>
            <a:r>
              <a:rPr lang="en-NZ" baseline="0" dirty="0" smtClean="0"/>
              <a:t>Engineering calculus paper </a:t>
            </a:r>
          </a:p>
          <a:p>
            <a:r>
              <a:rPr lang="en-NZ" baseline="0" dirty="0" smtClean="0"/>
              <a:t>6 students -&gt; JS</a:t>
            </a:r>
          </a:p>
          <a:p>
            <a:r>
              <a:rPr lang="en-NZ" baseline="0" dirty="0" smtClean="0"/>
              <a:t>4 passed with average 75% pass rate, of which 3 achieved 80% or above, 1 was lower</a:t>
            </a:r>
          </a:p>
          <a:p>
            <a:r>
              <a:rPr lang="en-NZ" baseline="0" dirty="0" smtClean="0"/>
              <a:t>2 were SA and found it more challenging</a:t>
            </a:r>
            <a:endParaRPr lang="en-NZ" dirty="0" smtClean="0"/>
          </a:p>
          <a:p>
            <a:r>
              <a:rPr lang="en-NZ" dirty="0" smtClean="0"/>
              <a:t>So</a:t>
            </a:r>
            <a:r>
              <a:rPr lang="en-NZ" baseline="0" dirty="0" smtClean="0"/>
              <a:t> looking at programmes and processes to put in place for those students</a:t>
            </a:r>
          </a:p>
          <a:p>
            <a:endParaRPr lang="en-NZ" baseline="0" dirty="0" smtClean="0"/>
          </a:p>
          <a:p>
            <a:r>
              <a:rPr lang="en-NZ" baseline="0" dirty="0" err="1" smtClean="0"/>
              <a:t>Ako</a:t>
            </a:r>
            <a:r>
              <a:rPr lang="en-NZ" baseline="0" dirty="0" smtClean="0"/>
              <a:t> </a:t>
            </a:r>
            <a:r>
              <a:rPr lang="en-NZ" baseline="0" dirty="0" err="1" smtClean="0"/>
              <a:t>Aotearoa</a:t>
            </a:r>
            <a:r>
              <a:rPr lang="en-NZ" baseline="0" dirty="0" smtClean="0"/>
              <a:t> – case studies of success</a:t>
            </a:r>
          </a:p>
          <a:p>
            <a:endParaRPr lang="en-NZ" baseline="0" dirty="0" smtClean="0"/>
          </a:p>
          <a:p>
            <a:r>
              <a:rPr lang="en-NZ" baseline="0" dirty="0" smtClean="0"/>
              <a:t>Blocking 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6634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5577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885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239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89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Why Engineering</a:t>
            </a:r>
          </a:p>
          <a:p>
            <a:r>
              <a:rPr lang="en-NZ" dirty="0" smtClean="0"/>
              <a:t>Workforce needs</a:t>
            </a:r>
          </a:p>
          <a:p>
            <a:r>
              <a:rPr lang="en-NZ" dirty="0" smtClean="0"/>
              <a:t>Students re-taking</a:t>
            </a:r>
            <a:r>
              <a:rPr lang="en-NZ" baseline="0" dirty="0" smtClean="0"/>
              <a:t> papers</a:t>
            </a:r>
          </a:p>
          <a:p>
            <a:r>
              <a:rPr lang="en-NZ" baseline="0" dirty="0" smtClean="0"/>
              <a:t>Difficulty progressing into 2</a:t>
            </a:r>
            <a:r>
              <a:rPr lang="en-NZ" baseline="30000" dirty="0" smtClean="0"/>
              <a:t>nd</a:t>
            </a:r>
            <a:r>
              <a:rPr lang="en-NZ" baseline="0" dirty="0" smtClean="0"/>
              <a:t> Year</a:t>
            </a:r>
            <a:endParaRPr lang="en-NZ" dirty="0" smtClean="0"/>
          </a:p>
          <a:p>
            <a:r>
              <a:rPr lang="en-NZ" dirty="0" smtClean="0"/>
              <a:t>Paper fills in gaps identified in maths and</a:t>
            </a:r>
            <a:r>
              <a:rPr lang="en-NZ" baseline="0" dirty="0" smtClean="0"/>
              <a:t> physics knowledge and understanding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980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2331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155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Chose on the basis</a:t>
            </a:r>
            <a:r>
              <a:rPr lang="en-NZ" baseline="0" dirty="0" smtClean="0"/>
              <a:t> of where we saw gaps – numeracy, literacy, students not quite prepared for Law, or who need to find out whether it’s really for them</a:t>
            </a:r>
          </a:p>
          <a:p>
            <a:r>
              <a:rPr lang="en-NZ" baseline="0" dirty="0" smtClean="0"/>
              <a:t>4 weeks on basis of feedback from 2018 students and teachers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4900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Longer</a:t>
            </a:r>
            <a:r>
              <a:rPr lang="en-NZ" baseline="0" dirty="0" smtClean="0"/>
              <a:t> lead-in time for 2019</a:t>
            </a:r>
          </a:p>
          <a:p>
            <a:r>
              <a:rPr lang="en-NZ" baseline="0" dirty="0" smtClean="0"/>
              <a:t>Orientation Day </a:t>
            </a:r>
          </a:p>
          <a:p>
            <a:r>
              <a:rPr lang="en-NZ" baseline="0" dirty="0" smtClean="0"/>
              <a:t>Began with a </a:t>
            </a:r>
            <a:r>
              <a:rPr lang="en-NZ" baseline="0" dirty="0" err="1" smtClean="0"/>
              <a:t>Whakatau</a:t>
            </a:r>
            <a:endParaRPr lang="en-NZ" baseline="0" dirty="0" smtClean="0"/>
          </a:p>
          <a:p>
            <a:r>
              <a:rPr lang="en-NZ" dirty="0" smtClean="0"/>
              <a:t>Ended</a:t>
            </a:r>
            <a:r>
              <a:rPr lang="en-NZ" baseline="0" dirty="0" smtClean="0"/>
              <a:t> with a catered lunch, speeches</a:t>
            </a:r>
          </a:p>
          <a:p>
            <a:r>
              <a:rPr lang="en-NZ" baseline="0" dirty="0" smtClean="0"/>
              <a:t>Students provided with a lounge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3BAE3-4695-499C-86EB-5021231FCF6D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315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F03C-9E08-4AE1-BF17-BEDB92F28956}" type="datetimeFigureOut">
              <a:rPr lang="en-NZ" smtClean="0"/>
              <a:t>13/09/2019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D8B-4504-437A-A1E9-8F2929E2D0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095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F03C-9E08-4AE1-BF17-BEDB92F28956}" type="datetimeFigureOut">
              <a:rPr lang="en-NZ" smtClean="0"/>
              <a:t>13/09/2019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D8B-4504-437A-A1E9-8F2929E2D0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01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F03C-9E08-4AE1-BF17-BEDB92F28956}" type="datetimeFigureOut">
              <a:rPr lang="en-NZ" smtClean="0"/>
              <a:t>13/09/2019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D8B-4504-437A-A1E9-8F2929E2D0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313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42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8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65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07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75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9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F03C-9E08-4AE1-BF17-BEDB92F28956}" type="datetimeFigureOut">
              <a:rPr lang="en-NZ" smtClean="0"/>
              <a:t>13/09/2019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D8B-4504-437A-A1E9-8F2929E2D0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636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F03C-9E08-4AE1-BF17-BEDB92F28956}" type="datetimeFigureOut">
              <a:rPr lang="en-NZ" smtClean="0"/>
              <a:t>13/09/2019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D8B-4504-437A-A1E9-8F2929E2D0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680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F03C-9E08-4AE1-BF17-BEDB92F28956}" type="datetimeFigureOut">
              <a:rPr lang="en-NZ" smtClean="0"/>
              <a:t>13/09/2019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D8B-4504-437A-A1E9-8F2929E2D0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189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F03C-9E08-4AE1-BF17-BEDB92F28956}" type="datetimeFigureOut">
              <a:rPr lang="en-NZ" smtClean="0"/>
              <a:t>13/09/2019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D8B-4504-437A-A1E9-8F2929E2D0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77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F03C-9E08-4AE1-BF17-BEDB92F28956}" type="datetimeFigureOut">
              <a:rPr lang="en-NZ" smtClean="0"/>
              <a:t>13/09/2019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D8B-4504-437A-A1E9-8F2929E2D0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168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F03C-9E08-4AE1-BF17-BEDB92F28956}" type="datetimeFigureOut">
              <a:rPr lang="en-NZ" smtClean="0"/>
              <a:t>13/09/2019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D8B-4504-437A-A1E9-8F2929E2D0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902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F03C-9E08-4AE1-BF17-BEDB92F28956}" type="datetimeFigureOut">
              <a:rPr lang="en-NZ" smtClean="0"/>
              <a:t>13/09/2019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D8B-4504-437A-A1E9-8F2929E2D0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829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F03C-9E08-4AE1-BF17-BEDB92F28956}" type="datetimeFigureOut">
              <a:rPr lang="en-NZ" smtClean="0"/>
              <a:t>13/09/2019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FD8B-4504-437A-A1E9-8F2929E2D0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068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F03C-9E08-4AE1-BF17-BEDB92F28956}" type="datetimeFigureOut">
              <a:rPr lang="en-NZ" smtClean="0"/>
              <a:t>13/09/2019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9FD8B-4504-437A-A1E9-8F2929E2D08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75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7797800" cy="100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7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54860"/>
            <a:ext cx="10363200" cy="2555103"/>
          </a:xfrm>
        </p:spPr>
        <p:txBody>
          <a:bodyPr/>
          <a:lstStyle/>
          <a:p>
            <a:r>
              <a:rPr lang="en-NZ" dirty="0" err="1" smtClean="0">
                <a:latin typeface="+mj-lt"/>
              </a:rPr>
              <a:t>Te</a:t>
            </a:r>
            <a:r>
              <a:rPr lang="en-NZ" dirty="0">
                <a:latin typeface="+mj-lt"/>
              </a:rPr>
              <a:t> </a:t>
            </a:r>
            <a:r>
              <a:rPr lang="en-NZ" dirty="0" err="1" smtClean="0">
                <a:latin typeface="+mj-lt"/>
              </a:rPr>
              <a:t>Whare</a:t>
            </a:r>
            <a:r>
              <a:rPr lang="en-NZ" dirty="0" smtClean="0">
                <a:latin typeface="+mj-lt"/>
              </a:rPr>
              <a:t> </a:t>
            </a:r>
            <a:r>
              <a:rPr lang="en-NZ" dirty="0" err="1" smtClean="0">
                <a:latin typeface="+mj-lt"/>
              </a:rPr>
              <a:t>Wānaga</a:t>
            </a:r>
            <a:r>
              <a:rPr lang="en-NZ" dirty="0" smtClean="0">
                <a:latin typeface="+mj-lt"/>
              </a:rPr>
              <a:t> o Waikato</a:t>
            </a:r>
            <a:br>
              <a:rPr lang="en-NZ" dirty="0" smtClean="0">
                <a:latin typeface="+mj-lt"/>
              </a:rPr>
            </a:br>
            <a:r>
              <a:rPr lang="en-NZ" dirty="0" smtClean="0">
                <a:latin typeface="+mj-lt"/>
              </a:rPr>
              <a:t>Jumpstart Programme</a:t>
            </a:r>
            <a:endParaRPr lang="en-NZ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Associate Professor Tracy Bowell</a:t>
            </a:r>
          </a:p>
          <a:p>
            <a:r>
              <a:rPr lang="en-NZ" dirty="0" smtClean="0"/>
              <a:t>Pro Vice-Chancellor Teaching and Learning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174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Activities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smtClean="0"/>
              <a:t>Day 1 – Orientation Day</a:t>
            </a:r>
          </a:p>
          <a:p>
            <a:r>
              <a:rPr lang="en-NZ" dirty="0" smtClean="0"/>
              <a:t>Began with a </a:t>
            </a:r>
            <a:r>
              <a:rPr lang="en-NZ" dirty="0" err="1" smtClean="0"/>
              <a:t>Whakatau</a:t>
            </a:r>
            <a:endParaRPr lang="en-NZ" dirty="0" smtClean="0"/>
          </a:p>
          <a:p>
            <a:r>
              <a:rPr lang="en-NZ" dirty="0" smtClean="0"/>
              <a:t>Each week included:</a:t>
            </a:r>
          </a:p>
          <a:p>
            <a:r>
              <a:rPr lang="en-NZ" dirty="0" smtClean="0"/>
              <a:t>Lectures</a:t>
            </a:r>
          </a:p>
          <a:p>
            <a:r>
              <a:rPr lang="en-NZ" dirty="0" smtClean="0"/>
              <a:t>Workshops and tutorials</a:t>
            </a:r>
          </a:p>
          <a:p>
            <a:r>
              <a:rPr lang="en-NZ" dirty="0" smtClean="0"/>
              <a:t>Supported study sessions</a:t>
            </a:r>
          </a:p>
          <a:p>
            <a:r>
              <a:rPr lang="en-NZ" dirty="0" smtClean="0"/>
              <a:t>Independent study sessions</a:t>
            </a:r>
          </a:p>
          <a:p>
            <a:endParaRPr lang="en-NZ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39" y="1472750"/>
            <a:ext cx="6271327" cy="4255744"/>
          </a:xfrm>
        </p:spPr>
      </p:pic>
    </p:spTree>
    <p:extLst>
      <p:ext uri="{BB962C8B-B14F-4D97-AF65-F5344CB8AC3E}">
        <p14:creationId xmlns:p14="http://schemas.microsoft.com/office/powerpoint/2010/main" val="328960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Distribution Across Papers %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2825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172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NZ" sz="4000" dirty="0" smtClean="0"/>
              <a:t>Students’ Ethnicity %</a:t>
            </a:r>
            <a:endParaRPr lang="en-NZ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764560"/>
              </p:ext>
            </p:extLst>
          </p:nvPr>
        </p:nvGraphicFramePr>
        <p:xfrm>
          <a:off x="1016225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195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New Student Status %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31506"/>
              </p:ext>
            </p:extLst>
          </p:nvPr>
        </p:nvGraphicFramePr>
        <p:xfrm>
          <a:off x="441690" y="134819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912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2019 Outcomes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278"/>
            <a:ext cx="10515600" cy="48336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NZ" sz="3200" dirty="0"/>
              <a:t>A </a:t>
            </a:r>
            <a:r>
              <a:rPr lang="en-NZ" sz="3200" b="1" dirty="0"/>
              <a:t>94% pass rate</a:t>
            </a:r>
            <a:r>
              <a:rPr lang="en-NZ" sz="3200" dirty="0"/>
              <a:t> was achieved over the four Jump Start papers (75 out of 80 students passed).  </a:t>
            </a:r>
          </a:p>
          <a:p>
            <a:pPr lvl="0">
              <a:lnSpc>
                <a:spcPct val="100000"/>
              </a:lnSpc>
            </a:pPr>
            <a:r>
              <a:rPr lang="en-NZ" sz="3200" dirty="0"/>
              <a:t>Students identifying as Māori(21) had a 95% pass rate (only 1 student did not pass)</a:t>
            </a:r>
          </a:p>
          <a:p>
            <a:pPr lvl="0">
              <a:lnSpc>
                <a:spcPct val="100000"/>
              </a:lnSpc>
            </a:pPr>
            <a:r>
              <a:rPr lang="en-NZ" sz="3200" dirty="0"/>
              <a:t>Students identifying as Pacific(14) had a 95% pass rate (only 1 student did not pass) </a:t>
            </a:r>
          </a:p>
          <a:p>
            <a:pPr lvl="0">
              <a:lnSpc>
                <a:spcPct val="100000"/>
              </a:lnSpc>
            </a:pPr>
            <a:r>
              <a:rPr lang="en-NZ" sz="3200" dirty="0"/>
              <a:t>10 out of the 12 Special Admission students passed (83% pass rate) </a:t>
            </a:r>
          </a:p>
          <a:p>
            <a:pPr marL="0" indent="0">
              <a:buNone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4040881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Pass Rates by Paper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1819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6372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Student Voice 1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0709"/>
            <a:ext cx="10515600" cy="4356254"/>
          </a:xfrm>
        </p:spPr>
        <p:txBody>
          <a:bodyPr>
            <a:normAutofit/>
          </a:bodyPr>
          <a:lstStyle/>
          <a:p>
            <a:r>
              <a:rPr lang="en-NZ" sz="4000" b="1" dirty="0" smtClean="0"/>
              <a:t>95</a:t>
            </a:r>
            <a:r>
              <a:rPr lang="en-NZ" sz="4000" b="1" dirty="0"/>
              <a:t>% satisfaction</a:t>
            </a:r>
            <a:r>
              <a:rPr lang="en-NZ" sz="4000" dirty="0"/>
              <a:t> overall for Jump Start </a:t>
            </a:r>
            <a:r>
              <a:rPr lang="en-NZ" sz="4000" dirty="0" smtClean="0"/>
              <a:t>2019 papers.  </a:t>
            </a:r>
          </a:p>
          <a:p>
            <a:r>
              <a:rPr lang="en-NZ" sz="4000" dirty="0" smtClean="0"/>
              <a:t>Students were happy overall with the timing and course content/delivery </a:t>
            </a:r>
          </a:p>
          <a:p>
            <a:r>
              <a:rPr lang="en-NZ" sz="4000" dirty="0" smtClean="0"/>
              <a:t>Many found the 4-weeks intense.  </a:t>
            </a:r>
          </a:p>
          <a:p>
            <a:r>
              <a:rPr lang="en-NZ" sz="4000" dirty="0" smtClean="0"/>
              <a:t>The support/development were well-received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533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Student Voice 2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sz="4000" dirty="0" smtClean="0"/>
              <a:t>The main reasons students joined Jump Start were to:</a:t>
            </a:r>
          </a:p>
          <a:p>
            <a:pPr lvl="1"/>
            <a:r>
              <a:rPr lang="en-NZ" sz="3600" dirty="0" smtClean="0">
                <a:solidFill>
                  <a:schemeClr val="accent5"/>
                </a:solidFill>
              </a:rPr>
              <a:t>Gain confidence (49%)</a:t>
            </a:r>
          </a:p>
          <a:p>
            <a:pPr lvl="1"/>
            <a:r>
              <a:rPr lang="en-NZ" sz="3600" dirty="0" smtClean="0">
                <a:solidFill>
                  <a:schemeClr val="accent2"/>
                </a:solidFill>
              </a:rPr>
              <a:t>Get used to University before the majority of students started (49%)</a:t>
            </a:r>
          </a:p>
          <a:p>
            <a:pPr lvl="1"/>
            <a:r>
              <a:rPr lang="en-NZ" sz="3600" dirty="0" smtClean="0">
                <a:solidFill>
                  <a:srgbClr val="00B050"/>
                </a:solidFill>
              </a:rPr>
              <a:t>Complete their first University paper early (37%)</a:t>
            </a:r>
          </a:p>
          <a:p>
            <a:pPr lvl="1"/>
            <a:r>
              <a:rPr lang="en-NZ" sz="3600" dirty="0" smtClean="0">
                <a:solidFill>
                  <a:srgbClr val="00B050"/>
                </a:solidFill>
              </a:rPr>
              <a:t>Make friends (35%)</a:t>
            </a:r>
          </a:p>
          <a:p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53" y="1116701"/>
            <a:ext cx="5834358" cy="4936141"/>
          </a:xfrm>
        </p:spPr>
      </p:pic>
    </p:spTree>
    <p:extLst>
      <p:ext uri="{BB962C8B-B14F-4D97-AF65-F5344CB8AC3E}">
        <p14:creationId xmlns:p14="http://schemas.microsoft.com/office/powerpoint/2010/main" val="3460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Student Voice 3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NZ" sz="4000" i="1" dirty="0" smtClean="0">
                <a:solidFill>
                  <a:srgbClr val="FF0000"/>
                </a:solidFill>
              </a:rPr>
              <a:t>Thanks to jumpstart I made so many new friends giving me a confident step into the new </a:t>
            </a:r>
            <a:r>
              <a:rPr lang="en-NZ" sz="4000" i="1" dirty="0" err="1" smtClean="0">
                <a:solidFill>
                  <a:srgbClr val="FF0000"/>
                </a:solidFill>
              </a:rPr>
              <a:t>uni</a:t>
            </a:r>
            <a:r>
              <a:rPr lang="en-NZ" sz="4000" i="1" dirty="0" smtClean="0">
                <a:solidFill>
                  <a:srgbClr val="FF0000"/>
                </a:solidFill>
              </a:rPr>
              <a:t> life </a:t>
            </a:r>
            <a:endParaRPr lang="en-NZ" sz="4000" dirty="0" smtClean="0">
              <a:solidFill>
                <a:srgbClr val="FF0000"/>
              </a:solidFill>
            </a:endParaRPr>
          </a:p>
          <a:p>
            <a:r>
              <a:rPr lang="en-NZ" sz="4000" i="1" dirty="0" smtClean="0">
                <a:solidFill>
                  <a:srgbClr val="00B050"/>
                </a:solidFill>
              </a:rPr>
              <a:t>Having the timetable with the extension sessions … enabled students to understand university</a:t>
            </a:r>
            <a:endParaRPr lang="en-NZ" sz="4000" dirty="0" smtClean="0">
              <a:solidFill>
                <a:srgbClr val="00B050"/>
              </a:solidFill>
            </a:endParaRPr>
          </a:p>
          <a:p>
            <a:r>
              <a:rPr lang="en-NZ" sz="4000" i="1" dirty="0" smtClean="0">
                <a:solidFill>
                  <a:schemeClr val="accent5"/>
                </a:solidFill>
              </a:rPr>
              <a:t>Jump Start is great. So far I've found friends and made connections with teachers. I am glad I took Jump Start. I strongly recommend joining Jump Start if it is your first year in Uni. 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53671"/>
            <a:ext cx="5181600" cy="4329239"/>
          </a:xfrm>
        </p:spPr>
      </p:pic>
    </p:spTree>
    <p:extLst>
      <p:ext uri="{BB962C8B-B14F-4D97-AF65-F5344CB8AC3E}">
        <p14:creationId xmlns:p14="http://schemas.microsoft.com/office/powerpoint/2010/main" val="39961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Māori Learners – New Student Status %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63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4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is Jumpstart?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4644"/>
            <a:ext cx="10515600" cy="4732319"/>
          </a:xfrm>
        </p:spPr>
        <p:txBody>
          <a:bodyPr>
            <a:normAutofit fontScale="92500"/>
          </a:bodyPr>
          <a:lstStyle/>
          <a:p>
            <a:r>
              <a:rPr lang="en-NZ" dirty="0" smtClean="0"/>
              <a:t>4-week summer programme in late January – February</a:t>
            </a:r>
          </a:p>
          <a:p>
            <a:r>
              <a:rPr lang="en-NZ" dirty="0" smtClean="0"/>
              <a:t>1 paper (15 point) credit</a:t>
            </a:r>
          </a:p>
          <a:p>
            <a:r>
              <a:rPr lang="en-NZ" dirty="0" smtClean="0"/>
              <a:t>Choice of papers </a:t>
            </a:r>
          </a:p>
          <a:p>
            <a:r>
              <a:rPr lang="en-NZ" dirty="0" smtClean="0"/>
              <a:t>Full-time week with a programme of learning development and support sessions, workshops and tutorials built around classes for the chosen paper</a:t>
            </a:r>
          </a:p>
          <a:p>
            <a:r>
              <a:rPr lang="en-NZ" dirty="0" smtClean="0"/>
              <a:t>Open to all new undergraduate students who have passed UE</a:t>
            </a:r>
          </a:p>
          <a:p>
            <a:r>
              <a:rPr lang="en-NZ" dirty="0" smtClean="0"/>
              <a:t>Designed for new students who:</a:t>
            </a:r>
          </a:p>
          <a:p>
            <a:pPr lvl="1"/>
            <a:r>
              <a:rPr lang="en-NZ" dirty="0"/>
              <a:t>M</a:t>
            </a:r>
            <a:r>
              <a:rPr lang="en-NZ" dirty="0" smtClean="0"/>
              <a:t>ight need additional time or support to adjust to University study and life.</a:t>
            </a:r>
          </a:p>
          <a:p>
            <a:pPr lvl="1"/>
            <a:r>
              <a:rPr lang="en-NZ" dirty="0" smtClean="0"/>
              <a:t>Need to consolidate or fill gaps in subject understanding, knowledge or skills before embarking on their degree programme.</a:t>
            </a:r>
          </a:p>
          <a:p>
            <a:pPr lvl="1"/>
            <a:r>
              <a:rPr lang="en-NZ" dirty="0" smtClean="0"/>
              <a:t>Want a head-start on their first-year of study.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30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Māori Learners – Paper Distribution %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1945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781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Māori Learners – Qualification Choice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7959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1790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Pacific Learners – New Student Status %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5964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4524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Pacific Learners – Paper Distribution %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32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7719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Pacific Students – Qualification Choice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2754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4215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Semester Papers Pass Rates %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8993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5989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Retention into B Semester 2019 %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5675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2537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Building for the Future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We have learned that special admission students need ongoing learning development and advising to support their transition to university study</a:t>
            </a:r>
          </a:p>
          <a:p>
            <a:r>
              <a:rPr lang="en-NZ" dirty="0" smtClean="0"/>
              <a:t>Expanding to 5 papers</a:t>
            </a:r>
          </a:p>
          <a:p>
            <a:r>
              <a:rPr lang="en-NZ" dirty="0" smtClean="0"/>
              <a:t>Offering WRITE 100 at our Tauranga campus</a:t>
            </a:r>
          </a:p>
          <a:p>
            <a:r>
              <a:rPr lang="en-NZ" dirty="0" smtClean="0"/>
              <a:t>Ability to scale up</a:t>
            </a:r>
          </a:p>
          <a:p>
            <a:pPr lvl="1"/>
            <a:r>
              <a:rPr lang="en-NZ" dirty="0" smtClean="0"/>
              <a:t>Jumpstart itself</a:t>
            </a:r>
          </a:p>
          <a:p>
            <a:pPr lvl="1"/>
            <a:r>
              <a:rPr lang="en-NZ" dirty="0" smtClean="0"/>
              <a:t>Use of data to inform design and development of programmes</a:t>
            </a:r>
          </a:p>
          <a:p>
            <a:pPr lvl="1"/>
            <a:r>
              <a:rPr lang="en-NZ" dirty="0" smtClean="0"/>
              <a:t>Tailored support and advice for students</a:t>
            </a:r>
          </a:p>
          <a:p>
            <a:endParaRPr lang="en-NZ" dirty="0" smtClean="0"/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604317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Thank You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Sonya Breen, Associate Director, Student Retention Projects</a:t>
            </a:r>
          </a:p>
          <a:p>
            <a:r>
              <a:rPr lang="en-NZ" dirty="0" smtClean="0"/>
              <a:t>University of Waikato Business Information and Analytics Team</a:t>
            </a:r>
          </a:p>
          <a:p>
            <a:r>
              <a:rPr lang="en-NZ" dirty="0" smtClean="0"/>
              <a:t>Felipe Gomes, Digital Production Advisor, University of Waikato</a:t>
            </a:r>
          </a:p>
          <a:p>
            <a:r>
              <a:rPr lang="en-NZ" dirty="0"/>
              <a:t>The TEC for the invitation to present today</a:t>
            </a:r>
          </a:p>
          <a:p>
            <a:r>
              <a:rPr lang="en-NZ" dirty="0" smtClean="0"/>
              <a:t>Students, academic and professional staff involved in Jumpstart 2018 and 2019</a:t>
            </a:r>
          </a:p>
          <a:p>
            <a:pPr marL="0" indent="0">
              <a:buNone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573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+mj-lt"/>
              </a:rPr>
              <a:t>Ngā mihi nui ki a koe</a:t>
            </a:r>
            <a:endParaRPr lang="en-NZ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z="3600" dirty="0">
                <a:latin typeface="+mj-lt"/>
              </a:rPr>
              <a:t>Thank You for Listening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90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Why Jumpstart?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Part of a renewed focus on student success and retention</a:t>
            </a:r>
          </a:p>
          <a:p>
            <a:r>
              <a:rPr lang="en-NZ" dirty="0" smtClean="0"/>
              <a:t>Evidence-based:</a:t>
            </a:r>
          </a:p>
          <a:p>
            <a:pPr marL="457200" lvl="1" indent="0">
              <a:buNone/>
            </a:pPr>
            <a:r>
              <a:rPr lang="en-NZ" i="1" dirty="0" smtClean="0"/>
              <a:t>For many students the availability of academic support – in the form of basic skills…supplemental instruction, and summer bridge programs – is critical to their ability to succeed in college. </a:t>
            </a:r>
            <a:r>
              <a:rPr lang="en-NZ" dirty="0" smtClean="0"/>
              <a:t>Tinto, Vincent, </a:t>
            </a:r>
            <a:r>
              <a:rPr lang="en-US" dirty="0" smtClean="0"/>
              <a:t>Rethinking Institutional Action, University of Chicago Press, 2012, 25. </a:t>
            </a:r>
          </a:p>
          <a:p>
            <a:r>
              <a:rPr lang="en-NZ" dirty="0" smtClean="0"/>
              <a:t>Modelled on similar successful programmes we saw in the USA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08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Some of our Aims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Support transition from school learning environment to university</a:t>
            </a:r>
          </a:p>
          <a:p>
            <a:r>
              <a:rPr lang="en-NZ" dirty="0" smtClean="0"/>
              <a:t>Creating community, sense of belonging – that they belong to University and at University and that University belongs to them</a:t>
            </a:r>
          </a:p>
          <a:p>
            <a:r>
              <a:rPr lang="en-NZ" dirty="0" smtClean="0"/>
              <a:t>Making University smaller for students, making it feel more manageable</a:t>
            </a:r>
          </a:p>
          <a:p>
            <a:r>
              <a:rPr lang="en-NZ" dirty="0" smtClean="0"/>
              <a:t>Enabling them to see that it works for them and they’ll be able to be successful</a:t>
            </a:r>
          </a:p>
          <a:p>
            <a:r>
              <a:rPr lang="en-NZ" dirty="0" smtClean="0"/>
              <a:t>Passing first paper -&gt; crucial sense of achievement</a:t>
            </a:r>
          </a:p>
          <a:p>
            <a:r>
              <a:rPr lang="en-NZ" dirty="0" smtClean="0"/>
              <a:t>They know their way about (Wittgenstein)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46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Pilot 2018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Started with Engineering</a:t>
            </a:r>
          </a:p>
          <a:p>
            <a:r>
              <a:rPr lang="en-NZ" dirty="0" smtClean="0"/>
              <a:t>General Physics and Mathematics for Engineers</a:t>
            </a:r>
          </a:p>
          <a:p>
            <a:r>
              <a:rPr lang="en-NZ" dirty="0" smtClean="0"/>
              <a:t>3-week 15 point paper</a:t>
            </a:r>
          </a:p>
          <a:p>
            <a:r>
              <a:rPr lang="en-NZ" dirty="0" smtClean="0"/>
              <a:t>21 students</a:t>
            </a:r>
          </a:p>
          <a:p>
            <a:r>
              <a:rPr lang="en-NZ" dirty="0" smtClean="0"/>
              <a:t>90% pass rate</a:t>
            </a:r>
          </a:p>
          <a:p>
            <a:r>
              <a:rPr lang="en-NZ" dirty="0" smtClean="0"/>
              <a:t>All students progressed beyond Semester A into Semester B 2018</a:t>
            </a:r>
          </a:p>
          <a:p>
            <a:r>
              <a:rPr lang="en-NZ" dirty="0"/>
              <a:t>S</a:t>
            </a:r>
            <a:r>
              <a:rPr lang="en-NZ" dirty="0" smtClean="0"/>
              <a:t>tudents’ results in their 2018 papers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7878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Average Final Mark for Paper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4504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85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Participation </a:t>
            </a:r>
            <a:r>
              <a:rPr lang="en-US" dirty="0"/>
              <a:t>in </a:t>
            </a:r>
            <a:r>
              <a:rPr lang="en-US" dirty="0" smtClean="0"/>
              <a:t>assessments</a:t>
            </a:r>
            <a:r>
              <a:rPr lang="en-US" dirty="0"/>
              <a:t/>
            </a:r>
            <a:br>
              <a:rPr lang="en-US" dirty="0"/>
            </a:b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213726"/>
              </p:ext>
            </p:extLst>
          </p:nvPr>
        </p:nvGraphicFramePr>
        <p:xfrm>
          <a:off x="838200" y="1310910"/>
          <a:ext cx="10515600" cy="4866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663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Jumpstart Expansion 2019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Choice of 4 papers</a:t>
            </a:r>
          </a:p>
          <a:p>
            <a:pPr lvl="1"/>
            <a:r>
              <a:rPr lang="en-AU" dirty="0"/>
              <a:t>General Physics and Mathematics for Engineers (ENGEN100-19C) </a:t>
            </a:r>
            <a:endParaRPr lang="en-NZ" dirty="0"/>
          </a:p>
          <a:p>
            <a:pPr lvl="1"/>
            <a:r>
              <a:rPr lang="en-AU" dirty="0" smtClean="0"/>
              <a:t>Basic </a:t>
            </a:r>
            <a:r>
              <a:rPr lang="en-AU" dirty="0"/>
              <a:t>Mathematics for University (MATHS168-19C)</a:t>
            </a:r>
            <a:endParaRPr lang="en-NZ" dirty="0"/>
          </a:p>
          <a:p>
            <a:pPr lvl="1"/>
            <a:r>
              <a:rPr lang="en-AU" dirty="0"/>
              <a:t>Pre-Law (LEGAL100-19C)</a:t>
            </a:r>
            <a:endParaRPr lang="en-NZ" dirty="0"/>
          </a:p>
          <a:p>
            <a:pPr lvl="1"/>
            <a:r>
              <a:rPr lang="en-AU" dirty="0"/>
              <a:t>Writing for Academic Success (WRITE100-19C</a:t>
            </a:r>
            <a:r>
              <a:rPr lang="en-AU" dirty="0" smtClean="0"/>
              <a:t>)</a:t>
            </a:r>
          </a:p>
          <a:p>
            <a:r>
              <a:rPr lang="en-AU" dirty="0" smtClean="0"/>
              <a:t>Extended to 4 weeks</a:t>
            </a:r>
          </a:p>
          <a:p>
            <a:r>
              <a:rPr lang="en-AU" dirty="0" smtClean="0"/>
              <a:t>80 students</a:t>
            </a:r>
          </a:p>
          <a:p>
            <a:pPr lvl="1"/>
            <a:r>
              <a:rPr lang="en-NZ" dirty="0"/>
              <a:t>44% female, 56% </a:t>
            </a:r>
            <a:r>
              <a:rPr lang="en-NZ" dirty="0" smtClean="0"/>
              <a:t>male</a:t>
            </a:r>
          </a:p>
          <a:p>
            <a:pPr lvl="1"/>
            <a:r>
              <a:rPr lang="en-NZ" dirty="0" smtClean="0"/>
              <a:t>12 admitted under special admission</a:t>
            </a:r>
            <a:endParaRPr lang="en-NZ" dirty="0"/>
          </a:p>
          <a:p>
            <a:pPr lvl="2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853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" y="145657"/>
            <a:ext cx="11450230" cy="6473628"/>
          </a:xfrm>
        </p:spPr>
      </p:pic>
    </p:spTree>
    <p:extLst>
      <p:ext uri="{BB962C8B-B14F-4D97-AF65-F5344CB8AC3E}">
        <p14:creationId xmlns:p14="http://schemas.microsoft.com/office/powerpoint/2010/main" val="368150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DC4691BF00A443899034738234036697" version="1.0.0">
  <systemFields>
    <field name="Objective-Id">
      <value order="0">A1457385</value>
    </field>
    <field name="Objective-Title">
      <value order="0">16 TEC Oritetanga Student Success presentation Bowell</value>
    </field>
    <field name="Objective-Description">
      <value order="0"/>
    </field>
    <field name="Objective-CreationStamp">
      <value order="0">2019-08-06T21:33:50Z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2019-08-12T22:01:02Z</value>
    </field>
    <field name="Objective-Owner">
      <value order="0">Lisa Eames</value>
    </field>
    <field name="Objective-Path">
      <value order="0">Objective Global Folder:TEC Global Folder:Career Development:Deliveries:Products and Services:Products and Events:Events:Oritetanga Event:Presentations from conference</value>
    </field>
    <field name="Objective-Parent">
      <value order="0">Presentations from conference</value>
    </field>
    <field name="Objective-State">
      <value order="0">Being Drafted</value>
    </field>
    <field name="Objective-VersionId">
      <value order="0">vA3226369</value>
    </field>
    <field name="Objective-Version">
      <value order="0">0.1</value>
    </field>
    <field name="Objective-VersionNumber">
      <value order="0">1</value>
    </field>
    <field name="Objective-VersionComment">
      <value order="0"/>
    </field>
    <field name="Objective-FileNumber">
      <value order="0">qA124798</value>
    </field>
    <field name="Objective-Classification">
      <value order="0"/>
    </field>
    <field name="Objective-Caveats">
      <value order="0"/>
    </field>
  </systemFields>
  <catalogues>
    <catalogue name="Document Type Catalogue" type="type" ori="id:cA6">
      <field name="Objective-Fund Name">
        <value order="0"/>
      </field>
      <field name="Objective-Sub Sector">
        <value order="0"/>
      </field>
      <field name="Objective-Reference">
        <value order="0"/>
      </field>
      <field name="Objective-Financial Year">
        <value order="0"/>
      </field>
      <field name="Objective-EDUMIS Number">
        <value order="0"/>
      </field>
      <field name="Objective-Action">
        <value order="0"/>
      </field>
      <field name="Objective-Calendar Year">
        <value order="0"/>
      </field>
      <field name="Objective-Date">
        <value order="0"/>
      </field>
      <field name="Objective-Responsible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DC4691BF00A4438990347382340366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14439</TotalTime>
  <Words>1357</Words>
  <Application>Microsoft Office PowerPoint</Application>
  <PresentationFormat>Widescreen</PresentationFormat>
  <Paragraphs>221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Office Theme</vt:lpstr>
      <vt:lpstr>5_Office Theme</vt:lpstr>
      <vt:lpstr>Te Whare Wānaga o Waikato Jumpstart Programme</vt:lpstr>
      <vt:lpstr>What is Jumpstart?</vt:lpstr>
      <vt:lpstr>Why Jumpstart?</vt:lpstr>
      <vt:lpstr>Some of our Aims</vt:lpstr>
      <vt:lpstr>Pilot 2018</vt:lpstr>
      <vt:lpstr>Average Final Mark for Paper</vt:lpstr>
      <vt:lpstr> Participation in assessments </vt:lpstr>
      <vt:lpstr>Jumpstart Expansion 2019</vt:lpstr>
      <vt:lpstr>PowerPoint Presentation</vt:lpstr>
      <vt:lpstr>Activities</vt:lpstr>
      <vt:lpstr>Distribution Across Papers %</vt:lpstr>
      <vt:lpstr>Students’ Ethnicity %</vt:lpstr>
      <vt:lpstr>New Student Status %</vt:lpstr>
      <vt:lpstr>2019 Outcomes</vt:lpstr>
      <vt:lpstr>Pass Rates by Paper</vt:lpstr>
      <vt:lpstr>Student Voice 1 </vt:lpstr>
      <vt:lpstr>Student Voice 2</vt:lpstr>
      <vt:lpstr>Student Voice 3</vt:lpstr>
      <vt:lpstr>Māori Learners – New Student Status %</vt:lpstr>
      <vt:lpstr>Māori Learners – Paper Distribution %</vt:lpstr>
      <vt:lpstr>Māori Learners – Qualification Choice</vt:lpstr>
      <vt:lpstr>Pacific Learners – New Student Status %</vt:lpstr>
      <vt:lpstr>Pacific Learners – Paper Distribution %</vt:lpstr>
      <vt:lpstr>Pacific Students – Qualification Choice</vt:lpstr>
      <vt:lpstr>A Semester Papers Pass Rates %</vt:lpstr>
      <vt:lpstr>Retention into B Semester 2019 %</vt:lpstr>
      <vt:lpstr>Building for the Future</vt:lpstr>
      <vt:lpstr>Thank You </vt:lpstr>
      <vt:lpstr>Ngā mihi nui ki a koe</vt:lpstr>
    </vt:vector>
  </TitlesOfParts>
  <Company>University of Waikato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Whare Wānaga o Waikato Jumpstart Programme</dc:title>
  <dc:creator>Tracy Bowell</dc:creator>
  <cp:lastModifiedBy>Fleur Cogle</cp:lastModifiedBy>
  <cp:revision>35</cp:revision>
  <cp:lastPrinted>2019-08-01T04:26:59Z</cp:lastPrinted>
  <dcterms:created xsi:type="dcterms:W3CDTF">2019-07-26T01:56:47Z</dcterms:created>
  <dcterms:modified xsi:type="dcterms:W3CDTF">2019-09-12T23:34:12Z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A1457385</vt:lpwstr>
  </property>
  <property fmtid="{D5CDD505-2E9C-101B-9397-08002B2CF9AE}" pid="4" name="Objective-Title">
    <vt:lpwstr>16 TEC Oritetanga Student Success presentation Bowell</vt:lpwstr>
  </property>
  <property fmtid="{D5CDD505-2E9C-101B-9397-08002B2CF9AE}" pid="5" name="Objective-Description">
    <vt:lpwstr/>
  </property>
  <property fmtid="{D5CDD505-2E9C-101B-9397-08002B2CF9AE}" pid="6" name="Objective-CreationStamp">
    <vt:filetime>2019-08-06T21:33:50Z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2019-08-12T22:01:02Z</vt:filetime>
  </property>
  <property fmtid="{D5CDD505-2E9C-101B-9397-08002B2CF9AE}" pid="11" name="Objective-Owner">
    <vt:lpwstr>Lisa Eames</vt:lpwstr>
  </property>
  <property fmtid="{D5CDD505-2E9C-101B-9397-08002B2CF9AE}" pid="12" name="Objective-Path">
    <vt:lpwstr>Objective Global Folder:TEC Global Folder:Career Development:Deliveries:Products and Services:Products and Events:Events:Oritetanga Event:Presentations from conference</vt:lpwstr>
  </property>
  <property fmtid="{D5CDD505-2E9C-101B-9397-08002B2CF9AE}" pid="13" name="Objective-Parent">
    <vt:lpwstr>Presentations from conference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vA3226369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/>
  </property>
  <property fmtid="{D5CDD505-2E9C-101B-9397-08002B2CF9AE}" pid="19" name="Objective-FileNumber">
    <vt:lpwstr>qA124798</vt:lpwstr>
  </property>
  <property fmtid="{D5CDD505-2E9C-101B-9397-08002B2CF9AE}" pid="20" name="Objective-Classification">
    <vt:lpwstr/>
  </property>
  <property fmtid="{D5CDD505-2E9C-101B-9397-08002B2CF9AE}" pid="21" name="Objective-Caveats">
    <vt:lpwstr/>
  </property>
  <property fmtid="{D5CDD505-2E9C-101B-9397-08002B2CF9AE}" pid="22" name="Objective-Fund Name">
    <vt:lpwstr/>
  </property>
  <property fmtid="{D5CDD505-2E9C-101B-9397-08002B2CF9AE}" pid="23" name="Objective-Sub Sector">
    <vt:lpwstr/>
  </property>
  <property fmtid="{D5CDD505-2E9C-101B-9397-08002B2CF9AE}" pid="24" name="Objective-Reference">
    <vt:lpwstr/>
  </property>
  <property fmtid="{D5CDD505-2E9C-101B-9397-08002B2CF9AE}" pid="25" name="Objective-Financial Year">
    <vt:lpwstr/>
  </property>
  <property fmtid="{D5CDD505-2E9C-101B-9397-08002B2CF9AE}" pid="26" name="Objective-EDUMIS Number">
    <vt:lpwstr/>
  </property>
  <property fmtid="{D5CDD505-2E9C-101B-9397-08002B2CF9AE}" pid="27" name="Objective-Action">
    <vt:lpwstr/>
  </property>
  <property fmtid="{D5CDD505-2E9C-101B-9397-08002B2CF9AE}" pid="28" name="Objective-Calendar Year">
    <vt:lpwstr/>
  </property>
  <property fmtid="{D5CDD505-2E9C-101B-9397-08002B2CF9AE}" pid="29" name="Objective-Date">
    <vt:lpwstr/>
  </property>
  <property fmtid="{D5CDD505-2E9C-101B-9397-08002B2CF9AE}" pid="30" name="Objective-Responsible">
    <vt:lpwstr/>
  </property>
</Properties>
</file>