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69062e8908004622"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290" r:id="rId3"/>
    <p:sldId id="291" r:id="rId4"/>
    <p:sldId id="262" r:id="rId5"/>
    <p:sldId id="296" r:id="rId6"/>
    <p:sldId id="256" r:id="rId7"/>
    <p:sldId id="269" r:id="rId8"/>
    <p:sldId id="277" r:id="rId9"/>
    <p:sldId id="272" r:id="rId10"/>
    <p:sldId id="275" r:id="rId11"/>
    <p:sldId id="267" r:id="rId12"/>
    <p:sldId id="276" r:id="rId13"/>
    <p:sldId id="282" r:id="rId14"/>
    <p:sldId id="283" r:id="rId15"/>
    <p:sldId id="274" r:id="rId16"/>
    <p:sldId id="286" r:id="rId17"/>
    <p:sldId id="287" r:id="rId18"/>
    <p:sldId id="288" r:id="rId19"/>
    <p:sldId id="289" r:id="rId20"/>
    <p:sldId id="293" r:id="rId21"/>
    <p:sldId id="299" r:id="rId22"/>
    <p:sldId id="294" r:id="rId23"/>
    <p:sldId id="297" r:id="rId24"/>
    <p:sldId id="295" r:id="rId25"/>
    <p:sldId id="298" r:id="rId26"/>
    <p:sldId id="266" r:id="rId27"/>
    <p:sldId id="265" r:id="rId28"/>
    <p:sldId id="271"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56" autoAdjust="0"/>
  </p:normalViewPr>
  <p:slideViewPr>
    <p:cSldViewPr snapToGrid="0" snapToObjects="1">
      <p:cViewPr varScale="1">
        <p:scale>
          <a:sx n="47" d="100"/>
          <a:sy n="47" d="100"/>
        </p:scale>
        <p:origin x="1392"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viewProps" Target="viewProp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presProps" Target="presProps.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notesMaster" Target="notesMasters/notesMaster1.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tableStyles" Target="tableStyle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theme" Target="theme/theme1.xml" Id="rId35" /><Relationship Type="http://schemas.openxmlformats.org/officeDocument/2006/relationships/customXml" Target="/customXML/item.xml" Id="Rf6b3833fc2ab484f" /></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FAE0C-D21F-8D49-B2CD-AA41D37E5789}" type="doc">
      <dgm:prSet loTypeId="urn:microsoft.com/office/officeart/2005/8/layout/cycle2" loCatId="" qsTypeId="urn:microsoft.com/office/officeart/2005/8/quickstyle/3D2" qsCatId="3D" csTypeId="urn:microsoft.com/office/officeart/2005/8/colors/accent2_5" csCatId="accent2" phldr="1"/>
      <dgm:spPr/>
      <dgm:t>
        <a:bodyPr/>
        <a:lstStyle/>
        <a:p>
          <a:endParaRPr lang="en-US"/>
        </a:p>
      </dgm:t>
    </dgm:pt>
    <dgm:pt modelId="{343797DC-145C-3F4B-8B25-8882A71E48D7}">
      <dgm:prSet phldrT="[Text]"/>
      <dgm:spPr/>
      <dgm:t>
        <a:bodyPr/>
        <a:lstStyle/>
        <a:p>
          <a:r>
            <a:rPr lang="en-US" b="1" dirty="0" smtClean="0"/>
            <a:t>Equity/ Parity targets</a:t>
          </a:r>
          <a:endParaRPr lang="en-US" b="1" dirty="0"/>
        </a:p>
      </dgm:t>
    </dgm:pt>
    <dgm:pt modelId="{A9B580B9-C02B-F44A-B7C9-8166ACACBEBA}" type="parTrans" cxnId="{DE160A85-1C55-C248-B685-8ABB2014666F}">
      <dgm:prSet/>
      <dgm:spPr/>
      <dgm:t>
        <a:bodyPr/>
        <a:lstStyle/>
        <a:p>
          <a:endParaRPr lang="en-US"/>
        </a:p>
      </dgm:t>
    </dgm:pt>
    <dgm:pt modelId="{1E37ED05-651C-2C4B-B128-5C8F664B5D34}" type="sibTrans" cxnId="{DE160A85-1C55-C248-B685-8ABB2014666F}">
      <dgm:prSet/>
      <dgm:spPr/>
      <dgm:t>
        <a:bodyPr/>
        <a:lstStyle/>
        <a:p>
          <a:endParaRPr lang="en-US"/>
        </a:p>
      </dgm:t>
    </dgm:pt>
    <dgm:pt modelId="{1B4C3786-7272-4149-AAC6-38CBEC63131E}">
      <dgm:prSet phldrT="[Text]"/>
      <dgm:spPr/>
      <dgm:t>
        <a:bodyPr/>
        <a:lstStyle/>
        <a:p>
          <a:r>
            <a:rPr lang="en-US" b="1" dirty="0" smtClean="0"/>
            <a:t>Transitions between Secondary &amp; Tertiary</a:t>
          </a:r>
          <a:endParaRPr lang="en-US" b="1" dirty="0"/>
        </a:p>
      </dgm:t>
    </dgm:pt>
    <dgm:pt modelId="{1A621109-6FFA-A14F-8011-640779869F15}" type="parTrans" cxnId="{9841504B-CED8-7042-9E47-91913C4E0AAD}">
      <dgm:prSet/>
      <dgm:spPr/>
      <dgm:t>
        <a:bodyPr/>
        <a:lstStyle/>
        <a:p>
          <a:endParaRPr lang="en-US"/>
        </a:p>
      </dgm:t>
    </dgm:pt>
    <dgm:pt modelId="{6A3CA7AE-64C9-BE4F-8412-97CF3AEAD951}" type="sibTrans" cxnId="{9841504B-CED8-7042-9E47-91913C4E0AAD}">
      <dgm:prSet/>
      <dgm:spPr/>
      <dgm:t>
        <a:bodyPr/>
        <a:lstStyle/>
        <a:p>
          <a:endParaRPr lang="en-US"/>
        </a:p>
      </dgm:t>
    </dgm:pt>
    <dgm:pt modelId="{1600C8A5-82D2-BC41-A112-21E08F00B9A3}">
      <dgm:prSet phldrT="[Text]"/>
      <dgm:spPr/>
      <dgm:t>
        <a:bodyPr/>
        <a:lstStyle/>
        <a:p>
          <a:r>
            <a:rPr lang="en-US" b="1" dirty="0" smtClean="0"/>
            <a:t>Research</a:t>
          </a:r>
          <a:endParaRPr lang="en-US" b="1" dirty="0"/>
        </a:p>
      </dgm:t>
    </dgm:pt>
    <dgm:pt modelId="{08AE24B5-743B-E44C-A171-AE0429720257}" type="parTrans" cxnId="{0CAAA69F-CCF7-884A-A580-C237FB9185D5}">
      <dgm:prSet/>
      <dgm:spPr/>
      <dgm:t>
        <a:bodyPr/>
        <a:lstStyle/>
        <a:p>
          <a:endParaRPr lang="en-US"/>
        </a:p>
      </dgm:t>
    </dgm:pt>
    <dgm:pt modelId="{FDE5ECA1-FDAF-4043-BBC2-24E93D3B7438}" type="sibTrans" cxnId="{0CAAA69F-CCF7-884A-A580-C237FB9185D5}">
      <dgm:prSet/>
      <dgm:spPr/>
      <dgm:t>
        <a:bodyPr/>
        <a:lstStyle/>
        <a:p>
          <a:endParaRPr lang="en-US"/>
        </a:p>
      </dgm:t>
    </dgm:pt>
    <dgm:pt modelId="{2EDE90C6-7E28-FF46-8882-E24A51E9EF75}">
      <dgm:prSet phldrT="[Text]"/>
      <dgm:spPr/>
      <dgm:t>
        <a:bodyPr/>
        <a:lstStyle/>
        <a:p>
          <a:r>
            <a:rPr lang="en-US" b="1" dirty="0" smtClean="0"/>
            <a:t>Collaboration with business</a:t>
          </a:r>
          <a:endParaRPr lang="en-US" b="1" dirty="0"/>
        </a:p>
      </dgm:t>
    </dgm:pt>
    <dgm:pt modelId="{94463782-C62C-E541-8FF5-E657AF0C38ED}" type="parTrans" cxnId="{505028E8-9B2A-E942-8755-AE63EC27B088}">
      <dgm:prSet/>
      <dgm:spPr/>
      <dgm:t>
        <a:bodyPr/>
        <a:lstStyle/>
        <a:p>
          <a:endParaRPr lang="en-US"/>
        </a:p>
      </dgm:t>
    </dgm:pt>
    <dgm:pt modelId="{1A2F6C04-A818-E245-8AB4-0B357179B52D}" type="sibTrans" cxnId="{505028E8-9B2A-E942-8755-AE63EC27B088}">
      <dgm:prSet/>
      <dgm:spPr/>
      <dgm:t>
        <a:bodyPr/>
        <a:lstStyle/>
        <a:p>
          <a:endParaRPr lang="en-US"/>
        </a:p>
      </dgm:t>
    </dgm:pt>
    <dgm:pt modelId="{6515954B-869D-0149-AC7A-D3834A589C9B}">
      <dgm:prSet phldrT="[Text]"/>
      <dgm:spPr/>
      <dgm:t>
        <a:bodyPr/>
        <a:lstStyle/>
        <a:p>
          <a:r>
            <a:rPr lang="en-US" b="1" dirty="0" smtClean="0"/>
            <a:t>Agreed performance indicators</a:t>
          </a:r>
          <a:endParaRPr lang="en-US" b="1" dirty="0"/>
        </a:p>
      </dgm:t>
    </dgm:pt>
    <dgm:pt modelId="{498CB4A6-9F9D-7643-B41C-21E61D6DD662}" type="parTrans" cxnId="{ECB2FFFA-132C-AA4E-A2D4-90C69548B91C}">
      <dgm:prSet/>
      <dgm:spPr/>
      <dgm:t>
        <a:bodyPr/>
        <a:lstStyle/>
        <a:p>
          <a:endParaRPr lang="en-US"/>
        </a:p>
      </dgm:t>
    </dgm:pt>
    <dgm:pt modelId="{18F28030-3C68-8A4C-9AC1-9ED499F5B934}" type="sibTrans" cxnId="{ECB2FFFA-132C-AA4E-A2D4-90C69548B91C}">
      <dgm:prSet/>
      <dgm:spPr/>
      <dgm:t>
        <a:bodyPr/>
        <a:lstStyle/>
        <a:p>
          <a:endParaRPr lang="en-US"/>
        </a:p>
      </dgm:t>
    </dgm:pt>
    <dgm:pt modelId="{275ADF59-98FB-FF4B-957B-52AABBC112A7}">
      <dgm:prSet phldrT="[Text]"/>
      <dgm:spPr/>
      <dgm:t>
        <a:bodyPr/>
        <a:lstStyle/>
        <a:p>
          <a:r>
            <a:rPr lang="en-US" b="1" dirty="0" smtClean="0"/>
            <a:t>Partnerships with M</a:t>
          </a:r>
          <a:r>
            <a:rPr lang="en-US" dirty="0" smtClean="0">
              <a:solidFill>
                <a:srgbClr val="FFFFFF"/>
              </a:solidFill>
              <a:latin typeface="Arial"/>
              <a:cs typeface="Arial"/>
            </a:rPr>
            <a:t>ā</a:t>
          </a:r>
          <a:r>
            <a:rPr lang="en-US" b="1" dirty="0" smtClean="0"/>
            <a:t>ori</a:t>
          </a:r>
          <a:endParaRPr lang="en-US" b="1" dirty="0"/>
        </a:p>
      </dgm:t>
    </dgm:pt>
    <dgm:pt modelId="{55C6E76B-90D2-4B4C-983A-106596FE4278}" type="parTrans" cxnId="{85E61F70-E6A0-9144-8D8B-B3D2A9358474}">
      <dgm:prSet/>
      <dgm:spPr/>
      <dgm:t>
        <a:bodyPr/>
        <a:lstStyle/>
        <a:p>
          <a:endParaRPr lang="en-US"/>
        </a:p>
      </dgm:t>
    </dgm:pt>
    <dgm:pt modelId="{8E120EB3-FADA-4E49-99E2-D71D9AC54432}" type="sibTrans" cxnId="{85E61F70-E6A0-9144-8D8B-B3D2A9358474}">
      <dgm:prSet/>
      <dgm:spPr/>
      <dgm:t>
        <a:bodyPr/>
        <a:lstStyle/>
        <a:p>
          <a:endParaRPr lang="en-US"/>
        </a:p>
      </dgm:t>
    </dgm:pt>
    <dgm:pt modelId="{EC7F3AE9-E3DB-C14F-9DF6-EC0BE2F5577B}">
      <dgm:prSet phldrT="[Text]"/>
      <dgm:spPr/>
      <dgm:t>
        <a:bodyPr/>
        <a:lstStyle/>
        <a:p>
          <a:r>
            <a:rPr lang="en-US" b="1" dirty="0" smtClean="0"/>
            <a:t>Community-led plans</a:t>
          </a:r>
          <a:endParaRPr lang="en-US" b="1" dirty="0"/>
        </a:p>
      </dgm:t>
    </dgm:pt>
    <dgm:pt modelId="{C4BA764B-2620-114F-B75F-7585B7B5490F}" type="parTrans" cxnId="{0509D469-4F45-A842-9ADF-47C2E699D8B6}">
      <dgm:prSet/>
      <dgm:spPr/>
      <dgm:t>
        <a:bodyPr/>
        <a:lstStyle/>
        <a:p>
          <a:endParaRPr lang="en-US"/>
        </a:p>
      </dgm:t>
    </dgm:pt>
    <dgm:pt modelId="{3AF5F462-EC94-B045-AF15-7E983B1C59CF}" type="sibTrans" cxnId="{0509D469-4F45-A842-9ADF-47C2E699D8B6}">
      <dgm:prSet/>
      <dgm:spPr/>
      <dgm:t>
        <a:bodyPr/>
        <a:lstStyle/>
        <a:p>
          <a:endParaRPr lang="en-US"/>
        </a:p>
      </dgm:t>
    </dgm:pt>
    <dgm:pt modelId="{051EE48C-CD33-2B4A-8FC4-702FC5942A95}">
      <dgm:prSet phldrT="[Text]"/>
      <dgm:spPr/>
      <dgm:t>
        <a:bodyPr/>
        <a:lstStyle/>
        <a:p>
          <a:r>
            <a:rPr lang="en-US" b="1" dirty="0" smtClean="0"/>
            <a:t>Professional learning for tertiary sector</a:t>
          </a:r>
          <a:endParaRPr lang="en-US" b="1" dirty="0"/>
        </a:p>
      </dgm:t>
    </dgm:pt>
    <dgm:pt modelId="{423686E5-8E64-D847-AA78-15BB93861BCA}" type="parTrans" cxnId="{0D4A7EB2-BEE1-DD4C-9F91-5201525179B3}">
      <dgm:prSet/>
      <dgm:spPr/>
      <dgm:t>
        <a:bodyPr/>
        <a:lstStyle/>
        <a:p>
          <a:endParaRPr lang="en-US"/>
        </a:p>
      </dgm:t>
    </dgm:pt>
    <dgm:pt modelId="{01C58E25-FAF2-D248-AAF3-8D7CE305A135}" type="sibTrans" cxnId="{0D4A7EB2-BEE1-DD4C-9F91-5201525179B3}">
      <dgm:prSet/>
      <dgm:spPr/>
      <dgm:t>
        <a:bodyPr/>
        <a:lstStyle/>
        <a:p>
          <a:endParaRPr lang="en-US"/>
        </a:p>
      </dgm:t>
    </dgm:pt>
    <dgm:pt modelId="{F378CBFB-3C7E-2C47-8415-BB9E077B6A7F}">
      <dgm:prSet phldrT="[Text]"/>
      <dgm:spPr/>
      <dgm:t>
        <a:bodyPr/>
        <a:lstStyle/>
        <a:p>
          <a:r>
            <a:rPr lang="en-US" b="1" dirty="0" smtClean="0"/>
            <a:t>Access to data</a:t>
          </a:r>
          <a:endParaRPr lang="en-US" b="1" dirty="0"/>
        </a:p>
      </dgm:t>
    </dgm:pt>
    <dgm:pt modelId="{89160958-BAA6-7E44-AACC-AD46F22EE8C2}" type="parTrans" cxnId="{23A7F4C3-51D0-7245-83E6-4D1A64EEBFAE}">
      <dgm:prSet/>
      <dgm:spPr/>
      <dgm:t>
        <a:bodyPr/>
        <a:lstStyle/>
        <a:p>
          <a:endParaRPr lang="en-US"/>
        </a:p>
      </dgm:t>
    </dgm:pt>
    <dgm:pt modelId="{45A103E6-FBB4-1940-A177-713409A46D97}" type="sibTrans" cxnId="{23A7F4C3-51D0-7245-83E6-4D1A64EEBFAE}">
      <dgm:prSet/>
      <dgm:spPr/>
      <dgm:t>
        <a:bodyPr/>
        <a:lstStyle/>
        <a:p>
          <a:endParaRPr lang="en-US"/>
        </a:p>
      </dgm:t>
    </dgm:pt>
    <dgm:pt modelId="{03E7E012-E90E-8142-A458-E54556B662BA}" type="pres">
      <dgm:prSet presAssocID="{CE7FAE0C-D21F-8D49-B2CD-AA41D37E5789}" presName="cycle" presStyleCnt="0">
        <dgm:presLayoutVars>
          <dgm:dir/>
          <dgm:resizeHandles val="exact"/>
        </dgm:presLayoutVars>
      </dgm:prSet>
      <dgm:spPr/>
      <dgm:t>
        <a:bodyPr/>
        <a:lstStyle/>
        <a:p>
          <a:endParaRPr lang="en-US"/>
        </a:p>
      </dgm:t>
    </dgm:pt>
    <dgm:pt modelId="{1407C1D4-FC7E-E54F-877E-519068CD7400}" type="pres">
      <dgm:prSet presAssocID="{343797DC-145C-3F4B-8B25-8882A71E48D7}" presName="node" presStyleLbl="node1" presStyleIdx="0" presStyleCnt="9">
        <dgm:presLayoutVars>
          <dgm:bulletEnabled val="1"/>
        </dgm:presLayoutVars>
      </dgm:prSet>
      <dgm:spPr/>
      <dgm:t>
        <a:bodyPr/>
        <a:lstStyle/>
        <a:p>
          <a:endParaRPr lang="en-US"/>
        </a:p>
      </dgm:t>
    </dgm:pt>
    <dgm:pt modelId="{B664CC00-464F-874C-8262-52809FC821BF}" type="pres">
      <dgm:prSet presAssocID="{1E37ED05-651C-2C4B-B128-5C8F664B5D34}" presName="sibTrans" presStyleLbl="sibTrans2D1" presStyleIdx="0" presStyleCnt="9"/>
      <dgm:spPr/>
      <dgm:t>
        <a:bodyPr/>
        <a:lstStyle/>
        <a:p>
          <a:endParaRPr lang="en-US"/>
        </a:p>
      </dgm:t>
    </dgm:pt>
    <dgm:pt modelId="{457A1304-C0BA-574B-BA83-B7005B4AA066}" type="pres">
      <dgm:prSet presAssocID="{1E37ED05-651C-2C4B-B128-5C8F664B5D34}" presName="connectorText" presStyleLbl="sibTrans2D1" presStyleIdx="0" presStyleCnt="9"/>
      <dgm:spPr/>
      <dgm:t>
        <a:bodyPr/>
        <a:lstStyle/>
        <a:p>
          <a:endParaRPr lang="en-US"/>
        </a:p>
      </dgm:t>
    </dgm:pt>
    <dgm:pt modelId="{147AE975-09C5-A349-8864-0BC1AD7F2C43}" type="pres">
      <dgm:prSet presAssocID="{1B4C3786-7272-4149-AAC6-38CBEC63131E}" presName="node" presStyleLbl="node1" presStyleIdx="1" presStyleCnt="9">
        <dgm:presLayoutVars>
          <dgm:bulletEnabled val="1"/>
        </dgm:presLayoutVars>
      </dgm:prSet>
      <dgm:spPr/>
      <dgm:t>
        <a:bodyPr/>
        <a:lstStyle/>
        <a:p>
          <a:endParaRPr lang="en-US"/>
        </a:p>
      </dgm:t>
    </dgm:pt>
    <dgm:pt modelId="{3CA53DC8-089E-6744-9345-CB26C7274D41}" type="pres">
      <dgm:prSet presAssocID="{6A3CA7AE-64C9-BE4F-8412-97CF3AEAD951}" presName="sibTrans" presStyleLbl="sibTrans2D1" presStyleIdx="1" presStyleCnt="9"/>
      <dgm:spPr/>
      <dgm:t>
        <a:bodyPr/>
        <a:lstStyle/>
        <a:p>
          <a:endParaRPr lang="en-US"/>
        </a:p>
      </dgm:t>
    </dgm:pt>
    <dgm:pt modelId="{8F556E83-742C-7143-884F-03F21196AB44}" type="pres">
      <dgm:prSet presAssocID="{6A3CA7AE-64C9-BE4F-8412-97CF3AEAD951}" presName="connectorText" presStyleLbl="sibTrans2D1" presStyleIdx="1" presStyleCnt="9"/>
      <dgm:spPr/>
      <dgm:t>
        <a:bodyPr/>
        <a:lstStyle/>
        <a:p>
          <a:endParaRPr lang="en-US"/>
        </a:p>
      </dgm:t>
    </dgm:pt>
    <dgm:pt modelId="{5AC9EA42-F517-D84E-A2FA-41497E17AE01}" type="pres">
      <dgm:prSet presAssocID="{1600C8A5-82D2-BC41-A112-21E08F00B9A3}" presName="node" presStyleLbl="node1" presStyleIdx="2" presStyleCnt="9">
        <dgm:presLayoutVars>
          <dgm:bulletEnabled val="1"/>
        </dgm:presLayoutVars>
      </dgm:prSet>
      <dgm:spPr/>
      <dgm:t>
        <a:bodyPr/>
        <a:lstStyle/>
        <a:p>
          <a:endParaRPr lang="en-US"/>
        </a:p>
      </dgm:t>
    </dgm:pt>
    <dgm:pt modelId="{93B1AE96-C413-CF48-B666-DD68653224A3}" type="pres">
      <dgm:prSet presAssocID="{FDE5ECA1-FDAF-4043-BBC2-24E93D3B7438}" presName="sibTrans" presStyleLbl="sibTrans2D1" presStyleIdx="2" presStyleCnt="9"/>
      <dgm:spPr/>
      <dgm:t>
        <a:bodyPr/>
        <a:lstStyle/>
        <a:p>
          <a:endParaRPr lang="en-US"/>
        </a:p>
      </dgm:t>
    </dgm:pt>
    <dgm:pt modelId="{95EF2540-D2EA-6B41-8D49-953E9477E44A}" type="pres">
      <dgm:prSet presAssocID="{FDE5ECA1-FDAF-4043-BBC2-24E93D3B7438}" presName="connectorText" presStyleLbl="sibTrans2D1" presStyleIdx="2" presStyleCnt="9"/>
      <dgm:spPr/>
      <dgm:t>
        <a:bodyPr/>
        <a:lstStyle/>
        <a:p>
          <a:endParaRPr lang="en-US"/>
        </a:p>
      </dgm:t>
    </dgm:pt>
    <dgm:pt modelId="{15B0F360-4462-8C4B-9D40-635F5E61D3F3}" type="pres">
      <dgm:prSet presAssocID="{2EDE90C6-7E28-FF46-8882-E24A51E9EF75}" presName="node" presStyleLbl="node1" presStyleIdx="3" presStyleCnt="9">
        <dgm:presLayoutVars>
          <dgm:bulletEnabled val="1"/>
        </dgm:presLayoutVars>
      </dgm:prSet>
      <dgm:spPr/>
      <dgm:t>
        <a:bodyPr/>
        <a:lstStyle/>
        <a:p>
          <a:endParaRPr lang="en-US"/>
        </a:p>
      </dgm:t>
    </dgm:pt>
    <dgm:pt modelId="{A3FB7355-5890-4041-BF10-0C5E98F21449}" type="pres">
      <dgm:prSet presAssocID="{1A2F6C04-A818-E245-8AB4-0B357179B52D}" presName="sibTrans" presStyleLbl="sibTrans2D1" presStyleIdx="3" presStyleCnt="9"/>
      <dgm:spPr/>
      <dgm:t>
        <a:bodyPr/>
        <a:lstStyle/>
        <a:p>
          <a:endParaRPr lang="en-US"/>
        </a:p>
      </dgm:t>
    </dgm:pt>
    <dgm:pt modelId="{89E91DAA-A8C7-8942-95D3-751DD23E4BB2}" type="pres">
      <dgm:prSet presAssocID="{1A2F6C04-A818-E245-8AB4-0B357179B52D}" presName="connectorText" presStyleLbl="sibTrans2D1" presStyleIdx="3" presStyleCnt="9"/>
      <dgm:spPr/>
      <dgm:t>
        <a:bodyPr/>
        <a:lstStyle/>
        <a:p>
          <a:endParaRPr lang="en-US"/>
        </a:p>
      </dgm:t>
    </dgm:pt>
    <dgm:pt modelId="{AD26DB59-FEC9-5641-B5C2-D50844FE60EF}" type="pres">
      <dgm:prSet presAssocID="{6515954B-869D-0149-AC7A-D3834A589C9B}" presName="node" presStyleLbl="node1" presStyleIdx="4" presStyleCnt="9">
        <dgm:presLayoutVars>
          <dgm:bulletEnabled val="1"/>
        </dgm:presLayoutVars>
      </dgm:prSet>
      <dgm:spPr/>
      <dgm:t>
        <a:bodyPr/>
        <a:lstStyle/>
        <a:p>
          <a:endParaRPr lang="en-US"/>
        </a:p>
      </dgm:t>
    </dgm:pt>
    <dgm:pt modelId="{887F54A4-78FD-184F-AC6C-4B5CCF66946F}" type="pres">
      <dgm:prSet presAssocID="{18F28030-3C68-8A4C-9AC1-9ED499F5B934}" presName="sibTrans" presStyleLbl="sibTrans2D1" presStyleIdx="4" presStyleCnt="9"/>
      <dgm:spPr/>
      <dgm:t>
        <a:bodyPr/>
        <a:lstStyle/>
        <a:p>
          <a:endParaRPr lang="en-US"/>
        </a:p>
      </dgm:t>
    </dgm:pt>
    <dgm:pt modelId="{1C877A32-E2B9-B04D-BF0E-AAB6FC4A9720}" type="pres">
      <dgm:prSet presAssocID="{18F28030-3C68-8A4C-9AC1-9ED499F5B934}" presName="connectorText" presStyleLbl="sibTrans2D1" presStyleIdx="4" presStyleCnt="9"/>
      <dgm:spPr/>
      <dgm:t>
        <a:bodyPr/>
        <a:lstStyle/>
        <a:p>
          <a:endParaRPr lang="en-US"/>
        </a:p>
      </dgm:t>
    </dgm:pt>
    <dgm:pt modelId="{FAF9EC22-D08F-8A43-83C1-E708EFC988FA}" type="pres">
      <dgm:prSet presAssocID="{275ADF59-98FB-FF4B-957B-52AABBC112A7}" presName="node" presStyleLbl="node1" presStyleIdx="5" presStyleCnt="9">
        <dgm:presLayoutVars>
          <dgm:bulletEnabled val="1"/>
        </dgm:presLayoutVars>
      </dgm:prSet>
      <dgm:spPr/>
      <dgm:t>
        <a:bodyPr/>
        <a:lstStyle/>
        <a:p>
          <a:endParaRPr lang="en-US"/>
        </a:p>
      </dgm:t>
    </dgm:pt>
    <dgm:pt modelId="{7AECFC75-D864-794A-BBE8-23F5AE52E6C7}" type="pres">
      <dgm:prSet presAssocID="{8E120EB3-FADA-4E49-99E2-D71D9AC54432}" presName="sibTrans" presStyleLbl="sibTrans2D1" presStyleIdx="5" presStyleCnt="9"/>
      <dgm:spPr/>
      <dgm:t>
        <a:bodyPr/>
        <a:lstStyle/>
        <a:p>
          <a:endParaRPr lang="en-US"/>
        </a:p>
      </dgm:t>
    </dgm:pt>
    <dgm:pt modelId="{2FD3CD6F-47CF-DF4E-B809-6E37D5E91721}" type="pres">
      <dgm:prSet presAssocID="{8E120EB3-FADA-4E49-99E2-D71D9AC54432}" presName="connectorText" presStyleLbl="sibTrans2D1" presStyleIdx="5" presStyleCnt="9"/>
      <dgm:spPr/>
      <dgm:t>
        <a:bodyPr/>
        <a:lstStyle/>
        <a:p>
          <a:endParaRPr lang="en-US"/>
        </a:p>
      </dgm:t>
    </dgm:pt>
    <dgm:pt modelId="{2C4098B5-8A96-A44E-9F88-A8330DD3F8D2}" type="pres">
      <dgm:prSet presAssocID="{EC7F3AE9-E3DB-C14F-9DF6-EC0BE2F5577B}" presName="node" presStyleLbl="node1" presStyleIdx="6" presStyleCnt="9">
        <dgm:presLayoutVars>
          <dgm:bulletEnabled val="1"/>
        </dgm:presLayoutVars>
      </dgm:prSet>
      <dgm:spPr/>
      <dgm:t>
        <a:bodyPr/>
        <a:lstStyle/>
        <a:p>
          <a:endParaRPr lang="en-US"/>
        </a:p>
      </dgm:t>
    </dgm:pt>
    <dgm:pt modelId="{937BB848-0090-2A4F-93D6-0863C8A9A9D8}" type="pres">
      <dgm:prSet presAssocID="{3AF5F462-EC94-B045-AF15-7E983B1C59CF}" presName="sibTrans" presStyleLbl="sibTrans2D1" presStyleIdx="6" presStyleCnt="9"/>
      <dgm:spPr/>
      <dgm:t>
        <a:bodyPr/>
        <a:lstStyle/>
        <a:p>
          <a:endParaRPr lang="en-US"/>
        </a:p>
      </dgm:t>
    </dgm:pt>
    <dgm:pt modelId="{9DA31C0A-24E9-9E4F-ABA1-A575C52B1E10}" type="pres">
      <dgm:prSet presAssocID="{3AF5F462-EC94-B045-AF15-7E983B1C59CF}" presName="connectorText" presStyleLbl="sibTrans2D1" presStyleIdx="6" presStyleCnt="9"/>
      <dgm:spPr/>
      <dgm:t>
        <a:bodyPr/>
        <a:lstStyle/>
        <a:p>
          <a:endParaRPr lang="en-US"/>
        </a:p>
      </dgm:t>
    </dgm:pt>
    <dgm:pt modelId="{F94FD4AA-38A1-634B-A046-2716DDEF8D80}" type="pres">
      <dgm:prSet presAssocID="{051EE48C-CD33-2B4A-8FC4-702FC5942A95}" presName="node" presStyleLbl="node1" presStyleIdx="7" presStyleCnt="9">
        <dgm:presLayoutVars>
          <dgm:bulletEnabled val="1"/>
        </dgm:presLayoutVars>
      </dgm:prSet>
      <dgm:spPr/>
      <dgm:t>
        <a:bodyPr/>
        <a:lstStyle/>
        <a:p>
          <a:endParaRPr lang="en-US"/>
        </a:p>
      </dgm:t>
    </dgm:pt>
    <dgm:pt modelId="{349AE6D3-A042-B846-95DF-C1F524B90CB0}" type="pres">
      <dgm:prSet presAssocID="{01C58E25-FAF2-D248-AAF3-8D7CE305A135}" presName="sibTrans" presStyleLbl="sibTrans2D1" presStyleIdx="7" presStyleCnt="9"/>
      <dgm:spPr/>
      <dgm:t>
        <a:bodyPr/>
        <a:lstStyle/>
        <a:p>
          <a:endParaRPr lang="en-US"/>
        </a:p>
      </dgm:t>
    </dgm:pt>
    <dgm:pt modelId="{98B25A17-B150-754C-BCD4-3090E416D161}" type="pres">
      <dgm:prSet presAssocID="{01C58E25-FAF2-D248-AAF3-8D7CE305A135}" presName="connectorText" presStyleLbl="sibTrans2D1" presStyleIdx="7" presStyleCnt="9"/>
      <dgm:spPr/>
      <dgm:t>
        <a:bodyPr/>
        <a:lstStyle/>
        <a:p>
          <a:endParaRPr lang="en-US"/>
        </a:p>
      </dgm:t>
    </dgm:pt>
    <dgm:pt modelId="{5B209587-5DED-A34C-90C3-C0E9C443A5FF}" type="pres">
      <dgm:prSet presAssocID="{F378CBFB-3C7E-2C47-8415-BB9E077B6A7F}" presName="node" presStyleLbl="node1" presStyleIdx="8" presStyleCnt="9">
        <dgm:presLayoutVars>
          <dgm:bulletEnabled val="1"/>
        </dgm:presLayoutVars>
      </dgm:prSet>
      <dgm:spPr/>
      <dgm:t>
        <a:bodyPr/>
        <a:lstStyle/>
        <a:p>
          <a:endParaRPr lang="en-US"/>
        </a:p>
      </dgm:t>
    </dgm:pt>
    <dgm:pt modelId="{17A8C676-1DE5-CB44-B85C-3B72AAC7CD94}" type="pres">
      <dgm:prSet presAssocID="{45A103E6-FBB4-1940-A177-713409A46D97}" presName="sibTrans" presStyleLbl="sibTrans2D1" presStyleIdx="8" presStyleCnt="9"/>
      <dgm:spPr/>
      <dgm:t>
        <a:bodyPr/>
        <a:lstStyle/>
        <a:p>
          <a:endParaRPr lang="en-US"/>
        </a:p>
      </dgm:t>
    </dgm:pt>
    <dgm:pt modelId="{C1C49B0B-546D-024A-AB25-8784840D6C05}" type="pres">
      <dgm:prSet presAssocID="{45A103E6-FBB4-1940-A177-713409A46D97}" presName="connectorText" presStyleLbl="sibTrans2D1" presStyleIdx="8" presStyleCnt="9"/>
      <dgm:spPr/>
      <dgm:t>
        <a:bodyPr/>
        <a:lstStyle/>
        <a:p>
          <a:endParaRPr lang="en-US"/>
        </a:p>
      </dgm:t>
    </dgm:pt>
  </dgm:ptLst>
  <dgm:cxnLst>
    <dgm:cxn modelId="{ABAD2953-F393-BC48-90F6-022FA7945765}" type="presOf" srcId="{EC7F3AE9-E3DB-C14F-9DF6-EC0BE2F5577B}" destId="{2C4098B5-8A96-A44E-9F88-A8330DD3F8D2}" srcOrd="0" destOrd="0" presId="urn:microsoft.com/office/officeart/2005/8/layout/cycle2"/>
    <dgm:cxn modelId="{E36F86C2-35B9-244F-8BF3-53E8B79CB3A1}" type="presOf" srcId="{8E120EB3-FADA-4E49-99E2-D71D9AC54432}" destId="{2FD3CD6F-47CF-DF4E-B809-6E37D5E91721}" srcOrd="1" destOrd="0" presId="urn:microsoft.com/office/officeart/2005/8/layout/cycle2"/>
    <dgm:cxn modelId="{77958046-08B2-9448-9103-1229E8620643}" type="presOf" srcId="{275ADF59-98FB-FF4B-957B-52AABBC112A7}" destId="{FAF9EC22-D08F-8A43-83C1-E708EFC988FA}" srcOrd="0" destOrd="0" presId="urn:microsoft.com/office/officeart/2005/8/layout/cycle2"/>
    <dgm:cxn modelId="{FD545ECE-2D97-AE4E-8377-7F6A6C2AF2A7}" type="presOf" srcId="{01C58E25-FAF2-D248-AAF3-8D7CE305A135}" destId="{98B25A17-B150-754C-BCD4-3090E416D161}" srcOrd="1" destOrd="0" presId="urn:microsoft.com/office/officeart/2005/8/layout/cycle2"/>
    <dgm:cxn modelId="{23A7F4C3-51D0-7245-83E6-4D1A64EEBFAE}" srcId="{CE7FAE0C-D21F-8D49-B2CD-AA41D37E5789}" destId="{F378CBFB-3C7E-2C47-8415-BB9E077B6A7F}" srcOrd="8" destOrd="0" parTransId="{89160958-BAA6-7E44-AACC-AD46F22EE8C2}" sibTransId="{45A103E6-FBB4-1940-A177-713409A46D97}"/>
    <dgm:cxn modelId="{20107833-709A-484E-BCA9-4D9DDBA94954}" type="presOf" srcId="{6A3CA7AE-64C9-BE4F-8412-97CF3AEAD951}" destId="{3CA53DC8-089E-6744-9345-CB26C7274D41}" srcOrd="0" destOrd="0" presId="urn:microsoft.com/office/officeart/2005/8/layout/cycle2"/>
    <dgm:cxn modelId="{150C9632-4031-0C4E-9EA5-D0218FA18980}" type="presOf" srcId="{45A103E6-FBB4-1940-A177-713409A46D97}" destId="{C1C49B0B-546D-024A-AB25-8784840D6C05}" srcOrd="1" destOrd="0" presId="urn:microsoft.com/office/officeart/2005/8/layout/cycle2"/>
    <dgm:cxn modelId="{DE160A85-1C55-C248-B685-8ABB2014666F}" srcId="{CE7FAE0C-D21F-8D49-B2CD-AA41D37E5789}" destId="{343797DC-145C-3F4B-8B25-8882A71E48D7}" srcOrd="0" destOrd="0" parTransId="{A9B580B9-C02B-F44A-B7C9-8166ACACBEBA}" sibTransId="{1E37ED05-651C-2C4B-B128-5C8F664B5D34}"/>
    <dgm:cxn modelId="{505028E8-9B2A-E942-8755-AE63EC27B088}" srcId="{CE7FAE0C-D21F-8D49-B2CD-AA41D37E5789}" destId="{2EDE90C6-7E28-FF46-8882-E24A51E9EF75}" srcOrd="3" destOrd="0" parTransId="{94463782-C62C-E541-8FF5-E657AF0C38ED}" sibTransId="{1A2F6C04-A818-E245-8AB4-0B357179B52D}"/>
    <dgm:cxn modelId="{8808D69C-7682-944F-A513-B2C58DB57023}" type="presOf" srcId="{1600C8A5-82D2-BC41-A112-21E08F00B9A3}" destId="{5AC9EA42-F517-D84E-A2FA-41497E17AE01}" srcOrd="0" destOrd="0" presId="urn:microsoft.com/office/officeart/2005/8/layout/cycle2"/>
    <dgm:cxn modelId="{ECB2FFFA-132C-AA4E-A2D4-90C69548B91C}" srcId="{CE7FAE0C-D21F-8D49-B2CD-AA41D37E5789}" destId="{6515954B-869D-0149-AC7A-D3834A589C9B}" srcOrd="4" destOrd="0" parTransId="{498CB4A6-9F9D-7643-B41C-21E61D6DD662}" sibTransId="{18F28030-3C68-8A4C-9AC1-9ED499F5B934}"/>
    <dgm:cxn modelId="{5CCABEFA-24C1-0D42-8CDA-4592AAA0A51D}" type="presOf" srcId="{FDE5ECA1-FDAF-4043-BBC2-24E93D3B7438}" destId="{93B1AE96-C413-CF48-B666-DD68653224A3}" srcOrd="0" destOrd="0" presId="urn:microsoft.com/office/officeart/2005/8/layout/cycle2"/>
    <dgm:cxn modelId="{0509D469-4F45-A842-9ADF-47C2E699D8B6}" srcId="{CE7FAE0C-D21F-8D49-B2CD-AA41D37E5789}" destId="{EC7F3AE9-E3DB-C14F-9DF6-EC0BE2F5577B}" srcOrd="6" destOrd="0" parTransId="{C4BA764B-2620-114F-B75F-7585B7B5490F}" sibTransId="{3AF5F462-EC94-B045-AF15-7E983B1C59CF}"/>
    <dgm:cxn modelId="{BE89AE01-B4AA-9F46-BF49-16BE6870089D}" type="presOf" srcId="{01C58E25-FAF2-D248-AAF3-8D7CE305A135}" destId="{349AE6D3-A042-B846-95DF-C1F524B90CB0}" srcOrd="0" destOrd="0" presId="urn:microsoft.com/office/officeart/2005/8/layout/cycle2"/>
    <dgm:cxn modelId="{DC7C6F0F-8796-104D-B0B5-3B953797A4D8}" type="presOf" srcId="{CE7FAE0C-D21F-8D49-B2CD-AA41D37E5789}" destId="{03E7E012-E90E-8142-A458-E54556B662BA}" srcOrd="0" destOrd="0" presId="urn:microsoft.com/office/officeart/2005/8/layout/cycle2"/>
    <dgm:cxn modelId="{7056CC7A-4A54-AA4C-B2B5-5D672F8506BD}" type="presOf" srcId="{18F28030-3C68-8A4C-9AC1-9ED499F5B934}" destId="{887F54A4-78FD-184F-AC6C-4B5CCF66946F}" srcOrd="0" destOrd="0" presId="urn:microsoft.com/office/officeart/2005/8/layout/cycle2"/>
    <dgm:cxn modelId="{9841504B-CED8-7042-9E47-91913C4E0AAD}" srcId="{CE7FAE0C-D21F-8D49-B2CD-AA41D37E5789}" destId="{1B4C3786-7272-4149-AAC6-38CBEC63131E}" srcOrd="1" destOrd="0" parTransId="{1A621109-6FFA-A14F-8011-640779869F15}" sibTransId="{6A3CA7AE-64C9-BE4F-8412-97CF3AEAD951}"/>
    <dgm:cxn modelId="{AD4528D4-F76B-5B4A-A5B9-C09E274A178E}" type="presOf" srcId="{1B4C3786-7272-4149-AAC6-38CBEC63131E}" destId="{147AE975-09C5-A349-8864-0BC1AD7F2C43}" srcOrd="0" destOrd="0" presId="urn:microsoft.com/office/officeart/2005/8/layout/cycle2"/>
    <dgm:cxn modelId="{5BBBA36A-4328-DC40-AC74-3455FBC397F7}" type="presOf" srcId="{8E120EB3-FADA-4E49-99E2-D71D9AC54432}" destId="{7AECFC75-D864-794A-BBE8-23F5AE52E6C7}" srcOrd="0" destOrd="0" presId="urn:microsoft.com/office/officeart/2005/8/layout/cycle2"/>
    <dgm:cxn modelId="{4B19304C-3BE5-B847-8DD3-666B7D2DC94B}" type="presOf" srcId="{1E37ED05-651C-2C4B-B128-5C8F664B5D34}" destId="{B664CC00-464F-874C-8262-52809FC821BF}" srcOrd="0" destOrd="0" presId="urn:microsoft.com/office/officeart/2005/8/layout/cycle2"/>
    <dgm:cxn modelId="{C0D22CDF-16BF-6B43-96B9-BFD95BB4B237}" type="presOf" srcId="{1E37ED05-651C-2C4B-B128-5C8F664B5D34}" destId="{457A1304-C0BA-574B-BA83-B7005B4AA066}" srcOrd="1" destOrd="0" presId="urn:microsoft.com/office/officeart/2005/8/layout/cycle2"/>
    <dgm:cxn modelId="{2C6702D9-5AE5-E146-9A6B-0233570BCFB6}" type="presOf" srcId="{FDE5ECA1-FDAF-4043-BBC2-24E93D3B7438}" destId="{95EF2540-D2EA-6B41-8D49-953E9477E44A}" srcOrd="1" destOrd="0" presId="urn:microsoft.com/office/officeart/2005/8/layout/cycle2"/>
    <dgm:cxn modelId="{0D4A7EB2-BEE1-DD4C-9F91-5201525179B3}" srcId="{CE7FAE0C-D21F-8D49-B2CD-AA41D37E5789}" destId="{051EE48C-CD33-2B4A-8FC4-702FC5942A95}" srcOrd="7" destOrd="0" parTransId="{423686E5-8E64-D847-AA78-15BB93861BCA}" sibTransId="{01C58E25-FAF2-D248-AAF3-8D7CE305A135}"/>
    <dgm:cxn modelId="{9624C938-32AA-4F4E-A76D-FDDAE1FB93CC}" type="presOf" srcId="{6A3CA7AE-64C9-BE4F-8412-97CF3AEAD951}" destId="{8F556E83-742C-7143-884F-03F21196AB44}" srcOrd="1" destOrd="0" presId="urn:microsoft.com/office/officeart/2005/8/layout/cycle2"/>
    <dgm:cxn modelId="{E3D32CB7-B1A6-784D-BE3A-3BBB65670665}" type="presOf" srcId="{051EE48C-CD33-2B4A-8FC4-702FC5942A95}" destId="{F94FD4AA-38A1-634B-A046-2716DDEF8D80}" srcOrd="0" destOrd="0" presId="urn:microsoft.com/office/officeart/2005/8/layout/cycle2"/>
    <dgm:cxn modelId="{01F94830-9E91-7040-BD26-71CB84289F29}" type="presOf" srcId="{F378CBFB-3C7E-2C47-8415-BB9E077B6A7F}" destId="{5B209587-5DED-A34C-90C3-C0E9C443A5FF}" srcOrd="0" destOrd="0" presId="urn:microsoft.com/office/officeart/2005/8/layout/cycle2"/>
    <dgm:cxn modelId="{E8FC1270-516E-224A-BB2A-7B8B8236DEDE}" type="presOf" srcId="{18F28030-3C68-8A4C-9AC1-9ED499F5B934}" destId="{1C877A32-E2B9-B04D-BF0E-AAB6FC4A9720}" srcOrd="1" destOrd="0" presId="urn:microsoft.com/office/officeart/2005/8/layout/cycle2"/>
    <dgm:cxn modelId="{59355367-E138-FB47-AF24-5484BEDA82D8}" type="presOf" srcId="{1A2F6C04-A818-E245-8AB4-0B357179B52D}" destId="{A3FB7355-5890-4041-BF10-0C5E98F21449}" srcOrd="0" destOrd="0" presId="urn:microsoft.com/office/officeart/2005/8/layout/cycle2"/>
    <dgm:cxn modelId="{AA51AB84-6C8E-D943-8C4D-90920E89B2AC}" type="presOf" srcId="{3AF5F462-EC94-B045-AF15-7E983B1C59CF}" destId="{937BB848-0090-2A4F-93D6-0863C8A9A9D8}" srcOrd="0" destOrd="0" presId="urn:microsoft.com/office/officeart/2005/8/layout/cycle2"/>
    <dgm:cxn modelId="{85E61F70-E6A0-9144-8D8B-B3D2A9358474}" srcId="{CE7FAE0C-D21F-8D49-B2CD-AA41D37E5789}" destId="{275ADF59-98FB-FF4B-957B-52AABBC112A7}" srcOrd="5" destOrd="0" parTransId="{55C6E76B-90D2-4B4C-983A-106596FE4278}" sibTransId="{8E120EB3-FADA-4E49-99E2-D71D9AC54432}"/>
    <dgm:cxn modelId="{0CAAA69F-CCF7-884A-A580-C237FB9185D5}" srcId="{CE7FAE0C-D21F-8D49-B2CD-AA41D37E5789}" destId="{1600C8A5-82D2-BC41-A112-21E08F00B9A3}" srcOrd="2" destOrd="0" parTransId="{08AE24B5-743B-E44C-A171-AE0429720257}" sibTransId="{FDE5ECA1-FDAF-4043-BBC2-24E93D3B7438}"/>
    <dgm:cxn modelId="{C08A1063-FDE3-C84D-B2B9-8E660B53714C}" type="presOf" srcId="{3AF5F462-EC94-B045-AF15-7E983B1C59CF}" destId="{9DA31C0A-24E9-9E4F-ABA1-A575C52B1E10}" srcOrd="1" destOrd="0" presId="urn:microsoft.com/office/officeart/2005/8/layout/cycle2"/>
    <dgm:cxn modelId="{8C32EF6E-C1AE-A547-A600-4B9C8F7C8736}" type="presOf" srcId="{343797DC-145C-3F4B-8B25-8882A71E48D7}" destId="{1407C1D4-FC7E-E54F-877E-519068CD7400}" srcOrd="0" destOrd="0" presId="urn:microsoft.com/office/officeart/2005/8/layout/cycle2"/>
    <dgm:cxn modelId="{AB87D753-B1AC-B547-900C-1952E9553091}" type="presOf" srcId="{45A103E6-FBB4-1940-A177-713409A46D97}" destId="{17A8C676-1DE5-CB44-B85C-3B72AAC7CD94}" srcOrd="0" destOrd="0" presId="urn:microsoft.com/office/officeart/2005/8/layout/cycle2"/>
    <dgm:cxn modelId="{EE238FEB-DE7F-E24A-85C9-62F37C91C079}" type="presOf" srcId="{1A2F6C04-A818-E245-8AB4-0B357179B52D}" destId="{89E91DAA-A8C7-8942-95D3-751DD23E4BB2}" srcOrd="1" destOrd="0" presId="urn:microsoft.com/office/officeart/2005/8/layout/cycle2"/>
    <dgm:cxn modelId="{BC870EE2-F0BB-8242-B618-BEED2834C07D}" type="presOf" srcId="{6515954B-869D-0149-AC7A-D3834A589C9B}" destId="{AD26DB59-FEC9-5641-B5C2-D50844FE60EF}" srcOrd="0" destOrd="0" presId="urn:microsoft.com/office/officeart/2005/8/layout/cycle2"/>
    <dgm:cxn modelId="{E459AFD4-4DDB-854A-A9BD-BDCB60CFA668}" type="presOf" srcId="{2EDE90C6-7E28-FF46-8882-E24A51E9EF75}" destId="{15B0F360-4462-8C4B-9D40-635F5E61D3F3}" srcOrd="0" destOrd="0" presId="urn:microsoft.com/office/officeart/2005/8/layout/cycle2"/>
    <dgm:cxn modelId="{A7190F44-8C74-1C4A-BA16-2E7688C9E99A}" type="presParOf" srcId="{03E7E012-E90E-8142-A458-E54556B662BA}" destId="{1407C1D4-FC7E-E54F-877E-519068CD7400}" srcOrd="0" destOrd="0" presId="urn:microsoft.com/office/officeart/2005/8/layout/cycle2"/>
    <dgm:cxn modelId="{CBB74BF1-F09F-6345-B496-029EEE2F923A}" type="presParOf" srcId="{03E7E012-E90E-8142-A458-E54556B662BA}" destId="{B664CC00-464F-874C-8262-52809FC821BF}" srcOrd="1" destOrd="0" presId="urn:microsoft.com/office/officeart/2005/8/layout/cycle2"/>
    <dgm:cxn modelId="{84687C0B-2A9C-ED40-97CB-669EC8E86FFE}" type="presParOf" srcId="{B664CC00-464F-874C-8262-52809FC821BF}" destId="{457A1304-C0BA-574B-BA83-B7005B4AA066}" srcOrd="0" destOrd="0" presId="urn:microsoft.com/office/officeart/2005/8/layout/cycle2"/>
    <dgm:cxn modelId="{C621C1A3-D4AC-2541-ABD8-B5284FE9D1BA}" type="presParOf" srcId="{03E7E012-E90E-8142-A458-E54556B662BA}" destId="{147AE975-09C5-A349-8864-0BC1AD7F2C43}" srcOrd="2" destOrd="0" presId="urn:microsoft.com/office/officeart/2005/8/layout/cycle2"/>
    <dgm:cxn modelId="{566D237F-2225-2B4C-A500-E2BE9E38A268}" type="presParOf" srcId="{03E7E012-E90E-8142-A458-E54556B662BA}" destId="{3CA53DC8-089E-6744-9345-CB26C7274D41}" srcOrd="3" destOrd="0" presId="urn:microsoft.com/office/officeart/2005/8/layout/cycle2"/>
    <dgm:cxn modelId="{45D05A64-01E5-4349-B133-BCBD9F0B089F}" type="presParOf" srcId="{3CA53DC8-089E-6744-9345-CB26C7274D41}" destId="{8F556E83-742C-7143-884F-03F21196AB44}" srcOrd="0" destOrd="0" presId="urn:microsoft.com/office/officeart/2005/8/layout/cycle2"/>
    <dgm:cxn modelId="{12E06279-1C36-9F41-B311-5F438B2B93A3}" type="presParOf" srcId="{03E7E012-E90E-8142-A458-E54556B662BA}" destId="{5AC9EA42-F517-D84E-A2FA-41497E17AE01}" srcOrd="4" destOrd="0" presId="urn:microsoft.com/office/officeart/2005/8/layout/cycle2"/>
    <dgm:cxn modelId="{3F61859B-78C7-E04F-9C44-EA051E43A272}" type="presParOf" srcId="{03E7E012-E90E-8142-A458-E54556B662BA}" destId="{93B1AE96-C413-CF48-B666-DD68653224A3}" srcOrd="5" destOrd="0" presId="urn:microsoft.com/office/officeart/2005/8/layout/cycle2"/>
    <dgm:cxn modelId="{987D1694-BAD8-A142-8D0A-8273352E3D4D}" type="presParOf" srcId="{93B1AE96-C413-CF48-B666-DD68653224A3}" destId="{95EF2540-D2EA-6B41-8D49-953E9477E44A}" srcOrd="0" destOrd="0" presId="urn:microsoft.com/office/officeart/2005/8/layout/cycle2"/>
    <dgm:cxn modelId="{02042EC6-4A0F-FD49-AC3A-503D4C34A517}" type="presParOf" srcId="{03E7E012-E90E-8142-A458-E54556B662BA}" destId="{15B0F360-4462-8C4B-9D40-635F5E61D3F3}" srcOrd="6" destOrd="0" presId="urn:microsoft.com/office/officeart/2005/8/layout/cycle2"/>
    <dgm:cxn modelId="{CB809CE3-2492-F746-AA7E-3D43F8788CCB}" type="presParOf" srcId="{03E7E012-E90E-8142-A458-E54556B662BA}" destId="{A3FB7355-5890-4041-BF10-0C5E98F21449}" srcOrd="7" destOrd="0" presId="urn:microsoft.com/office/officeart/2005/8/layout/cycle2"/>
    <dgm:cxn modelId="{40022B86-5FEA-C64F-898E-31F88A6A2ABA}" type="presParOf" srcId="{A3FB7355-5890-4041-BF10-0C5E98F21449}" destId="{89E91DAA-A8C7-8942-95D3-751DD23E4BB2}" srcOrd="0" destOrd="0" presId="urn:microsoft.com/office/officeart/2005/8/layout/cycle2"/>
    <dgm:cxn modelId="{F969AA9F-1B0D-484A-8440-83A6E9D8DA48}" type="presParOf" srcId="{03E7E012-E90E-8142-A458-E54556B662BA}" destId="{AD26DB59-FEC9-5641-B5C2-D50844FE60EF}" srcOrd="8" destOrd="0" presId="urn:microsoft.com/office/officeart/2005/8/layout/cycle2"/>
    <dgm:cxn modelId="{E79D3CCF-5B1B-D345-BBD0-3F4ACD754B0E}" type="presParOf" srcId="{03E7E012-E90E-8142-A458-E54556B662BA}" destId="{887F54A4-78FD-184F-AC6C-4B5CCF66946F}" srcOrd="9" destOrd="0" presId="urn:microsoft.com/office/officeart/2005/8/layout/cycle2"/>
    <dgm:cxn modelId="{A3EF8532-E1FC-E749-9442-8E4F611AC664}" type="presParOf" srcId="{887F54A4-78FD-184F-AC6C-4B5CCF66946F}" destId="{1C877A32-E2B9-B04D-BF0E-AAB6FC4A9720}" srcOrd="0" destOrd="0" presId="urn:microsoft.com/office/officeart/2005/8/layout/cycle2"/>
    <dgm:cxn modelId="{CAD66F57-4326-2E4D-B1EA-3EDE1E50C556}" type="presParOf" srcId="{03E7E012-E90E-8142-A458-E54556B662BA}" destId="{FAF9EC22-D08F-8A43-83C1-E708EFC988FA}" srcOrd="10" destOrd="0" presId="urn:microsoft.com/office/officeart/2005/8/layout/cycle2"/>
    <dgm:cxn modelId="{69409A9E-D0AE-DA4E-A6D3-80C6F061827F}" type="presParOf" srcId="{03E7E012-E90E-8142-A458-E54556B662BA}" destId="{7AECFC75-D864-794A-BBE8-23F5AE52E6C7}" srcOrd="11" destOrd="0" presId="urn:microsoft.com/office/officeart/2005/8/layout/cycle2"/>
    <dgm:cxn modelId="{BD631458-75BB-A34A-803A-5B265AC439C1}" type="presParOf" srcId="{7AECFC75-D864-794A-BBE8-23F5AE52E6C7}" destId="{2FD3CD6F-47CF-DF4E-B809-6E37D5E91721}" srcOrd="0" destOrd="0" presId="urn:microsoft.com/office/officeart/2005/8/layout/cycle2"/>
    <dgm:cxn modelId="{30B00D60-5B01-3745-98D5-8B2858F96AA3}" type="presParOf" srcId="{03E7E012-E90E-8142-A458-E54556B662BA}" destId="{2C4098B5-8A96-A44E-9F88-A8330DD3F8D2}" srcOrd="12" destOrd="0" presId="urn:microsoft.com/office/officeart/2005/8/layout/cycle2"/>
    <dgm:cxn modelId="{380B72A4-838B-EF48-8F80-C9585AE3814D}" type="presParOf" srcId="{03E7E012-E90E-8142-A458-E54556B662BA}" destId="{937BB848-0090-2A4F-93D6-0863C8A9A9D8}" srcOrd="13" destOrd="0" presId="urn:microsoft.com/office/officeart/2005/8/layout/cycle2"/>
    <dgm:cxn modelId="{96860243-1592-304E-AB2A-3409AE8A8AA4}" type="presParOf" srcId="{937BB848-0090-2A4F-93D6-0863C8A9A9D8}" destId="{9DA31C0A-24E9-9E4F-ABA1-A575C52B1E10}" srcOrd="0" destOrd="0" presId="urn:microsoft.com/office/officeart/2005/8/layout/cycle2"/>
    <dgm:cxn modelId="{3DE53038-3B80-0F46-B6E9-90ABA3E81ED2}" type="presParOf" srcId="{03E7E012-E90E-8142-A458-E54556B662BA}" destId="{F94FD4AA-38A1-634B-A046-2716DDEF8D80}" srcOrd="14" destOrd="0" presId="urn:microsoft.com/office/officeart/2005/8/layout/cycle2"/>
    <dgm:cxn modelId="{DE654745-F164-EE4F-9D3C-65EB6761916B}" type="presParOf" srcId="{03E7E012-E90E-8142-A458-E54556B662BA}" destId="{349AE6D3-A042-B846-95DF-C1F524B90CB0}" srcOrd="15" destOrd="0" presId="urn:microsoft.com/office/officeart/2005/8/layout/cycle2"/>
    <dgm:cxn modelId="{63F40DB0-DC2B-A948-81FA-F2A891720631}" type="presParOf" srcId="{349AE6D3-A042-B846-95DF-C1F524B90CB0}" destId="{98B25A17-B150-754C-BCD4-3090E416D161}" srcOrd="0" destOrd="0" presId="urn:microsoft.com/office/officeart/2005/8/layout/cycle2"/>
    <dgm:cxn modelId="{59000BFC-412C-124D-93AD-C53C719C8195}" type="presParOf" srcId="{03E7E012-E90E-8142-A458-E54556B662BA}" destId="{5B209587-5DED-A34C-90C3-C0E9C443A5FF}" srcOrd="16" destOrd="0" presId="urn:microsoft.com/office/officeart/2005/8/layout/cycle2"/>
    <dgm:cxn modelId="{2899885A-D9EB-544E-83AF-194C5F709757}" type="presParOf" srcId="{03E7E012-E90E-8142-A458-E54556B662BA}" destId="{17A8C676-1DE5-CB44-B85C-3B72AAC7CD94}" srcOrd="17" destOrd="0" presId="urn:microsoft.com/office/officeart/2005/8/layout/cycle2"/>
    <dgm:cxn modelId="{6C90B422-F467-6847-9C24-9733CCD47625}" type="presParOf" srcId="{17A8C676-1DE5-CB44-B85C-3B72AAC7CD94}" destId="{C1C49B0B-546D-024A-AB25-8784840D6C0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E7FAE0C-D21F-8D49-B2CD-AA41D37E5789}" type="doc">
      <dgm:prSet loTypeId="urn:microsoft.com/office/officeart/2005/8/layout/cycle2" loCatId="" qsTypeId="urn:microsoft.com/office/officeart/2005/8/quickstyle/3D2" qsCatId="3D" csTypeId="urn:microsoft.com/office/officeart/2005/8/colors/accent1_5" csCatId="accent1" phldr="1"/>
      <dgm:spPr/>
      <dgm:t>
        <a:bodyPr/>
        <a:lstStyle/>
        <a:p>
          <a:endParaRPr lang="en-US"/>
        </a:p>
      </dgm:t>
    </dgm:pt>
    <dgm:pt modelId="{343797DC-145C-3F4B-8B25-8882A71E48D7}">
      <dgm:prSet phldrT="[Text]"/>
      <dgm:spPr/>
      <dgm:t>
        <a:bodyPr/>
        <a:lstStyle/>
        <a:p>
          <a:r>
            <a:rPr lang="en-US" b="1" dirty="0" smtClean="0"/>
            <a:t>Equity/ Parity targets</a:t>
          </a:r>
          <a:endParaRPr lang="en-US" b="1" dirty="0"/>
        </a:p>
      </dgm:t>
    </dgm:pt>
    <dgm:pt modelId="{A9B580B9-C02B-F44A-B7C9-8166ACACBEBA}" type="parTrans" cxnId="{DE160A85-1C55-C248-B685-8ABB2014666F}">
      <dgm:prSet/>
      <dgm:spPr/>
      <dgm:t>
        <a:bodyPr/>
        <a:lstStyle/>
        <a:p>
          <a:endParaRPr lang="en-US"/>
        </a:p>
      </dgm:t>
    </dgm:pt>
    <dgm:pt modelId="{1E37ED05-651C-2C4B-B128-5C8F664B5D34}" type="sibTrans" cxnId="{DE160A85-1C55-C248-B685-8ABB2014666F}">
      <dgm:prSet/>
      <dgm:spPr/>
      <dgm:t>
        <a:bodyPr/>
        <a:lstStyle/>
        <a:p>
          <a:endParaRPr lang="en-US"/>
        </a:p>
      </dgm:t>
    </dgm:pt>
    <dgm:pt modelId="{1B4C3786-7272-4149-AAC6-38CBEC63131E}">
      <dgm:prSet phldrT="[Text]"/>
      <dgm:spPr/>
      <dgm:t>
        <a:bodyPr/>
        <a:lstStyle/>
        <a:p>
          <a:r>
            <a:rPr lang="en-US" b="1" dirty="0" smtClean="0"/>
            <a:t>Transitions between Secondary &amp; Tertiary</a:t>
          </a:r>
          <a:endParaRPr lang="en-US" b="1" dirty="0"/>
        </a:p>
      </dgm:t>
    </dgm:pt>
    <dgm:pt modelId="{1A621109-6FFA-A14F-8011-640779869F15}" type="parTrans" cxnId="{9841504B-CED8-7042-9E47-91913C4E0AAD}">
      <dgm:prSet/>
      <dgm:spPr/>
      <dgm:t>
        <a:bodyPr/>
        <a:lstStyle/>
        <a:p>
          <a:endParaRPr lang="en-US"/>
        </a:p>
      </dgm:t>
    </dgm:pt>
    <dgm:pt modelId="{6A3CA7AE-64C9-BE4F-8412-97CF3AEAD951}" type="sibTrans" cxnId="{9841504B-CED8-7042-9E47-91913C4E0AAD}">
      <dgm:prSet/>
      <dgm:spPr/>
      <dgm:t>
        <a:bodyPr/>
        <a:lstStyle/>
        <a:p>
          <a:endParaRPr lang="en-US"/>
        </a:p>
      </dgm:t>
    </dgm:pt>
    <dgm:pt modelId="{1600C8A5-82D2-BC41-A112-21E08F00B9A3}">
      <dgm:prSet phldrT="[Text]"/>
      <dgm:spPr/>
      <dgm:t>
        <a:bodyPr/>
        <a:lstStyle/>
        <a:p>
          <a:r>
            <a:rPr lang="en-US" b="1" dirty="0" smtClean="0"/>
            <a:t>Research </a:t>
          </a:r>
          <a:endParaRPr lang="en-US" b="1" dirty="0"/>
        </a:p>
      </dgm:t>
    </dgm:pt>
    <dgm:pt modelId="{08AE24B5-743B-E44C-A171-AE0429720257}" type="parTrans" cxnId="{0CAAA69F-CCF7-884A-A580-C237FB9185D5}">
      <dgm:prSet/>
      <dgm:spPr/>
      <dgm:t>
        <a:bodyPr/>
        <a:lstStyle/>
        <a:p>
          <a:endParaRPr lang="en-US"/>
        </a:p>
      </dgm:t>
    </dgm:pt>
    <dgm:pt modelId="{FDE5ECA1-FDAF-4043-BBC2-24E93D3B7438}" type="sibTrans" cxnId="{0CAAA69F-CCF7-884A-A580-C237FB9185D5}">
      <dgm:prSet/>
      <dgm:spPr/>
      <dgm:t>
        <a:bodyPr/>
        <a:lstStyle/>
        <a:p>
          <a:endParaRPr lang="en-US"/>
        </a:p>
      </dgm:t>
    </dgm:pt>
    <dgm:pt modelId="{2EDE90C6-7E28-FF46-8882-E24A51E9EF75}">
      <dgm:prSet phldrT="[Text]"/>
      <dgm:spPr/>
      <dgm:t>
        <a:bodyPr/>
        <a:lstStyle/>
        <a:p>
          <a:r>
            <a:rPr lang="en-US" b="1" dirty="0" smtClean="0"/>
            <a:t>Collaboration</a:t>
          </a:r>
          <a:endParaRPr lang="en-US" b="1" dirty="0"/>
        </a:p>
      </dgm:t>
    </dgm:pt>
    <dgm:pt modelId="{94463782-C62C-E541-8FF5-E657AF0C38ED}" type="parTrans" cxnId="{505028E8-9B2A-E942-8755-AE63EC27B088}">
      <dgm:prSet/>
      <dgm:spPr/>
      <dgm:t>
        <a:bodyPr/>
        <a:lstStyle/>
        <a:p>
          <a:endParaRPr lang="en-US"/>
        </a:p>
      </dgm:t>
    </dgm:pt>
    <dgm:pt modelId="{1A2F6C04-A818-E245-8AB4-0B357179B52D}" type="sibTrans" cxnId="{505028E8-9B2A-E942-8755-AE63EC27B088}">
      <dgm:prSet/>
      <dgm:spPr/>
      <dgm:t>
        <a:bodyPr/>
        <a:lstStyle/>
        <a:p>
          <a:endParaRPr lang="en-US"/>
        </a:p>
      </dgm:t>
    </dgm:pt>
    <dgm:pt modelId="{6515954B-869D-0149-AC7A-D3834A589C9B}">
      <dgm:prSet phldrT="[Text]"/>
      <dgm:spPr/>
      <dgm:t>
        <a:bodyPr/>
        <a:lstStyle/>
        <a:p>
          <a:r>
            <a:rPr lang="en-US" b="1" dirty="0" smtClean="0"/>
            <a:t>Agreed performance indicators</a:t>
          </a:r>
          <a:endParaRPr lang="en-US" b="1" dirty="0"/>
        </a:p>
      </dgm:t>
    </dgm:pt>
    <dgm:pt modelId="{498CB4A6-9F9D-7643-B41C-21E61D6DD662}" type="parTrans" cxnId="{ECB2FFFA-132C-AA4E-A2D4-90C69548B91C}">
      <dgm:prSet/>
      <dgm:spPr/>
      <dgm:t>
        <a:bodyPr/>
        <a:lstStyle/>
        <a:p>
          <a:endParaRPr lang="en-US"/>
        </a:p>
      </dgm:t>
    </dgm:pt>
    <dgm:pt modelId="{18F28030-3C68-8A4C-9AC1-9ED499F5B934}" type="sibTrans" cxnId="{ECB2FFFA-132C-AA4E-A2D4-90C69548B91C}">
      <dgm:prSet/>
      <dgm:spPr/>
      <dgm:t>
        <a:bodyPr/>
        <a:lstStyle/>
        <a:p>
          <a:endParaRPr lang="en-US"/>
        </a:p>
      </dgm:t>
    </dgm:pt>
    <dgm:pt modelId="{275ADF59-98FB-FF4B-957B-52AABBC112A7}">
      <dgm:prSet phldrT="[Text]"/>
      <dgm:spPr/>
      <dgm:t>
        <a:bodyPr/>
        <a:lstStyle/>
        <a:p>
          <a:r>
            <a:rPr lang="en-US" b="1" dirty="0" smtClean="0"/>
            <a:t>Partnerships with M</a:t>
          </a:r>
          <a:r>
            <a:rPr lang="en-US" dirty="0" smtClean="0">
              <a:solidFill>
                <a:srgbClr val="FFFFFF"/>
              </a:solidFill>
              <a:latin typeface="Arial"/>
              <a:cs typeface="Arial"/>
            </a:rPr>
            <a:t>ā</a:t>
          </a:r>
          <a:r>
            <a:rPr lang="en-US" b="1" dirty="0" smtClean="0"/>
            <a:t>ori</a:t>
          </a:r>
          <a:endParaRPr lang="en-US" b="1" dirty="0"/>
        </a:p>
      </dgm:t>
    </dgm:pt>
    <dgm:pt modelId="{55C6E76B-90D2-4B4C-983A-106596FE4278}" type="parTrans" cxnId="{85E61F70-E6A0-9144-8D8B-B3D2A9358474}">
      <dgm:prSet/>
      <dgm:spPr/>
      <dgm:t>
        <a:bodyPr/>
        <a:lstStyle/>
        <a:p>
          <a:endParaRPr lang="en-US"/>
        </a:p>
      </dgm:t>
    </dgm:pt>
    <dgm:pt modelId="{8E120EB3-FADA-4E49-99E2-D71D9AC54432}" type="sibTrans" cxnId="{85E61F70-E6A0-9144-8D8B-B3D2A9358474}">
      <dgm:prSet/>
      <dgm:spPr/>
      <dgm:t>
        <a:bodyPr/>
        <a:lstStyle/>
        <a:p>
          <a:endParaRPr lang="en-US"/>
        </a:p>
      </dgm:t>
    </dgm:pt>
    <dgm:pt modelId="{EC7F3AE9-E3DB-C14F-9DF6-EC0BE2F5577B}">
      <dgm:prSet phldrT="[Text]"/>
      <dgm:spPr/>
      <dgm:t>
        <a:bodyPr/>
        <a:lstStyle/>
        <a:p>
          <a:r>
            <a:rPr lang="en-US" b="1" dirty="0" smtClean="0"/>
            <a:t>Community-led plans</a:t>
          </a:r>
          <a:endParaRPr lang="en-US" b="1" dirty="0"/>
        </a:p>
      </dgm:t>
    </dgm:pt>
    <dgm:pt modelId="{C4BA764B-2620-114F-B75F-7585B7B5490F}" type="parTrans" cxnId="{0509D469-4F45-A842-9ADF-47C2E699D8B6}">
      <dgm:prSet/>
      <dgm:spPr/>
      <dgm:t>
        <a:bodyPr/>
        <a:lstStyle/>
        <a:p>
          <a:endParaRPr lang="en-US"/>
        </a:p>
      </dgm:t>
    </dgm:pt>
    <dgm:pt modelId="{3AF5F462-EC94-B045-AF15-7E983B1C59CF}" type="sibTrans" cxnId="{0509D469-4F45-A842-9ADF-47C2E699D8B6}">
      <dgm:prSet/>
      <dgm:spPr/>
      <dgm:t>
        <a:bodyPr/>
        <a:lstStyle/>
        <a:p>
          <a:endParaRPr lang="en-US"/>
        </a:p>
      </dgm:t>
    </dgm:pt>
    <dgm:pt modelId="{051EE48C-CD33-2B4A-8FC4-702FC5942A95}">
      <dgm:prSet phldrT="[Text]"/>
      <dgm:spPr/>
      <dgm:t>
        <a:bodyPr/>
        <a:lstStyle/>
        <a:p>
          <a:r>
            <a:rPr lang="en-US" b="1" dirty="0" smtClean="0"/>
            <a:t>Professional learning for tertiary sector</a:t>
          </a:r>
          <a:endParaRPr lang="en-US" b="1" dirty="0"/>
        </a:p>
      </dgm:t>
    </dgm:pt>
    <dgm:pt modelId="{423686E5-8E64-D847-AA78-15BB93861BCA}" type="parTrans" cxnId="{0D4A7EB2-BEE1-DD4C-9F91-5201525179B3}">
      <dgm:prSet/>
      <dgm:spPr/>
      <dgm:t>
        <a:bodyPr/>
        <a:lstStyle/>
        <a:p>
          <a:endParaRPr lang="en-US"/>
        </a:p>
      </dgm:t>
    </dgm:pt>
    <dgm:pt modelId="{01C58E25-FAF2-D248-AAF3-8D7CE305A135}" type="sibTrans" cxnId="{0D4A7EB2-BEE1-DD4C-9F91-5201525179B3}">
      <dgm:prSet/>
      <dgm:spPr/>
      <dgm:t>
        <a:bodyPr/>
        <a:lstStyle/>
        <a:p>
          <a:endParaRPr lang="en-US"/>
        </a:p>
      </dgm:t>
    </dgm:pt>
    <dgm:pt modelId="{F378CBFB-3C7E-2C47-8415-BB9E077B6A7F}">
      <dgm:prSet phldrT="[Text]"/>
      <dgm:spPr/>
      <dgm:t>
        <a:bodyPr/>
        <a:lstStyle/>
        <a:p>
          <a:r>
            <a:rPr lang="en-US" b="1" dirty="0" smtClean="0"/>
            <a:t>Access to data</a:t>
          </a:r>
          <a:endParaRPr lang="en-US" b="1" dirty="0"/>
        </a:p>
      </dgm:t>
    </dgm:pt>
    <dgm:pt modelId="{89160958-BAA6-7E44-AACC-AD46F22EE8C2}" type="parTrans" cxnId="{23A7F4C3-51D0-7245-83E6-4D1A64EEBFAE}">
      <dgm:prSet/>
      <dgm:spPr/>
      <dgm:t>
        <a:bodyPr/>
        <a:lstStyle/>
        <a:p>
          <a:endParaRPr lang="en-US"/>
        </a:p>
      </dgm:t>
    </dgm:pt>
    <dgm:pt modelId="{45A103E6-FBB4-1940-A177-713409A46D97}" type="sibTrans" cxnId="{23A7F4C3-51D0-7245-83E6-4D1A64EEBFAE}">
      <dgm:prSet/>
      <dgm:spPr/>
      <dgm:t>
        <a:bodyPr/>
        <a:lstStyle/>
        <a:p>
          <a:endParaRPr lang="en-US"/>
        </a:p>
      </dgm:t>
    </dgm:pt>
    <dgm:pt modelId="{03E7E012-E90E-8142-A458-E54556B662BA}" type="pres">
      <dgm:prSet presAssocID="{CE7FAE0C-D21F-8D49-B2CD-AA41D37E5789}" presName="cycle" presStyleCnt="0">
        <dgm:presLayoutVars>
          <dgm:dir/>
          <dgm:resizeHandles val="exact"/>
        </dgm:presLayoutVars>
      </dgm:prSet>
      <dgm:spPr/>
      <dgm:t>
        <a:bodyPr/>
        <a:lstStyle/>
        <a:p>
          <a:endParaRPr lang="en-US"/>
        </a:p>
      </dgm:t>
    </dgm:pt>
    <dgm:pt modelId="{1407C1D4-FC7E-E54F-877E-519068CD7400}" type="pres">
      <dgm:prSet presAssocID="{343797DC-145C-3F4B-8B25-8882A71E48D7}" presName="node" presStyleLbl="node1" presStyleIdx="0" presStyleCnt="9">
        <dgm:presLayoutVars>
          <dgm:bulletEnabled val="1"/>
        </dgm:presLayoutVars>
      </dgm:prSet>
      <dgm:spPr/>
      <dgm:t>
        <a:bodyPr/>
        <a:lstStyle/>
        <a:p>
          <a:endParaRPr lang="en-US"/>
        </a:p>
      </dgm:t>
    </dgm:pt>
    <dgm:pt modelId="{B664CC00-464F-874C-8262-52809FC821BF}" type="pres">
      <dgm:prSet presAssocID="{1E37ED05-651C-2C4B-B128-5C8F664B5D34}" presName="sibTrans" presStyleLbl="sibTrans2D1" presStyleIdx="0" presStyleCnt="9"/>
      <dgm:spPr/>
      <dgm:t>
        <a:bodyPr/>
        <a:lstStyle/>
        <a:p>
          <a:endParaRPr lang="en-US"/>
        </a:p>
      </dgm:t>
    </dgm:pt>
    <dgm:pt modelId="{457A1304-C0BA-574B-BA83-B7005B4AA066}" type="pres">
      <dgm:prSet presAssocID="{1E37ED05-651C-2C4B-B128-5C8F664B5D34}" presName="connectorText" presStyleLbl="sibTrans2D1" presStyleIdx="0" presStyleCnt="9"/>
      <dgm:spPr/>
      <dgm:t>
        <a:bodyPr/>
        <a:lstStyle/>
        <a:p>
          <a:endParaRPr lang="en-US"/>
        </a:p>
      </dgm:t>
    </dgm:pt>
    <dgm:pt modelId="{147AE975-09C5-A349-8864-0BC1AD7F2C43}" type="pres">
      <dgm:prSet presAssocID="{1B4C3786-7272-4149-AAC6-38CBEC63131E}" presName="node" presStyleLbl="node1" presStyleIdx="1" presStyleCnt="9">
        <dgm:presLayoutVars>
          <dgm:bulletEnabled val="1"/>
        </dgm:presLayoutVars>
      </dgm:prSet>
      <dgm:spPr/>
      <dgm:t>
        <a:bodyPr/>
        <a:lstStyle/>
        <a:p>
          <a:endParaRPr lang="en-US"/>
        </a:p>
      </dgm:t>
    </dgm:pt>
    <dgm:pt modelId="{3CA53DC8-089E-6744-9345-CB26C7274D41}" type="pres">
      <dgm:prSet presAssocID="{6A3CA7AE-64C9-BE4F-8412-97CF3AEAD951}" presName="sibTrans" presStyleLbl="sibTrans2D1" presStyleIdx="1" presStyleCnt="9"/>
      <dgm:spPr/>
      <dgm:t>
        <a:bodyPr/>
        <a:lstStyle/>
        <a:p>
          <a:endParaRPr lang="en-US"/>
        </a:p>
      </dgm:t>
    </dgm:pt>
    <dgm:pt modelId="{8F556E83-742C-7143-884F-03F21196AB44}" type="pres">
      <dgm:prSet presAssocID="{6A3CA7AE-64C9-BE4F-8412-97CF3AEAD951}" presName="connectorText" presStyleLbl="sibTrans2D1" presStyleIdx="1" presStyleCnt="9"/>
      <dgm:spPr/>
      <dgm:t>
        <a:bodyPr/>
        <a:lstStyle/>
        <a:p>
          <a:endParaRPr lang="en-US"/>
        </a:p>
      </dgm:t>
    </dgm:pt>
    <dgm:pt modelId="{5AC9EA42-F517-D84E-A2FA-41497E17AE01}" type="pres">
      <dgm:prSet presAssocID="{1600C8A5-82D2-BC41-A112-21E08F00B9A3}" presName="node" presStyleLbl="node1" presStyleIdx="2" presStyleCnt="9">
        <dgm:presLayoutVars>
          <dgm:bulletEnabled val="1"/>
        </dgm:presLayoutVars>
      </dgm:prSet>
      <dgm:spPr/>
      <dgm:t>
        <a:bodyPr/>
        <a:lstStyle/>
        <a:p>
          <a:endParaRPr lang="en-US"/>
        </a:p>
      </dgm:t>
    </dgm:pt>
    <dgm:pt modelId="{93B1AE96-C413-CF48-B666-DD68653224A3}" type="pres">
      <dgm:prSet presAssocID="{FDE5ECA1-FDAF-4043-BBC2-24E93D3B7438}" presName="sibTrans" presStyleLbl="sibTrans2D1" presStyleIdx="2" presStyleCnt="9"/>
      <dgm:spPr/>
      <dgm:t>
        <a:bodyPr/>
        <a:lstStyle/>
        <a:p>
          <a:endParaRPr lang="en-US"/>
        </a:p>
      </dgm:t>
    </dgm:pt>
    <dgm:pt modelId="{95EF2540-D2EA-6B41-8D49-953E9477E44A}" type="pres">
      <dgm:prSet presAssocID="{FDE5ECA1-FDAF-4043-BBC2-24E93D3B7438}" presName="connectorText" presStyleLbl="sibTrans2D1" presStyleIdx="2" presStyleCnt="9"/>
      <dgm:spPr/>
      <dgm:t>
        <a:bodyPr/>
        <a:lstStyle/>
        <a:p>
          <a:endParaRPr lang="en-US"/>
        </a:p>
      </dgm:t>
    </dgm:pt>
    <dgm:pt modelId="{15B0F360-4462-8C4B-9D40-635F5E61D3F3}" type="pres">
      <dgm:prSet presAssocID="{2EDE90C6-7E28-FF46-8882-E24A51E9EF75}" presName="node" presStyleLbl="node1" presStyleIdx="3" presStyleCnt="9">
        <dgm:presLayoutVars>
          <dgm:bulletEnabled val="1"/>
        </dgm:presLayoutVars>
      </dgm:prSet>
      <dgm:spPr/>
      <dgm:t>
        <a:bodyPr/>
        <a:lstStyle/>
        <a:p>
          <a:endParaRPr lang="en-US"/>
        </a:p>
      </dgm:t>
    </dgm:pt>
    <dgm:pt modelId="{A3FB7355-5890-4041-BF10-0C5E98F21449}" type="pres">
      <dgm:prSet presAssocID="{1A2F6C04-A818-E245-8AB4-0B357179B52D}" presName="sibTrans" presStyleLbl="sibTrans2D1" presStyleIdx="3" presStyleCnt="9"/>
      <dgm:spPr/>
      <dgm:t>
        <a:bodyPr/>
        <a:lstStyle/>
        <a:p>
          <a:endParaRPr lang="en-US"/>
        </a:p>
      </dgm:t>
    </dgm:pt>
    <dgm:pt modelId="{89E91DAA-A8C7-8942-95D3-751DD23E4BB2}" type="pres">
      <dgm:prSet presAssocID="{1A2F6C04-A818-E245-8AB4-0B357179B52D}" presName="connectorText" presStyleLbl="sibTrans2D1" presStyleIdx="3" presStyleCnt="9"/>
      <dgm:spPr/>
      <dgm:t>
        <a:bodyPr/>
        <a:lstStyle/>
        <a:p>
          <a:endParaRPr lang="en-US"/>
        </a:p>
      </dgm:t>
    </dgm:pt>
    <dgm:pt modelId="{AD26DB59-FEC9-5641-B5C2-D50844FE60EF}" type="pres">
      <dgm:prSet presAssocID="{6515954B-869D-0149-AC7A-D3834A589C9B}" presName="node" presStyleLbl="node1" presStyleIdx="4" presStyleCnt="9">
        <dgm:presLayoutVars>
          <dgm:bulletEnabled val="1"/>
        </dgm:presLayoutVars>
      </dgm:prSet>
      <dgm:spPr/>
      <dgm:t>
        <a:bodyPr/>
        <a:lstStyle/>
        <a:p>
          <a:endParaRPr lang="en-US"/>
        </a:p>
      </dgm:t>
    </dgm:pt>
    <dgm:pt modelId="{887F54A4-78FD-184F-AC6C-4B5CCF66946F}" type="pres">
      <dgm:prSet presAssocID="{18F28030-3C68-8A4C-9AC1-9ED499F5B934}" presName="sibTrans" presStyleLbl="sibTrans2D1" presStyleIdx="4" presStyleCnt="9"/>
      <dgm:spPr/>
      <dgm:t>
        <a:bodyPr/>
        <a:lstStyle/>
        <a:p>
          <a:endParaRPr lang="en-US"/>
        </a:p>
      </dgm:t>
    </dgm:pt>
    <dgm:pt modelId="{1C877A32-E2B9-B04D-BF0E-AAB6FC4A9720}" type="pres">
      <dgm:prSet presAssocID="{18F28030-3C68-8A4C-9AC1-9ED499F5B934}" presName="connectorText" presStyleLbl="sibTrans2D1" presStyleIdx="4" presStyleCnt="9"/>
      <dgm:spPr/>
      <dgm:t>
        <a:bodyPr/>
        <a:lstStyle/>
        <a:p>
          <a:endParaRPr lang="en-US"/>
        </a:p>
      </dgm:t>
    </dgm:pt>
    <dgm:pt modelId="{FAF9EC22-D08F-8A43-83C1-E708EFC988FA}" type="pres">
      <dgm:prSet presAssocID="{275ADF59-98FB-FF4B-957B-52AABBC112A7}" presName="node" presStyleLbl="node1" presStyleIdx="5" presStyleCnt="9">
        <dgm:presLayoutVars>
          <dgm:bulletEnabled val="1"/>
        </dgm:presLayoutVars>
      </dgm:prSet>
      <dgm:spPr/>
      <dgm:t>
        <a:bodyPr/>
        <a:lstStyle/>
        <a:p>
          <a:endParaRPr lang="en-US"/>
        </a:p>
      </dgm:t>
    </dgm:pt>
    <dgm:pt modelId="{7AECFC75-D864-794A-BBE8-23F5AE52E6C7}" type="pres">
      <dgm:prSet presAssocID="{8E120EB3-FADA-4E49-99E2-D71D9AC54432}" presName="sibTrans" presStyleLbl="sibTrans2D1" presStyleIdx="5" presStyleCnt="9"/>
      <dgm:spPr/>
      <dgm:t>
        <a:bodyPr/>
        <a:lstStyle/>
        <a:p>
          <a:endParaRPr lang="en-US"/>
        </a:p>
      </dgm:t>
    </dgm:pt>
    <dgm:pt modelId="{2FD3CD6F-47CF-DF4E-B809-6E37D5E91721}" type="pres">
      <dgm:prSet presAssocID="{8E120EB3-FADA-4E49-99E2-D71D9AC54432}" presName="connectorText" presStyleLbl="sibTrans2D1" presStyleIdx="5" presStyleCnt="9"/>
      <dgm:spPr/>
      <dgm:t>
        <a:bodyPr/>
        <a:lstStyle/>
        <a:p>
          <a:endParaRPr lang="en-US"/>
        </a:p>
      </dgm:t>
    </dgm:pt>
    <dgm:pt modelId="{2C4098B5-8A96-A44E-9F88-A8330DD3F8D2}" type="pres">
      <dgm:prSet presAssocID="{EC7F3AE9-E3DB-C14F-9DF6-EC0BE2F5577B}" presName="node" presStyleLbl="node1" presStyleIdx="6" presStyleCnt="9">
        <dgm:presLayoutVars>
          <dgm:bulletEnabled val="1"/>
        </dgm:presLayoutVars>
      </dgm:prSet>
      <dgm:spPr/>
      <dgm:t>
        <a:bodyPr/>
        <a:lstStyle/>
        <a:p>
          <a:endParaRPr lang="en-US"/>
        </a:p>
      </dgm:t>
    </dgm:pt>
    <dgm:pt modelId="{937BB848-0090-2A4F-93D6-0863C8A9A9D8}" type="pres">
      <dgm:prSet presAssocID="{3AF5F462-EC94-B045-AF15-7E983B1C59CF}" presName="sibTrans" presStyleLbl="sibTrans2D1" presStyleIdx="6" presStyleCnt="9"/>
      <dgm:spPr/>
      <dgm:t>
        <a:bodyPr/>
        <a:lstStyle/>
        <a:p>
          <a:endParaRPr lang="en-US"/>
        </a:p>
      </dgm:t>
    </dgm:pt>
    <dgm:pt modelId="{9DA31C0A-24E9-9E4F-ABA1-A575C52B1E10}" type="pres">
      <dgm:prSet presAssocID="{3AF5F462-EC94-B045-AF15-7E983B1C59CF}" presName="connectorText" presStyleLbl="sibTrans2D1" presStyleIdx="6" presStyleCnt="9"/>
      <dgm:spPr/>
      <dgm:t>
        <a:bodyPr/>
        <a:lstStyle/>
        <a:p>
          <a:endParaRPr lang="en-US"/>
        </a:p>
      </dgm:t>
    </dgm:pt>
    <dgm:pt modelId="{F94FD4AA-38A1-634B-A046-2716DDEF8D80}" type="pres">
      <dgm:prSet presAssocID="{051EE48C-CD33-2B4A-8FC4-702FC5942A95}" presName="node" presStyleLbl="node1" presStyleIdx="7" presStyleCnt="9">
        <dgm:presLayoutVars>
          <dgm:bulletEnabled val="1"/>
        </dgm:presLayoutVars>
      </dgm:prSet>
      <dgm:spPr/>
      <dgm:t>
        <a:bodyPr/>
        <a:lstStyle/>
        <a:p>
          <a:endParaRPr lang="en-US"/>
        </a:p>
      </dgm:t>
    </dgm:pt>
    <dgm:pt modelId="{349AE6D3-A042-B846-95DF-C1F524B90CB0}" type="pres">
      <dgm:prSet presAssocID="{01C58E25-FAF2-D248-AAF3-8D7CE305A135}" presName="sibTrans" presStyleLbl="sibTrans2D1" presStyleIdx="7" presStyleCnt="9"/>
      <dgm:spPr/>
      <dgm:t>
        <a:bodyPr/>
        <a:lstStyle/>
        <a:p>
          <a:endParaRPr lang="en-US"/>
        </a:p>
      </dgm:t>
    </dgm:pt>
    <dgm:pt modelId="{98B25A17-B150-754C-BCD4-3090E416D161}" type="pres">
      <dgm:prSet presAssocID="{01C58E25-FAF2-D248-AAF3-8D7CE305A135}" presName="connectorText" presStyleLbl="sibTrans2D1" presStyleIdx="7" presStyleCnt="9"/>
      <dgm:spPr/>
      <dgm:t>
        <a:bodyPr/>
        <a:lstStyle/>
        <a:p>
          <a:endParaRPr lang="en-US"/>
        </a:p>
      </dgm:t>
    </dgm:pt>
    <dgm:pt modelId="{5B209587-5DED-A34C-90C3-C0E9C443A5FF}" type="pres">
      <dgm:prSet presAssocID="{F378CBFB-3C7E-2C47-8415-BB9E077B6A7F}" presName="node" presStyleLbl="node1" presStyleIdx="8" presStyleCnt="9">
        <dgm:presLayoutVars>
          <dgm:bulletEnabled val="1"/>
        </dgm:presLayoutVars>
      </dgm:prSet>
      <dgm:spPr/>
      <dgm:t>
        <a:bodyPr/>
        <a:lstStyle/>
        <a:p>
          <a:endParaRPr lang="en-US"/>
        </a:p>
      </dgm:t>
    </dgm:pt>
    <dgm:pt modelId="{17A8C676-1DE5-CB44-B85C-3B72AAC7CD94}" type="pres">
      <dgm:prSet presAssocID="{45A103E6-FBB4-1940-A177-713409A46D97}" presName="sibTrans" presStyleLbl="sibTrans2D1" presStyleIdx="8" presStyleCnt="9"/>
      <dgm:spPr/>
      <dgm:t>
        <a:bodyPr/>
        <a:lstStyle/>
        <a:p>
          <a:endParaRPr lang="en-US"/>
        </a:p>
      </dgm:t>
    </dgm:pt>
    <dgm:pt modelId="{C1C49B0B-546D-024A-AB25-8784840D6C05}" type="pres">
      <dgm:prSet presAssocID="{45A103E6-FBB4-1940-A177-713409A46D97}" presName="connectorText" presStyleLbl="sibTrans2D1" presStyleIdx="8" presStyleCnt="9"/>
      <dgm:spPr/>
      <dgm:t>
        <a:bodyPr/>
        <a:lstStyle/>
        <a:p>
          <a:endParaRPr lang="en-US"/>
        </a:p>
      </dgm:t>
    </dgm:pt>
  </dgm:ptLst>
  <dgm:cxnLst>
    <dgm:cxn modelId="{F03BAF69-FE35-AC46-973C-831C347CCA73}" type="presOf" srcId="{1600C8A5-82D2-BC41-A112-21E08F00B9A3}" destId="{5AC9EA42-F517-D84E-A2FA-41497E17AE01}" srcOrd="0" destOrd="0" presId="urn:microsoft.com/office/officeart/2005/8/layout/cycle2"/>
    <dgm:cxn modelId="{301CF12F-1C3F-0F44-8EE8-0E26BBADF07B}" type="presOf" srcId="{EC7F3AE9-E3DB-C14F-9DF6-EC0BE2F5577B}" destId="{2C4098B5-8A96-A44E-9F88-A8330DD3F8D2}" srcOrd="0" destOrd="0" presId="urn:microsoft.com/office/officeart/2005/8/layout/cycle2"/>
    <dgm:cxn modelId="{F87599CB-0809-9545-B3D6-856FBE51F249}" type="presOf" srcId="{1E37ED05-651C-2C4B-B128-5C8F664B5D34}" destId="{B664CC00-464F-874C-8262-52809FC821BF}" srcOrd="0" destOrd="0" presId="urn:microsoft.com/office/officeart/2005/8/layout/cycle2"/>
    <dgm:cxn modelId="{7168A184-11DF-9649-B9A8-22CD37035A14}" type="presOf" srcId="{1E37ED05-651C-2C4B-B128-5C8F664B5D34}" destId="{457A1304-C0BA-574B-BA83-B7005B4AA066}" srcOrd="1" destOrd="0" presId="urn:microsoft.com/office/officeart/2005/8/layout/cycle2"/>
    <dgm:cxn modelId="{0F7C2249-256F-9541-83B3-F2EEBE463730}" type="presOf" srcId="{45A103E6-FBB4-1940-A177-713409A46D97}" destId="{C1C49B0B-546D-024A-AB25-8784840D6C05}" srcOrd="1" destOrd="0" presId="urn:microsoft.com/office/officeart/2005/8/layout/cycle2"/>
    <dgm:cxn modelId="{0E071388-0896-E946-845B-97434943BF16}" type="presOf" srcId="{3AF5F462-EC94-B045-AF15-7E983B1C59CF}" destId="{9DA31C0A-24E9-9E4F-ABA1-A575C52B1E10}" srcOrd="1" destOrd="0" presId="urn:microsoft.com/office/officeart/2005/8/layout/cycle2"/>
    <dgm:cxn modelId="{23A7F4C3-51D0-7245-83E6-4D1A64EEBFAE}" srcId="{CE7FAE0C-D21F-8D49-B2CD-AA41D37E5789}" destId="{F378CBFB-3C7E-2C47-8415-BB9E077B6A7F}" srcOrd="8" destOrd="0" parTransId="{89160958-BAA6-7E44-AACC-AD46F22EE8C2}" sibTransId="{45A103E6-FBB4-1940-A177-713409A46D97}"/>
    <dgm:cxn modelId="{A194674A-D3C7-A84A-A4FB-254C464336F9}" type="presOf" srcId="{18F28030-3C68-8A4C-9AC1-9ED499F5B934}" destId="{1C877A32-E2B9-B04D-BF0E-AAB6FC4A9720}" srcOrd="1" destOrd="0" presId="urn:microsoft.com/office/officeart/2005/8/layout/cycle2"/>
    <dgm:cxn modelId="{C4025DBE-DEA8-FC46-AAC3-0FD94EBB9E89}" type="presOf" srcId="{6515954B-869D-0149-AC7A-D3834A589C9B}" destId="{AD26DB59-FEC9-5641-B5C2-D50844FE60EF}" srcOrd="0" destOrd="0" presId="urn:microsoft.com/office/officeart/2005/8/layout/cycle2"/>
    <dgm:cxn modelId="{DE160A85-1C55-C248-B685-8ABB2014666F}" srcId="{CE7FAE0C-D21F-8D49-B2CD-AA41D37E5789}" destId="{343797DC-145C-3F4B-8B25-8882A71E48D7}" srcOrd="0" destOrd="0" parTransId="{A9B580B9-C02B-F44A-B7C9-8166ACACBEBA}" sibTransId="{1E37ED05-651C-2C4B-B128-5C8F664B5D34}"/>
    <dgm:cxn modelId="{505028E8-9B2A-E942-8755-AE63EC27B088}" srcId="{CE7FAE0C-D21F-8D49-B2CD-AA41D37E5789}" destId="{2EDE90C6-7E28-FF46-8882-E24A51E9EF75}" srcOrd="3" destOrd="0" parTransId="{94463782-C62C-E541-8FF5-E657AF0C38ED}" sibTransId="{1A2F6C04-A818-E245-8AB4-0B357179B52D}"/>
    <dgm:cxn modelId="{72557030-39FA-2E41-BC53-3122C3DDDF72}" type="presOf" srcId="{01C58E25-FAF2-D248-AAF3-8D7CE305A135}" destId="{98B25A17-B150-754C-BCD4-3090E416D161}" srcOrd="1" destOrd="0" presId="urn:microsoft.com/office/officeart/2005/8/layout/cycle2"/>
    <dgm:cxn modelId="{E4674F80-AC50-1148-BD7F-BF0CBC3CADEF}" type="presOf" srcId="{8E120EB3-FADA-4E49-99E2-D71D9AC54432}" destId="{2FD3CD6F-47CF-DF4E-B809-6E37D5E91721}" srcOrd="1" destOrd="0" presId="urn:microsoft.com/office/officeart/2005/8/layout/cycle2"/>
    <dgm:cxn modelId="{ECB2FFFA-132C-AA4E-A2D4-90C69548B91C}" srcId="{CE7FAE0C-D21F-8D49-B2CD-AA41D37E5789}" destId="{6515954B-869D-0149-AC7A-D3834A589C9B}" srcOrd="4" destOrd="0" parTransId="{498CB4A6-9F9D-7643-B41C-21E61D6DD662}" sibTransId="{18F28030-3C68-8A4C-9AC1-9ED499F5B934}"/>
    <dgm:cxn modelId="{E6A16F61-CE29-7144-A903-0D012DBDCBE1}" type="presOf" srcId="{051EE48C-CD33-2B4A-8FC4-702FC5942A95}" destId="{F94FD4AA-38A1-634B-A046-2716DDEF8D80}" srcOrd="0" destOrd="0" presId="urn:microsoft.com/office/officeart/2005/8/layout/cycle2"/>
    <dgm:cxn modelId="{D21BBBEE-BE7D-B14F-8F03-B695AB502B8C}" type="presOf" srcId="{FDE5ECA1-FDAF-4043-BBC2-24E93D3B7438}" destId="{93B1AE96-C413-CF48-B666-DD68653224A3}" srcOrd="0" destOrd="0" presId="urn:microsoft.com/office/officeart/2005/8/layout/cycle2"/>
    <dgm:cxn modelId="{C1EB3A2B-4E3D-854B-813D-06338CDFEEE0}" type="presOf" srcId="{275ADF59-98FB-FF4B-957B-52AABBC112A7}" destId="{FAF9EC22-D08F-8A43-83C1-E708EFC988FA}" srcOrd="0" destOrd="0" presId="urn:microsoft.com/office/officeart/2005/8/layout/cycle2"/>
    <dgm:cxn modelId="{F1C3B9E1-B6F9-404E-8E0A-41B56B3A7A88}" type="presOf" srcId="{8E120EB3-FADA-4E49-99E2-D71D9AC54432}" destId="{7AECFC75-D864-794A-BBE8-23F5AE52E6C7}" srcOrd="0" destOrd="0" presId="urn:microsoft.com/office/officeart/2005/8/layout/cycle2"/>
    <dgm:cxn modelId="{0509D469-4F45-A842-9ADF-47C2E699D8B6}" srcId="{CE7FAE0C-D21F-8D49-B2CD-AA41D37E5789}" destId="{EC7F3AE9-E3DB-C14F-9DF6-EC0BE2F5577B}" srcOrd="6" destOrd="0" parTransId="{C4BA764B-2620-114F-B75F-7585B7B5490F}" sibTransId="{3AF5F462-EC94-B045-AF15-7E983B1C59CF}"/>
    <dgm:cxn modelId="{9841504B-CED8-7042-9E47-91913C4E0AAD}" srcId="{CE7FAE0C-D21F-8D49-B2CD-AA41D37E5789}" destId="{1B4C3786-7272-4149-AAC6-38CBEC63131E}" srcOrd="1" destOrd="0" parTransId="{1A621109-6FFA-A14F-8011-640779869F15}" sibTransId="{6A3CA7AE-64C9-BE4F-8412-97CF3AEAD951}"/>
    <dgm:cxn modelId="{FAA39E30-3A9C-A346-997D-86F58A0A3C79}" type="presOf" srcId="{343797DC-145C-3F4B-8B25-8882A71E48D7}" destId="{1407C1D4-FC7E-E54F-877E-519068CD7400}" srcOrd="0" destOrd="0" presId="urn:microsoft.com/office/officeart/2005/8/layout/cycle2"/>
    <dgm:cxn modelId="{9F047572-9789-3B45-9F6E-C07EB047DA6B}" type="presOf" srcId="{1A2F6C04-A818-E245-8AB4-0B357179B52D}" destId="{89E91DAA-A8C7-8942-95D3-751DD23E4BB2}" srcOrd="1" destOrd="0" presId="urn:microsoft.com/office/officeart/2005/8/layout/cycle2"/>
    <dgm:cxn modelId="{0D4A7EB2-BEE1-DD4C-9F91-5201525179B3}" srcId="{CE7FAE0C-D21F-8D49-B2CD-AA41D37E5789}" destId="{051EE48C-CD33-2B4A-8FC4-702FC5942A95}" srcOrd="7" destOrd="0" parTransId="{423686E5-8E64-D847-AA78-15BB93861BCA}" sibTransId="{01C58E25-FAF2-D248-AAF3-8D7CE305A135}"/>
    <dgm:cxn modelId="{477BE0C1-D5FC-4D4D-BE01-52121151BC1F}" type="presOf" srcId="{45A103E6-FBB4-1940-A177-713409A46D97}" destId="{17A8C676-1DE5-CB44-B85C-3B72AAC7CD94}" srcOrd="0" destOrd="0" presId="urn:microsoft.com/office/officeart/2005/8/layout/cycle2"/>
    <dgm:cxn modelId="{56BBA877-D20D-0142-A7B3-FDF8169D34B7}" type="presOf" srcId="{01C58E25-FAF2-D248-AAF3-8D7CE305A135}" destId="{349AE6D3-A042-B846-95DF-C1F524B90CB0}" srcOrd="0" destOrd="0" presId="urn:microsoft.com/office/officeart/2005/8/layout/cycle2"/>
    <dgm:cxn modelId="{17B8FABA-C8A8-BF44-B5D5-A94E4C61B90D}" type="presOf" srcId="{1B4C3786-7272-4149-AAC6-38CBEC63131E}" destId="{147AE975-09C5-A349-8864-0BC1AD7F2C43}" srcOrd="0" destOrd="0" presId="urn:microsoft.com/office/officeart/2005/8/layout/cycle2"/>
    <dgm:cxn modelId="{0B7E074C-8D37-EE4E-AB39-33989D9E2907}" type="presOf" srcId="{6A3CA7AE-64C9-BE4F-8412-97CF3AEAD951}" destId="{3CA53DC8-089E-6744-9345-CB26C7274D41}" srcOrd="0" destOrd="0" presId="urn:microsoft.com/office/officeart/2005/8/layout/cycle2"/>
    <dgm:cxn modelId="{D92F9C40-CE55-284A-9869-8ABE0B0463B2}" type="presOf" srcId="{3AF5F462-EC94-B045-AF15-7E983B1C59CF}" destId="{937BB848-0090-2A4F-93D6-0863C8A9A9D8}" srcOrd="0" destOrd="0" presId="urn:microsoft.com/office/officeart/2005/8/layout/cycle2"/>
    <dgm:cxn modelId="{88608BEB-8608-354D-9183-3E8488C50852}" type="presOf" srcId="{CE7FAE0C-D21F-8D49-B2CD-AA41D37E5789}" destId="{03E7E012-E90E-8142-A458-E54556B662BA}" srcOrd="0" destOrd="0" presId="urn:microsoft.com/office/officeart/2005/8/layout/cycle2"/>
    <dgm:cxn modelId="{85E61F70-E6A0-9144-8D8B-B3D2A9358474}" srcId="{CE7FAE0C-D21F-8D49-B2CD-AA41D37E5789}" destId="{275ADF59-98FB-FF4B-957B-52AABBC112A7}" srcOrd="5" destOrd="0" parTransId="{55C6E76B-90D2-4B4C-983A-106596FE4278}" sibTransId="{8E120EB3-FADA-4E49-99E2-D71D9AC54432}"/>
    <dgm:cxn modelId="{2742C538-3150-BD49-BCB3-D5B05A4FBD24}" type="presOf" srcId="{18F28030-3C68-8A4C-9AC1-9ED499F5B934}" destId="{887F54A4-78FD-184F-AC6C-4B5CCF66946F}" srcOrd="0" destOrd="0" presId="urn:microsoft.com/office/officeart/2005/8/layout/cycle2"/>
    <dgm:cxn modelId="{0CAAA69F-CCF7-884A-A580-C237FB9185D5}" srcId="{CE7FAE0C-D21F-8D49-B2CD-AA41D37E5789}" destId="{1600C8A5-82D2-BC41-A112-21E08F00B9A3}" srcOrd="2" destOrd="0" parTransId="{08AE24B5-743B-E44C-A171-AE0429720257}" sibTransId="{FDE5ECA1-FDAF-4043-BBC2-24E93D3B7438}"/>
    <dgm:cxn modelId="{88C84C9C-A32C-4B4F-9C85-0FD776763F56}" type="presOf" srcId="{6A3CA7AE-64C9-BE4F-8412-97CF3AEAD951}" destId="{8F556E83-742C-7143-884F-03F21196AB44}" srcOrd="1" destOrd="0" presId="urn:microsoft.com/office/officeart/2005/8/layout/cycle2"/>
    <dgm:cxn modelId="{313F73AD-B978-2846-BC24-DD0FDDA7B4E0}" type="presOf" srcId="{F378CBFB-3C7E-2C47-8415-BB9E077B6A7F}" destId="{5B209587-5DED-A34C-90C3-C0E9C443A5FF}" srcOrd="0" destOrd="0" presId="urn:microsoft.com/office/officeart/2005/8/layout/cycle2"/>
    <dgm:cxn modelId="{7810A3AB-78A6-3D48-A0CE-FB0A6CAA6D62}" type="presOf" srcId="{FDE5ECA1-FDAF-4043-BBC2-24E93D3B7438}" destId="{95EF2540-D2EA-6B41-8D49-953E9477E44A}" srcOrd="1" destOrd="0" presId="urn:microsoft.com/office/officeart/2005/8/layout/cycle2"/>
    <dgm:cxn modelId="{6543E6A0-1888-B44A-92E0-3F2601F32FE3}" type="presOf" srcId="{1A2F6C04-A818-E245-8AB4-0B357179B52D}" destId="{A3FB7355-5890-4041-BF10-0C5E98F21449}" srcOrd="0" destOrd="0" presId="urn:microsoft.com/office/officeart/2005/8/layout/cycle2"/>
    <dgm:cxn modelId="{D4A247D1-C481-0445-812C-4AA2B871676D}" type="presOf" srcId="{2EDE90C6-7E28-FF46-8882-E24A51E9EF75}" destId="{15B0F360-4462-8C4B-9D40-635F5E61D3F3}" srcOrd="0" destOrd="0" presId="urn:microsoft.com/office/officeart/2005/8/layout/cycle2"/>
    <dgm:cxn modelId="{26429794-6C31-6F4D-9405-0AA50CE71CE5}" type="presParOf" srcId="{03E7E012-E90E-8142-A458-E54556B662BA}" destId="{1407C1D4-FC7E-E54F-877E-519068CD7400}" srcOrd="0" destOrd="0" presId="urn:microsoft.com/office/officeart/2005/8/layout/cycle2"/>
    <dgm:cxn modelId="{EF884E31-998F-E24D-896F-EB0071E774C5}" type="presParOf" srcId="{03E7E012-E90E-8142-A458-E54556B662BA}" destId="{B664CC00-464F-874C-8262-52809FC821BF}" srcOrd="1" destOrd="0" presId="urn:microsoft.com/office/officeart/2005/8/layout/cycle2"/>
    <dgm:cxn modelId="{56C9407B-18D4-DE48-BCA9-03509E48122A}" type="presParOf" srcId="{B664CC00-464F-874C-8262-52809FC821BF}" destId="{457A1304-C0BA-574B-BA83-B7005B4AA066}" srcOrd="0" destOrd="0" presId="urn:microsoft.com/office/officeart/2005/8/layout/cycle2"/>
    <dgm:cxn modelId="{5A215FAE-F122-1D40-9303-D5490BD735B2}" type="presParOf" srcId="{03E7E012-E90E-8142-A458-E54556B662BA}" destId="{147AE975-09C5-A349-8864-0BC1AD7F2C43}" srcOrd="2" destOrd="0" presId="urn:microsoft.com/office/officeart/2005/8/layout/cycle2"/>
    <dgm:cxn modelId="{F01F4A1A-A9B4-D541-B458-7CBB58BCA420}" type="presParOf" srcId="{03E7E012-E90E-8142-A458-E54556B662BA}" destId="{3CA53DC8-089E-6744-9345-CB26C7274D41}" srcOrd="3" destOrd="0" presId="urn:microsoft.com/office/officeart/2005/8/layout/cycle2"/>
    <dgm:cxn modelId="{1F6A6B08-D6CF-F941-8D9A-141B6BC0DD2F}" type="presParOf" srcId="{3CA53DC8-089E-6744-9345-CB26C7274D41}" destId="{8F556E83-742C-7143-884F-03F21196AB44}" srcOrd="0" destOrd="0" presId="urn:microsoft.com/office/officeart/2005/8/layout/cycle2"/>
    <dgm:cxn modelId="{67F2873D-4120-A44B-8A19-DD69F4BFEFC4}" type="presParOf" srcId="{03E7E012-E90E-8142-A458-E54556B662BA}" destId="{5AC9EA42-F517-D84E-A2FA-41497E17AE01}" srcOrd="4" destOrd="0" presId="urn:microsoft.com/office/officeart/2005/8/layout/cycle2"/>
    <dgm:cxn modelId="{426FEA86-465B-0F48-BCBF-4203408832F0}" type="presParOf" srcId="{03E7E012-E90E-8142-A458-E54556B662BA}" destId="{93B1AE96-C413-CF48-B666-DD68653224A3}" srcOrd="5" destOrd="0" presId="urn:microsoft.com/office/officeart/2005/8/layout/cycle2"/>
    <dgm:cxn modelId="{71135069-22C5-944C-A46E-215274B41B52}" type="presParOf" srcId="{93B1AE96-C413-CF48-B666-DD68653224A3}" destId="{95EF2540-D2EA-6B41-8D49-953E9477E44A}" srcOrd="0" destOrd="0" presId="urn:microsoft.com/office/officeart/2005/8/layout/cycle2"/>
    <dgm:cxn modelId="{BA7B1A38-A647-BA45-B05A-F2E71140A3EF}" type="presParOf" srcId="{03E7E012-E90E-8142-A458-E54556B662BA}" destId="{15B0F360-4462-8C4B-9D40-635F5E61D3F3}" srcOrd="6" destOrd="0" presId="urn:microsoft.com/office/officeart/2005/8/layout/cycle2"/>
    <dgm:cxn modelId="{B9453324-1C41-624A-9DBE-82ACC7BC7B96}" type="presParOf" srcId="{03E7E012-E90E-8142-A458-E54556B662BA}" destId="{A3FB7355-5890-4041-BF10-0C5E98F21449}" srcOrd="7" destOrd="0" presId="urn:microsoft.com/office/officeart/2005/8/layout/cycle2"/>
    <dgm:cxn modelId="{44E16B84-9BBE-0A44-A2E4-16A0A4F85CE2}" type="presParOf" srcId="{A3FB7355-5890-4041-BF10-0C5E98F21449}" destId="{89E91DAA-A8C7-8942-95D3-751DD23E4BB2}" srcOrd="0" destOrd="0" presId="urn:microsoft.com/office/officeart/2005/8/layout/cycle2"/>
    <dgm:cxn modelId="{924C297D-4FE5-2A48-BDAE-9FC773370605}" type="presParOf" srcId="{03E7E012-E90E-8142-A458-E54556B662BA}" destId="{AD26DB59-FEC9-5641-B5C2-D50844FE60EF}" srcOrd="8" destOrd="0" presId="urn:microsoft.com/office/officeart/2005/8/layout/cycle2"/>
    <dgm:cxn modelId="{617ECE17-D2D9-A444-8819-18D3A374FC6B}" type="presParOf" srcId="{03E7E012-E90E-8142-A458-E54556B662BA}" destId="{887F54A4-78FD-184F-AC6C-4B5CCF66946F}" srcOrd="9" destOrd="0" presId="urn:microsoft.com/office/officeart/2005/8/layout/cycle2"/>
    <dgm:cxn modelId="{16D96768-0A0A-884B-B02A-F8DD289158BD}" type="presParOf" srcId="{887F54A4-78FD-184F-AC6C-4B5CCF66946F}" destId="{1C877A32-E2B9-B04D-BF0E-AAB6FC4A9720}" srcOrd="0" destOrd="0" presId="urn:microsoft.com/office/officeart/2005/8/layout/cycle2"/>
    <dgm:cxn modelId="{B8E047FD-16D4-CD4B-9A18-D5CD8168F8C9}" type="presParOf" srcId="{03E7E012-E90E-8142-A458-E54556B662BA}" destId="{FAF9EC22-D08F-8A43-83C1-E708EFC988FA}" srcOrd="10" destOrd="0" presId="urn:microsoft.com/office/officeart/2005/8/layout/cycle2"/>
    <dgm:cxn modelId="{4AC5B547-F7CD-1A4E-AF8B-ECCEFA414410}" type="presParOf" srcId="{03E7E012-E90E-8142-A458-E54556B662BA}" destId="{7AECFC75-D864-794A-BBE8-23F5AE52E6C7}" srcOrd="11" destOrd="0" presId="urn:microsoft.com/office/officeart/2005/8/layout/cycle2"/>
    <dgm:cxn modelId="{7407A8A6-3A83-874D-84E7-02284AA6D3A5}" type="presParOf" srcId="{7AECFC75-D864-794A-BBE8-23F5AE52E6C7}" destId="{2FD3CD6F-47CF-DF4E-B809-6E37D5E91721}" srcOrd="0" destOrd="0" presId="urn:microsoft.com/office/officeart/2005/8/layout/cycle2"/>
    <dgm:cxn modelId="{E6CCB8E4-A630-7148-A7AD-9C7A7B4BE5F6}" type="presParOf" srcId="{03E7E012-E90E-8142-A458-E54556B662BA}" destId="{2C4098B5-8A96-A44E-9F88-A8330DD3F8D2}" srcOrd="12" destOrd="0" presId="urn:microsoft.com/office/officeart/2005/8/layout/cycle2"/>
    <dgm:cxn modelId="{8C154D64-CD4D-7C40-B356-44CB69ED29D5}" type="presParOf" srcId="{03E7E012-E90E-8142-A458-E54556B662BA}" destId="{937BB848-0090-2A4F-93D6-0863C8A9A9D8}" srcOrd="13" destOrd="0" presId="urn:microsoft.com/office/officeart/2005/8/layout/cycle2"/>
    <dgm:cxn modelId="{82F5FB8A-A686-594A-9EF9-E6E747D8BC8E}" type="presParOf" srcId="{937BB848-0090-2A4F-93D6-0863C8A9A9D8}" destId="{9DA31C0A-24E9-9E4F-ABA1-A575C52B1E10}" srcOrd="0" destOrd="0" presId="urn:microsoft.com/office/officeart/2005/8/layout/cycle2"/>
    <dgm:cxn modelId="{BF96B4D1-66C2-9549-972C-F3B2C6717238}" type="presParOf" srcId="{03E7E012-E90E-8142-A458-E54556B662BA}" destId="{F94FD4AA-38A1-634B-A046-2716DDEF8D80}" srcOrd="14" destOrd="0" presId="urn:microsoft.com/office/officeart/2005/8/layout/cycle2"/>
    <dgm:cxn modelId="{04175FB4-CA62-1448-97BE-BF76625FE864}" type="presParOf" srcId="{03E7E012-E90E-8142-A458-E54556B662BA}" destId="{349AE6D3-A042-B846-95DF-C1F524B90CB0}" srcOrd="15" destOrd="0" presId="urn:microsoft.com/office/officeart/2005/8/layout/cycle2"/>
    <dgm:cxn modelId="{D13E1AFE-75C3-A546-92ED-FC36004B4EFC}" type="presParOf" srcId="{349AE6D3-A042-B846-95DF-C1F524B90CB0}" destId="{98B25A17-B150-754C-BCD4-3090E416D161}" srcOrd="0" destOrd="0" presId="urn:microsoft.com/office/officeart/2005/8/layout/cycle2"/>
    <dgm:cxn modelId="{81E98103-B713-4C42-AB09-890F20DB54AC}" type="presParOf" srcId="{03E7E012-E90E-8142-A458-E54556B662BA}" destId="{5B209587-5DED-A34C-90C3-C0E9C443A5FF}" srcOrd="16" destOrd="0" presId="urn:microsoft.com/office/officeart/2005/8/layout/cycle2"/>
    <dgm:cxn modelId="{BC2A65FF-ECEA-7649-9256-0AFE912B2D3E}" type="presParOf" srcId="{03E7E012-E90E-8142-A458-E54556B662BA}" destId="{17A8C676-1DE5-CB44-B85C-3B72AAC7CD94}" srcOrd="17" destOrd="0" presId="urn:microsoft.com/office/officeart/2005/8/layout/cycle2"/>
    <dgm:cxn modelId="{925BA33E-799E-1248-91FE-58D80829F2C7}" type="presParOf" srcId="{17A8C676-1DE5-CB44-B85C-3B72AAC7CD94}" destId="{C1C49B0B-546D-024A-AB25-8784840D6C0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4AFB5A3-1922-2344-B743-3A245100417A}"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lang="en-US"/>
        </a:p>
      </dgm:t>
    </dgm:pt>
    <dgm:pt modelId="{22AF435D-5C82-3842-BCE5-F4F02E214B8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Student Success: Policy data pathways</a:t>
          </a:r>
          <a:endParaRPr lang="en-US" sz="2000" dirty="0"/>
        </a:p>
      </dgm:t>
    </dgm:pt>
    <dgm:pt modelId="{25F3665F-1CFE-C94C-81E3-3E8A61C7BFF7}" type="parTrans" cxnId="{A87DFC34-A056-FF41-A1DD-B3B66AF43E5B}">
      <dgm:prSet/>
      <dgm:spPr/>
      <dgm:t>
        <a:bodyPr/>
        <a:lstStyle/>
        <a:p>
          <a:endParaRPr lang="en-US"/>
        </a:p>
      </dgm:t>
    </dgm:pt>
    <dgm:pt modelId="{CF3E3911-93D7-2244-82CA-FDBA18E1620C}" type="sibTrans" cxnId="{A87DFC34-A056-FF41-A1DD-B3B66AF43E5B}">
      <dgm:prSet/>
      <dgm:spPr/>
      <dgm:t>
        <a:bodyPr/>
        <a:lstStyle/>
        <a:p>
          <a:endParaRPr lang="en-US"/>
        </a:p>
      </dgm:t>
    </dgm:pt>
    <dgm:pt modelId="{07F31DB8-FCFE-F24F-934F-C11C8B440E67}">
      <dgm:prSet phldrT="[Text]"/>
      <dgm:spPr/>
      <dgm:t>
        <a:bodyPr/>
        <a:lstStyle/>
        <a:p>
          <a:r>
            <a:rPr lang="en-US" dirty="0" smtClean="0"/>
            <a:t>Outcomes</a:t>
          </a:r>
          <a:endParaRPr lang="en-US" dirty="0"/>
        </a:p>
      </dgm:t>
    </dgm:pt>
    <dgm:pt modelId="{DB9CBE3B-E27C-F94D-8A2A-7037406F5013}" type="parTrans" cxnId="{2C9555DA-EF33-3040-89C7-9ABB5C4DF5D3}">
      <dgm:prSet/>
      <dgm:spPr/>
      <dgm:t>
        <a:bodyPr/>
        <a:lstStyle/>
        <a:p>
          <a:endParaRPr lang="en-US"/>
        </a:p>
      </dgm:t>
    </dgm:pt>
    <dgm:pt modelId="{43FFF5E8-4BC6-F54F-92C5-81124DD00D13}" type="sibTrans" cxnId="{2C9555DA-EF33-3040-89C7-9ABB5C4DF5D3}">
      <dgm:prSet/>
      <dgm:spPr/>
      <dgm:t>
        <a:bodyPr/>
        <a:lstStyle/>
        <a:p>
          <a:endParaRPr lang="en-US"/>
        </a:p>
      </dgm:t>
    </dgm:pt>
    <dgm:pt modelId="{8EEA5458-AB28-5D48-B075-BE22EC8C0712}">
      <dgm:prSet phldrT="[Text]"/>
      <dgm:spPr/>
      <dgm:t>
        <a:bodyPr/>
        <a:lstStyle/>
        <a:p>
          <a:r>
            <a:rPr lang="en-US" dirty="0" smtClean="0"/>
            <a:t>Partnerships</a:t>
          </a:r>
          <a:endParaRPr lang="en-US" dirty="0"/>
        </a:p>
      </dgm:t>
    </dgm:pt>
    <dgm:pt modelId="{8A92A2CE-5151-A44C-990D-0EEFE3534EF4}" type="parTrans" cxnId="{2CCE6E54-B7ED-9444-98D6-9E964FB68E1E}">
      <dgm:prSet/>
      <dgm:spPr/>
      <dgm:t>
        <a:bodyPr/>
        <a:lstStyle/>
        <a:p>
          <a:endParaRPr lang="en-US"/>
        </a:p>
      </dgm:t>
    </dgm:pt>
    <dgm:pt modelId="{DCBC0008-B244-F542-9342-ACC9157C2510}" type="sibTrans" cxnId="{2CCE6E54-B7ED-9444-98D6-9E964FB68E1E}">
      <dgm:prSet/>
      <dgm:spPr/>
      <dgm:t>
        <a:bodyPr/>
        <a:lstStyle/>
        <a:p>
          <a:endParaRPr lang="en-US"/>
        </a:p>
      </dgm:t>
    </dgm:pt>
    <dgm:pt modelId="{3F8328D4-FDFF-AE47-AC16-8DD5E45C7469}">
      <dgm:prSet phldrT="[Text]"/>
      <dgm:spPr/>
      <dgm:t>
        <a:bodyPr/>
        <a:lstStyle/>
        <a:p>
          <a:r>
            <a:rPr lang="en-US" dirty="0" smtClean="0"/>
            <a:t>Research</a:t>
          </a:r>
          <a:endParaRPr lang="en-US" dirty="0"/>
        </a:p>
      </dgm:t>
    </dgm:pt>
    <dgm:pt modelId="{2D4F451E-44C7-BA4E-833E-1743D57D67A4}" type="parTrans" cxnId="{0E6608BF-DDED-3144-9716-7F662E275E76}">
      <dgm:prSet/>
      <dgm:spPr/>
      <dgm:t>
        <a:bodyPr/>
        <a:lstStyle/>
        <a:p>
          <a:endParaRPr lang="en-US"/>
        </a:p>
      </dgm:t>
    </dgm:pt>
    <dgm:pt modelId="{EF2744EE-0D68-7040-9AA2-4E7E5842A232}" type="sibTrans" cxnId="{0E6608BF-DDED-3144-9716-7F662E275E76}">
      <dgm:prSet/>
      <dgm:spPr/>
      <dgm:t>
        <a:bodyPr/>
        <a:lstStyle/>
        <a:p>
          <a:endParaRPr lang="en-US"/>
        </a:p>
      </dgm:t>
    </dgm:pt>
    <dgm:pt modelId="{0B409CE1-FE32-9447-8F7B-817A6943FC3E}">
      <dgm:prSet phldrT="[Text]"/>
      <dgm:spPr/>
      <dgm:t>
        <a:bodyPr/>
        <a:lstStyle/>
        <a:p>
          <a:r>
            <a:rPr lang="en-US" dirty="0" smtClean="0"/>
            <a:t>Innovation</a:t>
          </a:r>
        </a:p>
        <a:p>
          <a:r>
            <a:rPr lang="en-US" smtClean="0"/>
            <a:t>‘Spotlights’</a:t>
          </a:r>
          <a:endParaRPr lang="en-US" dirty="0"/>
        </a:p>
      </dgm:t>
    </dgm:pt>
    <dgm:pt modelId="{544169C9-D231-F74E-BACF-274FAA20FF0D}" type="parTrans" cxnId="{1669E348-2E86-8F42-960B-3B54E283013D}">
      <dgm:prSet/>
      <dgm:spPr/>
      <dgm:t>
        <a:bodyPr/>
        <a:lstStyle/>
        <a:p>
          <a:endParaRPr lang="en-US"/>
        </a:p>
      </dgm:t>
    </dgm:pt>
    <dgm:pt modelId="{10D5D6A6-5FC0-EB4A-A3D1-8276303BC2ED}" type="sibTrans" cxnId="{1669E348-2E86-8F42-960B-3B54E283013D}">
      <dgm:prSet/>
      <dgm:spPr/>
      <dgm:t>
        <a:bodyPr/>
        <a:lstStyle/>
        <a:p>
          <a:endParaRPr lang="en-US"/>
        </a:p>
      </dgm:t>
    </dgm:pt>
    <dgm:pt modelId="{9B471031-CB81-7749-990C-163EC7F34386}" type="pres">
      <dgm:prSet presAssocID="{94AFB5A3-1922-2344-B743-3A245100417A}" presName="composite" presStyleCnt="0">
        <dgm:presLayoutVars>
          <dgm:chMax val="1"/>
          <dgm:dir/>
          <dgm:resizeHandles val="exact"/>
        </dgm:presLayoutVars>
      </dgm:prSet>
      <dgm:spPr/>
      <dgm:t>
        <a:bodyPr/>
        <a:lstStyle/>
        <a:p>
          <a:endParaRPr lang="en-NZ"/>
        </a:p>
      </dgm:t>
    </dgm:pt>
    <dgm:pt modelId="{B37852CB-7883-A343-97F0-2BCDB45D408F}" type="pres">
      <dgm:prSet presAssocID="{94AFB5A3-1922-2344-B743-3A245100417A}" presName="radial" presStyleCnt="0">
        <dgm:presLayoutVars>
          <dgm:animLvl val="ctr"/>
        </dgm:presLayoutVars>
      </dgm:prSet>
      <dgm:spPr/>
    </dgm:pt>
    <dgm:pt modelId="{53D012E4-FA7A-2642-AD18-07BFCDDD247B}" type="pres">
      <dgm:prSet presAssocID="{22AF435D-5C82-3842-BCE5-F4F02E214B86}" presName="centerShape" presStyleLbl="vennNode1" presStyleIdx="0" presStyleCnt="5" custScaleX="68792" custScaleY="68195"/>
      <dgm:spPr/>
      <dgm:t>
        <a:bodyPr/>
        <a:lstStyle/>
        <a:p>
          <a:endParaRPr lang="en-US"/>
        </a:p>
      </dgm:t>
    </dgm:pt>
    <dgm:pt modelId="{9447A3C5-E313-0949-AB8C-ED0AEEF214C4}" type="pres">
      <dgm:prSet presAssocID="{07F31DB8-FCFE-F24F-934F-C11C8B440E67}" presName="node" presStyleLbl="vennNode1" presStyleIdx="1" presStyleCnt="5">
        <dgm:presLayoutVars>
          <dgm:bulletEnabled val="1"/>
        </dgm:presLayoutVars>
      </dgm:prSet>
      <dgm:spPr/>
      <dgm:t>
        <a:bodyPr/>
        <a:lstStyle/>
        <a:p>
          <a:endParaRPr lang="en-US"/>
        </a:p>
      </dgm:t>
    </dgm:pt>
    <dgm:pt modelId="{502DC167-4D10-EA49-ABBD-58872A874E4E}" type="pres">
      <dgm:prSet presAssocID="{8EEA5458-AB28-5D48-B075-BE22EC8C0712}" presName="node" presStyleLbl="vennNode1" presStyleIdx="2" presStyleCnt="5">
        <dgm:presLayoutVars>
          <dgm:bulletEnabled val="1"/>
        </dgm:presLayoutVars>
      </dgm:prSet>
      <dgm:spPr/>
      <dgm:t>
        <a:bodyPr/>
        <a:lstStyle/>
        <a:p>
          <a:endParaRPr lang="en-US"/>
        </a:p>
      </dgm:t>
    </dgm:pt>
    <dgm:pt modelId="{9D47081E-F9F6-4540-9E33-64DF4639C4D1}" type="pres">
      <dgm:prSet presAssocID="{3F8328D4-FDFF-AE47-AC16-8DD5E45C7469}" presName="node" presStyleLbl="vennNode1" presStyleIdx="3" presStyleCnt="5">
        <dgm:presLayoutVars>
          <dgm:bulletEnabled val="1"/>
        </dgm:presLayoutVars>
      </dgm:prSet>
      <dgm:spPr/>
      <dgm:t>
        <a:bodyPr/>
        <a:lstStyle/>
        <a:p>
          <a:endParaRPr lang="en-US"/>
        </a:p>
      </dgm:t>
    </dgm:pt>
    <dgm:pt modelId="{3D1440D0-B9D0-BB44-9CEE-207352E6C3B7}" type="pres">
      <dgm:prSet presAssocID="{0B409CE1-FE32-9447-8F7B-817A6943FC3E}" presName="node" presStyleLbl="vennNode1" presStyleIdx="4" presStyleCnt="5">
        <dgm:presLayoutVars>
          <dgm:bulletEnabled val="1"/>
        </dgm:presLayoutVars>
      </dgm:prSet>
      <dgm:spPr/>
      <dgm:t>
        <a:bodyPr/>
        <a:lstStyle/>
        <a:p>
          <a:endParaRPr lang="en-NZ"/>
        </a:p>
      </dgm:t>
    </dgm:pt>
  </dgm:ptLst>
  <dgm:cxnLst>
    <dgm:cxn modelId="{1669E348-2E86-8F42-960B-3B54E283013D}" srcId="{22AF435D-5C82-3842-BCE5-F4F02E214B86}" destId="{0B409CE1-FE32-9447-8F7B-817A6943FC3E}" srcOrd="3" destOrd="0" parTransId="{544169C9-D231-F74E-BACF-274FAA20FF0D}" sibTransId="{10D5D6A6-5FC0-EB4A-A3D1-8276303BC2ED}"/>
    <dgm:cxn modelId="{F9825BD4-1E40-144E-8C31-5105F4DE3A09}" type="presOf" srcId="{07F31DB8-FCFE-F24F-934F-C11C8B440E67}" destId="{9447A3C5-E313-0949-AB8C-ED0AEEF214C4}" srcOrd="0" destOrd="0" presId="urn:microsoft.com/office/officeart/2005/8/layout/radial3"/>
    <dgm:cxn modelId="{A289A8A1-F690-5B44-8483-FA77E483E6A4}" type="presOf" srcId="{94AFB5A3-1922-2344-B743-3A245100417A}" destId="{9B471031-CB81-7749-990C-163EC7F34386}" srcOrd="0" destOrd="0" presId="urn:microsoft.com/office/officeart/2005/8/layout/radial3"/>
    <dgm:cxn modelId="{8C037800-5BB1-3449-853E-AAE311531B33}" type="presOf" srcId="{3F8328D4-FDFF-AE47-AC16-8DD5E45C7469}" destId="{9D47081E-F9F6-4540-9E33-64DF4639C4D1}" srcOrd="0" destOrd="0" presId="urn:microsoft.com/office/officeart/2005/8/layout/radial3"/>
    <dgm:cxn modelId="{0D1AF7E2-6B43-5945-B458-D62FED5EDB10}" type="presOf" srcId="{22AF435D-5C82-3842-BCE5-F4F02E214B86}" destId="{53D012E4-FA7A-2642-AD18-07BFCDDD247B}" srcOrd="0" destOrd="0" presId="urn:microsoft.com/office/officeart/2005/8/layout/radial3"/>
    <dgm:cxn modelId="{2C9555DA-EF33-3040-89C7-9ABB5C4DF5D3}" srcId="{22AF435D-5C82-3842-BCE5-F4F02E214B86}" destId="{07F31DB8-FCFE-F24F-934F-C11C8B440E67}" srcOrd="0" destOrd="0" parTransId="{DB9CBE3B-E27C-F94D-8A2A-7037406F5013}" sibTransId="{43FFF5E8-4BC6-F54F-92C5-81124DD00D13}"/>
    <dgm:cxn modelId="{0E6608BF-DDED-3144-9716-7F662E275E76}" srcId="{22AF435D-5C82-3842-BCE5-F4F02E214B86}" destId="{3F8328D4-FDFF-AE47-AC16-8DD5E45C7469}" srcOrd="2" destOrd="0" parTransId="{2D4F451E-44C7-BA4E-833E-1743D57D67A4}" sibTransId="{EF2744EE-0D68-7040-9AA2-4E7E5842A232}"/>
    <dgm:cxn modelId="{8C947B1A-D4C2-774E-B5A8-CA4064BD89D6}" type="presOf" srcId="{8EEA5458-AB28-5D48-B075-BE22EC8C0712}" destId="{502DC167-4D10-EA49-ABBD-58872A874E4E}" srcOrd="0" destOrd="0" presId="urn:microsoft.com/office/officeart/2005/8/layout/radial3"/>
    <dgm:cxn modelId="{2CCE6E54-B7ED-9444-98D6-9E964FB68E1E}" srcId="{22AF435D-5C82-3842-BCE5-F4F02E214B86}" destId="{8EEA5458-AB28-5D48-B075-BE22EC8C0712}" srcOrd="1" destOrd="0" parTransId="{8A92A2CE-5151-A44C-990D-0EEFE3534EF4}" sibTransId="{DCBC0008-B244-F542-9342-ACC9157C2510}"/>
    <dgm:cxn modelId="{A87DFC34-A056-FF41-A1DD-B3B66AF43E5B}" srcId="{94AFB5A3-1922-2344-B743-3A245100417A}" destId="{22AF435D-5C82-3842-BCE5-F4F02E214B86}" srcOrd="0" destOrd="0" parTransId="{25F3665F-1CFE-C94C-81E3-3E8A61C7BFF7}" sibTransId="{CF3E3911-93D7-2244-82CA-FDBA18E1620C}"/>
    <dgm:cxn modelId="{01D3D869-7845-D241-BA00-DFC8472DFC95}" type="presOf" srcId="{0B409CE1-FE32-9447-8F7B-817A6943FC3E}" destId="{3D1440D0-B9D0-BB44-9CEE-207352E6C3B7}" srcOrd="0" destOrd="0" presId="urn:microsoft.com/office/officeart/2005/8/layout/radial3"/>
    <dgm:cxn modelId="{20FAF2D4-BCFB-B743-9EF8-DAAFDE391548}" type="presParOf" srcId="{9B471031-CB81-7749-990C-163EC7F34386}" destId="{B37852CB-7883-A343-97F0-2BCDB45D408F}" srcOrd="0" destOrd="0" presId="urn:microsoft.com/office/officeart/2005/8/layout/radial3"/>
    <dgm:cxn modelId="{547145A4-D332-584C-B204-65940D4A38F7}" type="presParOf" srcId="{B37852CB-7883-A343-97F0-2BCDB45D408F}" destId="{53D012E4-FA7A-2642-AD18-07BFCDDD247B}" srcOrd="0" destOrd="0" presId="urn:microsoft.com/office/officeart/2005/8/layout/radial3"/>
    <dgm:cxn modelId="{60A146B7-7BDD-EF45-A59F-A6452A454B8D}" type="presParOf" srcId="{B37852CB-7883-A343-97F0-2BCDB45D408F}" destId="{9447A3C5-E313-0949-AB8C-ED0AEEF214C4}" srcOrd="1" destOrd="0" presId="urn:microsoft.com/office/officeart/2005/8/layout/radial3"/>
    <dgm:cxn modelId="{6328F6AF-8B5B-A94B-8F38-34E3EE2A0B14}" type="presParOf" srcId="{B37852CB-7883-A343-97F0-2BCDB45D408F}" destId="{502DC167-4D10-EA49-ABBD-58872A874E4E}" srcOrd="2" destOrd="0" presId="urn:microsoft.com/office/officeart/2005/8/layout/radial3"/>
    <dgm:cxn modelId="{645EED2E-FBC5-5A4F-9891-B088BB1FF268}" type="presParOf" srcId="{B37852CB-7883-A343-97F0-2BCDB45D408F}" destId="{9D47081E-F9F6-4540-9E33-64DF4639C4D1}" srcOrd="3" destOrd="0" presId="urn:microsoft.com/office/officeart/2005/8/layout/radial3"/>
    <dgm:cxn modelId="{AEA691BA-E159-6F43-B7B7-6778457BB0B7}" type="presParOf" srcId="{B37852CB-7883-A343-97F0-2BCDB45D408F}" destId="{3D1440D0-B9D0-BB44-9CEE-207352E6C3B7}"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087DF-F785-4342-83B4-E32CE6736B3E}" type="doc">
      <dgm:prSet loTypeId="urn:microsoft.com/office/officeart/2005/8/layout/radial6" loCatId="" qsTypeId="urn:microsoft.com/office/officeart/2005/8/quickstyle/3D4" qsCatId="3D" csTypeId="urn:microsoft.com/office/officeart/2005/8/colors/accent4_4" csCatId="accent4" phldr="1"/>
      <dgm:spPr/>
      <dgm:t>
        <a:bodyPr/>
        <a:lstStyle/>
        <a:p>
          <a:endParaRPr lang="en-US"/>
        </a:p>
      </dgm:t>
    </dgm:pt>
    <dgm:pt modelId="{33DC7C7B-2F2E-8048-A28C-7128598020C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t>Student learner</a:t>
          </a:r>
          <a:endParaRPr lang="en-US" sz="2000" b="1" dirty="0" smtClean="0"/>
        </a:p>
        <a:p>
          <a:pPr defTabSz="2889250">
            <a:lnSpc>
              <a:spcPct val="90000"/>
            </a:lnSpc>
            <a:spcBef>
              <a:spcPct val="0"/>
            </a:spcBef>
            <a:spcAft>
              <a:spcPct val="35000"/>
            </a:spcAft>
          </a:pPr>
          <a:endParaRPr lang="en-US" b="1" dirty="0"/>
        </a:p>
      </dgm:t>
    </dgm:pt>
    <dgm:pt modelId="{5799F819-8158-A749-9AA1-9718B4488A20}" type="parTrans" cxnId="{254AC020-8A7D-2949-86BD-7CCBB92A373C}">
      <dgm:prSet/>
      <dgm:spPr/>
      <dgm:t>
        <a:bodyPr/>
        <a:lstStyle/>
        <a:p>
          <a:endParaRPr lang="en-US"/>
        </a:p>
      </dgm:t>
    </dgm:pt>
    <dgm:pt modelId="{FB076F96-5096-F74A-8E32-11B43F324461}" type="sibTrans" cxnId="{254AC020-8A7D-2949-86BD-7CCBB92A373C}">
      <dgm:prSet/>
      <dgm:spPr/>
      <dgm:t>
        <a:bodyPr/>
        <a:lstStyle/>
        <a:p>
          <a:endParaRPr lang="en-US"/>
        </a:p>
      </dgm:t>
    </dgm:pt>
    <dgm:pt modelId="{6CF47845-4A7C-2B4F-975F-F8918F6C00C0}">
      <dgm:prSet phldrT="[Text]" custT="1"/>
      <dgm:spPr/>
      <dgm:t>
        <a:bodyPr/>
        <a:lstStyle/>
        <a:p>
          <a:r>
            <a:rPr lang="en-US" sz="2000" b="1" dirty="0" smtClean="0"/>
            <a:t>Institution practices</a:t>
          </a:r>
          <a:endParaRPr lang="en-US" sz="2000" b="1" dirty="0"/>
        </a:p>
      </dgm:t>
    </dgm:pt>
    <dgm:pt modelId="{3AD5EDF2-07AD-854E-B61B-E9005556E96A}" type="parTrans" cxnId="{3C01D3F4-929C-904B-81CF-83B29DB56B90}">
      <dgm:prSet/>
      <dgm:spPr/>
      <dgm:t>
        <a:bodyPr/>
        <a:lstStyle/>
        <a:p>
          <a:endParaRPr lang="en-US"/>
        </a:p>
      </dgm:t>
    </dgm:pt>
    <dgm:pt modelId="{5731CBB4-8BF2-A142-95F5-75C6288FC766}" type="sibTrans" cxnId="{3C01D3F4-929C-904B-81CF-83B29DB56B90}">
      <dgm:prSet/>
      <dgm:spPr/>
      <dgm:t>
        <a:bodyPr/>
        <a:lstStyle/>
        <a:p>
          <a:endParaRPr lang="en-US"/>
        </a:p>
      </dgm:t>
    </dgm:pt>
    <dgm:pt modelId="{63814D8B-E102-8E4F-8CFB-B2CA4FE11A9F}">
      <dgm:prSet phldrT="[Text]" custT="1"/>
      <dgm:spPr/>
      <dgm:t>
        <a:bodyPr/>
        <a:lstStyle/>
        <a:p>
          <a:r>
            <a:rPr lang="en-US" sz="2000" b="1" smtClean="0"/>
            <a:t>Government policy</a:t>
          </a:r>
          <a:endParaRPr lang="en-US" sz="1800" b="1" dirty="0"/>
        </a:p>
      </dgm:t>
    </dgm:pt>
    <dgm:pt modelId="{0EA58CFF-B58A-BD49-93E8-D73AE5D595FE}" type="parTrans" cxnId="{86E16FA1-9646-4344-8C8F-ED361CEC13A7}">
      <dgm:prSet/>
      <dgm:spPr/>
      <dgm:t>
        <a:bodyPr/>
        <a:lstStyle/>
        <a:p>
          <a:endParaRPr lang="en-US"/>
        </a:p>
      </dgm:t>
    </dgm:pt>
    <dgm:pt modelId="{229258DA-675D-274E-8357-7B63D6A8BBC8}" type="sibTrans" cxnId="{86E16FA1-9646-4344-8C8F-ED361CEC13A7}">
      <dgm:prSet/>
      <dgm:spPr/>
      <dgm:t>
        <a:bodyPr/>
        <a:lstStyle/>
        <a:p>
          <a:endParaRPr lang="en-US"/>
        </a:p>
      </dgm:t>
    </dgm:pt>
    <dgm:pt modelId="{8F054947-3138-1A45-BEC4-3618A625FDE4}">
      <dgm:prSet phldrT="[Text]" custT="1"/>
      <dgm:spPr/>
      <dgm:t>
        <a:bodyPr/>
        <a:lstStyle/>
        <a:p>
          <a:r>
            <a:rPr lang="en-US" sz="1800" b="1" dirty="0" smtClean="0"/>
            <a:t>Employment &amp; business</a:t>
          </a:r>
          <a:endParaRPr lang="en-US" sz="1800" b="1" dirty="0"/>
        </a:p>
      </dgm:t>
    </dgm:pt>
    <dgm:pt modelId="{5B72A8E1-93D3-8B4C-B2C1-4E8E1FF83810}" type="parTrans" cxnId="{82783F3A-75AF-DA40-90D5-5FA2A7B5C94B}">
      <dgm:prSet/>
      <dgm:spPr/>
      <dgm:t>
        <a:bodyPr/>
        <a:lstStyle/>
        <a:p>
          <a:endParaRPr lang="en-US"/>
        </a:p>
      </dgm:t>
    </dgm:pt>
    <dgm:pt modelId="{679E5E8E-64DD-034F-8F3B-A11915D3F6C5}" type="sibTrans" cxnId="{82783F3A-75AF-DA40-90D5-5FA2A7B5C94B}">
      <dgm:prSet/>
      <dgm:spPr/>
      <dgm:t>
        <a:bodyPr/>
        <a:lstStyle/>
        <a:p>
          <a:endParaRPr lang="en-US"/>
        </a:p>
      </dgm:t>
    </dgm:pt>
    <dgm:pt modelId="{57932223-94CF-0941-8677-72DFD21A1A92}">
      <dgm:prSet phldrT="[Text]" custT="1"/>
      <dgm:spPr/>
      <dgm:t>
        <a:bodyPr/>
        <a:lstStyle/>
        <a:p>
          <a:r>
            <a:rPr lang="en-US" sz="2000" b="1" dirty="0" smtClean="0"/>
            <a:t>Family &amp; community</a:t>
          </a:r>
          <a:endParaRPr lang="en-US" sz="2000" b="1" dirty="0"/>
        </a:p>
      </dgm:t>
    </dgm:pt>
    <dgm:pt modelId="{1F57CE73-CC1C-844F-9245-1B1616BFEC42}" type="parTrans" cxnId="{9207F90C-59F8-464D-9B10-5C90F9001A99}">
      <dgm:prSet/>
      <dgm:spPr/>
      <dgm:t>
        <a:bodyPr/>
        <a:lstStyle/>
        <a:p>
          <a:endParaRPr lang="en-US"/>
        </a:p>
      </dgm:t>
    </dgm:pt>
    <dgm:pt modelId="{A9D43DEE-CE08-C845-9E24-1309B5B35FC6}" type="sibTrans" cxnId="{9207F90C-59F8-464D-9B10-5C90F9001A99}">
      <dgm:prSet/>
      <dgm:spPr/>
      <dgm:t>
        <a:bodyPr/>
        <a:lstStyle/>
        <a:p>
          <a:endParaRPr lang="en-US"/>
        </a:p>
      </dgm:t>
    </dgm:pt>
    <dgm:pt modelId="{C7EFDDA5-A0D1-414A-9D42-A90293F83205}" type="pres">
      <dgm:prSet presAssocID="{EB9087DF-F785-4342-83B4-E32CE6736B3E}" presName="Name0" presStyleCnt="0">
        <dgm:presLayoutVars>
          <dgm:chMax val="1"/>
          <dgm:dir/>
          <dgm:animLvl val="ctr"/>
          <dgm:resizeHandles val="exact"/>
        </dgm:presLayoutVars>
      </dgm:prSet>
      <dgm:spPr/>
      <dgm:t>
        <a:bodyPr/>
        <a:lstStyle/>
        <a:p>
          <a:endParaRPr lang="en-US"/>
        </a:p>
      </dgm:t>
    </dgm:pt>
    <dgm:pt modelId="{AE9C2876-9271-D145-A8A8-E759646D88BB}" type="pres">
      <dgm:prSet presAssocID="{33DC7C7B-2F2E-8048-A28C-7128598020C7}" presName="centerShape" presStyleLbl="node0" presStyleIdx="0" presStyleCnt="1"/>
      <dgm:spPr/>
      <dgm:t>
        <a:bodyPr/>
        <a:lstStyle/>
        <a:p>
          <a:endParaRPr lang="en-US"/>
        </a:p>
      </dgm:t>
    </dgm:pt>
    <dgm:pt modelId="{D81D93FA-8604-4C46-B6C8-E6CD44AAA77D}" type="pres">
      <dgm:prSet presAssocID="{6CF47845-4A7C-2B4F-975F-F8918F6C00C0}" presName="node" presStyleLbl="node1" presStyleIdx="0" presStyleCnt="4" custScaleX="117707" custScaleY="116883">
        <dgm:presLayoutVars>
          <dgm:bulletEnabled val="1"/>
        </dgm:presLayoutVars>
      </dgm:prSet>
      <dgm:spPr/>
      <dgm:t>
        <a:bodyPr/>
        <a:lstStyle/>
        <a:p>
          <a:endParaRPr lang="en-US"/>
        </a:p>
      </dgm:t>
    </dgm:pt>
    <dgm:pt modelId="{26AEB212-1BDE-F841-8682-0332AF78399D}" type="pres">
      <dgm:prSet presAssocID="{6CF47845-4A7C-2B4F-975F-F8918F6C00C0}" presName="dummy" presStyleCnt="0"/>
      <dgm:spPr/>
      <dgm:t>
        <a:bodyPr/>
        <a:lstStyle/>
        <a:p>
          <a:endParaRPr lang="en-US"/>
        </a:p>
      </dgm:t>
    </dgm:pt>
    <dgm:pt modelId="{E7B01DC6-E615-6944-A3F5-CFA2DBB106DF}" type="pres">
      <dgm:prSet presAssocID="{5731CBB4-8BF2-A142-95F5-75C6288FC766}" presName="sibTrans" presStyleLbl="sibTrans2D1" presStyleIdx="0" presStyleCnt="4"/>
      <dgm:spPr/>
      <dgm:t>
        <a:bodyPr/>
        <a:lstStyle/>
        <a:p>
          <a:endParaRPr lang="en-US"/>
        </a:p>
      </dgm:t>
    </dgm:pt>
    <dgm:pt modelId="{C45CFD6F-A587-E740-A17E-96F2DB996FAC}" type="pres">
      <dgm:prSet presAssocID="{63814D8B-E102-8E4F-8CFB-B2CA4FE11A9F}" presName="node" presStyleLbl="node1" presStyleIdx="1" presStyleCnt="4" custScaleX="133514" custScaleY="132272">
        <dgm:presLayoutVars>
          <dgm:bulletEnabled val="1"/>
        </dgm:presLayoutVars>
      </dgm:prSet>
      <dgm:spPr/>
      <dgm:t>
        <a:bodyPr/>
        <a:lstStyle/>
        <a:p>
          <a:endParaRPr lang="en-US"/>
        </a:p>
      </dgm:t>
    </dgm:pt>
    <dgm:pt modelId="{60E6FB43-EC06-9944-80F1-7D4E5ACC6D1D}" type="pres">
      <dgm:prSet presAssocID="{63814D8B-E102-8E4F-8CFB-B2CA4FE11A9F}" presName="dummy" presStyleCnt="0"/>
      <dgm:spPr/>
      <dgm:t>
        <a:bodyPr/>
        <a:lstStyle/>
        <a:p>
          <a:endParaRPr lang="en-US"/>
        </a:p>
      </dgm:t>
    </dgm:pt>
    <dgm:pt modelId="{E7B69152-78AF-9046-A45D-786BF7DBFA8D}" type="pres">
      <dgm:prSet presAssocID="{229258DA-675D-274E-8357-7B63D6A8BBC8}" presName="sibTrans" presStyleLbl="sibTrans2D1" presStyleIdx="1" presStyleCnt="4"/>
      <dgm:spPr/>
      <dgm:t>
        <a:bodyPr/>
        <a:lstStyle/>
        <a:p>
          <a:endParaRPr lang="en-US"/>
        </a:p>
      </dgm:t>
    </dgm:pt>
    <dgm:pt modelId="{F9397E1E-338B-5948-BDA0-CB47535E79EA}" type="pres">
      <dgm:prSet presAssocID="{8F054947-3138-1A45-BEC4-3618A625FDE4}" presName="node" presStyleLbl="node1" presStyleIdx="2" presStyleCnt="4" custScaleX="121724" custScaleY="120802">
        <dgm:presLayoutVars>
          <dgm:bulletEnabled val="1"/>
        </dgm:presLayoutVars>
      </dgm:prSet>
      <dgm:spPr/>
      <dgm:t>
        <a:bodyPr/>
        <a:lstStyle/>
        <a:p>
          <a:endParaRPr lang="en-US"/>
        </a:p>
      </dgm:t>
    </dgm:pt>
    <dgm:pt modelId="{B2E3DC68-7B3B-ED41-B730-E5C5B4162DDF}" type="pres">
      <dgm:prSet presAssocID="{8F054947-3138-1A45-BEC4-3618A625FDE4}" presName="dummy" presStyleCnt="0"/>
      <dgm:spPr/>
      <dgm:t>
        <a:bodyPr/>
        <a:lstStyle/>
        <a:p>
          <a:endParaRPr lang="en-US"/>
        </a:p>
      </dgm:t>
    </dgm:pt>
    <dgm:pt modelId="{940268B7-AF4C-A24F-A8B9-5811E042F6BF}" type="pres">
      <dgm:prSet presAssocID="{679E5E8E-64DD-034F-8F3B-A11915D3F6C5}" presName="sibTrans" presStyleLbl="sibTrans2D1" presStyleIdx="2" presStyleCnt="4"/>
      <dgm:spPr/>
      <dgm:t>
        <a:bodyPr/>
        <a:lstStyle/>
        <a:p>
          <a:endParaRPr lang="en-US"/>
        </a:p>
      </dgm:t>
    </dgm:pt>
    <dgm:pt modelId="{C377D504-58DE-C64E-980B-ED07BD9F9A68}" type="pres">
      <dgm:prSet presAssocID="{57932223-94CF-0941-8677-72DFD21A1A92}" presName="node" presStyleLbl="node1" presStyleIdx="3" presStyleCnt="4" custScaleX="131254" custScaleY="130312">
        <dgm:presLayoutVars>
          <dgm:bulletEnabled val="1"/>
        </dgm:presLayoutVars>
      </dgm:prSet>
      <dgm:spPr/>
      <dgm:t>
        <a:bodyPr/>
        <a:lstStyle/>
        <a:p>
          <a:endParaRPr lang="en-US"/>
        </a:p>
      </dgm:t>
    </dgm:pt>
    <dgm:pt modelId="{989797DA-2164-E145-BA2D-95469C029AE0}" type="pres">
      <dgm:prSet presAssocID="{57932223-94CF-0941-8677-72DFD21A1A92}" presName="dummy" presStyleCnt="0"/>
      <dgm:spPr/>
      <dgm:t>
        <a:bodyPr/>
        <a:lstStyle/>
        <a:p>
          <a:endParaRPr lang="en-US"/>
        </a:p>
      </dgm:t>
    </dgm:pt>
    <dgm:pt modelId="{C3DB9D4C-ADE1-AD4F-A6CC-D3E78FCF4589}" type="pres">
      <dgm:prSet presAssocID="{A9D43DEE-CE08-C845-9E24-1309B5B35FC6}" presName="sibTrans" presStyleLbl="sibTrans2D1" presStyleIdx="3" presStyleCnt="4"/>
      <dgm:spPr/>
      <dgm:t>
        <a:bodyPr/>
        <a:lstStyle/>
        <a:p>
          <a:endParaRPr lang="en-US"/>
        </a:p>
      </dgm:t>
    </dgm:pt>
  </dgm:ptLst>
  <dgm:cxnLst>
    <dgm:cxn modelId="{8BC342CE-9120-6D4B-8EB0-F60528390423}" type="presOf" srcId="{8F054947-3138-1A45-BEC4-3618A625FDE4}" destId="{F9397E1E-338B-5948-BDA0-CB47535E79EA}" srcOrd="0" destOrd="0" presId="urn:microsoft.com/office/officeart/2005/8/layout/radial6"/>
    <dgm:cxn modelId="{814167F7-52C6-B040-A0F5-1C2C2867E54A}" type="presOf" srcId="{5731CBB4-8BF2-A142-95F5-75C6288FC766}" destId="{E7B01DC6-E615-6944-A3F5-CFA2DBB106DF}" srcOrd="0" destOrd="0" presId="urn:microsoft.com/office/officeart/2005/8/layout/radial6"/>
    <dgm:cxn modelId="{E8308F67-2447-414A-9AF4-FBAE8EAE7FD1}" type="presOf" srcId="{679E5E8E-64DD-034F-8F3B-A11915D3F6C5}" destId="{940268B7-AF4C-A24F-A8B9-5811E042F6BF}" srcOrd="0" destOrd="0" presId="urn:microsoft.com/office/officeart/2005/8/layout/radial6"/>
    <dgm:cxn modelId="{2C6C7778-7149-2A42-80C0-113B9F353ADF}" type="presOf" srcId="{A9D43DEE-CE08-C845-9E24-1309B5B35FC6}" destId="{C3DB9D4C-ADE1-AD4F-A6CC-D3E78FCF4589}" srcOrd="0" destOrd="0" presId="urn:microsoft.com/office/officeart/2005/8/layout/radial6"/>
    <dgm:cxn modelId="{9207F90C-59F8-464D-9B10-5C90F9001A99}" srcId="{33DC7C7B-2F2E-8048-A28C-7128598020C7}" destId="{57932223-94CF-0941-8677-72DFD21A1A92}" srcOrd="3" destOrd="0" parTransId="{1F57CE73-CC1C-844F-9245-1B1616BFEC42}" sibTransId="{A9D43DEE-CE08-C845-9E24-1309B5B35FC6}"/>
    <dgm:cxn modelId="{50DB1D5F-5702-1140-BFC0-C6CC0755001F}" type="presOf" srcId="{229258DA-675D-274E-8357-7B63D6A8BBC8}" destId="{E7B69152-78AF-9046-A45D-786BF7DBFA8D}" srcOrd="0" destOrd="0" presId="urn:microsoft.com/office/officeart/2005/8/layout/radial6"/>
    <dgm:cxn modelId="{DC87653D-3836-2E40-B5C2-71F52314652A}" type="presOf" srcId="{57932223-94CF-0941-8677-72DFD21A1A92}" destId="{C377D504-58DE-C64E-980B-ED07BD9F9A68}" srcOrd="0" destOrd="0" presId="urn:microsoft.com/office/officeart/2005/8/layout/radial6"/>
    <dgm:cxn modelId="{82783F3A-75AF-DA40-90D5-5FA2A7B5C94B}" srcId="{33DC7C7B-2F2E-8048-A28C-7128598020C7}" destId="{8F054947-3138-1A45-BEC4-3618A625FDE4}" srcOrd="2" destOrd="0" parTransId="{5B72A8E1-93D3-8B4C-B2C1-4E8E1FF83810}" sibTransId="{679E5E8E-64DD-034F-8F3B-A11915D3F6C5}"/>
    <dgm:cxn modelId="{86E16FA1-9646-4344-8C8F-ED361CEC13A7}" srcId="{33DC7C7B-2F2E-8048-A28C-7128598020C7}" destId="{63814D8B-E102-8E4F-8CFB-B2CA4FE11A9F}" srcOrd="1" destOrd="0" parTransId="{0EA58CFF-B58A-BD49-93E8-D73AE5D595FE}" sibTransId="{229258DA-675D-274E-8357-7B63D6A8BBC8}"/>
    <dgm:cxn modelId="{55B0CBEE-56FA-5D47-AD88-A23A9B4738DF}" type="presOf" srcId="{63814D8B-E102-8E4F-8CFB-B2CA4FE11A9F}" destId="{C45CFD6F-A587-E740-A17E-96F2DB996FAC}" srcOrd="0" destOrd="0" presId="urn:microsoft.com/office/officeart/2005/8/layout/radial6"/>
    <dgm:cxn modelId="{913E328E-AC29-B341-A0F0-378EB788D4E3}" type="presOf" srcId="{EB9087DF-F785-4342-83B4-E32CE6736B3E}" destId="{C7EFDDA5-A0D1-414A-9D42-A90293F83205}" srcOrd="0" destOrd="0" presId="urn:microsoft.com/office/officeart/2005/8/layout/radial6"/>
    <dgm:cxn modelId="{75D2DA87-35EA-254B-A490-72BA9B05722F}" type="presOf" srcId="{6CF47845-4A7C-2B4F-975F-F8918F6C00C0}" destId="{D81D93FA-8604-4C46-B6C8-E6CD44AAA77D}" srcOrd="0" destOrd="0" presId="urn:microsoft.com/office/officeart/2005/8/layout/radial6"/>
    <dgm:cxn modelId="{3C01D3F4-929C-904B-81CF-83B29DB56B90}" srcId="{33DC7C7B-2F2E-8048-A28C-7128598020C7}" destId="{6CF47845-4A7C-2B4F-975F-F8918F6C00C0}" srcOrd="0" destOrd="0" parTransId="{3AD5EDF2-07AD-854E-B61B-E9005556E96A}" sibTransId="{5731CBB4-8BF2-A142-95F5-75C6288FC766}"/>
    <dgm:cxn modelId="{254AC020-8A7D-2949-86BD-7CCBB92A373C}" srcId="{EB9087DF-F785-4342-83B4-E32CE6736B3E}" destId="{33DC7C7B-2F2E-8048-A28C-7128598020C7}" srcOrd="0" destOrd="0" parTransId="{5799F819-8158-A749-9AA1-9718B4488A20}" sibTransId="{FB076F96-5096-F74A-8E32-11B43F324461}"/>
    <dgm:cxn modelId="{AA10A572-9105-1D4B-9A3B-A6EF4ADAFB32}" type="presOf" srcId="{33DC7C7B-2F2E-8048-A28C-7128598020C7}" destId="{AE9C2876-9271-D145-A8A8-E759646D88BB}" srcOrd="0" destOrd="0" presId="urn:microsoft.com/office/officeart/2005/8/layout/radial6"/>
    <dgm:cxn modelId="{9DE3402D-24AC-3742-AF84-11FCF70BE25E}" type="presParOf" srcId="{C7EFDDA5-A0D1-414A-9D42-A90293F83205}" destId="{AE9C2876-9271-D145-A8A8-E759646D88BB}" srcOrd="0" destOrd="0" presId="urn:microsoft.com/office/officeart/2005/8/layout/radial6"/>
    <dgm:cxn modelId="{17783A70-2D97-BD4C-961B-1213AEAD11AF}" type="presParOf" srcId="{C7EFDDA5-A0D1-414A-9D42-A90293F83205}" destId="{D81D93FA-8604-4C46-B6C8-E6CD44AAA77D}" srcOrd="1" destOrd="0" presId="urn:microsoft.com/office/officeart/2005/8/layout/radial6"/>
    <dgm:cxn modelId="{D114FFAF-A0AC-DB41-BA11-BBB9267E1548}" type="presParOf" srcId="{C7EFDDA5-A0D1-414A-9D42-A90293F83205}" destId="{26AEB212-1BDE-F841-8682-0332AF78399D}" srcOrd="2" destOrd="0" presId="urn:microsoft.com/office/officeart/2005/8/layout/radial6"/>
    <dgm:cxn modelId="{273F3CD1-7F08-5647-BADF-9F1A098C6400}" type="presParOf" srcId="{C7EFDDA5-A0D1-414A-9D42-A90293F83205}" destId="{E7B01DC6-E615-6944-A3F5-CFA2DBB106DF}" srcOrd="3" destOrd="0" presId="urn:microsoft.com/office/officeart/2005/8/layout/radial6"/>
    <dgm:cxn modelId="{058740F5-0B6F-6C45-8B85-B9792D231A0D}" type="presParOf" srcId="{C7EFDDA5-A0D1-414A-9D42-A90293F83205}" destId="{C45CFD6F-A587-E740-A17E-96F2DB996FAC}" srcOrd="4" destOrd="0" presId="urn:microsoft.com/office/officeart/2005/8/layout/radial6"/>
    <dgm:cxn modelId="{AB8B6DE6-DB7E-AF42-9CE0-173B550DAB82}" type="presParOf" srcId="{C7EFDDA5-A0D1-414A-9D42-A90293F83205}" destId="{60E6FB43-EC06-9944-80F1-7D4E5ACC6D1D}" srcOrd="5" destOrd="0" presId="urn:microsoft.com/office/officeart/2005/8/layout/radial6"/>
    <dgm:cxn modelId="{5C822FF7-0D2E-FF4A-B6CB-7406DB2A5D68}" type="presParOf" srcId="{C7EFDDA5-A0D1-414A-9D42-A90293F83205}" destId="{E7B69152-78AF-9046-A45D-786BF7DBFA8D}" srcOrd="6" destOrd="0" presId="urn:microsoft.com/office/officeart/2005/8/layout/radial6"/>
    <dgm:cxn modelId="{EE194367-8461-B34A-A9E1-B192CC684E63}" type="presParOf" srcId="{C7EFDDA5-A0D1-414A-9D42-A90293F83205}" destId="{F9397E1E-338B-5948-BDA0-CB47535E79EA}" srcOrd="7" destOrd="0" presId="urn:microsoft.com/office/officeart/2005/8/layout/radial6"/>
    <dgm:cxn modelId="{439032E4-5FF0-C949-9352-214AF924F319}" type="presParOf" srcId="{C7EFDDA5-A0D1-414A-9D42-A90293F83205}" destId="{B2E3DC68-7B3B-ED41-B730-E5C5B4162DDF}" srcOrd="8" destOrd="0" presId="urn:microsoft.com/office/officeart/2005/8/layout/radial6"/>
    <dgm:cxn modelId="{1F9EA97A-521E-F348-96DD-A13E26962C05}" type="presParOf" srcId="{C7EFDDA5-A0D1-414A-9D42-A90293F83205}" destId="{940268B7-AF4C-A24F-A8B9-5811E042F6BF}" srcOrd="9" destOrd="0" presId="urn:microsoft.com/office/officeart/2005/8/layout/radial6"/>
    <dgm:cxn modelId="{D84E1E55-6B72-6448-9A25-1FA9D94D8D06}" type="presParOf" srcId="{C7EFDDA5-A0D1-414A-9D42-A90293F83205}" destId="{C377D504-58DE-C64E-980B-ED07BD9F9A68}" srcOrd="10" destOrd="0" presId="urn:microsoft.com/office/officeart/2005/8/layout/radial6"/>
    <dgm:cxn modelId="{04A7CD34-FF13-2547-88AF-9DFE982E2335}" type="presParOf" srcId="{C7EFDDA5-A0D1-414A-9D42-A90293F83205}" destId="{989797DA-2164-E145-BA2D-95469C029AE0}" srcOrd="11" destOrd="0" presId="urn:microsoft.com/office/officeart/2005/8/layout/radial6"/>
    <dgm:cxn modelId="{C9C1E5FC-07EC-0A4C-A9B5-AAF920A147CD}" type="presParOf" srcId="{C7EFDDA5-A0D1-414A-9D42-A90293F83205}" destId="{C3DB9D4C-ADE1-AD4F-A6CC-D3E78FCF458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9087DF-F785-4342-83B4-E32CE6736B3E}" type="doc">
      <dgm:prSet loTypeId="urn:microsoft.com/office/officeart/2005/8/layout/radial6" loCatId="" qsTypeId="urn:microsoft.com/office/officeart/2005/8/quickstyle/3D4" qsCatId="3D" csTypeId="urn:microsoft.com/office/officeart/2005/8/colors/accent1_4" csCatId="accent1" phldr="1"/>
      <dgm:spPr/>
      <dgm:t>
        <a:bodyPr/>
        <a:lstStyle/>
        <a:p>
          <a:endParaRPr lang="en-US"/>
        </a:p>
      </dgm:t>
    </dgm:pt>
    <dgm:pt modelId="{33DC7C7B-2F2E-8048-A28C-7128598020C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Family &amp; community economic &amp; cultural strength</a:t>
          </a:r>
        </a:p>
        <a:p>
          <a:pPr defTabSz="2889250">
            <a:lnSpc>
              <a:spcPct val="90000"/>
            </a:lnSpc>
            <a:spcBef>
              <a:spcPct val="0"/>
            </a:spcBef>
            <a:spcAft>
              <a:spcPct val="35000"/>
            </a:spcAft>
          </a:pPr>
          <a:endParaRPr lang="en-US" b="1" dirty="0"/>
        </a:p>
      </dgm:t>
    </dgm:pt>
    <dgm:pt modelId="{5799F819-8158-A749-9AA1-9718B4488A20}" type="parTrans" cxnId="{254AC020-8A7D-2949-86BD-7CCBB92A373C}">
      <dgm:prSet/>
      <dgm:spPr/>
      <dgm:t>
        <a:bodyPr/>
        <a:lstStyle/>
        <a:p>
          <a:endParaRPr lang="en-US"/>
        </a:p>
      </dgm:t>
    </dgm:pt>
    <dgm:pt modelId="{FB076F96-5096-F74A-8E32-11B43F324461}" type="sibTrans" cxnId="{254AC020-8A7D-2949-86BD-7CCBB92A373C}">
      <dgm:prSet/>
      <dgm:spPr/>
      <dgm:t>
        <a:bodyPr/>
        <a:lstStyle/>
        <a:p>
          <a:endParaRPr lang="en-US"/>
        </a:p>
      </dgm:t>
    </dgm:pt>
    <dgm:pt modelId="{6CF47845-4A7C-2B4F-975F-F8918F6C00C0}">
      <dgm:prSet phldrT="[Text]" custT="1"/>
      <dgm:spPr/>
      <dgm:t>
        <a:bodyPr/>
        <a:lstStyle/>
        <a:p>
          <a:r>
            <a:rPr lang="en-US" sz="2000" b="1" dirty="0" smtClean="0"/>
            <a:t>Education sector responsive</a:t>
          </a:r>
          <a:endParaRPr lang="en-US" sz="2000" b="1" dirty="0"/>
        </a:p>
      </dgm:t>
    </dgm:pt>
    <dgm:pt modelId="{3AD5EDF2-07AD-854E-B61B-E9005556E96A}" type="parTrans" cxnId="{3C01D3F4-929C-904B-81CF-83B29DB56B90}">
      <dgm:prSet/>
      <dgm:spPr/>
      <dgm:t>
        <a:bodyPr/>
        <a:lstStyle/>
        <a:p>
          <a:endParaRPr lang="en-US"/>
        </a:p>
      </dgm:t>
    </dgm:pt>
    <dgm:pt modelId="{5731CBB4-8BF2-A142-95F5-75C6288FC766}" type="sibTrans" cxnId="{3C01D3F4-929C-904B-81CF-83B29DB56B90}">
      <dgm:prSet/>
      <dgm:spPr/>
      <dgm:t>
        <a:bodyPr/>
        <a:lstStyle/>
        <a:p>
          <a:endParaRPr lang="en-US"/>
        </a:p>
      </dgm:t>
    </dgm:pt>
    <dgm:pt modelId="{63814D8B-E102-8E4F-8CFB-B2CA4FE11A9F}">
      <dgm:prSet phldrT="[Text]" custT="1"/>
      <dgm:spPr/>
      <dgm:t>
        <a:bodyPr/>
        <a:lstStyle/>
        <a:p>
          <a:r>
            <a:rPr lang="en-US" sz="2000" b="1" dirty="0" smtClean="0"/>
            <a:t>Partnership approach to government policy </a:t>
          </a:r>
          <a:r>
            <a:rPr lang="en-US" sz="1800" b="1" dirty="0" smtClean="0"/>
            <a:t>&amp; operations</a:t>
          </a:r>
          <a:endParaRPr lang="en-US" sz="1800" b="1" dirty="0"/>
        </a:p>
      </dgm:t>
    </dgm:pt>
    <dgm:pt modelId="{0EA58CFF-B58A-BD49-93E8-D73AE5D595FE}" type="parTrans" cxnId="{86E16FA1-9646-4344-8C8F-ED361CEC13A7}">
      <dgm:prSet/>
      <dgm:spPr/>
      <dgm:t>
        <a:bodyPr/>
        <a:lstStyle/>
        <a:p>
          <a:endParaRPr lang="en-US"/>
        </a:p>
      </dgm:t>
    </dgm:pt>
    <dgm:pt modelId="{229258DA-675D-274E-8357-7B63D6A8BBC8}" type="sibTrans" cxnId="{86E16FA1-9646-4344-8C8F-ED361CEC13A7}">
      <dgm:prSet/>
      <dgm:spPr/>
      <dgm:t>
        <a:bodyPr/>
        <a:lstStyle/>
        <a:p>
          <a:endParaRPr lang="en-US"/>
        </a:p>
      </dgm:t>
    </dgm:pt>
    <dgm:pt modelId="{8F054947-3138-1A45-BEC4-3618A625FDE4}">
      <dgm:prSet phldrT="[Text]" custT="1"/>
      <dgm:spPr/>
      <dgm:t>
        <a:bodyPr/>
        <a:lstStyle/>
        <a:p>
          <a:r>
            <a:rPr lang="en-US" sz="1800" b="1" dirty="0" smtClean="0"/>
            <a:t>Increased income &amp; living standards</a:t>
          </a:r>
          <a:endParaRPr lang="en-US" sz="1800" b="1" dirty="0"/>
        </a:p>
      </dgm:t>
    </dgm:pt>
    <dgm:pt modelId="{5B72A8E1-93D3-8B4C-B2C1-4E8E1FF83810}" type="parTrans" cxnId="{82783F3A-75AF-DA40-90D5-5FA2A7B5C94B}">
      <dgm:prSet/>
      <dgm:spPr/>
      <dgm:t>
        <a:bodyPr/>
        <a:lstStyle/>
        <a:p>
          <a:endParaRPr lang="en-US"/>
        </a:p>
      </dgm:t>
    </dgm:pt>
    <dgm:pt modelId="{679E5E8E-64DD-034F-8F3B-A11915D3F6C5}" type="sibTrans" cxnId="{82783F3A-75AF-DA40-90D5-5FA2A7B5C94B}">
      <dgm:prSet/>
      <dgm:spPr/>
      <dgm:t>
        <a:bodyPr/>
        <a:lstStyle/>
        <a:p>
          <a:endParaRPr lang="en-US"/>
        </a:p>
      </dgm:t>
    </dgm:pt>
    <dgm:pt modelId="{57932223-94CF-0941-8677-72DFD21A1A92}">
      <dgm:prSet phldrT="[Text]" custT="1"/>
      <dgm:spPr/>
      <dgm:t>
        <a:bodyPr/>
        <a:lstStyle/>
        <a:p>
          <a:r>
            <a:rPr lang="en-US" sz="2000" b="1" dirty="0" smtClean="0"/>
            <a:t>Student education &amp; skills higher in quality &amp; achievement </a:t>
          </a:r>
          <a:endParaRPr lang="en-US" sz="2000" b="1" dirty="0"/>
        </a:p>
      </dgm:t>
    </dgm:pt>
    <dgm:pt modelId="{1F57CE73-CC1C-844F-9245-1B1616BFEC42}" type="parTrans" cxnId="{9207F90C-59F8-464D-9B10-5C90F9001A99}">
      <dgm:prSet/>
      <dgm:spPr/>
      <dgm:t>
        <a:bodyPr/>
        <a:lstStyle/>
        <a:p>
          <a:endParaRPr lang="en-US"/>
        </a:p>
      </dgm:t>
    </dgm:pt>
    <dgm:pt modelId="{A9D43DEE-CE08-C845-9E24-1309B5B35FC6}" type="sibTrans" cxnId="{9207F90C-59F8-464D-9B10-5C90F9001A99}">
      <dgm:prSet/>
      <dgm:spPr/>
      <dgm:t>
        <a:bodyPr/>
        <a:lstStyle/>
        <a:p>
          <a:endParaRPr lang="en-US"/>
        </a:p>
      </dgm:t>
    </dgm:pt>
    <dgm:pt modelId="{C7EFDDA5-A0D1-414A-9D42-A90293F83205}" type="pres">
      <dgm:prSet presAssocID="{EB9087DF-F785-4342-83B4-E32CE6736B3E}" presName="Name0" presStyleCnt="0">
        <dgm:presLayoutVars>
          <dgm:chMax val="1"/>
          <dgm:dir/>
          <dgm:animLvl val="ctr"/>
          <dgm:resizeHandles val="exact"/>
        </dgm:presLayoutVars>
      </dgm:prSet>
      <dgm:spPr/>
      <dgm:t>
        <a:bodyPr/>
        <a:lstStyle/>
        <a:p>
          <a:endParaRPr lang="en-US"/>
        </a:p>
      </dgm:t>
    </dgm:pt>
    <dgm:pt modelId="{AE9C2876-9271-D145-A8A8-E759646D88BB}" type="pres">
      <dgm:prSet presAssocID="{33DC7C7B-2F2E-8048-A28C-7128598020C7}" presName="centerShape" presStyleLbl="node0" presStyleIdx="0" presStyleCnt="1"/>
      <dgm:spPr/>
      <dgm:t>
        <a:bodyPr/>
        <a:lstStyle/>
        <a:p>
          <a:endParaRPr lang="en-US"/>
        </a:p>
      </dgm:t>
    </dgm:pt>
    <dgm:pt modelId="{D81D93FA-8604-4C46-B6C8-E6CD44AAA77D}" type="pres">
      <dgm:prSet presAssocID="{6CF47845-4A7C-2B4F-975F-F8918F6C00C0}" presName="node" presStyleLbl="node1" presStyleIdx="0" presStyleCnt="4" custScaleX="134511" custScaleY="127887">
        <dgm:presLayoutVars>
          <dgm:bulletEnabled val="1"/>
        </dgm:presLayoutVars>
      </dgm:prSet>
      <dgm:spPr/>
      <dgm:t>
        <a:bodyPr/>
        <a:lstStyle/>
        <a:p>
          <a:endParaRPr lang="en-US"/>
        </a:p>
      </dgm:t>
    </dgm:pt>
    <dgm:pt modelId="{26AEB212-1BDE-F841-8682-0332AF78399D}" type="pres">
      <dgm:prSet presAssocID="{6CF47845-4A7C-2B4F-975F-F8918F6C00C0}" presName="dummy" presStyleCnt="0"/>
      <dgm:spPr/>
      <dgm:t>
        <a:bodyPr/>
        <a:lstStyle/>
        <a:p>
          <a:endParaRPr lang="en-US"/>
        </a:p>
      </dgm:t>
    </dgm:pt>
    <dgm:pt modelId="{E7B01DC6-E615-6944-A3F5-CFA2DBB106DF}" type="pres">
      <dgm:prSet presAssocID="{5731CBB4-8BF2-A142-95F5-75C6288FC766}" presName="sibTrans" presStyleLbl="sibTrans2D1" presStyleIdx="0" presStyleCnt="4"/>
      <dgm:spPr/>
      <dgm:t>
        <a:bodyPr/>
        <a:lstStyle/>
        <a:p>
          <a:endParaRPr lang="en-US"/>
        </a:p>
      </dgm:t>
    </dgm:pt>
    <dgm:pt modelId="{C45CFD6F-A587-E740-A17E-96F2DB996FAC}" type="pres">
      <dgm:prSet presAssocID="{63814D8B-E102-8E4F-8CFB-B2CA4FE11A9F}" presName="node" presStyleLbl="node1" presStyleIdx="1" presStyleCnt="4" custScaleX="133514" custScaleY="132272">
        <dgm:presLayoutVars>
          <dgm:bulletEnabled val="1"/>
        </dgm:presLayoutVars>
      </dgm:prSet>
      <dgm:spPr/>
      <dgm:t>
        <a:bodyPr/>
        <a:lstStyle/>
        <a:p>
          <a:endParaRPr lang="en-US"/>
        </a:p>
      </dgm:t>
    </dgm:pt>
    <dgm:pt modelId="{60E6FB43-EC06-9944-80F1-7D4E5ACC6D1D}" type="pres">
      <dgm:prSet presAssocID="{63814D8B-E102-8E4F-8CFB-B2CA4FE11A9F}" presName="dummy" presStyleCnt="0"/>
      <dgm:spPr/>
      <dgm:t>
        <a:bodyPr/>
        <a:lstStyle/>
        <a:p>
          <a:endParaRPr lang="en-US"/>
        </a:p>
      </dgm:t>
    </dgm:pt>
    <dgm:pt modelId="{E7B69152-78AF-9046-A45D-786BF7DBFA8D}" type="pres">
      <dgm:prSet presAssocID="{229258DA-675D-274E-8357-7B63D6A8BBC8}" presName="sibTrans" presStyleLbl="sibTrans2D1" presStyleIdx="1" presStyleCnt="4"/>
      <dgm:spPr/>
      <dgm:t>
        <a:bodyPr/>
        <a:lstStyle/>
        <a:p>
          <a:endParaRPr lang="en-US"/>
        </a:p>
      </dgm:t>
    </dgm:pt>
    <dgm:pt modelId="{F9397E1E-338B-5948-BDA0-CB47535E79EA}" type="pres">
      <dgm:prSet presAssocID="{8F054947-3138-1A45-BEC4-3618A625FDE4}" presName="node" presStyleLbl="node1" presStyleIdx="2" presStyleCnt="4" custScaleX="121724" custScaleY="120802">
        <dgm:presLayoutVars>
          <dgm:bulletEnabled val="1"/>
        </dgm:presLayoutVars>
      </dgm:prSet>
      <dgm:spPr/>
      <dgm:t>
        <a:bodyPr/>
        <a:lstStyle/>
        <a:p>
          <a:endParaRPr lang="en-US"/>
        </a:p>
      </dgm:t>
    </dgm:pt>
    <dgm:pt modelId="{B2E3DC68-7B3B-ED41-B730-E5C5B4162DDF}" type="pres">
      <dgm:prSet presAssocID="{8F054947-3138-1A45-BEC4-3618A625FDE4}" presName="dummy" presStyleCnt="0"/>
      <dgm:spPr/>
      <dgm:t>
        <a:bodyPr/>
        <a:lstStyle/>
        <a:p>
          <a:endParaRPr lang="en-US"/>
        </a:p>
      </dgm:t>
    </dgm:pt>
    <dgm:pt modelId="{940268B7-AF4C-A24F-A8B9-5811E042F6BF}" type="pres">
      <dgm:prSet presAssocID="{679E5E8E-64DD-034F-8F3B-A11915D3F6C5}" presName="sibTrans" presStyleLbl="sibTrans2D1" presStyleIdx="2" presStyleCnt="4"/>
      <dgm:spPr/>
      <dgm:t>
        <a:bodyPr/>
        <a:lstStyle/>
        <a:p>
          <a:endParaRPr lang="en-US"/>
        </a:p>
      </dgm:t>
    </dgm:pt>
    <dgm:pt modelId="{C377D504-58DE-C64E-980B-ED07BD9F9A68}" type="pres">
      <dgm:prSet presAssocID="{57932223-94CF-0941-8677-72DFD21A1A92}" presName="node" presStyleLbl="node1" presStyleIdx="3" presStyleCnt="4" custScaleX="131254" custScaleY="130312">
        <dgm:presLayoutVars>
          <dgm:bulletEnabled val="1"/>
        </dgm:presLayoutVars>
      </dgm:prSet>
      <dgm:spPr/>
      <dgm:t>
        <a:bodyPr/>
        <a:lstStyle/>
        <a:p>
          <a:endParaRPr lang="en-US"/>
        </a:p>
      </dgm:t>
    </dgm:pt>
    <dgm:pt modelId="{989797DA-2164-E145-BA2D-95469C029AE0}" type="pres">
      <dgm:prSet presAssocID="{57932223-94CF-0941-8677-72DFD21A1A92}" presName="dummy" presStyleCnt="0"/>
      <dgm:spPr/>
      <dgm:t>
        <a:bodyPr/>
        <a:lstStyle/>
        <a:p>
          <a:endParaRPr lang="en-US"/>
        </a:p>
      </dgm:t>
    </dgm:pt>
    <dgm:pt modelId="{C3DB9D4C-ADE1-AD4F-A6CC-D3E78FCF4589}" type="pres">
      <dgm:prSet presAssocID="{A9D43DEE-CE08-C845-9E24-1309B5B35FC6}" presName="sibTrans" presStyleLbl="sibTrans2D1" presStyleIdx="3" presStyleCnt="4"/>
      <dgm:spPr/>
      <dgm:t>
        <a:bodyPr/>
        <a:lstStyle/>
        <a:p>
          <a:endParaRPr lang="en-US"/>
        </a:p>
      </dgm:t>
    </dgm:pt>
  </dgm:ptLst>
  <dgm:cxnLst>
    <dgm:cxn modelId="{A3AFE4C8-A49C-4843-B58E-7C79F3116A62}" type="presOf" srcId="{A9D43DEE-CE08-C845-9E24-1309B5B35FC6}" destId="{C3DB9D4C-ADE1-AD4F-A6CC-D3E78FCF4589}" srcOrd="0" destOrd="0" presId="urn:microsoft.com/office/officeart/2005/8/layout/radial6"/>
    <dgm:cxn modelId="{C38E4338-3C3B-D742-86AA-F60BAAB4BEA4}" type="presOf" srcId="{679E5E8E-64DD-034F-8F3B-A11915D3F6C5}" destId="{940268B7-AF4C-A24F-A8B9-5811E042F6BF}" srcOrd="0" destOrd="0" presId="urn:microsoft.com/office/officeart/2005/8/layout/radial6"/>
    <dgm:cxn modelId="{9207F90C-59F8-464D-9B10-5C90F9001A99}" srcId="{33DC7C7B-2F2E-8048-A28C-7128598020C7}" destId="{57932223-94CF-0941-8677-72DFD21A1A92}" srcOrd="3" destOrd="0" parTransId="{1F57CE73-CC1C-844F-9245-1B1616BFEC42}" sibTransId="{A9D43DEE-CE08-C845-9E24-1309B5B35FC6}"/>
    <dgm:cxn modelId="{EFE10459-38D5-9F41-B6DF-35109AA10286}" type="presOf" srcId="{33DC7C7B-2F2E-8048-A28C-7128598020C7}" destId="{AE9C2876-9271-D145-A8A8-E759646D88BB}" srcOrd="0" destOrd="0" presId="urn:microsoft.com/office/officeart/2005/8/layout/radial6"/>
    <dgm:cxn modelId="{82783F3A-75AF-DA40-90D5-5FA2A7B5C94B}" srcId="{33DC7C7B-2F2E-8048-A28C-7128598020C7}" destId="{8F054947-3138-1A45-BEC4-3618A625FDE4}" srcOrd="2" destOrd="0" parTransId="{5B72A8E1-93D3-8B4C-B2C1-4E8E1FF83810}" sibTransId="{679E5E8E-64DD-034F-8F3B-A11915D3F6C5}"/>
    <dgm:cxn modelId="{985AC062-037D-B14D-A812-51F1FA50EBA2}" type="presOf" srcId="{EB9087DF-F785-4342-83B4-E32CE6736B3E}" destId="{C7EFDDA5-A0D1-414A-9D42-A90293F83205}" srcOrd="0" destOrd="0" presId="urn:microsoft.com/office/officeart/2005/8/layout/radial6"/>
    <dgm:cxn modelId="{7380ADDB-E532-EA4C-B465-7EF58A3FC050}" type="presOf" srcId="{5731CBB4-8BF2-A142-95F5-75C6288FC766}" destId="{E7B01DC6-E615-6944-A3F5-CFA2DBB106DF}" srcOrd="0" destOrd="0" presId="urn:microsoft.com/office/officeart/2005/8/layout/radial6"/>
    <dgm:cxn modelId="{86E16FA1-9646-4344-8C8F-ED361CEC13A7}" srcId="{33DC7C7B-2F2E-8048-A28C-7128598020C7}" destId="{63814D8B-E102-8E4F-8CFB-B2CA4FE11A9F}" srcOrd="1" destOrd="0" parTransId="{0EA58CFF-B58A-BD49-93E8-D73AE5D595FE}" sibTransId="{229258DA-675D-274E-8357-7B63D6A8BBC8}"/>
    <dgm:cxn modelId="{6168A0E8-C451-054B-ADB4-58C61A440891}" type="presOf" srcId="{6CF47845-4A7C-2B4F-975F-F8918F6C00C0}" destId="{D81D93FA-8604-4C46-B6C8-E6CD44AAA77D}" srcOrd="0" destOrd="0" presId="urn:microsoft.com/office/officeart/2005/8/layout/radial6"/>
    <dgm:cxn modelId="{7AAB518A-ECC6-D14D-B4E0-DEC2522467E9}" type="presOf" srcId="{229258DA-675D-274E-8357-7B63D6A8BBC8}" destId="{E7B69152-78AF-9046-A45D-786BF7DBFA8D}" srcOrd="0" destOrd="0" presId="urn:microsoft.com/office/officeart/2005/8/layout/radial6"/>
    <dgm:cxn modelId="{3C01D3F4-929C-904B-81CF-83B29DB56B90}" srcId="{33DC7C7B-2F2E-8048-A28C-7128598020C7}" destId="{6CF47845-4A7C-2B4F-975F-F8918F6C00C0}" srcOrd="0" destOrd="0" parTransId="{3AD5EDF2-07AD-854E-B61B-E9005556E96A}" sibTransId="{5731CBB4-8BF2-A142-95F5-75C6288FC766}"/>
    <dgm:cxn modelId="{254AC020-8A7D-2949-86BD-7CCBB92A373C}" srcId="{EB9087DF-F785-4342-83B4-E32CE6736B3E}" destId="{33DC7C7B-2F2E-8048-A28C-7128598020C7}" srcOrd="0" destOrd="0" parTransId="{5799F819-8158-A749-9AA1-9718B4488A20}" sibTransId="{FB076F96-5096-F74A-8E32-11B43F324461}"/>
    <dgm:cxn modelId="{CBD47B1A-998D-B643-8AD6-85DA73696826}" type="presOf" srcId="{8F054947-3138-1A45-BEC4-3618A625FDE4}" destId="{F9397E1E-338B-5948-BDA0-CB47535E79EA}" srcOrd="0" destOrd="0" presId="urn:microsoft.com/office/officeart/2005/8/layout/radial6"/>
    <dgm:cxn modelId="{1886A69A-A902-974B-9F3D-F3FBD509251F}" type="presOf" srcId="{63814D8B-E102-8E4F-8CFB-B2CA4FE11A9F}" destId="{C45CFD6F-A587-E740-A17E-96F2DB996FAC}" srcOrd="0" destOrd="0" presId="urn:microsoft.com/office/officeart/2005/8/layout/radial6"/>
    <dgm:cxn modelId="{6DE21A3C-7285-E044-B1C2-825AC250CE42}" type="presOf" srcId="{57932223-94CF-0941-8677-72DFD21A1A92}" destId="{C377D504-58DE-C64E-980B-ED07BD9F9A68}" srcOrd="0" destOrd="0" presId="urn:microsoft.com/office/officeart/2005/8/layout/radial6"/>
    <dgm:cxn modelId="{EB5F1846-26C5-E648-A51F-0311E595A7C3}" type="presParOf" srcId="{C7EFDDA5-A0D1-414A-9D42-A90293F83205}" destId="{AE9C2876-9271-D145-A8A8-E759646D88BB}" srcOrd="0" destOrd="0" presId="urn:microsoft.com/office/officeart/2005/8/layout/radial6"/>
    <dgm:cxn modelId="{46DC0C9B-9DCE-2D4D-BDF7-773F8BB40F19}" type="presParOf" srcId="{C7EFDDA5-A0D1-414A-9D42-A90293F83205}" destId="{D81D93FA-8604-4C46-B6C8-E6CD44AAA77D}" srcOrd="1" destOrd="0" presId="urn:microsoft.com/office/officeart/2005/8/layout/radial6"/>
    <dgm:cxn modelId="{EDACCC80-2B38-AB4C-A2F7-AF9B5C277867}" type="presParOf" srcId="{C7EFDDA5-A0D1-414A-9D42-A90293F83205}" destId="{26AEB212-1BDE-F841-8682-0332AF78399D}" srcOrd="2" destOrd="0" presId="urn:microsoft.com/office/officeart/2005/8/layout/radial6"/>
    <dgm:cxn modelId="{7FA3C0B6-2AB7-EC4B-9A16-9C7039620F2B}" type="presParOf" srcId="{C7EFDDA5-A0D1-414A-9D42-A90293F83205}" destId="{E7B01DC6-E615-6944-A3F5-CFA2DBB106DF}" srcOrd="3" destOrd="0" presId="urn:microsoft.com/office/officeart/2005/8/layout/radial6"/>
    <dgm:cxn modelId="{24575D0C-DEC3-CF40-943C-1C3B937C8786}" type="presParOf" srcId="{C7EFDDA5-A0D1-414A-9D42-A90293F83205}" destId="{C45CFD6F-A587-E740-A17E-96F2DB996FAC}" srcOrd="4" destOrd="0" presId="urn:microsoft.com/office/officeart/2005/8/layout/radial6"/>
    <dgm:cxn modelId="{ED135DA1-407A-A744-80D0-9AB6E1CD9DF7}" type="presParOf" srcId="{C7EFDDA5-A0D1-414A-9D42-A90293F83205}" destId="{60E6FB43-EC06-9944-80F1-7D4E5ACC6D1D}" srcOrd="5" destOrd="0" presId="urn:microsoft.com/office/officeart/2005/8/layout/radial6"/>
    <dgm:cxn modelId="{86E70740-F520-2B47-9793-6DA58D69705E}" type="presParOf" srcId="{C7EFDDA5-A0D1-414A-9D42-A90293F83205}" destId="{E7B69152-78AF-9046-A45D-786BF7DBFA8D}" srcOrd="6" destOrd="0" presId="urn:microsoft.com/office/officeart/2005/8/layout/radial6"/>
    <dgm:cxn modelId="{603EC491-F862-F247-837F-07DE550B046B}" type="presParOf" srcId="{C7EFDDA5-A0D1-414A-9D42-A90293F83205}" destId="{F9397E1E-338B-5948-BDA0-CB47535E79EA}" srcOrd="7" destOrd="0" presId="urn:microsoft.com/office/officeart/2005/8/layout/radial6"/>
    <dgm:cxn modelId="{0E214184-A42C-864A-BF4B-A1C7DA11AE30}" type="presParOf" srcId="{C7EFDDA5-A0D1-414A-9D42-A90293F83205}" destId="{B2E3DC68-7B3B-ED41-B730-E5C5B4162DDF}" srcOrd="8" destOrd="0" presId="urn:microsoft.com/office/officeart/2005/8/layout/radial6"/>
    <dgm:cxn modelId="{CA18412F-85DF-0B48-B0AE-AFFC23797146}" type="presParOf" srcId="{C7EFDDA5-A0D1-414A-9D42-A90293F83205}" destId="{940268B7-AF4C-A24F-A8B9-5811E042F6BF}" srcOrd="9" destOrd="0" presId="urn:microsoft.com/office/officeart/2005/8/layout/radial6"/>
    <dgm:cxn modelId="{3D7D1D54-91AA-5248-BF16-A2152BC0D952}" type="presParOf" srcId="{C7EFDDA5-A0D1-414A-9D42-A90293F83205}" destId="{C377D504-58DE-C64E-980B-ED07BD9F9A68}" srcOrd="10" destOrd="0" presId="urn:microsoft.com/office/officeart/2005/8/layout/radial6"/>
    <dgm:cxn modelId="{646D5DAD-6E9C-5340-A8D9-4C54F2AC0666}" type="presParOf" srcId="{C7EFDDA5-A0D1-414A-9D42-A90293F83205}" destId="{989797DA-2164-E145-BA2D-95469C029AE0}" srcOrd="11" destOrd="0" presId="urn:microsoft.com/office/officeart/2005/8/layout/radial6"/>
    <dgm:cxn modelId="{415A5979-B12A-AA42-9AF2-0A9B1E19345F}" type="presParOf" srcId="{C7EFDDA5-A0D1-414A-9D42-A90293F83205}" destId="{C3DB9D4C-ADE1-AD4F-A6CC-D3E78FCF458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9087DF-F785-4342-83B4-E32CE6736B3E}" type="doc">
      <dgm:prSet loTypeId="urn:microsoft.com/office/officeart/2005/8/layout/radial6" loCatId="" qsTypeId="urn:microsoft.com/office/officeart/2005/8/quickstyle/3D4" qsCatId="3D" csTypeId="urn:microsoft.com/office/officeart/2005/8/colors/colorful1" csCatId="colorful" phldr="1"/>
      <dgm:spPr/>
      <dgm:t>
        <a:bodyPr/>
        <a:lstStyle/>
        <a:p>
          <a:endParaRPr lang="en-US"/>
        </a:p>
      </dgm:t>
    </dgm:pt>
    <dgm:pt modelId="{33DC7C7B-2F2E-8048-A28C-7128598020C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Student Success</a:t>
          </a:r>
        </a:p>
        <a:p>
          <a:pPr defTabSz="2889250">
            <a:lnSpc>
              <a:spcPct val="90000"/>
            </a:lnSpc>
            <a:spcBef>
              <a:spcPct val="0"/>
            </a:spcBef>
            <a:spcAft>
              <a:spcPct val="35000"/>
            </a:spcAft>
          </a:pPr>
          <a:endParaRPr lang="en-US" b="1" dirty="0"/>
        </a:p>
      </dgm:t>
    </dgm:pt>
    <dgm:pt modelId="{5799F819-8158-A749-9AA1-9718B4488A20}" type="parTrans" cxnId="{254AC020-8A7D-2949-86BD-7CCBB92A373C}">
      <dgm:prSet/>
      <dgm:spPr/>
      <dgm:t>
        <a:bodyPr/>
        <a:lstStyle/>
        <a:p>
          <a:endParaRPr lang="en-US"/>
        </a:p>
      </dgm:t>
    </dgm:pt>
    <dgm:pt modelId="{FB076F96-5096-F74A-8E32-11B43F324461}" type="sibTrans" cxnId="{254AC020-8A7D-2949-86BD-7CCBB92A373C}">
      <dgm:prSet/>
      <dgm:spPr/>
      <dgm:t>
        <a:bodyPr/>
        <a:lstStyle/>
        <a:p>
          <a:endParaRPr lang="en-US"/>
        </a:p>
      </dgm:t>
    </dgm:pt>
    <dgm:pt modelId="{6CF47845-4A7C-2B4F-975F-F8918F6C00C0}">
      <dgm:prSet phldrT="[Text]" custT="1"/>
      <dgm:spPr/>
      <dgm:t>
        <a:bodyPr/>
        <a:lstStyle/>
        <a:p>
          <a:r>
            <a:rPr lang="en-US" sz="2000" b="1" dirty="0" smtClean="0"/>
            <a:t>Institution-wide approach</a:t>
          </a:r>
          <a:endParaRPr lang="en-US" sz="2000" b="1" dirty="0"/>
        </a:p>
      </dgm:t>
    </dgm:pt>
    <dgm:pt modelId="{3AD5EDF2-07AD-854E-B61B-E9005556E96A}" type="parTrans" cxnId="{3C01D3F4-929C-904B-81CF-83B29DB56B90}">
      <dgm:prSet/>
      <dgm:spPr/>
      <dgm:t>
        <a:bodyPr/>
        <a:lstStyle/>
        <a:p>
          <a:endParaRPr lang="en-US"/>
        </a:p>
      </dgm:t>
    </dgm:pt>
    <dgm:pt modelId="{5731CBB4-8BF2-A142-95F5-75C6288FC766}" type="sibTrans" cxnId="{3C01D3F4-929C-904B-81CF-83B29DB56B90}">
      <dgm:prSet/>
      <dgm:spPr/>
      <dgm:t>
        <a:bodyPr/>
        <a:lstStyle/>
        <a:p>
          <a:endParaRPr lang="en-US"/>
        </a:p>
      </dgm:t>
    </dgm:pt>
    <dgm:pt modelId="{8F054947-3138-1A45-BEC4-3618A625FDE4}">
      <dgm:prSet phldrT="[Text]" custT="1"/>
      <dgm:spPr/>
      <dgm:t>
        <a:bodyPr/>
        <a:lstStyle/>
        <a:p>
          <a:r>
            <a:rPr lang="en-US" sz="1800" b="1" dirty="0" smtClean="0"/>
            <a:t>Data, information, needs analysis &amp; actions</a:t>
          </a:r>
          <a:endParaRPr lang="en-US" sz="1800" b="1" dirty="0"/>
        </a:p>
      </dgm:t>
    </dgm:pt>
    <dgm:pt modelId="{5B72A8E1-93D3-8B4C-B2C1-4E8E1FF83810}" type="parTrans" cxnId="{82783F3A-75AF-DA40-90D5-5FA2A7B5C94B}">
      <dgm:prSet/>
      <dgm:spPr/>
      <dgm:t>
        <a:bodyPr/>
        <a:lstStyle/>
        <a:p>
          <a:endParaRPr lang="en-US"/>
        </a:p>
      </dgm:t>
    </dgm:pt>
    <dgm:pt modelId="{679E5E8E-64DD-034F-8F3B-A11915D3F6C5}" type="sibTrans" cxnId="{82783F3A-75AF-DA40-90D5-5FA2A7B5C94B}">
      <dgm:prSet/>
      <dgm:spPr/>
      <dgm:t>
        <a:bodyPr/>
        <a:lstStyle/>
        <a:p>
          <a:endParaRPr lang="en-US"/>
        </a:p>
      </dgm:t>
    </dgm:pt>
    <dgm:pt modelId="{AC44E8C8-20ED-5640-AF92-3C2A1FFABB20}">
      <dgm:prSet phldrT="[Text]" custT="1"/>
      <dgm:spPr/>
      <dgm:t>
        <a:bodyPr/>
        <a:lstStyle/>
        <a:p>
          <a:r>
            <a:rPr lang="en-US" sz="1800" b="1" dirty="0" smtClean="0"/>
            <a:t>Secondary &amp; tertiary collaborate</a:t>
          </a:r>
          <a:endParaRPr lang="en-US" sz="1800" b="1" dirty="0"/>
        </a:p>
      </dgm:t>
    </dgm:pt>
    <dgm:pt modelId="{D14D2791-0DCA-3C43-9E53-8601A62F5244}" type="parTrans" cxnId="{1A151D52-CF5F-C849-9848-57A85FA86C6C}">
      <dgm:prSet/>
      <dgm:spPr/>
      <dgm:t>
        <a:bodyPr/>
        <a:lstStyle/>
        <a:p>
          <a:endParaRPr lang="en-US"/>
        </a:p>
      </dgm:t>
    </dgm:pt>
    <dgm:pt modelId="{1E969E6B-9143-AB46-AE65-CF3A762A7F4C}" type="sibTrans" cxnId="{1A151D52-CF5F-C849-9848-57A85FA86C6C}">
      <dgm:prSet/>
      <dgm:spPr/>
      <dgm:t>
        <a:bodyPr/>
        <a:lstStyle/>
        <a:p>
          <a:endParaRPr lang="en-US"/>
        </a:p>
      </dgm:t>
    </dgm:pt>
    <dgm:pt modelId="{9471CA62-2CE6-134F-98AE-F322F5D2D464}">
      <dgm:prSet phldrT="[Text]" custT="1"/>
      <dgm:spPr/>
      <dgm:t>
        <a:bodyPr/>
        <a:lstStyle/>
        <a:p>
          <a:r>
            <a:rPr lang="en-US" sz="1800" b="1" dirty="0" smtClean="0"/>
            <a:t>Employer/Business engagement </a:t>
          </a:r>
          <a:endParaRPr lang="en-US" sz="1800" b="1" dirty="0"/>
        </a:p>
      </dgm:t>
    </dgm:pt>
    <dgm:pt modelId="{517C40B4-C07E-C145-B911-7779AB458CFF}" type="parTrans" cxnId="{552B59C5-526A-774B-9D97-8E0392D8E04F}">
      <dgm:prSet/>
      <dgm:spPr/>
      <dgm:t>
        <a:bodyPr/>
        <a:lstStyle/>
        <a:p>
          <a:endParaRPr lang="en-US"/>
        </a:p>
      </dgm:t>
    </dgm:pt>
    <dgm:pt modelId="{4C9BB121-62FA-6649-8A29-9724E41C1ECA}" type="sibTrans" cxnId="{552B59C5-526A-774B-9D97-8E0392D8E04F}">
      <dgm:prSet/>
      <dgm:spPr/>
      <dgm:t>
        <a:bodyPr/>
        <a:lstStyle/>
        <a:p>
          <a:endParaRPr lang="en-US"/>
        </a:p>
      </dgm:t>
    </dgm:pt>
    <dgm:pt modelId="{C5BEFF3B-25D4-0B48-9755-64E6095859D0}">
      <dgm:prSet phldrT="[Text]" custT="1"/>
      <dgm:spPr/>
      <dgm:t>
        <a:bodyPr/>
        <a:lstStyle/>
        <a:p>
          <a:r>
            <a:rPr lang="en-US" sz="1800" b="1" dirty="0" smtClean="0"/>
            <a:t>Maori &amp; Community partnerships</a:t>
          </a:r>
          <a:endParaRPr lang="en-US" sz="1800" b="1" dirty="0"/>
        </a:p>
      </dgm:t>
    </dgm:pt>
    <dgm:pt modelId="{24311DF2-39DA-A443-B277-A3543B629C39}" type="parTrans" cxnId="{3772339E-1DFC-654C-B7BA-FDFF9DF8DF1B}">
      <dgm:prSet/>
      <dgm:spPr/>
      <dgm:t>
        <a:bodyPr/>
        <a:lstStyle/>
        <a:p>
          <a:endParaRPr lang="en-US"/>
        </a:p>
      </dgm:t>
    </dgm:pt>
    <dgm:pt modelId="{066A8341-0C79-184F-A4A0-D45A5EDD38E0}" type="sibTrans" cxnId="{3772339E-1DFC-654C-B7BA-FDFF9DF8DF1B}">
      <dgm:prSet/>
      <dgm:spPr/>
      <dgm:t>
        <a:bodyPr/>
        <a:lstStyle/>
        <a:p>
          <a:endParaRPr lang="en-US"/>
        </a:p>
      </dgm:t>
    </dgm:pt>
    <dgm:pt modelId="{CC21C3DD-4023-4948-888A-6ED5749FCFF9}">
      <dgm:prSet phldrT="[Text]" custT="1"/>
      <dgm:spPr/>
      <dgm:t>
        <a:bodyPr/>
        <a:lstStyle/>
        <a:p>
          <a:r>
            <a:rPr lang="en-US" sz="1800" b="1" dirty="0" smtClean="0"/>
            <a:t>Culturally responsive</a:t>
          </a:r>
          <a:endParaRPr lang="en-US" sz="1800" b="1" dirty="0"/>
        </a:p>
      </dgm:t>
    </dgm:pt>
    <dgm:pt modelId="{E2AAFB3C-8638-5649-9223-F0A008520725}" type="parTrans" cxnId="{746E8D8C-F0AB-3B4C-9BA2-C415E5711E7C}">
      <dgm:prSet/>
      <dgm:spPr/>
      <dgm:t>
        <a:bodyPr/>
        <a:lstStyle/>
        <a:p>
          <a:endParaRPr lang="en-US"/>
        </a:p>
      </dgm:t>
    </dgm:pt>
    <dgm:pt modelId="{36BED8C4-65B4-F94F-B221-B5C6903C739E}" type="sibTrans" cxnId="{746E8D8C-F0AB-3B4C-9BA2-C415E5711E7C}">
      <dgm:prSet/>
      <dgm:spPr/>
      <dgm:t>
        <a:bodyPr/>
        <a:lstStyle/>
        <a:p>
          <a:endParaRPr lang="en-US"/>
        </a:p>
      </dgm:t>
    </dgm:pt>
    <dgm:pt modelId="{72FAC9CF-DAFB-BA45-840E-62C6FE6AAD28}">
      <dgm:prSet phldrT="[Text]" custT="1"/>
      <dgm:spPr/>
      <dgm:t>
        <a:bodyPr/>
        <a:lstStyle/>
        <a:p>
          <a:endParaRPr lang="en-US" sz="1800" b="1" dirty="0"/>
        </a:p>
      </dgm:t>
    </dgm:pt>
    <dgm:pt modelId="{A0B98425-D915-C448-80E9-189471062ABB}" type="parTrans" cxnId="{9A8363BB-9F48-F546-AB7A-0B8498BBD0A7}">
      <dgm:prSet/>
      <dgm:spPr/>
    </dgm:pt>
    <dgm:pt modelId="{F2F796C1-5017-AD4F-8842-061056F938D3}" type="sibTrans" cxnId="{9A8363BB-9F48-F546-AB7A-0B8498BBD0A7}">
      <dgm:prSet/>
      <dgm:spPr/>
    </dgm:pt>
    <dgm:pt modelId="{C7EFDDA5-A0D1-414A-9D42-A90293F83205}" type="pres">
      <dgm:prSet presAssocID="{EB9087DF-F785-4342-83B4-E32CE6736B3E}" presName="Name0" presStyleCnt="0">
        <dgm:presLayoutVars>
          <dgm:chMax val="1"/>
          <dgm:dir/>
          <dgm:animLvl val="ctr"/>
          <dgm:resizeHandles val="exact"/>
        </dgm:presLayoutVars>
      </dgm:prSet>
      <dgm:spPr/>
      <dgm:t>
        <a:bodyPr/>
        <a:lstStyle/>
        <a:p>
          <a:endParaRPr lang="en-US"/>
        </a:p>
      </dgm:t>
    </dgm:pt>
    <dgm:pt modelId="{AE9C2876-9271-D145-A8A8-E759646D88BB}" type="pres">
      <dgm:prSet presAssocID="{33DC7C7B-2F2E-8048-A28C-7128598020C7}" presName="centerShape" presStyleLbl="node0" presStyleIdx="0" presStyleCnt="1"/>
      <dgm:spPr/>
      <dgm:t>
        <a:bodyPr/>
        <a:lstStyle/>
        <a:p>
          <a:endParaRPr lang="en-US"/>
        </a:p>
      </dgm:t>
    </dgm:pt>
    <dgm:pt modelId="{D81D93FA-8604-4C46-B6C8-E6CD44AAA77D}" type="pres">
      <dgm:prSet presAssocID="{6CF47845-4A7C-2B4F-975F-F8918F6C00C0}" presName="node" presStyleLbl="node1" presStyleIdx="0" presStyleCnt="7" custScaleX="115150" custScaleY="100749">
        <dgm:presLayoutVars>
          <dgm:bulletEnabled val="1"/>
        </dgm:presLayoutVars>
      </dgm:prSet>
      <dgm:spPr/>
      <dgm:t>
        <a:bodyPr/>
        <a:lstStyle/>
        <a:p>
          <a:endParaRPr lang="en-US"/>
        </a:p>
      </dgm:t>
    </dgm:pt>
    <dgm:pt modelId="{26AEB212-1BDE-F841-8682-0332AF78399D}" type="pres">
      <dgm:prSet presAssocID="{6CF47845-4A7C-2B4F-975F-F8918F6C00C0}" presName="dummy" presStyleCnt="0"/>
      <dgm:spPr/>
    </dgm:pt>
    <dgm:pt modelId="{E7B01DC6-E615-6944-A3F5-CFA2DBB106DF}" type="pres">
      <dgm:prSet presAssocID="{5731CBB4-8BF2-A142-95F5-75C6288FC766}" presName="sibTrans" presStyleLbl="sibTrans2D1" presStyleIdx="0" presStyleCnt="7"/>
      <dgm:spPr/>
      <dgm:t>
        <a:bodyPr/>
        <a:lstStyle/>
        <a:p>
          <a:endParaRPr lang="en-US"/>
        </a:p>
      </dgm:t>
    </dgm:pt>
    <dgm:pt modelId="{CF79DAFF-A450-5D41-87FC-CC383AE5807B}" type="pres">
      <dgm:prSet presAssocID="{AC44E8C8-20ED-5640-AF92-3C2A1FFABB20}" presName="node" presStyleLbl="node1" presStyleIdx="1" presStyleCnt="7" custScaleX="110727" custScaleY="114115">
        <dgm:presLayoutVars>
          <dgm:bulletEnabled val="1"/>
        </dgm:presLayoutVars>
      </dgm:prSet>
      <dgm:spPr/>
      <dgm:t>
        <a:bodyPr/>
        <a:lstStyle/>
        <a:p>
          <a:endParaRPr lang="en-US"/>
        </a:p>
      </dgm:t>
    </dgm:pt>
    <dgm:pt modelId="{1FF04C00-F23F-5447-B80F-8EF5DBE4E07E}" type="pres">
      <dgm:prSet presAssocID="{AC44E8C8-20ED-5640-AF92-3C2A1FFABB20}" presName="dummy" presStyleCnt="0"/>
      <dgm:spPr/>
    </dgm:pt>
    <dgm:pt modelId="{FA64D45C-49DB-7143-8276-60B8BC8CEF15}" type="pres">
      <dgm:prSet presAssocID="{1E969E6B-9143-AB46-AE65-CF3A762A7F4C}" presName="sibTrans" presStyleLbl="sibTrans2D1" presStyleIdx="1" presStyleCnt="7"/>
      <dgm:spPr/>
      <dgm:t>
        <a:bodyPr/>
        <a:lstStyle/>
        <a:p>
          <a:endParaRPr lang="en-US"/>
        </a:p>
      </dgm:t>
    </dgm:pt>
    <dgm:pt modelId="{F9397E1E-338B-5948-BDA0-CB47535E79EA}" type="pres">
      <dgm:prSet presAssocID="{8F054947-3138-1A45-BEC4-3618A625FDE4}" presName="node" presStyleLbl="node1" presStyleIdx="2" presStyleCnt="7" custScaleX="119308" custScaleY="117080">
        <dgm:presLayoutVars>
          <dgm:bulletEnabled val="1"/>
        </dgm:presLayoutVars>
      </dgm:prSet>
      <dgm:spPr/>
      <dgm:t>
        <a:bodyPr/>
        <a:lstStyle/>
        <a:p>
          <a:endParaRPr lang="en-US"/>
        </a:p>
      </dgm:t>
    </dgm:pt>
    <dgm:pt modelId="{B2E3DC68-7B3B-ED41-B730-E5C5B4162DDF}" type="pres">
      <dgm:prSet presAssocID="{8F054947-3138-1A45-BEC4-3618A625FDE4}" presName="dummy" presStyleCnt="0"/>
      <dgm:spPr/>
    </dgm:pt>
    <dgm:pt modelId="{940268B7-AF4C-A24F-A8B9-5811E042F6BF}" type="pres">
      <dgm:prSet presAssocID="{679E5E8E-64DD-034F-8F3B-A11915D3F6C5}" presName="sibTrans" presStyleLbl="sibTrans2D1" presStyleIdx="2" presStyleCnt="7"/>
      <dgm:spPr/>
      <dgm:t>
        <a:bodyPr/>
        <a:lstStyle/>
        <a:p>
          <a:endParaRPr lang="en-US"/>
        </a:p>
      </dgm:t>
    </dgm:pt>
    <dgm:pt modelId="{224F99C9-7C94-B944-A790-BC7E91A40478}" type="pres">
      <dgm:prSet presAssocID="{72FAC9CF-DAFB-BA45-840E-62C6FE6AAD28}" presName="node" presStyleLbl="node1" presStyleIdx="3" presStyleCnt="7">
        <dgm:presLayoutVars>
          <dgm:bulletEnabled val="1"/>
        </dgm:presLayoutVars>
      </dgm:prSet>
      <dgm:spPr/>
      <dgm:t>
        <a:bodyPr/>
        <a:lstStyle/>
        <a:p>
          <a:endParaRPr lang="en-US"/>
        </a:p>
      </dgm:t>
    </dgm:pt>
    <dgm:pt modelId="{D4022C4F-80A4-7544-9DD7-82BEE9094FA8}" type="pres">
      <dgm:prSet presAssocID="{72FAC9CF-DAFB-BA45-840E-62C6FE6AAD28}" presName="dummy" presStyleCnt="0"/>
      <dgm:spPr/>
    </dgm:pt>
    <dgm:pt modelId="{AE11ED98-1F3F-4747-ADA0-8CCD17E660EE}" type="pres">
      <dgm:prSet presAssocID="{F2F796C1-5017-AD4F-8842-061056F938D3}" presName="sibTrans" presStyleLbl="sibTrans2D1" presStyleIdx="3" presStyleCnt="7"/>
      <dgm:spPr/>
    </dgm:pt>
    <dgm:pt modelId="{DA633848-C904-3E4F-90DC-7BA88AB7C3A7}" type="pres">
      <dgm:prSet presAssocID="{9471CA62-2CE6-134F-98AE-F322F5D2D464}" presName="node" presStyleLbl="node1" presStyleIdx="4" presStyleCnt="7" custScaleX="124582" custScaleY="127647">
        <dgm:presLayoutVars>
          <dgm:bulletEnabled val="1"/>
        </dgm:presLayoutVars>
      </dgm:prSet>
      <dgm:spPr/>
      <dgm:t>
        <a:bodyPr/>
        <a:lstStyle/>
        <a:p>
          <a:endParaRPr lang="en-US"/>
        </a:p>
      </dgm:t>
    </dgm:pt>
    <dgm:pt modelId="{B0DB3AC8-2565-6D4D-9C5D-4B863885AA66}" type="pres">
      <dgm:prSet presAssocID="{9471CA62-2CE6-134F-98AE-F322F5D2D464}" presName="dummy" presStyleCnt="0"/>
      <dgm:spPr/>
    </dgm:pt>
    <dgm:pt modelId="{3D107B37-A919-5B40-A4E0-572773BC99A9}" type="pres">
      <dgm:prSet presAssocID="{4C9BB121-62FA-6649-8A29-9724E41C1ECA}" presName="sibTrans" presStyleLbl="sibTrans2D1" presStyleIdx="4" presStyleCnt="7"/>
      <dgm:spPr/>
      <dgm:t>
        <a:bodyPr/>
        <a:lstStyle/>
        <a:p>
          <a:endParaRPr lang="en-US"/>
        </a:p>
      </dgm:t>
    </dgm:pt>
    <dgm:pt modelId="{C48472A3-7B07-FF41-8817-1E9A73FBC2C2}" type="pres">
      <dgm:prSet presAssocID="{C5BEFF3B-25D4-0B48-9755-64E6095859D0}" presName="node" presStyleLbl="node1" presStyleIdx="5" presStyleCnt="7" custScaleX="127610" custScaleY="129240">
        <dgm:presLayoutVars>
          <dgm:bulletEnabled val="1"/>
        </dgm:presLayoutVars>
      </dgm:prSet>
      <dgm:spPr/>
      <dgm:t>
        <a:bodyPr/>
        <a:lstStyle/>
        <a:p>
          <a:endParaRPr lang="en-US"/>
        </a:p>
      </dgm:t>
    </dgm:pt>
    <dgm:pt modelId="{C7674DEB-B889-6D48-84C4-AEA5F1C94300}" type="pres">
      <dgm:prSet presAssocID="{C5BEFF3B-25D4-0B48-9755-64E6095859D0}" presName="dummy" presStyleCnt="0"/>
      <dgm:spPr/>
    </dgm:pt>
    <dgm:pt modelId="{E8094B9E-F375-B745-9DC9-05221BF66F4F}" type="pres">
      <dgm:prSet presAssocID="{066A8341-0C79-184F-A4A0-D45A5EDD38E0}" presName="sibTrans" presStyleLbl="sibTrans2D1" presStyleIdx="5" presStyleCnt="7"/>
      <dgm:spPr/>
      <dgm:t>
        <a:bodyPr/>
        <a:lstStyle/>
        <a:p>
          <a:endParaRPr lang="en-US"/>
        </a:p>
      </dgm:t>
    </dgm:pt>
    <dgm:pt modelId="{247E9747-D8F1-0D47-AAB5-7F79AE8F0352}" type="pres">
      <dgm:prSet presAssocID="{CC21C3DD-4023-4948-888A-6ED5749FCFF9}" presName="node" presStyleLbl="node1" presStyleIdx="6" presStyleCnt="7" custScaleX="115039" custScaleY="110498">
        <dgm:presLayoutVars>
          <dgm:bulletEnabled val="1"/>
        </dgm:presLayoutVars>
      </dgm:prSet>
      <dgm:spPr/>
      <dgm:t>
        <a:bodyPr/>
        <a:lstStyle/>
        <a:p>
          <a:endParaRPr lang="en-US"/>
        </a:p>
      </dgm:t>
    </dgm:pt>
    <dgm:pt modelId="{FD7E263F-DEA7-A449-934B-A91B083C4CBA}" type="pres">
      <dgm:prSet presAssocID="{CC21C3DD-4023-4948-888A-6ED5749FCFF9}" presName="dummy" presStyleCnt="0"/>
      <dgm:spPr/>
    </dgm:pt>
    <dgm:pt modelId="{0BD9A529-536C-FD4E-92D8-66C81FFC9152}" type="pres">
      <dgm:prSet presAssocID="{36BED8C4-65B4-F94F-B221-B5C6903C739E}" presName="sibTrans" presStyleLbl="sibTrans2D1" presStyleIdx="6" presStyleCnt="7"/>
      <dgm:spPr/>
      <dgm:t>
        <a:bodyPr/>
        <a:lstStyle/>
        <a:p>
          <a:endParaRPr lang="en-US"/>
        </a:p>
      </dgm:t>
    </dgm:pt>
  </dgm:ptLst>
  <dgm:cxnLst>
    <dgm:cxn modelId="{AE572390-0C64-D84D-A829-58078C6E114A}" type="presOf" srcId="{9471CA62-2CE6-134F-98AE-F322F5D2D464}" destId="{DA633848-C904-3E4F-90DC-7BA88AB7C3A7}" srcOrd="0" destOrd="0" presId="urn:microsoft.com/office/officeart/2005/8/layout/radial6"/>
    <dgm:cxn modelId="{254AC020-8A7D-2949-86BD-7CCBB92A373C}" srcId="{EB9087DF-F785-4342-83B4-E32CE6736B3E}" destId="{33DC7C7B-2F2E-8048-A28C-7128598020C7}" srcOrd="0" destOrd="0" parTransId="{5799F819-8158-A749-9AA1-9718B4488A20}" sibTransId="{FB076F96-5096-F74A-8E32-11B43F324461}"/>
    <dgm:cxn modelId="{C13EBCD1-2590-4B4D-90E6-40B492D7E969}" type="presOf" srcId="{EB9087DF-F785-4342-83B4-E32CE6736B3E}" destId="{C7EFDDA5-A0D1-414A-9D42-A90293F83205}" srcOrd="0" destOrd="0" presId="urn:microsoft.com/office/officeart/2005/8/layout/radial6"/>
    <dgm:cxn modelId="{CBBBC289-5DEE-0C4C-A74A-76D1DA955613}" type="presOf" srcId="{C5BEFF3B-25D4-0B48-9755-64E6095859D0}" destId="{C48472A3-7B07-FF41-8817-1E9A73FBC2C2}" srcOrd="0" destOrd="0" presId="urn:microsoft.com/office/officeart/2005/8/layout/radial6"/>
    <dgm:cxn modelId="{D56A7FC7-F8FE-F84C-B563-2E92F7222A96}" type="presOf" srcId="{066A8341-0C79-184F-A4A0-D45A5EDD38E0}" destId="{E8094B9E-F375-B745-9DC9-05221BF66F4F}" srcOrd="0" destOrd="0" presId="urn:microsoft.com/office/officeart/2005/8/layout/radial6"/>
    <dgm:cxn modelId="{0BC06B5C-CBBB-D94D-84B8-98BC76643392}" type="presOf" srcId="{F2F796C1-5017-AD4F-8842-061056F938D3}" destId="{AE11ED98-1F3F-4747-ADA0-8CCD17E660EE}" srcOrd="0" destOrd="0" presId="urn:microsoft.com/office/officeart/2005/8/layout/radial6"/>
    <dgm:cxn modelId="{82783F3A-75AF-DA40-90D5-5FA2A7B5C94B}" srcId="{33DC7C7B-2F2E-8048-A28C-7128598020C7}" destId="{8F054947-3138-1A45-BEC4-3618A625FDE4}" srcOrd="2" destOrd="0" parTransId="{5B72A8E1-93D3-8B4C-B2C1-4E8E1FF83810}" sibTransId="{679E5E8E-64DD-034F-8F3B-A11915D3F6C5}"/>
    <dgm:cxn modelId="{7413A7B6-74D3-FF43-8FC0-85A9216C34C4}" type="presOf" srcId="{5731CBB4-8BF2-A142-95F5-75C6288FC766}" destId="{E7B01DC6-E615-6944-A3F5-CFA2DBB106DF}" srcOrd="0" destOrd="0" presId="urn:microsoft.com/office/officeart/2005/8/layout/radial6"/>
    <dgm:cxn modelId="{3C01D3F4-929C-904B-81CF-83B29DB56B90}" srcId="{33DC7C7B-2F2E-8048-A28C-7128598020C7}" destId="{6CF47845-4A7C-2B4F-975F-F8918F6C00C0}" srcOrd="0" destOrd="0" parTransId="{3AD5EDF2-07AD-854E-B61B-E9005556E96A}" sibTransId="{5731CBB4-8BF2-A142-95F5-75C6288FC766}"/>
    <dgm:cxn modelId="{11F748AA-E544-F749-81C8-2DB3156BDCCD}" type="presOf" srcId="{4C9BB121-62FA-6649-8A29-9724E41C1ECA}" destId="{3D107B37-A919-5B40-A4E0-572773BC99A9}" srcOrd="0" destOrd="0" presId="urn:microsoft.com/office/officeart/2005/8/layout/radial6"/>
    <dgm:cxn modelId="{38688724-3FC2-7647-AEB3-4FEC9AA7788D}" type="presOf" srcId="{679E5E8E-64DD-034F-8F3B-A11915D3F6C5}" destId="{940268B7-AF4C-A24F-A8B9-5811E042F6BF}" srcOrd="0" destOrd="0" presId="urn:microsoft.com/office/officeart/2005/8/layout/radial6"/>
    <dgm:cxn modelId="{BCE9DA00-EED3-AF4F-90EA-3D52A342B8C4}" type="presOf" srcId="{8F054947-3138-1A45-BEC4-3618A625FDE4}" destId="{F9397E1E-338B-5948-BDA0-CB47535E79EA}" srcOrd="0" destOrd="0" presId="urn:microsoft.com/office/officeart/2005/8/layout/radial6"/>
    <dgm:cxn modelId="{C75CBCE3-8C63-8747-962D-655977E00FA2}" type="presOf" srcId="{1E969E6B-9143-AB46-AE65-CF3A762A7F4C}" destId="{FA64D45C-49DB-7143-8276-60B8BC8CEF15}" srcOrd="0" destOrd="0" presId="urn:microsoft.com/office/officeart/2005/8/layout/radial6"/>
    <dgm:cxn modelId="{67889CA6-B8CE-7844-A2D8-A687DE1F4742}" type="presOf" srcId="{CC21C3DD-4023-4948-888A-6ED5749FCFF9}" destId="{247E9747-D8F1-0D47-AAB5-7F79AE8F0352}" srcOrd="0" destOrd="0" presId="urn:microsoft.com/office/officeart/2005/8/layout/radial6"/>
    <dgm:cxn modelId="{746E8D8C-F0AB-3B4C-9BA2-C415E5711E7C}" srcId="{33DC7C7B-2F2E-8048-A28C-7128598020C7}" destId="{CC21C3DD-4023-4948-888A-6ED5749FCFF9}" srcOrd="6" destOrd="0" parTransId="{E2AAFB3C-8638-5649-9223-F0A008520725}" sibTransId="{36BED8C4-65B4-F94F-B221-B5C6903C739E}"/>
    <dgm:cxn modelId="{78603459-938A-4545-BF8D-ACA4B732E478}" type="presOf" srcId="{72FAC9CF-DAFB-BA45-840E-62C6FE6AAD28}" destId="{224F99C9-7C94-B944-A790-BC7E91A40478}" srcOrd="0" destOrd="0" presId="urn:microsoft.com/office/officeart/2005/8/layout/radial6"/>
    <dgm:cxn modelId="{1A151D52-CF5F-C849-9848-57A85FA86C6C}" srcId="{33DC7C7B-2F2E-8048-A28C-7128598020C7}" destId="{AC44E8C8-20ED-5640-AF92-3C2A1FFABB20}" srcOrd="1" destOrd="0" parTransId="{D14D2791-0DCA-3C43-9E53-8601A62F5244}" sibTransId="{1E969E6B-9143-AB46-AE65-CF3A762A7F4C}"/>
    <dgm:cxn modelId="{780B7E03-7C42-7E48-8857-24FEA1A6BEEF}" type="presOf" srcId="{AC44E8C8-20ED-5640-AF92-3C2A1FFABB20}" destId="{CF79DAFF-A450-5D41-87FC-CC383AE5807B}" srcOrd="0" destOrd="0" presId="urn:microsoft.com/office/officeart/2005/8/layout/radial6"/>
    <dgm:cxn modelId="{3772339E-1DFC-654C-B7BA-FDFF9DF8DF1B}" srcId="{33DC7C7B-2F2E-8048-A28C-7128598020C7}" destId="{C5BEFF3B-25D4-0B48-9755-64E6095859D0}" srcOrd="5" destOrd="0" parTransId="{24311DF2-39DA-A443-B277-A3543B629C39}" sibTransId="{066A8341-0C79-184F-A4A0-D45A5EDD38E0}"/>
    <dgm:cxn modelId="{9A8363BB-9F48-F546-AB7A-0B8498BBD0A7}" srcId="{33DC7C7B-2F2E-8048-A28C-7128598020C7}" destId="{72FAC9CF-DAFB-BA45-840E-62C6FE6AAD28}" srcOrd="3" destOrd="0" parTransId="{A0B98425-D915-C448-80E9-189471062ABB}" sibTransId="{F2F796C1-5017-AD4F-8842-061056F938D3}"/>
    <dgm:cxn modelId="{5C75DE62-7EC5-2C43-8CFB-A8EB2F71731E}" type="presOf" srcId="{36BED8C4-65B4-F94F-B221-B5C6903C739E}" destId="{0BD9A529-536C-FD4E-92D8-66C81FFC9152}" srcOrd="0" destOrd="0" presId="urn:microsoft.com/office/officeart/2005/8/layout/radial6"/>
    <dgm:cxn modelId="{552B59C5-526A-774B-9D97-8E0392D8E04F}" srcId="{33DC7C7B-2F2E-8048-A28C-7128598020C7}" destId="{9471CA62-2CE6-134F-98AE-F322F5D2D464}" srcOrd="4" destOrd="0" parTransId="{517C40B4-C07E-C145-B911-7779AB458CFF}" sibTransId="{4C9BB121-62FA-6649-8A29-9724E41C1ECA}"/>
    <dgm:cxn modelId="{837A019A-A115-474D-BD9C-3C053DBCC368}" type="presOf" srcId="{33DC7C7B-2F2E-8048-A28C-7128598020C7}" destId="{AE9C2876-9271-D145-A8A8-E759646D88BB}" srcOrd="0" destOrd="0" presId="urn:microsoft.com/office/officeart/2005/8/layout/radial6"/>
    <dgm:cxn modelId="{B4A80800-1D52-AA4B-9D97-5115F432A4B6}" type="presOf" srcId="{6CF47845-4A7C-2B4F-975F-F8918F6C00C0}" destId="{D81D93FA-8604-4C46-B6C8-E6CD44AAA77D}" srcOrd="0" destOrd="0" presId="urn:microsoft.com/office/officeart/2005/8/layout/radial6"/>
    <dgm:cxn modelId="{E16E6FE6-D014-C346-A2CF-B7A7B69FADF4}" type="presParOf" srcId="{C7EFDDA5-A0D1-414A-9D42-A90293F83205}" destId="{AE9C2876-9271-D145-A8A8-E759646D88BB}" srcOrd="0" destOrd="0" presId="urn:microsoft.com/office/officeart/2005/8/layout/radial6"/>
    <dgm:cxn modelId="{3F154E69-4F99-CF4E-8879-2A244BC43D49}" type="presParOf" srcId="{C7EFDDA5-A0D1-414A-9D42-A90293F83205}" destId="{D81D93FA-8604-4C46-B6C8-E6CD44AAA77D}" srcOrd="1" destOrd="0" presId="urn:microsoft.com/office/officeart/2005/8/layout/radial6"/>
    <dgm:cxn modelId="{2D9F66A7-0635-3246-9606-A6859C48FF31}" type="presParOf" srcId="{C7EFDDA5-A0D1-414A-9D42-A90293F83205}" destId="{26AEB212-1BDE-F841-8682-0332AF78399D}" srcOrd="2" destOrd="0" presId="urn:microsoft.com/office/officeart/2005/8/layout/radial6"/>
    <dgm:cxn modelId="{16A73865-026E-E64F-B8B0-90E1C5CB7C3D}" type="presParOf" srcId="{C7EFDDA5-A0D1-414A-9D42-A90293F83205}" destId="{E7B01DC6-E615-6944-A3F5-CFA2DBB106DF}" srcOrd="3" destOrd="0" presId="urn:microsoft.com/office/officeart/2005/8/layout/radial6"/>
    <dgm:cxn modelId="{A1C5A936-6C7A-C743-B2C8-8A24BDBDF03F}" type="presParOf" srcId="{C7EFDDA5-A0D1-414A-9D42-A90293F83205}" destId="{CF79DAFF-A450-5D41-87FC-CC383AE5807B}" srcOrd="4" destOrd="0" presId="urn:microsoft.com/office/officeart/2005/8/layout/radial6"/>
    <dgm:cxn modelId="{E7D9FEBA-6C3A-2B49-AAAA-7EC48B776C4D}" type="presParOf" srcId="{C7EFDDA5-A0D1-414A-9D42-A90293F83205}" destId="{1FF04C00-F23F-5447-B80F-8EF5DBE4E07E}" srcOrd="5" destOrd="0" presId="urn:microsoft.com/office/officeart/2005/8/layout/radial6"/>
    <dgm:cxn modelId="{0810E121-8C92-7149-8FAF-F89C8E57D957}" type="presParOf" srcId="{C7EFDDA5-A0D1-414A-9D42-A90293F83205}" destId="{FA64D45C-49DB-7143-8276-60B8BC8CEF15}" srcOrd="6" destOrd="0" presId="urn:microsoft.com/office/officeart/2005/8/layout/radial6"/>
    <dgm:cxn modelId="{88EFB372-0F5D-2644-AD4D-9D760E39FE06}" type="presParOf" srcId="{C7EFDDA5-A0D1-414A-9D42-A90293F83205}" destId="{F9397E1E-338B-5948-BDA0-CB47535E79EA}" srcOrd="7" destOrd="0" presId="urn:microsoft.com/office/officeart/2005/8/layout/radial6"/>
    <dgm:cxn modelId="{3DE1392E-F2FB-0642-B04C-4F75929F4A68}" type="presParOf" srcId="{C7EFDDA5-A0D1-414A-9D42-A90293F83205}" destId="{B2E3DC68-7B3B-ED41-B730-E5C5B4162DDF}" srcOrd="8" destOrd="0" presId="urn:microsoft.com/office/officeart/2005/8/layout/radial6"/>
    <dgm:cxn modelId="{58CBA8E5-25FC-3647-8F1D-C5BE8F19478C}" type="presParOf" srcId="{C7EFDDA5-A0D1-414A-9D42-A90293F83205}" destId="{940268B7-AF4C-A24F-A8B9-5811E042F6BF}" srcOrd="9" destOrd="0" presId="urn:microsoft.com/office/officeart/2005/8/layout/radial6"/>
    <dgm:cxn modelId="{E3E792FB-D186-D64E-9987-8A67A25CFF68}" type="presParOf" srcId="{C7EFDDA5-A0D1-414A-9D42-A90293F83205}" destId="{224F99C9-7C94-B944-A790-BC7E91A40478}" srcOrd="10" destOrd="0" presId="urn:microsoft.com/office/officeart/2005/8/layout/radial6"/>
    <dgm:cxn modelId="{4350C7BB-D349-464F-92A9-404D4A2A4A54}" type="presParOf" srcId="{C7EFDDA5-A0D1-414A-9D42-A90293F83205}" destId="{D4022C4F-80A4-7544-9DD7-82BEE9094FA8}" srcOrd="11" destOrd="0" presId="urn:microsoft.com/office/officeart/2005/8/layout/radial6"/>
    <dgm:cxn modelId="{E4A677EE-7E95-C648-AB3A-F222696A4B7F}" type="presParOf" srcId="{C7EFDDA5-A0D1-414A-9D42-A90293F83205}" destId="{AE11ED98-1F3F-4747-ADA0-8CCD17E660EE}" srcOrd="12" destOrd="0" presId="urn:microsoft.com/office/officeart/2005/8/layout/radial6"/>
    <dgm:cxn modelId="{A6F0C68C-CE63-AA41-900A-82E81E732DEC}" type="presParOf" srcId="{C7EFDDA5-A0D1-414A-9D42-A90293F83205}" destId="{DA633848-C904-3E4F-90DC-7BA88AB7C3A7}" srcOrd="13" destOrd="0" presId="urn:microsoft.com/office/officeart/2005/8/layout/radial6"/>
    <dgm:cxn modelId="{21B922B6-5D76-E745-9D98-AB4441B32FCB}" type="presParOf" srcId="{C7EFDDA5-A0D1-414A-9D42-A90293F83205}" destId="{B0DB3AC8-2565-6D4D-9C5D-4B863885AA66}" srcOrd="14" destOrd="0" presId="urn:microsoft.com/office/officeart/2005/8/layout/radial6"/>
    <dgm:cxn modelId="{7D710110-E5BE-7E4E-9854-A622B259953E}" type="presParOf" srcId="{C7EFDDA5-A0D1-414A-9D42-A90293F83205}" destId="{3D107B37-A919-5B40-A4E0-572773BC99A9}" srcOrd="15" destOrd="0" presId="urn:microsoft.com/office/officeart/2005/8/layout/radial6"/>
    <dgm:cxn modelId="{9873A2EA-5E9D-594F-B736-D78590179D1D}" type="presParOf" srcId="{C7EFDDA5-A0D1-414A-9D42-A90293F83205}" destId="{C48472A3-7B07-FF41-8817-1E9A73FBC2C2}" srcOrd="16" destOrd="0" presId="urn:microsoft.com/office/officeart/2005/8/layout/radial6"/>
    <dgm:cxn modelId="{A5B8C273-4144-034E-95EC-B01F9D311615}" type="presParOf" srcId="{C7EFDDA5-A0D1-414A-9D42-A90293F83205}" destId="{C7674DEB-B889-6D48-84C4-AEA5F1C94300}" srcOrd="17" destOrd="0" presId="urn:microsoft.com/office/officeart/2005/8/layout/radial6"/>
    <dgm:cxn modelId="{A83C7CB3-9DA6-4B46-A879-99EA2B0D00FD}" type="presParOf" srcId="{C7EFDDA5-A0D1-414A-9D42-A90293F83205}" destId="{E8094B9E-F375-B745-9DC9-05221BF66F4F}" srcOrd="18" destOrd="0" presId="urn:microsoft.com/office/officeart/2005/8/layout/radial6"/>
    <dgm:cxn modelId="{631F0E95-F53B-6A4F-9B0D-0E0EA5A029C6}" type="presParOf" srcId="{C7EFDDA5-A0D1-414A-9D42-A90293F83205}" destId="{247E9747-D8F1-0D47-AAB5-7F79AE8F0352}" srcOrd="19" destOrd="0" presId="urn:microsoft.com/office/officeart/2005/8/layout/radial6"/>
    <dgm:cxn modelId="{52669268-B66D-0745-93E7-FD0903963F54}" type="presParOf" srcId="{C7EFDDA5-A0D1-414A-9D42-A90293F83205}" destId="{FD7E263F-DEA7-A449-934B-A91B083C4CBA}" srcOrd="20" destOrd="0" presId="urn:microsoft.com/office/officeart/2005/8/layout/radial6"/>
    <dgm:cxn modelId="{F32AE47E-E0C2-FC44-B39C-7A9D36B0D3B1}" type="presParOf" srcId="{C7EFDDA5-A0D1-414A-9D42-A90293F83205}" destId="{0BD9A529-536C-FD4E-92D8-66C81FFC9152}"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7C1D4-FC7E-E54F-877E-519068CD7400}">
      <dsp:nvSpPr>
        <dsp:cNvPr id="0" name=""/>
        <dsp:cNvSpPr/>
      </dsp:nvSpPr>
      <dsp:spPr>
        <a:xfrm>
          <a:off x="4468371" y="2616"/>
          <a:ext cx="1293804" cy="1293804"/>
        </a:xfrm>
        <a:prstGeom prst="ellipse">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Equity/ Parity targets</a:t>
          </a:r>
          <a:endParaRPr lang="en-US" sz="1200" b="1" kern="1200" dirty="0"/>
        </a:p>
      </dsp:txBody>
      <dsp:txXfrm>
        <a:off x="4657844" y="192089"/>
        <a:ext cx="914858" cy="914858"/>
      </dsp:txXfrm>
    </dsp:sp>
    <dsp:sp modelId="{B664CC00-464F-874C-8262-52809FC821BF}">
      <dsp:nvSpPr>
        <dsp:cNvPr id="0" name=""/>
        <dsp:cNvSpPr/>
      </dsp:nvSpPr>
      <dsp:spPr>
        <a:xfrm rot="1200000">
          <a:off x="5847220" y="760325"/>
          <a:ext cx="344692" cy="436659"/>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850338" y="829973"/>
        <a:ext cx="241284" cy="261995"/>
      </dsp:txXfrm>
    </dsp:sp>
    <dsp:sp modelId="{147AE975-09C5-A349-8864-0BC1AD7F2C43}">
      <dsp:nvSpPr>
        <dsp:cNvPr id="0" name=""/>
        <dsp:cNvSpPr/>
      </dsp:nvSpPr>
      <dsp:spPr>
        <a:xfrm>
          <a:off x="6295292" y="667561"/>
          <a:ext cx="1293804" cy="1293804"/>
        </a:xfrm>
        <a:prstGeom prst="ellipse">
          <a:avLst/>
        </a:prstGeom>
        <a:gradFill rotWithShape="0">
          <a:gsLst>
            <a:gs pos="0">
              <a:schemeClr val="accent2">
                <a:alpha val="90000"/>
                <a:hueOff val="0"/>
                <a:satOff val="0"/>
                <a:lumOff val="0"/>
                <a:alphaOff val="-5000"/>
                <a:tint val="100000"/>
                <a:shade val="100000"/>
                <a:satMod val="130000"/>
              </a:schemeClr>
            </a:gs>
            <a:gs pos="100000">
              <a:schemeClr val="accent2">
                <a:alpha val="90000"/>
                <a:hueOff val="0"/>
                <a:satOff val="0"/>
                <a:lumOff val="0"/>
                <a:alphaOff val="-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Transitions between Secondary &amp; Tertiary</a:t>
          </a:r>
          <a:endParaRPr lang="en-US" sz="1200" b="1" kern="1200" dirty="0"/>
        </a:p>
      </dsp:txBody>
      <dsp:txXfrm>
        <a:off x="6484765" y="857034"/>
        <a:ext cx="914858" cy="914858"/>
      </dsp:txXfrm>
    </dsp:sp>
    <dsp:sp modelId="{3CA53DC8-089E-6744-9345-CB26C7274D41}">
      <dsp:nvSpPr>
        <dsp:cNvPr id="0" name=""/>
        <dsp:cNvSpPr/>
      </dsp:nvSpPr>
      <dsp:spPr>
        <a:xfrm rot="3600000">
          <a:off x="7251012" y="1929535"/>
          <a:ext cx="344692" cy="436659"/>
        </a:xfrm>
        <a:prstGeom prst="rightArrow">
          <a:avLst>
            <a:gd name="adj1" fmla="val 60000"/>
            <a:gd name="adj2" fmla="val 50000"/>
          </a:avLst>
        </a:prstGeom>
        <a:solidFill>
          <a:schemeClr val="accent2">
            <a:shade val="90000"/>
            <a:hueOff val="-5125"/>
            <a:satOff val="-868"/>
            <a:lumOff val="40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7276864" y="1972090"/>
        <a:ext cx="241284" cy="261995"/>
      </dsp:txXfrm>
    </dsp:sp>
    <dsp:sp modelId="{5AC9EA42-F517-D84E-A2FA-41497E17AE01}">
      <dsp:nvSpPr>
        <dsp:cNvPr id="0" name=""/>
        <dsp:cNvSpPr/>
      </dsp:nvSpPr>
      <dsp:spPr>
        <a:xfrm>
          <a:off x="7267376" y="2351260"/>
          <a:ext cx="1293804" cy="1293804"/>
        </a:xfrm>
        <a:prstGeom prst="ellipse">
          <a:avLst/>
        </a:prstGeom>
        <a:gradFill rotWithShape="0">
          <a:gsLst>
            <a:gs pos="0">
              <a:schemeClr val="accent2">
                <a:alpha val="90000"/>
                <a:hueOff val="0"/>
                <a:satOff val="0"/>
                <a:lumOff val="0"/>
                <a:alphaOff val="-10000"/>
                <a:tint val="100000"/>
                <a:shade val="100000"/>
                <a:satMod val="130000"/>
              </a:schemeClr>
            </a:gs>
            <a:gs pos="100000">
              <a:schemeClr val="accent2">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Research</a:t>
          </a:r>
          <a:endParaRPr lang="en-US" sz="1200" b="1" kern="1200" dirty="0"/>
        </a:p>
      </dsp:txBody>
      <dsp:txXfrm>
        <a:off x="7456849" y="2540733"/>
        <a:ext cx="914858" cy="914858"/>
      </dsp:txXfrm>
    </dsp:sp>
    <dsp:sp modelId="{93B1AE96-C413-CF48-B666-DD68653224A3}">
      <dsp:nvSpPr>
        <dsp:cNvPr id="0" name=""/>
        <dsp:cNvSpPr/>
      </dsp:nvSpPr>
      <dsp:spPr>
        <a:xfrm rot="6000000">
          <a:off x="7574825" y="3727542"/>
          <a:ext cx="344692" cy="436659"/>
        </a:xfrm>
        <a:prstGeom prst="rightArrow">
          <a:avLst>
            <a:gd name="adj1" fmla="val 60000"/>
            <a:gd name="adj2" fmla="val 50000"/>
          </a:avLst>
        </a:prstGeom>
        <a:solidFill>
          <a:schemeClr val="accent2">
            <a:shade val="90000"/>
            <a:hueOff val="-10250"/>
            <a:satOff val="-1736"/>
            <a:lumOff val="80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7635507" y="3763955"/>
        <a:ext cx="241284" cy="261995"/>
      </dsp:txXfrm>
    </dsp:sp>
    <dsp:sp modelId="{15B0F360-4462-8C4B-9D40-635F5E61D3F3}">
      <dsp:nvSpPr>
        <dsp:cNvPr id="0" name=""/>
        <dsp:cNvSpPr/>
      </dsp:nvSpPr>
      <dsp:spPr>
        <a:xfrm>
          <a:off x="6929775" y="4265893"/>
          <a:ext cx="1293804" cy="1293804"/>
        </a:xfrm>
        <a:prstGeom prst="ellipse">
          <a:avLst/>
        </a:prstGeom>
        <a:gradFill rotWithShape="0">
          <a:gsLst>
            <a:gs pos="0">
              <a:schemeClr val="accent2">
                <a:alpha val="90000"/>
                <a:hueOff val="0"/>
                <a:satOff val="0"/>
                <a:lumOff val="0"/>
                <a:alphaOff val="-15000"/>
                <a:tint val="100000"/>
                <a:shade val="100000"/>
                <a:satMod val="130000"/>
              </a:schemeClr>
            </a:gs>
            <a:gs pos="100000">
              <a:schemeClr val="accent2">
                <a:alpha val="90000"/>
                <a:hueOff val="0"/>
                <a:satOff val="0"/>
                <a:lumOff val="0"/>
                <a:alphaOff val="-1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Collaboration with business</a:t>
          </a:r>
          <a:endParaRPr lang="en-US" sz="1200" b="1" kern="1200" dirty="0"/>
        </a:p>
      </dsp:txBody>
      <dsp:txXfrm>
        <a:off x="7119248" y="4455366"/>
        <a:ext cx="914858" cy="914858"/>
      </dsp:txXfrm>
    </dsp:sp>
    <dsp:sp modelId="{A3FB7355-5890-4041-BF10-0C5E98F21449}">
      <dsp:nvSpPr>
        <dsp:cNvPr id="0" name=""/>
        <dsp:cNvSpPr/>
      </dsp:nvSpPr>
      <dsp:spPr>
        <a:xfrm rot="8400000">
          <a:off x="6667144" y="5313039"/>
          <a:ext cx="344692" cy="436659"/>
        </a:xfrm>
        <a:prstGeom prst="rightArrow">
          <a:avLst>
            <a:gd name="adj1" fmla="val 60000"/>
            <a:gd name="adj2" fmla="val 50000"/>
          </a:avLst>
        </a:prstGeom>
        <a:solidFill>
          <a:schemeClr val="accent2">
            <a:shade val="90000"/>
            <a:hueOff val="-15375"/>
            <a:satOff val="-2604"/>
            <a:lumOff val="1204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758456" y="5367136"/>
        <a:ext cx="241284" cy="261995"/>
      </dsp:txXfrm>
    </dsp:sp>
    <dsp:sp modelId="{AD26DB59-FEC9-5641-B5C2-D50844FE60EF}">
      <dsp:nvSpPr>
        <dsp:cNvPr id="0" name=""/>
        <dsp:cNvSpPr/>
      </dsp:nvSpPr>
      <dsp:spPr>
        <a:xfrm>
          <a:off x="5440455" y="5515580"/>
          <a:ext cx="1293804" cy="1293804"/>
        </a:xfrm>
        <a:prstGeom prst="ellipse">
          <a:avLst/>
        </a:prstGeom>
        <a:gradFill rotWithShape="0">
          <a:gsLst>
            <a:gs pos="0">
              <a:schemeClr val="accent2">
                <a:alpha val="90000"/>
                <a:hueOff val="0"/>
                <a:satOff val="0"/>
                <a:lumOff val="0"/>
                <a:alphaOff val="-20000"/>
                <a:tint val="100000"/>
                <a:shade val="100000"/>
                <a:satMod val="130000"/>
              </a:schemeClr>
            </a:gs>
            <a:gs pos="100000">
              <a:schemeClr val="accent2">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Agreed performance indicators</a:t>
          </a:r>
          <a:endParaRPr lang="en-US" sz="1200" b="1" kern="1200" dirty="0"/>
        </a:p>
      </dsp:txBody>
      <dsp:txXfrm>
        <a:off x="5629928" y="5705053"/>
        <a:ext cx="914858" cy="914858"/>
      </dsp:txXfrm>
    </dsp:sp>
    <dsp:sp modelId="{887F54A4-78FD-184F-AC6C-4B5CCF66946F}">
      <dsp:nvSpPr>
        <dsp:cNvPr id="0" name=""/>
        <dsp:cNvSpPr/>
      </dsp:nvSpPr>
      <dsp:spPr>
        <a:xfrm rot="10800000">
          <a:off x="4952682" y="5944153"/>
          <a:ext cx="344692" cy="436659"/>
        </a:xfrm>
        <a:prstGeom prst="rightArrow">
          <a:avLst>
            <a:gd name="adj1" fmla="val 60000"/>
            <a:gd name="adj2" fmla="val 50000"/>
          </a:avLst>
        </a:prstGeom>
        <a:solidFill>
          <a:schemeClr val="accent2">
            <a:shade val="90000"/>
            <a:hueOff val="-20501"/>
            <a:satOff val="-3472"/>
            <a:lumOff val="160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056090" y="6031485"/>
        <a:ext cx="241284" cy="261995"/>
      </dsp:txXfrm>
    </dsp:sp>
    <dsp:sp modelId="{FAF9EC22-D08F-8A43-83C1-E708EFC988FA}">
      <dsp:nvSpPr>
        <dsp:cNvPr id="0" name=""/>
        <dsp:cNvSpPr/>
      </dsp:nvSpPr>
      <dsp:spPr>
        <a:xfrm>
          <a:off x="3496286" y="5515580"/>
          <a:ext cx="1293804" cy="1293804"/>
        </a:xfrm>
        <a:prstGeom prst="ellipse">
          <a:avLst/>
        </a:prstGeom>
        <a:gradFill rotWithShape="0">
          <a:gsLst>
            <a:gs pos="0">
              <a:schemeClr val="accent2">
                <a:alpha val="90000"/>
                <a:hueOff val="0"/>
                <a:satOff val="0"/>
                <a:lumOff val="0"/>
                <a:alphaOff val="-25000"/>
                <a:tint val="100000"/>
                <a:shade val="100000"/>
                <a:satMod val="130000"/>
              </a:schemeClr>
            </a:gs>
            <a:gs pos="100000">
              <a:schemeClr val="accent2">
                <a:alpha val="90000"/>
                <a:hueOff val="0"/>
                <a:satOff val="0"/>
                <a:lumOff val="0"/>
                <a:alphaOff val="-2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Partnerships with M</a:t>
          </a:r>
          <a:r>
            <a:rPr lang="en-US" sz="1200" kern="1200" dirty="0" smtClean="0">
              <a:solidFill>
                <a:srgbClr val="FFFFFF"/>
              </a:solidFill>
              <a:latin typeface="Arial"/>
              <a:cs typeface="Arial"/>
            </a:rPr>
            <a:t>ā</a:t>
          </a:r>
          <a:r>
            <a:rPr lang="en-US" sz="1200" b="1" kern="1200" dirty="0" smtClean="0"/>
            <a:t>ori</a:t>
          </a:r>
          <a:endParaRPr lang="en-US" sz="1200" b="1" kern="1200" dirty="0"/>
        </a:p>
      </dsp:txBody>
      <dsp:txXfrm>
        <a:off x="3685759" y="5705053"/>
        <a:ext cx="914858" cy="914858"/>
      </dsp:txXfrm>
    </dsp:sp>
    <dsp:sp modelId="{7AECFC75-D864-794A-BBE8-23F5AE52E6C7}">
      <dsp:nvSpPr>
        <dsp:cNvPr id="0" name=""/>
        <dsp:cNvSpPr/>
      </dsp:nvSpPr>
      <dsp:spPr>
        <a:xfrm rot="13200000">
          <a:off x="3233656" y="5325580"/>
          <a:ext cx="344692" cy="436659"/>
        </a:xfrm>
        <a:prstGeom prst="rightArrow">
          <a:avLst>
            <a:gd name="adj1" fmla="val 60000"/>
            <a:gd name="adj2" fmla="val 50000"/>
          </a:avLst>
        </a:prstGeom>
        <a:solidFill>
          <a:schemeClr val="accent2">
            <a:shade val="90000"/>
            <a:hueOff val="-25626"/>
            <a:satOff val="-4340"/>
            <a:lumOff val="2007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324968" y="5446147"/>
        <a:ext cx="241284" cy="261995"/>
      </dsp:txXfrm>
    </dsp:sp>
    <dsp:sp modelId="{2C4098B5-8A96-A44E-9F88-A8330DD3F8D2}">
      <dsp:nvSpPr>
        <dsp:cNvPr id="0" name=""/>
        <dsp:cNvSpPr/>
      </dsp:nvSpPr>
      <dsp:spPr>
        <a:xfrm>
          <a:off x="2006967" y="4265893"/>
          <a:ext cx="1293804" cy="1293804"/>
        </a:xfrm>
        <a:prstGeom prst="ellipse">
          <a:avLst/>
        </a:prstGeom>
        <a:gradFill rotWithShape="0">
          <a:gsLst>
            <a:gs pos="0">
              <a:schemeClr val="accent2">
                <a:alpha val="90000"/>
                <a:hueOff val="0"/>
                <a:satOff val="0"/>
                <a:lumOff val="0"/>
                <a:alphaOff val="-30000"/>
                <a:tint val="100000"/>
                <a:shade val="100000"/>
                <a:satMod val="130000"/>
              </a:schemeClr>
            </a:gs>
            <a:gs pos="100000">
              <a:schemeClr val="accent2">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Community-led plans</a:t>
          </a:r>
          <a:endParaRPr lang="en-US" sz="1200" b="1" kern="1200" dirty="0"/>
        </a:p>
      </dsp:txBody>
      <dsp:txXfrm>
        <a:off x="2196440" y="4455366"/>
        <a:ext cx="914858" cy="914858"/>
      </dsp:txXfrm>
    </dsp:sp>
    <dsp:sp modelId="{937BB848-0090-2A4F-93D6-0863C8A9A9D8}">
      <dsp:nvSpPr>
        <dsp:cNvPr id="0" name=""/>
        <dsp:cNvSpPr/>
      </dsp:nvSpPr>
      <dsp:spPr>
        <a:xfrm rot="15600000">
          <a:off x="2314416" y="3746757"/>
          <a:ext cx="344692" cy="436659"/>
        </a:xfrm>
        <a:prstGeom prst="rightArrow">
          <a:avLst>
            <a:gd name="adj1" fmla="val 60000"/>
            <a:gd name="adj2" fmla="val 50000"/>
          </a:avLst>
        </a:prstGeom>
        <a:solidFill>
          <a:schemeClr val="accent2">
            <a:shade val="90000"/>
            <a:hueOff val="-30751"/>
            <a:satOff val="-5208"/>
            <a:lumOff val="2408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375098" y="3885008"/>
        <a:ext cx="241284" cy="261995"/>
      </dsp:txXfrm>
    </dsp:sp>
    <dsp:sp modelId="{F94FD4AA-38A1-634B-A046-2716DDEF8D80}">
      <dsp:nvSpPr>
        <dsp:cNvPr id="0" name=""/>
        <dsp:cNvSpPr/>
      </dsp:nvSpPr>
      <dsp:spPr>
        <a:xfrm>
          <a:off x="1669365" y="2351260"/>
          <a:ext cx="1293804" cy="1293804"/>
        </a:xfrm>
        <a:prstGeom prst="ellipse">
          <a:avLst/>
        </a:prstGeom>
        <a:gradFill rotWithShape="0">
          <a:gsLst>
            <a:gs pos="0">
              <a:schemeClr val="accent2">
                <a:alpha val="90000"/>
                <a:hueOff val="0"/>
                <a:satOff val="0"/>
                <a:lumOff val="0"/>
                <a:alphaOff val="-35000"/>
                <a:tint val="100000"/>
                <a:shade val="100000"/>
                <a:satMod val="130000"/>
              </a:schemeClr>
            </a:gs>
            <a:gs pos="100000">
              <a:schemeClr val="accent2">
                <a:alpha val="90000"/>
                <a:hueOff val="0"/>
                <a:satOff val="0"/>
                <a:lumOff val="0"/>
                <a:alphaOff val="-3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Professional learning for tertiary sector</a:t>
          </a:r>
          <a:endParaRPr lang="en-US" sz="1200" b="1" kern="1200" dirty="0"/>
        </a:p>
      </dsp:txBody>
      <dsp:txXfrm>
        <a:off x="1858838" y="2540733"/>
        <a:ext cx="914858" cy="914858"/>
      </dsp:txXfrm>
    </dsp:sp>
    <dsp:sp modelId="{349AE6D3-A042-B846-95DF-C1F524B90CB0}">
      <dsp:nvSpPr>
        <dsp:cNvPr id="0" name=""/>
        <dsp:cNvSpPr/>
      </dsp:nvSpPr>
      <dsp:spPr>
        <a:xfrm rot="18000000">
          <a:off x="2625086" y="1946432"/>
          <a:ext cx="344692" cy="436659"/>
        </a:xfrm>
        <a:prstGeom prst="rightArrow">
          <a:avLst>
            <a:gd name="adj1" fmla="val 60000"/>
            <a:gd name="adj2" fmla="val 50000"/>
          </a:avLst>
        </a:prstGeom>
        <a:solidFill>
          <a:schemeClr val="accent2">
            <a:shade val="90000"/>
            <a:hueOff val="-35876"/>
            <a:satOff val="-6076"/>
            <a:lumOff val="2809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650938" y="2078541"/>
        <a:ext cx="241284" cy="261995"/>
      </dsp:txXfrm>
    </dsp:sp>
    <dsp:sp modelId="{5B209587-5DED-A34C-90C3-C0E9C443A5FF}">
      <dsp:nvSpPr>
        <dsp:cNvPr id="0" name=""/>
        <dsp:cNvSpPr/>
      </dsp:nvSpPr>
      <dsp:spPr>
        <a:xfrm>
          <a:off x="2641450" y="667561"/>
          <a:ext cx="1293804" cy="1293804"/>
        </a:xfrm>
        <a:prstGeom prst="ellipse">
          <a:avLst/>
        </a:prstGeom>
        <a:gradFill rotWithShape="0">
          <a:gsLst>
            <a:gs pos="0">
              <a:schemeClr val="accent2">
                <a:alpha val="90000"/>
                <a:hueOff val="0"/>
                <a:satOff val="0"/>
                <a:lumOff val="0"/>
                <a:alphaOff val="-40000"/>
                <a:tint val="100000"/>
                <a:shade val="100000"/>
                <a:satMod val="130000"/>
              </a:schemeClr>
            </a:gs>
            <a:gs pos="100000">
              <a:schemeClr val="accent2">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Access to data</a:t>
          </a:r>
          <a:endParaRPr lang="en-US" sz="1200" b="1" kern="1200" dirty="0"/>
        </a:p>
      </dsp:txBody>
      <dsp:txXfrm>
        <a:off x="2830923" y="857034"/>
        <a:ext cx="914858" cy="914858"/>
      </dsp:txXfrm>
    </dsp:sp>
    <dsp:sp modelId="{17A8C676-1DE5-CB44-B85C-3B72AAC7CD94}">
      <dsp:nvSpPr>
        <dsp:cNvPr id="0" name=""/>
        <dsp:cNvSpPr/>
      </dsp:nvSpPr>
      <dsp:spPr>
        <a:xfrm rot="20400000">
          <a:off x="4020299" y="766998"/>
          <a:ext cx="344692" cy="436659"/>
        </a:xfrm>
        <a:prstGeom prst="rightArrow">
          <a:avLst>
            <a:gd name="adj1" fmla="val 60000"/>
            <a:gd name="adj2" fmla="val 50000"/>
          </a:avLst>
        </a:prstGeom>
        <a:solidFill>
          <a:schemeClr val="accent2">
            <a:shade val="90000"/>
            <a:hueOff val="-41001"/>
            <a:satOff val="-6944"/>
            <a:lumOff val="3211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023417" y="872014"/>
        <a:ext cx="241284" cy="261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7C1D4-FC7E-E54F-877E-519068CD7400}">
      <dsp:nvSpPr>
        <dsp:cNvPr id="0" name=""/>
        <dsp:cNvSpPr/>
      </dsp:nvSpPr>
      <dsp:spPr>
        <a:xfrm>
          <a:off x="4468371" y="2616"/>
          <a:ext cx="1293804" cy="1293804"/>
        </a:xfrm>
        <a:prstGeom prst="ellipse">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Equity/ Parity targets</a:t>
          </a:r>
          <a:endParaRPr lang="en-US" sz="1200" b="1" kern="1200" dirty="0"/>
        </a:p>
      </dsp:txBody>
      <dsp:txXfrm>
        <a:off x="4657844" y="192089"/>
        <a:ext cx="914858" cy="914858"/>
      </dsp:txXfrm>
    </dsp:sp>
    <dsp:sp modelId="{B664CC00-464F-874C-8262-52809FC821BF}">
      <dsp:nvSpPr>
        <dsp:cNvPr id="0" name=""/>
        <dsp:cNvSpPr/>
      </dsp:nvSpPr>
      <dsp:spPr>
        <a:xfrm rot="1200000">
          <a:off x="5847220" y="760325"/>
          <a:ext cx="344692" cy="436659"/>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850338" y="829973"/>
        <a:ext cx="241284" cy="261995"/>
      </dsp:txXfrm>
    </dsp:sp>
    <dsp:sp modelId="{147AE975-09C5-A349-8864-0BC1AD7F2C43}">
      <dsp:nvSpPr>
        <dsp:cNvPr id="0" name=""/>
        <dsp:cNvSpPr/>
      </dsp:nvSpPr>
      <dsp:spPr>
        <a:xfrm>
          <a:off x="6295292" y="667561"/>
          <a:ext cx="1293804" cy="1293804"/>
        </a:xfrm>
        <a:prstGeom prst="ellipse">
          <a:avLst/>
        </a:prstGeom>
        <a:gradFill rotWithShape="0">
          <a:gsLst>
            <a:gs pos="0">
              <a:schemeClr val="accent1">
                <a:alpha val="90000"/>
                <a:hueOff val="0"/>
                <a:satOff val="0"/>
                <a:lumOff val="0"/>
                <a:alphaOff val="-5000"/>
                <a:tint val="100000"/>
                <a:shade val="100000"/>
                <a:satMod val="130000"/>
              </a:schemeClr>
            </a:gs>
            <a:gs pos="100000">
              <a:schemeClr val="accent1">
                <a:alpha val="90000"/>
                <a:hueOff val="0"/>
                <a:satOff val="0"/>
                <a:lumOff val="0"/>
                <a:alphaOff val="-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Transitions between Secondary &amp; Tertiary</a:t>
          </a:r>
          <a:endParaRPr lang="en-US" sz="1200" b="1" kern="1200" dirty="0"/>
        </a:p>
      </dsp:txBody>
      <dsp:txXfrm>
        <a:off x="6484765" y="857034"/>
        <a:ext cx="914858" cy="914858"/>
      </dsp:txXfrm>
    </dsp:sp>
    <dsp:sp modelId="{3CA53DC8-089E-6744-9345-CB26C7274D41}">
      <dsp:nvSpPr>
        <dsp:cNvPr id="0" name=""/>
        <dsp:cNvSpPr/>
      </dsp:nvSpPr>
      <dsp:spPr>
        <a:xfrm rot="3600000">
          <a:off x="7251012" y="1929535"/>
          <a:ext cx="344692" cy="436659"/>
        </a:xfrm>
        <a:prstGeom prst="rightArrow">
          <a:avLst>
            <a:gd name="adj1" fmla="val 60000"/>
            <a:gd name="adj2" fmla="val 50000"/>
          </a:avLst>
        </a:prstGeom>
        <a:solidFill>
          <a:schemeClr val="accent1">
            <a:shade val="90000"/>
            <a:hueOff val="46889"/>
            <a:satOff val="-866"/>
            <a:lumOff val="401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7276864" y="1972090"/>
        <a:ext cx="241284" cy="261995"/>
      </dsp:txXfrm>
    </dsp:sp>
    <dsp:sp modelId="{5AC9EA42-F517-D84E-A2FA-41497E17AE01}">
      <dsp:nvSpPr>
        <dsp:cNvPr id="0" name=""/>
        <dsp:cNvSpPr/>
      </dsp:nvSpPr>
      <dsp:spPr>
        <a:xfrm>
          <a:off x="7267376" y="2351260"/>
          <a:ext cx="1293804" cy="1293804"/>
        </a:xfrm>
        <a:prstGeom prst="ellipse">
          <a:avLst/>
        </a:prstGeom>
        <a:gradFill rotWithShape="0">
          <a:gsLst>
            <a:gs pos="0">
              <a:schemeClr val="accent1">
                <a:alpha val="90000"/>
                <a:hueOff val="0"/>
                <a:satOff val="0"/>
                <a:lumOff val="0"/>
                <a:alphaOff val="-10000"/>
                <a:tint val="100000"/>
                <a:shade val="100000"/>
                <a:satMod val="130000"/>
              </a:schemeClr>
            </a:gs>
            <a:gs pos="100000">
              <a:schemeClr val="accent1">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Research </a:t>
          </a:r>
          <a:endParaRPr lang="en-US" sz="1200" b="1" kern="1200" dirty="0"/>
        </a:p>
      </dsp:txBody>
      <dsp:txXfrm>
        <a:off x="7456849" y="2540733"/>
        <a:ext cx="914858" cy="914858"/>
      </dsp:txXfrm>
    </dsp:sp>
    <dsp:sp modelId="{93B1AE96-C413-CF48-B666-DD68653224A3}">
      <dsp:nvSpPr>
        <dsp:cNvPr id="0" name=""/>
        <dsp:cNvSpPr/>
      </dsp:nvSpPr>
      <dsp:spPr>
        <a:xfrm rot="6000000">
          <a:off x="7574825" y="3727542"/>
          <a:ext cx="344692" cy="436659"/>
        </a:xfrm>
        <a:prstGeom prst="rightArrow">
          <a:avLst>
            <a:gd name="adj1" fmla="val 60000"/>
            <a:gd name="adj2" fmla="val 50000"/>
          </a:avLst>
        </a:prstGeom>
        <a:solidFill>
          <a:schemeClr val="accent1">
            <a:shade val="90000"/>
            <a:hueOff val="93778"/>
            <a:satOff val="-1732"/>
            <a:lumOff val="803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7635507" y="3763955"/>
        <a:ext cx="241284" cy="261995"/>
      </dsp:txXfrm>
    </dsp:sp>
    <dsp:sp modelId="{15B0F360-4462-8C4B-9D40-635F5E61D3F3}">
      <dsp:nvSpPr>
        <dsp:cNvPr id="0" name=""/>
        <dsp:cNvSpPr/>
      </dsp:nvSpPr>
      <dsp:spPr>
        <a:xfrm>
          <a:off x="6929775" y="4265893"/>
          <a:ext cx="1293804" cy="1293804"/>
        </a:xfrm>
        <a:prstGeom prst="ellipse">
          <a:avLst/>
        </a:prstGeom>
        <a:gradFill rotWithShape="0">
          <a:gsLst>
            <a:gs pos="0">
              <a:schemeClr val="accent1">
                <a:alpha val="90000"/>
                <a:hueOff val="0"/>
                <a:satOff val="0"/>
                <a:lumOff val="0"/>
                <a:alphaOff val="-15000"/>
                <a:tint val="100000"/>
                <a:shade val="100000"/>
                <a:satMod val="130000"/>
              </a:schemeClr>
            </a:gs>
            <a:gs pos="100000">
              <a:schemeClr val="accent1">
                <a:alpha val="90000"/>
                <a:hueOff val="0"/>
                <a:satOff val="0"/>
                <a:lumOff val="0"/>
                <a:alphaOff val="-1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Collaboration</a:t>
          </a:r>
          <a:endParaRPr lang="en-US" sz="1200" b="1" kern="1200" dirty="0"/>
        </a:p>
      </dsp:txBody>
      <dsp:txXfrm>
        <a:off x="7119248" y="4455366"/>
        <a:ext cx="914858" cy="914858"/>
      </dsp:txXfrm>
    </dsp:sp>
    <dsp:sp modelId="{A3FB7355-5890-4041-BF10-0C5E98F21449}">
      <dsp:nvSpPr>
        <dsp:cNvPr id="0" name=""/>
        <dsp:cNvSpPr/>
      </dsp:nvSpPr>
      <dsp:spPr>
        <a:xfrm rot="8400000">
          <a:off x="6667144" y="5313039"/>
          <a:ext cx="344692" cy="436659"/>
        </a:xfrm>
        <a:prstGeom prst="rightArrow">
          <a:avLst>
            <a:gd name="adj1" fmla="val 60000"/>
            <a:gd name="adj2" fmla="val 50000"/>
          </a:avLst>
        </a:prstGeom>
        <a:solidFill>
          <a:schemeClr val="accent1">
            <a:shade val="90000"/>
            <a:hueOff val="140667"/>
            <a:satOff val="-2598"/>
            <a:lumOff val="1204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758456" y="5367136"/>
        <a:ext cx="241284" cy="261995"/>
      </dsp:txXfrm>
    </dsp:sp>
    <dsp:sp modelId="{AD26DB59-FEC9-5641-B5C2-D50844FE60EF}">
      <dsp:nvSpPr>
        <dsp:cNvPr id="0" name=""/>
        <dsp:cNvSpPr/>
      </dsp:nvSpPr>
      <dsp:spPr>
        <a:xfrm>
          <a:off x="5440455" y="5515580"/>
          <a:ext cx="1293804" cy="1293804"/>
        </a:xfrm>
        <a:prstGeom prst="ellipse">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Agreed performance indicators</a:t>
          </a:r>
          <a:endParaRPr lang="en-US" sz="1200" b="1" kern="1200" dirty="0"/>
        </a:p>
      </dsp:txBody>
      <dsp:txXfrm>
        <a:off x="5629928" y="5705053"/>
        <a:ext cx="914858" cy="914858"/>
      </dsp:txXfrm>
    </dsp:sp>
    <dsp:sp modelId="{887F54A4-78FD-184F-AC6C-4B5CCF66946F}">
      <dsp:nvSpPr>
        <dsp:cNvPr id="0" name=""/>
        <dsp:cNvSpPr/>
      </dsp:nvSpPr>
      <dsp:spPr>
        <a:xfrm rot="10800000">
          <a:off x="4952682" y="5944153"/>
          <a:ext cx="344692" cy="436659"/>
        </a:xfrm>
        <a:prstGeom prst="rightArrow">
          <a:avLst>
            <a:gd name="adj1" fmla="val 60000"/>
            <a:gd name="adj2" fmla="val 50000"/>
          </a:avLst>
        </a:prstGeom>
        <a:solidFill>
          <a:schemeClr val="accent1">
            <a:shade val="90000"/>
            <a:hueOff val="187556"/>
            <a:satOff val="-3464"/>
            <a:lumOff val="1606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056090" y="6031485"/>
        <a:ext cx="241284" cy="261995"/>
      </dsp:txXfrm>
    </dsp:sp>
    <dsp:sp modelId="{FAF9EC22-D08F-8A43-83C1-E708EFC988FA}">
      <dsp:nvSpPr>
        <dsp:cNvPr id="0" name=""/>
        <dsp:cNvSpPr/>
      </dsp:nvSpPr>
      <dsp:spPr>
        <a:xfrm>
          <a:off x="3496286" y="5515580"/>
          <a:ext cx="1293804" cy="1293804"/>
        </a:xfrm>
        <a:prstGeom prst="ellipse">
          <a:avLst/>
        </a:prstGeom>
        <a:gradFill rotWithShape="0">
          <a:gsLst>
            <a:gs pos="0">
              <a:schemeClr val="accent1">
                <a:alpha val="90000"/>
                <a:hueOff val="0"/>
                <a:satOff val="0"/>
                <a:lumOff val="0"/>
                <a:alphaOff val="-25000"/>
                <a:tint val="100000"/>
                <a:shade val="100000"/>
                <a:satMod val="130000"/>
              </a:schemeClr>
            </a:gs>
            <a:gs pos="100000">
              <a:schemeClr val="accent1">
                <a:alpha val="90000"/>
                <a:hueOff val="0"/>
                <a:satOff val="0"/>
                <a:lumOff val="0"/>
                <a:alphaOff val="-2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Partnerships with M</a:t>
          </a:r>
          <a:r>
            <a:rPr lang="en-US" sz="1200" kern="1200" dirty="0" smtClean="0">
              <a:solidFill>
                <a:srgbClr val="FFFFFF"/>
              </a:solidFill>
              <a:latin typeface="Arial"/>
              <a:cs typeface="Arial"/>
            </a:rPr>
            <a:t>ā</a:t>
          </a:r>
          <a:r>
            <a:rPr lang="en-US" sz="1200" b="1" kern="1200" dirty="0" smtClean="0"/>
            <a:t>ori</a:t>
          </a:r>
          <a:endParaRPr lang="en-US" sz="1200" b="1" kern="1200" dirty="0"/>
        </a:p>
      </dsp:txBody>
      <dsp:txXfrm>
        <a:off x="3685759" y="5705053"/>
        <a:ext cx="914858" cy="914858"/>
      </dsp:txXfrm>
    </dsp:sp>
    <dsp:sp modelId="{7AECFC75-D864-794A-BBE8-23F5AE52E6C7}">
      <dsp:nvSpPr>
        <dsp:cNvPr id="0" name=""/>
        <dsp:cNvSpPr/>
      </dsp:nvSpPr>
      <dsp:spPr>
        <a:xfrm rot="13200000">
          <a:off x="3233656" y="5325580"/>
          <a:ext cx="344692" cy="436659"/>
        </a:xfrm>
        <a:prstGeom prst="rightArrow">
          <a:avLst>
            <a:gd name="adj1" fmla="val 60000"/>
            <a:gd name="adj2" fmla="val 50000"/>
          </a:avLst>
        </a:prstGeom>
        <a:solidFill>
          <a:schemeClr val="accent1">
            <a:shade val="90000"/>
            <a:hueOff val="234445"/>
            <a:satOff val="-4329"/>
            <a:lumOff val="2007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324968" y="5446147"/>
        <a:ext cx="241284" cy="261995"/>
      </dsp:txXfrm>
    </dsp:sp>
    <dsp:sp modelId="{2C4098B5-8A96-A44E-9F88-A8330DD3F8D2}">
      <dsp:nvSpPr>
        <dsp:cNvPr id="0" name=""/>
        <dsp:cNvSpPr/>
      </dsp:nvSpPr>
      <dsp:spPr>
        <a:xfrm>
          <a:off x="2006967" y="4265893"/>
          <a:ext cx="1293804" cy="1293804"/>
        </a:xfrm>
        <a:prstGeom prst="ellipse">
          <a:avLst/>
        </a:prstGeom>
        <a:gradFill rotWithShape="0">
          <a:gsLst>
            <a:gs pos="0">
              <a:schemeClr val="accent1">
                <a:alpha val="90000"/>
                <a:hueOff val="0"/>
                <a:satOff val="0"/>
                <a:lumOff val="0"/>
                <a:alphaOff val="-30000"/>
                <a:tint val="100000"/>
                <a:shade val="100000"/>
                <a:satMod val="130000"/>
              </a:schemeClr>
            </a:gs>
            <a:gs pos="100000">
              <a:schemeClr val="accent1">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Community-led plans</a:t>
          </a:r>
          <a:endParaRPr lang="en-US" sz="1200" b="1" kern="1200" dirty="0"/>
        </a:p>
      </dsp:txBody>
      <dsp:txXfrm>
        <a:off x="2196440" y="4455366"/>
        <a:ext cx="914858" cy="914858"/>
      </dsp:txXfrm>
    </dsp:sp>
    <dsp:sp modelId="{937BB848-0090-2A4F-93D6-0863C8A9A9D8}">
      <dsp:nvSpPr>
        <dsp:cNvPr id="0" name=""/>
        <dsp:cNvSpPr/>
      </dsp:nvSpPr>
      <dsp:spPr>
        <a:xfrm rot="15600000">
          <a:off x="2314416" y="3746757"/>
          <a:ext cx="344692" cy="436659"/>
        </a:xfrm>
        <a:prstGeom prst="rightArrow">
          <a:avLst>
            <a:gd name="adj1" fmla="val 60000"/>
            <a:gd name="adj2" fmla="val 50000"/>
          </a:avLst>
        </a:prstGeom>
        <a:solidFill>
          <a:schemeClr val="accent1">
            <a:shade val="90000"/>
            <a:hueOff val="281334"/>
            <a:satOff val="-5195"/>
            <a:lumOff val="2409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375098" y="3885008"/>
        <a:ext cx="241284" cy="261995"/>
      </dsp:txXfrm>
    </dsp:sp>
    <dsp:sp modelId="{F94FD4AA-38A1-634B-A046-2716DDEF8D80}">
      <dsp:nvSpPr>
        <dsp:cNvPr id="0" name=""/>
        <dsp:cNvSpPr/>
      </dsp:nvSpPr>
      <dsp:spPr>
        <a:xfrm>
          <a:off x="1669365" y="2351260"/>
          <a:ext cx="1293804" cy="1293804"/>
        </a:xfrm>
        <a:prstGeom prst="ellipse">
          <a:avLst/>
        </a:prstGeom>
        <a:gradFill rotWithShape="0">
          <a:gsLst>
            <a:gs pos="0">
              <a:schemeClr val="accent1">
                <a:alpha val="90000"/>
                <a:hueOff val="0"/>
                <a:satOff val="0"/>
                <a:lumOff val="0"/>
                <a:alphaOff val="-35000"/>
                <a:tint val="100000"/>
                <a:shade val="100000"/>
                <a:satMod val="130000"/>
              </a:schemeClr>
            </a:gs>
            <a:gs pos="100000">
              <a:schemeClr val="accent1">
                <a:alpha val="90000"/>
                <a:hueOff val="0"/>
                <a:satOff val="0"/>
                <a:lumOff val="0"/>
                <a:alphaOff val="-3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Professional learning for tertiary sector</a:t>
          </a:r>
          <a:endParaRPr lang="en-US" sz="1200" b="1" kern="1200" dirty="0"/>
        </a:p>
      </dsp:txBody>
      <dsp:txXfrm>
        <a:off x="1858838" y="2540733"/>
        <a:ext cx="914858" cy="914858"/>
      </dsp:txXfrm>
    </dsp:sp>
    <dsp:sp modelId="{349AE6D3-A042-B846-95DF-C1F524B90CB0}">
      <dsp:nvSpPr>
        <dsp:cNvPr id="0" name=""/>
        <dsp:cNvSpPr/>
      </dsp:nvSpPr>
      <dsp:spPr>
        <a:xfrm rot="18000000">
          <a:off x="2625086" y="1946432"/>
          <a:ext cx="344692" cy="436659"/>
        </a:xfrm>
        <a:prstGeom prst="rightArrow">
          <a:avLst>
            <a:gd name="adj1" fmla="val 60000"/>
            <a:gd name="adj2" fmla="val 50000"/>
          </a:avLst>
        </a:prstGeom>
        <a:solidFill>
          <a:schemeClr val="accent1">
            <a:shade val="90000"/>
            <a:hueOff val="328223"/>
            <a:satOff val="-6061"/>
            <a:lumOff val="2811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650938" y="2078541"/>
        <a:ext cx="241284" cy="261995"/>
      </dsp:txXfrm>
    </dsp:sp>
    <dsp:sp modelId="{5B209587-5DED-A34C-90C3-C0E9C443A5FF}">
      <dsp:nvSpPr>
        <dsp:cNvPr id="0" name=""/>
        <dsp:cNvSpPr/>
      </dsp:nvSpPr>
      <dsp:spPr>
        <a:xfrm>
          <a:off x="2641450" y="667561"/>
          <a:ext cx="1293804" cy="1293804"/>
        </a:xfrm>
        <a:prstGeom prst="ellipse">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Access to data</a:t>
          </a:r>
          <a:endParaRPr lang="en-US" sz="1200" b="1" kern="1200" dirty="0"/>
        </a:p>
      </dsp:txBody>
      <dsp:txXfrm>
        <a:off x="2830923" y="857034"/>
        <a:ext cx="914858" cy="914858"/>
      </dsp:txXfrm>
    </dsp:sp>
    <dsp:sp modelId="{17A8C676-1DE5-CB44-B85C-3B72AAC7CD94}">
      <dsp:nvSpPr>
        <dsp:cNvPr id="0" name=""/>
        <dsp:cNvSpPr/>
      </dsp:nvSpPr>
      <dsp:spPr>
        <a:xfrm rot="20400000">
          <a:off x="4020299" y="766998"/>
          <a:ext cx="344692" cy="436659"/>
        </a:xfrm>
        <a:prstGeom prst="rightArrow">
          <a:avLst>
            <a:gd name="adj1" fmla="val 60000"/>
            <a:gd name="adj2" fmla="val 50000"/>
          </a:avLst>
        </a:prstGeom>
        <a:solidFill>
          <a:schemeClr val="accent1">
            <a:shade val="90000"/>
            <a:hueOff val="375112"/>
            <a:satOff val="-6927"/>
            <a:lumOff val="3212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023417" y="872014"/>
        <a:ext cx="241284" cy="261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012E4-FA7A-2642-AD18-07BFCDDD247B}">
      <dsp:nvSpPr>
        <dsp:cNvPr id="0" name=""/>
        <dsp:cNvSpPr/>
      </dsp:nvSpPr>
      <dsp:spPr>
        <a:xfrm>
          <a:off x="2724610" y="2102889"/>
          <a:ext cx="2581252" cy="2558851"/>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Student Success: Policy data pathways</a:t>
          </a:r>
          <a:endParaRPr lang="en-US" sz="2000" kern="1200" dirty="0"/>
        </a:p>
      </dsp:txBody>
      <dsp:txXfrm>
        <a:off x="3102626" y="2477624"/>
        <a:ext cx="1825220" cy="1809381"/>
      </dsp:txXfrm>
    </dsp:sp>
    <dsp:sp modelId="{9447A3C5-E313-0949-AB8C-ED0AEEF214C4}">
      <dsp:nvSpPr>
        <dsp:cNvPr id="0" name=""/>
        <dsp:cNvSpPr/>
      </dsp:nvSpPr>
      <dsp:spPr>
        <a:xfrm>
          <a:off x="3077172" y="669"/>
          <a:ext cx="1876128" cy="1876128"/>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Outcomes</a:t>
          </a:r>
          <a:endParaRPr lang="en-US" sz="1900" kern="1200" dirty="0"/>
        </a:p>
      </dsp:txBody>
      <dsp:txXfrm>
        <a:off x="3351925" y="275422"/>
        <a:ext cx="1326622" cy="1326622"/>
      </dsp:txXfrm>
    </dsp:sp>
    <dsp:sp modelId="{502DC167-4D10-EA49-ABBD-58872A874E4E}">
      <dsp:nvSpPr>
        <dsp:cNvPr id="0" name=""/>
        <dsp:cNvSpPr/>
      </dsp:nvSpPr>
      <dsp:spPr>
        <a:xfrm>
          <a:off x="5520754" y="2444251"/>
          <a:ext cx="1876128" cy="1876128"/>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Partnerships</a:t>
          </a:r>
          <a:endParaRPr lang="en-US" sz="1900" kern="1200" dirty="0"/>
        </a:p>
      </dsp:txBody>
      <dsp:txXfrm>
        <a:off x="5795507" y="2719004"/>
        <a:ext cx="1326622" cy="1326622"/>
      </dsp:txXfrm>
    </dsp:sp>
    <dsp:sp modelId="{9D47081E-F9F6-4540-9E33-64DF4639C4D1}">
      <dsp:nvSpPr>
        <dsp:cNvPr id="0" name=""/>
        <dsp:cNvSpPr/>
      </dsp:nvSpPr>
      <dsp:spPr>
        <a:xfrm>
          <a:off x="3077172" y="4887833"/>
          <a:ext cx="1876128" cy="1876128"/>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Research</a:t>
          </a:r>
          <a:endParaRPr lang="en-US" sz="1900" kern="1200" dirty="0"/>
        </a:p>
      </dsp:txBody>
      <dsp:txXfrm>
        <a:off x="3351925" y="5162586"/>
        <a:ext cx="1326622" cy="1326622"/>
      </dsp:txXfrm>
    </dsp:sp>
    <dsp:sp modelId="{3D1440D0-B9D0-BB44-9CEE-207352E6C3B7}">
      <dsp:nvSpPr>
        <dsp:cNvPr id="0" name=""/>
        <dsp:cNvSpPr/>
      </dsp:nvSpPr>
      <dsp:spPr>
        <a:xfrm>
          <a:off x="633591" y="2444251"/>
          <a:ext cx="1876128" cy="1876128"/>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Innovation</a:t>
          </a:r>
        </a:p>
        <a:p>
          <a:pPr lvl="0" algn="ctr" defTabSz="844550">
            <a:lnSpc>
              <a:spcPct val="90000"/>
            </a:lnSpc>
            <a:spcBef>
              <a:spcPct val="0"/>
            </a:spcBef>
            <a:spcAft>
              <a:spcPct val="35000"/>
            </a:spcAft>
          </a:pPr>
          <a:r>
            <a:rPr lang="en-US" sz="1900" kern="1200" smtClean="0"/>
            <a:t>‘Spotlights’</a:t>
          </a:r>
          <a:endParaRPr lang="en-US" sz="1900" kern="1200" dirty="0"/>
        </a:p>
      </dsp:txBody>
      <dsp:txXfrm>
        <a:off x="908344" y="2719004"/>
        <a:ext cx="1326622" cy="132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B9D4C-ADE1-AD4F-A6CC-D3E78FCF4589}">
      <dsp:nvSpPr>
        <dsp:cNvPr id="0" name=""/>
        <dsp:cNvSpPr/>
      </dsp:nvSpPr>
      <dsp:spPr>
        <a:xfrm>
          <a:off x="1843992" y="720102"/>
          <a:ext cx="4914980" cy="4914980"/>
        </a:xfrm>
        <a:prstGeom prst="blockArc">
          <a:avLst>
            <a:gd name="adj1" fmla="val 10800000"/>
            <a:gd name="adj2" fmla="val 16200000"/>
            <a:gd name="adj3" fmla="val 4636"/>
          </a:avLst>
        </a:prstGeom>
        <a:solidFill>
          <a:schemeClr val="accent4">
            <a:shade val="90000"/>
            <a:hueOff val="-108783"/>
            <a:satOff val="-2965"/>
            <a:lumOff val="1602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40268B7-AF4C-A24F-A8B9-5811E042F6BF}">
      <dsp:nvSpPr>
        <dsp:cNvPr id="0" name=""/>
        <dsp:cNvSpPr/>
      </dsp:nvSpPr>
      <dsp:spPr>
        <a:xfrm>
          <a:off x="1843992" y="720102"/>
          <a:ext cx="4914980" cy="4914980"/>
        </a:xfrm>
        <a:prstGeom prst="blockArc">
          <a:avLst>
            <a:gd name="adj1" fmla="val 5400000"/>
            <a:gd name="adj2" fmla="val 10800000"/>
            <a:gd name="adj3" fmla="val 4636"/>
          </a:avLst>
        </a:prstGeom>
        <a:solidFill>
          <a:schemeClr val="accent4">
            <a:shade val="90000"/>
            <a:hueOff val="-217566"/>
            <a:satOff val="-5929"/>
            <a:lumOff val="32051"/>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7B69152-78AF-9046-A45D-786BF7DBFA8D}">
      <dsp:nvSpPr>
        <dsp:cNvPr id="0" name=""/>
        <dsp:cNvSpPr/>
      </dsp:nvSpPr>
      <dsp:spPr>
        <a:xfrm>
          <a:off x="1843992" y="720102"/>
          <a:ext cx="4914980" cy="4914980"/>
        </a:xfrm>
        <a:prstGeom prst="blockArc">
          <a:avLst>
            <a:gd name="adj1" fmla="val 0"/>
            <a:gd name="adj2" fmla="val 5400000"/>
            <a:gd name="adj3" fmla="val 4636"/>
          </a:avLst>
        </a:prstGeom>
        <a:solidFill>
          <a:schemeClr val="accent4">
            <a:shade val="90000"/>
            <a:hueOff val="-108783"/>
            <a:satOff val="-2965"/>
            <a:lumOff val="1602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7B01DC6-E615-6944-A3F5-CFA2DBB106DF}">
      <dsp:nvSpPr>
        <dsp:cNvPr id="0" name=""/>
        <dsp:cNvSpPr/>
      </dsp:nvSpPr>
      <dsp:spPr>
        <a:xfrm>
          <a:off x="1843992" y="720102"/>
          <a:ext cx="4914980" cy="4914980"/>
        </a:xfrm>
        <a:prstGeom prst="blockArc">
          <a:avLst>
            <a:gd name="adj1" fmla="val 16200000"/>
            <a:gd name="adj2" fmla="val 0"/>
            <a:gd name="adj3" fmla="val 4636"/>
          </a:avLst>
        </a:prstGeom>
        <a:solidFill>
          <a:schemeClr val="accent4">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E9C2876-9271-D145-A8A8-E759646D88BB}">
      <dsp:nvSpPr>
        <dsp:cNvPr id="0" name=""/>
        <dsp:cNvSpPr/>
      </dsp:nvSpPr>
      <dsp:spPr>
        <a:xfrm>
          <a:off x="3171259" y="2047369"/>
          <a:ext cx="2260446" cy="2260446"/>
        </a:xfrm>
        <a:prstGeom prst="ellipse">
          <a:avLst/>
        </a:prstGeom>
        <a:solidFill>
          <a:schemeClr val="accent4">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t>Student learner</a:t>
          </a:r>
          <a:endParaRPr lang="en-US" sz="2000" b="1" kern="1200" dirty="0" smtClean="0"/>
        </a:p>
        <a:p>
          <a:pPr lvl="0" algn="ctr" defTabSz="2889250">
            <a:lnSpc>
              <a:spcPct val="90000"/>
            </a:lnSpc>
            <a:spcBef>
              <a:spcPct val="0"/>
            </a:spcBef>
            <a:spcAft>
              <a:spcPct val="35000"/>
            </a:spcAft>
          </a:pPr>
          <a:endParaRPr lang="en-US" b="1" kern="1200" dirty="0"/>
        </a:p>
      </dsp:txBody>
      <dsp:txXfrm>
        <a:off x="3502294" y="2378404"/>
        <a:ext cx="1598376" cy="1598376"/>
      </dsp:txXfrm>
    </dsp:sp>
    <dsp:sp modelId="{D81D93FA-8604-4C46-B6C8-E6CD44AAA77D}">
      <dsp:nvSpPr>
        <dsp:cNvPr id="0" name=""/>
        <dsp:cNvSpPr/>
      </dsp:nvSpPr>
      <dsp:spPr>
        <a:xfrm>
          <a:off x="3370236" y="-147661"/>
          <a:ext cx="1862492" cy="1849454"/>
        </a:xfrm>
        <a:prstGeom prst="ellipse">
          <a:avLst/>
        </a:prstGeom>
        <a:solidFill>
          <a:schemeClr val="accent4">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Institution practices</a:t>
          </a:r>
          <a:endParaRPr lang="en-US" sz="2000" b="1" kern="1200" dirty="0"/>
        </a:p>
      </dsp:txBody>
      <dsp:txXfrm>
        <a:off x="3642992" y="123185"/>
        <a:ext cx="1316980" cy="1307762"/>
      </dsp:txXfrm>
    </dsp:sp>
    <dsp:sp modelId="{C45CFD6F-A587-E740-A17E-96F2DB996FAC}">
      <dsp:nvSpPr>
        <dsp:cNvPr id="0" name=""/>
        <dsp:cNvSpPr/>
      </dsp:nvSpPr>
      <dsp:spPr>
        <a:xfrm>
          <a:off x="5645705" y="2131114"/>
          <a:ext cx="2112608" cy="2092956"/>
        </a:xfrm>
        <a:prstGeom prst="ellipse">
          <a:avLst/>
        </a:prstGeom>
        <a:solidFill>
          <a:schemeClr val="accent4">
            <a:shade val="50000"/>
            <a:hueOff val="-104717"/>
            <a:satOff val="-3169"/>
            <a:lumOff val="208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t>Government policy</a:t>
          </a:r>
          <a:endParaRPr lang="en-US" sz="1800" b="1" kern="1200" dirty="0"/>
        </a:p>
      </dsp:txBody>
      <dsp:txXfrm>
        <a:off x="5955089" y="2437620"/>
        <a:ext cx="1493840" cy="1479944"/>
      </dsp:txXfrm>
    </dsp:sp>
    <dsp:sp modelId="{F9397E1E-338B-5948-BDA0-CB47535E79EA}">
      <dsp:nvSpPr>
        <dsp:cNvPr id="0" name=""/>
        <dsp:cNvSpPr/>
      </dsp:nvSpPr>
      <dsp:spPr>
        <a:xfrm>
          <a:off x="3338455" y="4622387"/>
          <a:ext cx="1926054" cy="1911465"/>
        </a:xfrm>
        <a:prstGeom prst="ellipse">
          <a:avLst/>
        </a:prstGeom>
        <a:solidFill>
          <a:schemeClr val="accent4">
            <a:shade val="50000"/>
            <a:hueOff val="-209434"/>
            <a:satOff val="-6337"/>
            <a:lumOff val="416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Employment &amp; business</a:t>
          </a:r>
          <a:endParaRPr lang="en-US" sz="1800" b="1" kern="1200" dirty="0"/>
        </a:p>
      </dsp:txBody>
      <dsp:txXfrm>
        <a:off x="3620519" y="4902315"/>
        <a:ext cx="1361926" cy="1351609"/>
      </dsp:txXfrm>
    </dsp:sp>
    <dsp:sp modelId="{C377D504-58DE-C64E-980B-ED07BD9F9A68}">
      <dsp:nvSpPr>
        <dsp:cNvPr id="0" name=""/>
        <dsp:cNvSpPr/>
      </dsp:nvSpPr>
      <dsp:spPr>
        <a:xfrm>
          <a:off x="862531" y="2146621"/>
          <a:ext cx="2076848" cy="2061943"/>
        </a:xfrm>
        <a:prstGeom prst="ellipse">
          <a:avLst/>
        </a:prstGeom>
        <a:solidFill>
          <a:schemeClr val="accent4">
            <a:shade val="50000"/>
            <a:hueOff val="-104717"/>
            <a:satOff val="-3169"/>
            <a:lumOff val="208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Family &amp; community</a:t>
          </a:r>
          <a:endParaRPr lang="en-US" sz="2000" b="1" kern="1200" dirty="0"/>
        </a:p>
      </dsp:txBody>
      <dsp:txXfrm>
        <a:off x="1166678" y="2448586"/>
        <a:ext cx="1468554" cy="1458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B9D4C-ADE1-AD4F-A6CC-D3E78FCF4589}">
      <dsp:nvSpPr>
        <dsp:cNvPr id="0" name=""/>
        <dsp:cNvSpPr/>
      </dsp:nvSpPr>
      <dsp:spPr>
        <a:xfrm>
          <a:off x="1843992" y="763631"/>
          <a:ext cx="4914980" cy="4914980"/>
        </a:xfrm>
        <a:prstGeom prst="blockArc">
          <a:avLst>
            <a:gd name="adj1" fmla="val 10800000"/>
            <a:gd name="adj2" fmla="val 16200000"/>
            <a:gd name="adj3" fmla="val 4636"/>
          </a:avLst>
        </a:prstGeom>
        <a:solidFill>
          <a:schemeClr val="accent1">
            <a:shade val="90000"/>
            <a:hueOff val="187556"/>
            <a:satOff val="-3464"/>
            <a:lumOff val="1606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40268B7-AF4C-A24F-A8B9-5811E042F6BF}">
      <dsp:nvSpPr>
        <dsp:cNvPr id="0" name=""/>
        <dsp:cNvSpPr/>
      </dsp:nvSpPr>
      <dsp:spPr>
        <a:xfrm>
          <a:off x="1843992" y="763631"/>
          <a:ext cx="4914980" cy="4914980"/>
        </a:xfrm>
        <a:prstGeom prst="blockArc">
          <a:avLst>
            <a:gd name="adj1" fmla="val 5400000"/>
            <a:gd name="adj2" fmla="val 10800000"/>
            <a:gd name="adj3" fmla="val 4636"/>
          </a:avLst>
        </a:prstGeom>
        <a:solidFill>
          <a:schemeClr val="accent1">
            <a:shade val="90000"/>
            <a:hueOff val="375112"/>
            <a:satOff val="-6927"/>
            <a:lumOff val="3212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7B69152-78AF-9046-A45D-786BF7DBFA8D}">
      <dsp:nvSpPr>
        <dsp:cNvPr id="0" name=""/>
        <dsp:cNvSpPr/>
      </dsp:nvSpPr>
      <dsp:spPr>
        <a:xfrm>
          <a:off x="1843992" y="763631"/>
          <a:ext cx="4914980" cy="4914980"/>
        </a:xfrm>
        <a:prstGeom prst="blockArc">
          <a:avLst>
            <a:gd name="adj1" fmla="val 0"/>
            <a:gd name="adj2" fmla="val 5400000"/>
            <a:gd name="adj3" fmla="val 4636"/>
          </a:avLst>
        </a:prstGeom>
        <a:solidFill>
          <a:schemeClr val="accent1">
            <a:shade val="90000"/>
            <a:hueOff val="187556"/>
            <a:satOff val="-3464"/>
            <a:lumOff val="1606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7B01DC6-E615-6944-A3F5-CFA2DBB106DF}">
      <dsp:nvSpPr>
        <dsp:cNvPr id="0" name=""/>
        <dsp:cNvSpPr/>
      </dsp:nvSpPr>
      <dsp:spPr>
        <a:xfrm>
          <a:off x="1843992" y="763631"/>
          <a:ext cx="4914980" cy="4914980"/>
        </a:xfrm>
        <a:prstGeom prst="blockArc">
          <a:avLst>
            <a:gd name="adj1" fmla="val 16200000"/>
            <a:gd name="adj2" fmla="val 0"/>
            <a:gd name="adj3" fmla="val 4636"/>
          </a:avLst>
        </a:prstGeom>
        <a:solidFill>
          <a:schemeClr val="accent1">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E9C2876-9271-D145-A8A8-E759646D88BB}">
      <dsp:nvSpPr>
        <dsp:cNvPr id="0" name=""/>
        <dsp:cNvSpPr/>
      </dsp:nvSpPr>
      <dsp:spPr>
        <a:xfrm>
          <a:off x="3171259" y="2090898"/>
          <a:ext cx="2260446" cy="2260446"/>
        </a:xfrm>
        <a:prstGeom prst="ellipse">
          <a:avLst/>
        </a:prstGeom>
        <a:solidFill>
          <a:schemeClr val="accent1">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t>Family &amp; community economic &amp; cultural strength</a:t>
          </a:r>
        </a:p>
        <a:p>
          <a:pPr lvl="0" algn="ctr" defTabSz="2889250">
            <a:lnSpc>
              <a:spcPct val="90000"/>
            </a:lnSpc>
            <a:spcBef>
              <a:spcPct val="0"/>
            </a:spcBef>
            <a:spcAft>
              <a:spcPct val="35000"/>
            </a:spcAft>
          </a:pPr>
          <a:endParaRPr lang="en-US" b="1" kern="1200" dirty="0"/>
        </a:p>
      </dsp:txBody>
      <dsp:txXfrm>
        <a:off x="3502294" y="2421933"/>
        <a:ext cx="1598376" cy="1598376"/>
      </dsp:txXfrm>
    </dsp:sp>
    <dsp:sp modelId="{D81D93FA-8604-4C46-B6C8-E6CD44AAA77D}">
      <dsp:nvSpPr>
        <dsp:cNvPr id="0" name=""/>
        <dsp:cNvSpPr/>
      </dsp:nvSpPr>
      <dsp:spPr>
        <a:xfrm>
          <a:off x="3237290" y="-191190"/>
          <a:ext cx="2128384" cy="2023571"/>
        </a:xfrm>
        <a:prstGeom prst="ellipse">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Education sector responsive</a:t>
          </a:r>
          <a:endParaRPr lang="en-US" sz="2000" b="1" kern="1200" dirty="0"/>
        </a:p>
      </dsp:txBody>
      <dsp:txXfrm>
        <a:off x="3548985" y="105155"/>
        <a:ext cx="1504994" cy="1430881"/>
      </dsp:txXfrm>
    </dsp:sp>
    <dsp:sp modelId="{C45CFD6F-A587-E740-A17E-96F2DB996FAC}">
      <dsp:nvSpPr>
        <dsp:cNvPr id="0" name=""/>
        <dsp:cNvSpPr/>
      </dsp:nvSpPr>
      <dsp:spPr>
        <a:xfrm>
          <a:off x="5645705" y="2174644"/>
          <a:ext cx="2112608" cy="2092956"/>
        </a:xfrm>
        <a:prstGeom prst="ellipse">
          <a:avLst/>
        </a:prstGeom>
        <a:solidFill>
          <a:schemeClr val="accent1">
            <a:shade val="50000"/>
            <a:hueOff val="180718"/>
            <a:satOff val="-3780"/>
            <a:lumOff val="210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Partnership approach to government policy </a:t>
          </a:r>
          <a:r>
            <a:rPr lang="en-US" sz="1800" b="1" kern="1200" dirty="0" smtClean="0"/>
            <a:t>&amp; operations</a:t>
          </a:r>
          <a:endParaRPr lang="en-US" sz="1800" b="1" kern="1200" dirty="0"/>
        </a:p>
      </dsp:txBody>
      <dsp:txXfrm>
        <a:off x="5955089" y="2481150"/>
        <a:ext cx="1493840" cy="1479944"/>
      </dsp:txXfrm>
    </dsp:sp>
    <dsp:sp modelId="{F9397E1E-338B-5948-BDA0-CB47535E79EA}">
      <dsp:nvSpPr>
        <dsp:cNvPr id="0" name=""/>
        <dsp:cNvSpPr/>
      </dsp:nvSpPr>
      <dsp:spPr>
        <a:xfrm>
          <a:off x="3338455" y="4665916"/>
          <a:ext cx="1926054" cy="1911465"/>
        </a:xfrm>
        <a:prstGeom prst="ellipse">
          <a:avLst/>
        </a:prstGeom>
        <a:solidFill>
          <a:schemeClr val="accent1">
            <a:shade val="50000"/>
            <a:hueOff val="361436"/>
            <a:satOff val="-7560"/>
            <a:lumOff val="420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Increased income &amp; living standards</a:t>
          </a:r>
          <a:endParaRPr lang="en-US" sz="1800" b="1" kern="1200" dirty="0"/>
        </a:p>
      </dsp:txBody>
      <dsp:txXfrm>
        <a:off x="3620519" y="4945844"/>
        <a:ext cx="1361926" cy="1351609"/>
      </dsp:txXfrm>
    </dsp:sp>
    <dsp:sp modelId="{C377D504-58DE-C64E-980B-ED07BD9F9A68}">
      <dsp:nvSpPr>
        <dsp:cNvPr id="0" name=""/>
        <dsp:cNvSpPr/>
      </dsp:nvSpPr>
      <dsp:spPr>
        <a:xfrm>
          <a:off x="862531" y="2190150"/>
          <a:ext cx="2076848" cy="2061943"/>
        </a:xfrm>
        <a:prstGeom prst="ellipse">
          <a:avLst/>
        </a:prstGeom>
        <a:solidFill>
          <a:schemeClr val="accent1">
            <a:shade val="50000"/>
            <a:hueOff val="180718"/>
            <a:satOff val="-3780"/>
            <a:lumOff val="210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Student education &amp; skills higher in quality &amp; achievement </a:t>
          </a:r>
          <a:endParaRPr lang="en-US" sz="2000" b="1" kern="1200" dirty="0"/>
        </a:p>
      </dsp:txBody>
      <dsp:txXfrm>
        <a:off x="1166678" y="2492115"/>
        <a:ext cx="1468554" cy="14580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9A529-536C-FD4E-92D8-66C81FFC9152}">
      <dsp:nvSpPr>
        <dsp:cNvPr id="0" name=""/>
        <dsp:cNvSpPr/>
      </dsp:nvSpPr>
      <dsp:spPr>
        <a:xfrm>
          <a:off x="1688612" y="573351"/>
          <a:ext cx="5303370" cy="5303370"/>
        </a:xfrm>
        <a:prstGeom prst="blockArc">
          <a:avLst>
            <a:gd name="adj1" fmla="val 13114286"/>
            <a:gd name="adj2" fmla="val 16200000"/>
            <a:gd name="adj3" fmla="val 3908"/>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8094B9E-F375-B745-9DC9-05221BF66F4F}">
      <dsp:nvSpPr>
        <dsp:cNvPr id="0" name=""/>
        <dsp:cNvSpPr/>
      </dsp:nvSpPr>
      <dsp:spPr>
        <a:xfrm>
          <a:off x="1688612" y="573351"/>
          <a:ext cx="5303370" cy="5303370"/>
        </a:xfrm>
        <a:prstGeom prst="blockArc">
          <a:avLst>
            <a:gd name="adj1" fmla="val 10028571"/>
            <a:gd name="adj2" fmla="val 13114286"/>
            <a:gd name="adj3" fmla="val 3908"/>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D107B37-A919-5B40-A4E0-572773BC99A9}">
      <dsp:nvSpPr>
        <dsp:cNvPr id="0" name=""/>
        <dsp:cNvSpPr/>
      </dsp:nvSpPr>
      <dsp:spPr>
        <a:xfrm>
          <a:off x="1688612" y="573351"/>
          <a:ext cx="5303370" cy="5303370"/>
        </a:xfrm>
        <a:prstGeom prst="blockArc">
          <a:avLst>
            <a:gd name="adj1" fmla="val 6942857"/>
            <a:gd name="adj2" fmla="val 10028571"/>
            <a:gd name="adj3" fmla="val 3908"/>
          </a:avLst>
        </a:prstGeom>
        <a:solidFill>
          <a:schemeClr val="accent6">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E11ED98-1F3F-4747-ADA0-8CCD17E660EE}">
      <dsp:nvSpPr>
        <dsp:cNvPr id="0" name=""/>
        <dsp:cNvSpPr/>
      </dsp:nvSpPr>
      <dsp:spPr>
        <a:xfrm>
          <a:off x="1688612" y="573351"/>
          <a:ext cx="5303370" cy="5303370"/>
        </a:xfrm>
        <a:prstGeom prst="blockArc">
          <a:avLst>
            <a:gd name="adj1" fmla="val 3857143"/>
            <a:gd name="adj2" fmla="val 6942857"/>
            <a:gd name="adj3" fmla="val 3908"/>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40268B7-AF4C-A24F-A8B9-5811E042F6BF}">
      <dsp:nvSpPr>
        <dsp:cNvPr id="0" name=""/>
        <dsp:cNvSpPr/>
      </dsp:nvSpPr>
      <dsp:spPr>
        <a:xfrm>
          <a:off x="1688612" y="573351"/>
          <a:ext cx="5303370" cy="5303370"/>
        </a:xfrm>
        <a:prstGeom prst="blockArc">
          <a:avLst>
            <a:gd name="adj1" fmla="val 771429"/>
            <a:gd name="adj2" fmla="val 3857143"/>
            <a:gd name="adj3" fmla="val 3908"/>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A64D45C-49DB-7143-8276-60B8BC8CEF15}">
      <dsp:nvSpPr>
        <dsp:cNvPr id="0" name=""/>
        <dsp:cNvSpPr/>
      </dsp:nvSpPr>
      <dsp:spPr>
        <a:xfrm>
          <a:off x="1688612" y="573351"/>
          <a:ext cx="5303370" cy="5303370"/>
        </a:xfrm>
        <a:prstGeom prst="blockArc">
          <a:avLst>
            <a:gd name="adj1" fmla="val 19285714"/>
            <a:gd name="adj2" fmla="val 771429"/>
            <a:gd name="adj3" fmla="val 3908"/>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7B01DC6-E615-6944-A3F5-CFA2DBB106DF}">
      <dsp:nvSpPr>
        <dsp:cNvPr id="0" name=""/>
        <dsp:cNvSpPr/>
      </dsp:nvSpPr>
      <dsp:spPr>
        <a:xfrm>
          <a:off x="1688612" y="573351"/>
          <a:ext cx="5303370" cy="5303370"/>
        </a:xfrm>
        <a:prstGeom prst="blockArc">
          <a:avLst>
            <a:gd name="adj1" fmla="val 16200000"/>
            <a:gd name="adj2" fmla="val 19285714"/>
            <a:gd name="adj3" fmla="val 3908"/>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E9C2876-9271-D145-A8A8-E759646D88BB}">
      <dsp:nvSpPr>
        <dsp:cNvPr id="0" name=""/>
        <dsp:cNvSpPr/>
      </dsp:nvSpPr>
      <dsp:spPr>
        <a:xfrm>
          <a:off x="3312152" y="2196891"/>
          <a:ext cx="2056290" cy="205629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t>Student Success</a:t>
          </a:r>
        </a:p>
        <a:p>
          <a:pPr lvl="0" algn="ctr" defTabSz="2889250">
            <a:lnSpc>
              <a:spcPct val="90000"/>
            </a:lnSpc>
            <a:spcBef>
              <a:spcPct val="0"/>
            </a:spcBef>
            <a:spcAft>
              <a:spcPct val="35000"/>
            </a:spcAft>
          </a:pPr>
          <a:endParaRPr lang="en-US" b="1" kern="1200" dirty="0"/>
        </a:p>
      </dsp:txBody>
      <dsp:txXfrm>
        <a:off x="3613289" y="2498028"/>
        <a:ext cx="1454016" cy="1454016"/>
      </dsp:txXfrm>
    </dsp:sp>
    <dsp:sp modelId="{D81D93FA-8604-4C46-B6C8-E6CD44AAA77D}">
      <dsp:nvSpPr>
        <dsp:cNvPr id="0" name=""/>
        <dsp:cNvSpPr/>
      </dsp:nvSpPr>
      <dsp:spPr>
        <a:xfrm>
          <a:off x="3511561" y="-99922"/>
          <a:ext cx="1657473" cy="1450184"/>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Institution-wide approach</a:t>
          </a:r>
          <a:endParaRPr lang="en-US" sz="2000" b="1" kern="1200" dirty="0"/>
        </a:p>
      </dsp:txBody>
      <dsp:txXfrm>
        <a:off x="3754292" y="112453"/>
        <a:ext cx="1172011" cy="1025434"/>
      </dsp:txXfrm>
    </dsp:sp>
    <dsp:sp modelId="{CF79DAFF-A450-5D41-87FC-CC383AE5807B}">
      <dsp:nvSpPr>
        <dsp:cNvPr id="0" name=""/>
        <dsp:cNvSpPr/>
      </dsp:nvSpPr>
      <dsp:spPr>
        <a:xfrm>
          <a:off x="5576051" y="782758"/>
          <a:ext cx="1593808" cy="1642575"/>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Secondary &amp; tertiary collaborate</a:t>
          </a:r>
          <a:endParaRPr lang="en-US" sz="1800" b="1" kern="1200" dirty="0"/>
        </a:p>
      </dsp:txBody>
      <dsp:txXfrm>
        <a:off x="5809459" y="1023308"/>
        <a:ext cx="1126992" cy="1161475"/>
      </dsp:txXfrm>
    </dsp:sp>
    <dsp:sp modelId="{F9397E1E-338B-5948-BDA0-CB47535E79EA}">
      <dsp:nvSpPr>
        <dsp:cNvPr id="0" name=""/>
        <dsp:cNvSpPr/>
      </dsp:nvSpPr>
      <dsp:spPr>
        <a:xfrm>
          <a:off x="6016318" y="2960934"/>
          <a:ext cx="1717323" cy="1685253"/>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Data, information, needs analysis &amp; actions</a:t>
          </a:r>
          <a:endParaRPr lang="en-US" sz="1800" b="1" kern="1200" dirty="0"/>
        </a:p>
      </dsp:txBody>
      <dsp:txXfrm>
        <a:off x="6267814" y="3207734"/>
        <a:ext cx="1214331" cy="1191653"/>
      </dsp:txXfrm>
    </dsp:sp>
    <dsp:sp modelId="{224F99C9-7C94-B944-A790-BC7E91A40478}">
      <dsp:nvSpPr>
        <dsp:cNvPr id="0" name=""/>
        <dsp:cNvSpPr/>
      </dsp:nvSpPr>
      <dsp:spPr>
        <a:xfrm>
          <a:off x="4748636" y="4847734"/>
          <a:ext cx="1439403" cy="1439403"/>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4959432" y="5058530"/>
        <a:ext cx="1017811" cy="1017811"/>
      </dsp:txXfrm>
    </dsp:sp>
    <dsp:sp modelId="{DA633848-C904-3E4F-90DC-7BA88AB7C3A7}">
      <dsp:nvSpPr>
        <dsp:cNvPr id="0" name=""/>
        <dsp:cNvSpPr/>
      </dsp:nvSpPr>
      <dsp:spPr>
        <a:xfrm>
          <a:off x="2315639" y="4648758"/>
          <a:ext cx="1793237" cy="1837355"/>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Employer/Business engagement </a:t>
          </a:r>
          <a:endParaRPr lang="en-US" sz="1800" b="1" kern="1200" dirty="0"/>
        </a:p>
      </dsp:txBody>
      <dsp:txXfrm>
        <a:off x="2578252" y="4917832"/>
        <a:ext cx="1268011" cy="1299207"/>
      </dsp:txXfrm>
    </dsp:sp>
    <dsp:sp modelId="{C48472A3-7B07-FF41-8817-1E9A73FBC2C2}">
      <dsp:nvSpPr>
        <dsp:cNvPr id="0" name=""/>
        <dsp:cNvSpPr/>
      </dsp:nvSpPr>
      <dsp:spPr>
        <a:xfrm>
          <a:off x="887203" y="2873418"/>
          <a:ext cx="1836822" cy="186028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Maori &amp; Community partnerships</a:t>
          </a:r>
          <a:endParaRPr lang="en-US" sz="1800" b="1" kern="1200" dirty="0"/>
        </a:p>
      </dsp:txBody>
      <dsp:txXfrm>
        <a:off x="1156199" y="3145850"/>
        <a:ext cx="1298830" cy="1315421"/>
      </dsp:txXfrm>
    </dsp:sp>
    <dsp:sp modelId="{247E9747-D8F1-0D47-AAB5-7F79AE8F0352}">
      <dsp:nvSpPr>
        <dsp:cNvPr id="0" name=""/>
        <dsp:cNvSpPr/>
      </dsp:nvSpPr>
      <dsp:spPr>
        <a:xfrm>
          <a:off x="1479702" y="808790"/>
          <a:ext cx="1655875" cy="1590512"/>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Culturally responsive</a:t>
          </a:r>
          <a:endParaRPr lang="en-US" sz="1800" b="1" kern="1200" dirty="0"/>
        </a:p>
      </dsp:txBody>
      <dsp:txXfrm>
        <a:off x="1722199" y="1041715"/>
        <a:ext cx="1170881" cy="11246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A1061-2030-DD49-A718-EBEB2E2534CA}" type="datetimeFigureOut">
              <a:rPr lang="en-US" smtClean="0"/>
              <a:t>8/6/2019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31734-DED6-284B-B638-B4EB42A57D80}" type="slidenum">
              <a:rPr lang="en-US" smtClean="0"/>
              <a:t>‹#›</a:t>
            </a:fld>
            <a:endParaRPr lang="en-US"/>
          </a:p>
        </p:txBody>
      </p:sp>
    </p:spTree>
    <p:extLst>
      <p:ext uri="{BB962C8B-B14F-4D97-AF65-F5344CB8AC3E}">
        <p14:creationId xmlns:p14="http://schemas.microsoft.com/office/powerpoint/2010/main" val="3635428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1</a:t>
            </a:fld>
            <a:endParaRPr lang="en-US"/>
          </a:p>
        </p:txBody>
      </p:sp>
    </p:spTree>
    <p:extLst>
      <p:ext uri="{BB962C8B-B14F-4D97-AF65-F5344CB8AC3E}">
        <p14:creationId xmlns:p14="http://schemas.microsoft.com/office/powerpoint/2010/main" val="347663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13</a:t>
            </a:fld>
            <a:endParaRPr lang="en-US"/>
          </a:p>
        </p:txBody>
      </p:sp>
    </p:spTree>
    <p:extLst>
      <p:ext uri="{BB962C8B-B14F-4D97-AF65-F5344CB8AC3E}">
        <p14:creationId xmlns:p14="http://schemas.microsoft.com/office/powerpoint/2010/main" val="425232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OHS Health science academy</a:t>
            </a:r>
            <a:r>
              <a:rPr lang="en-US" baseline="0" dirty="0" smtClean="0"/>
              <a:t> </a:t>
            </a:r>
            <a:r>
              <a:rPr lang="mr-IN" baseline="0" dirty="0" smtClean="0"/>
              <a:t>–</a:t>
            </a:r>
            <a:r>
              <a:rPr lang="en-US" baseline="0" dirty="0" smtClean="0"/>
              <a:t> in partnership with </a:t>
            </a:r>
            <a:r>
              <a:rPr lang="en-US" baseline="0" dirty="0" err="1" smtClean="0"/>
              <a:t>Waitemata</a:t>
            </a:r>
            <a:r>
              <a:rPr lang="en-US" baseline="0" dirty="0" smtClean="0"/>
              <a:t> Auckland and Counties </a:t>
            </a:r>
            <a:r>
              <a:rPr lang="en-US" baseline="0" dirty="0" err="1" smtClean="0"/>
              <a:t>Manukau</a:t>
            </a:r>
            <a:r>
              <a:rPr lang="en-US" baseline="0" dirty="0" smtClean="0"/>
              <a:t> DHBs. (https://</a:t>
            </a:r>
            <a:r>
              <a:rPr lang="en-US" baseline="0" dirty="0" err="1" smtClean="0"/>
              <a:t>www.onehungahigh.school.nz</a:t>
            </a:r>
            <a:r>
              <a:rPr lang="en-US" baseline="0" dirty="0" smtClean="0"/>
              <a:t>/curriculum/pathways/health-science/)</a:t>
            </a:r>
          </a:p>
          <a:p>
            <a:r>
              <a:rPr lang="en-US" dirty="0" smtClean="0"/>
              <a:t>U of C </a:t>
            </a:r>
            <a:r>
              <a:rPr lang="en-US" dirty="0" err="1" smtClean="0"/>
              <a:t>Pasifika</a:t>
            </a:r>
            <a:r>
              <a:rPr lang="en-US" dirty="0" smtClean="0"/>
              <a:t> Strategy (2019-2023) : Informed by </a:t>
            </a:r>
            <a:r>
              <a:rPr lang="en-US" dirty="0" err="1" smtClean="0"/>
              <a:t>Pasifika</a:t>
            </a:r>
            <a:r>
              <a:rPr lang="en-US" dirty="0" smtClean="0"/>
              <a:t> students, ARA Institute of Canterbury , Lincoln </a:t>
            </a:r>
            <a:r>
              <a:rPr lang="en-US" dirty="0" err="1" smtClean="0"/>
              <a:t>Universit</a:t>
            </a:r>
            <a:r>
              <a:rPr lang="en-US" dirty="0" smtClean="0"/>
              <a:t> and </a:t>
            </a:r>
            <a:r>
              <a:rPr lang="en-US" dirty="0" err="1" smtClean="0"/>
              <a:t>Ako</a:t>
            </a:r>
            <a:r>
              <a:rPr lang="en-US" dirty="0" smtClean="0"/>
              <a:t>-funded</a:t>
            </a:r>
            <a:r>
              <a:rPr lang="en-US" baseline="0" dirty="0" smtClean="0"/>
              <a:t> research.</a:t>
            </a:r>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15</a:t>
            </a:fld>
            <a:endParaRPr lang="en-US"/>
          </a:p>
        </p:txBody>
      </p:sp>
    </p:spTree>
    <p:extLst>
      <p:ext uri="{BB962C8B-B14F-4D97-AF65-F5344CB8AC3E}">
        <p14:creationId xmlns:p14="http://schemas.microsoft.com/office/powerpoint/2010/main" val="42908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solidFill>
                  <a:srgbClr val="FFFFFF"/>
                </a:solidFill>
              </a:rPr>
              <a:t>A </a:t>
            </a:r>
            <a:r>
              <a:rPr lang="en-US" b="1" dirty="0" smtClean="0">
                <a:solidFill>
                  <a:srgbClr val="FFFFFF"/>
                </a:solidFill>
              </a:rPr>
              <a:t>New Zealand Education Research Plan </a:t>
            </a:r>
            <a:r>
              <a:rPr lang="en-US" dirty="0" smtClean="0">
                <a:solidFill>
                  <a:srgbClr val="FFFFFF"/>
                </a:solidFill>
              </a:rPr>
              <a:t>2020–2030:</a:t>
            </a:r>
          </a:p>
          <a:p>
            <a:pPr marL="285750" indent="-285750">
              <a:buFontTx/>
              <a:buChar char="-"/>
            </a:pPr>
            <a:r>
              <a:rPr lang="en-US" dirty="0" smtClean="0">
                <a:solidFill>
                  <a:srgbClr val="FFFFFF"/>
                </a:solidFill>
              </a:rPr>
              <a:t>A collaboratively developed 10-year statement of priorities for a New Zealand education research system;</a:t>
            </a:r>
          </a:p>
          <a:p>
            <a:pPr marL="285750" indent="-285750">
              <a:buFontTx/>
              <a:buChar char="-"/>
            </a:pPr>
            <a:r>
              <a:rPr lang="en-US" dirty="0" smtClean="0">
                <a:solidFill>
                  <a:srgbClr val="FFFFFF"/>
                </a:solidFill>
              </a:rPr>
              <a:t>Ensuring state-funded investments in education research make the greatest contribution to a New Zealand education system that delivers equitable and excellent outcomes for all  learners.</a:t>
            </a:r>
          </a:p>
          <a:p>
            <a:r>
              <a:rPr lang="en-US" b="1" dirty="0" smtClean="0">
                <a:solidFill>
                  <a:srgbClr val="FFFFFF"/>
                </a:solidFill>
              </a:rPr>
              <a:t>Why: </a:t>
            </a:r>
            <a:r>
              <a:rPr lang="en-US" dirty="0" smtClean="0">
                <a:solidFill>
                  <a:srgbClr val="FFFFFF"/>
                </a:solidFill>
              </a:rPr>
              <a:t>Education research impacts on all learners through improving equitable and excellent outcomes across education sectors.</a:t>
            </a:r>
          </a:p>
          <a:p>
            <a:r>
              <a:rPr lang="en-US" b="1" dirty="0" smtClean="0">
                <a:solidFill>
                  <a:srgbClr val="FFFFFF"/>
                </a:solidFill>
              </a:rPr>
              <a:t>How: </a:t>
            </a:r>
            <a:r>
              <a:rPr lang="en-US" dirty="0" smtClean="0">
                <a:solidFill>
                  <a:srgbClr val="FFFFFF"/>
                </a:solidFill>
              </a:rPr>
              <a:t>World-class education research</a:t>
            </a:r>
          </a:p>
          <a:p>
            <a:r>
              <a:rPr lang="en-US" b="1" dirty="0" smtClean="0">
                <a:solidFill>
                  <a:srgbClr val="FFFFFF"/>
                </a:solidFill>
              </a:rPr>
              <a:t>What: </a:t>
            </a:r>
            <a:r>
              <a:rPr lang="en-US" dirty="0" smtClean="0">
                <a:solidFill>
                  <a:srgbClr val="FFFFFF"/>
                </a:solidFill>
              </a:rPr>
              <a:t>A world class education research system that improves equitable and excellent outcomes.</a:t>
            </a:r>
          </a:p>
          <a:p>
            <a:r>
              <a:rPr lang="en-US" b="1" dirty="0" smtClean="0">
                <a:solidFill>
                  <a:srgbClr val="FFFFFF"/>
                </a:solidFill>
              </a:rPr>
              <a:t>Actions: </a:t>
            </a:r>
            <a:r>
              <a:rPr lang="en-US" dirty="0" smtClean="0">
                <a:solidFill>
                  <a:srgbClr val="FFFFFF"/>
                </a:solidFill>
              </a:rPr>
              <a:t>Public discussion paper followed by Government agency workshops, written submissions from stakeholders, regional consultations and topic-specific workshops, including workshops for </a:t>
            </a:r>
            <a:r>
              <a:rPr lang="en-US" dirty="0" err="1" smtClean="0">
                <a:solidFill>
                  <a:srgbClr val="FFFFFF"/>
                </a:solidFill>
              </a:rPr>
              <a:t>prioritisation</a:t>
            </a:r>
            <a:r>
              <a:rPr lang="en-US" dirty="0" smtClean="0">
                <a:solidFill>
                  <a:srgbClr val="FFFFFF"/>
                </a:solidFill>
              </a:rPr>
              <a:t>, </a:t>
            </a:r>
            <a:r>
              <a:rPr lang="en-US" dirty="0" err="1" smtClean="0">
                <a:solidFill>
                  <a:srgbClr val="FFFFFF"/>
                </a:solidFill>
              </a:rPr>
              <a:t>Māori</a:t>
            </a:r>
            <a:r>
              <a:rPr lang="en-US" dirty="0" smtClean="0">
                <a:solidFill>
                  <a:srgbClr val="FFFFFF"/>
                </a:solidFill>
              </a:rPr>
              <a:t> education research, Pacific education research, learning support/</a:t>
            </a:r>
            <a:r>
              <a:rPr lang="en-US" dirty="0" err="1" smtClean="0">
                <a:solidFill>
                  <a:srgbClr val="FFFFFF"/>
                </a:solidFill>
              </a:rPr>
              <a:t>diversabilty</a:t>
            </a:r>
            <a:r>
              <a:rPr lang="en-US" dirty="0" smtClean="0">
                <a:solidFill>
                  <a:srgbClr val="FFFFFF"/>
                </a:solidFill>
              </a:rPr>
              <a:t>/disability research, and developing the education research workforce; and creation of NZ Education Research Plan. </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C6431734-DED6-284B-B638-B4EB42A57D80}" type="slidenum">
              <a:rPr lang="en-US" smtClean="0"/>
              <a:t>16</a:t>
            </a:fld>
            <a:endParaRPr lang="en-US"/>
          </a:p>
        </p:txBody>
      </p:sp>
    </p:spTree>
    <p:extLst>
      <p:ext uri="{BB962C8B-B14F-4D97-AF65-F5344CB8AC3E}">
        <p14:creationId xmlns:p14="http://schemas.microsoft.com/office/powerpoint/2010/main" val="42908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Conclusion</a:t>
            </a:r>
            <a:r>
              <a:rPr lang="en-US" baseline="0" dirty="0" smtClean="0"/>
              <a:t> </a:t>
            </a:r>
            <a:r>
              <a:rPr lang="mr-IN" baseline="0" dirty="0" smtClean="0"/>
              <a:t>–</a:t>
            </a:r>
            <a:r>
              <a:rPr lang="en-US" baseline="0" dirty="0" smtClean="0"/>
              <a:t> slide 1</a:t>
            </a:r>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20</a:t>
            </a:fld>
            <a:endParaRPr lang="en-US"/>
          </a:p>
        </p:txBody>
      </p:sp>
    </p:spTree>
    <p:extLst>
      <p:ext uri="{BB962C8B-B14F-4D97-AF65-F5344CB8AC3E}">
        <p14:creationId xmlns:p14="http://schemas.microsoft.com/office/powerpoint/2010/main" val="11197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Conclusion</a:t>
            </a:r>
            <a:r>
              <a:rPr lang="en-US" baseline="0" dirty="0" smtClean="0"/>
              <a:t> </a:t>
            </a:r>
            <a:r>
              <a:rPr lang="mr-IN" baseline="0" dirty="0" smtClean="0"/>
              <a:t>–</a:t>
            </a:r>
            <a:r>
              <a:rPr lang="en-US" baseline="0" dirty="0" smtClean="0"/>
              <a:t> slide 2</a:t>
            </a:r>
            <a:endParaRPr lang="en-US" dirty="0" smtClean="0"/>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21</a:t>
            </a:fld>
            <a:endParaRPr lang="en-US"/>
          </a:p>
        </p:txBody>
      </p:sp>
    </p:spTree>
    <p:extLst>
      <p:ext uri="{BB962C8B-B14F-4D97-AF65-F5344CB8AC3E}">
        <p14:creationId xmlns:p14="http://schemas.microsoft.com/office/powerpoint/2010/main" val="240138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Conclusion</a:t>
            </a:r>
            <a:r>
              <a:rPr lang="en-US" baseline="0" dirty="0" smtClean="0"/>
              <a:t> </a:t>
            </a:r>
            <a:r>
              <a:rPr lang="mr-IN" baseline="0" dirty="0" smtClean="0"/>
              <a:t>–</a:t>
            </a:r>
            <a:r>
              <a:rPr lang="en-US" baseline="0" smtClean="0"/>
              <a:t> slide 3 (End)</a:t>
            </a:r>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22</a:t>
            </a:fld>
            <a:endParaRPr lang="en-US"/>
          </a:p>
        </p:txBody>
      </p:sp>
    </p:spTree>
    <p:extLst>
      <p:ext uri="{BB962C8B-B14F-4D97-AF65-F5344CB8AC3E}">
        <p14:creationId xmlns:p14="http://schemas.microsoft.com/office/powerpoint/2010/main" val="11197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23</a:t>
            </a:fld>
            <a:endParaRPr lang="en-US"/>
          </a:p>
        </p:txBody>
      </p:sp>
    </p:spTree>
    <p:extLst>
      <p:ext uri="{BB962C8B-B14F-4D97-AF65-F5344CB8AC3E}">
        <p14:creationId xmlns:p14="http://schemas.microsoft.com/office/powerpoint/2010/main" val="347663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26</a:t>
            </a:fld>
            <a:endParaRPr lang="en-US"/>
          </a:p>
        </p:txBody>
      </p:sp>
    </p:spTree>
    <p:extLst>
      <p:ext uri="{BB962C8B-B14F-4D97-AF65-F5344CB8AC3E}">
        <p14:creationId xmlns:p14="http://schemas.microsoft.com/office/powerpoint/2010/main" val="45852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TLRI (2010): </a:t>
            </a:r>
            <a:r>
              <a:rPr lang="en-US" sz="1200" i="1" kern="1200" dirty="0" smtClean="0">
                <a:solidFill>
                  <a:schemeClr val="tx1"/>
                </a:solidFill>
                <a:effectLst/>
                <a:latin typeface="+mn-lt"/>
                <a:ea typeface="+mn-ea"/>
                <a:cs typeface="+mn-cs"/>
              </a:rPr>
              <a:t>Success is more than we think: </a:t>
            </a:r>
            <a:r>
              <a:rPr lang="en-US" sz="1200" kern="1200" dirty="0" smtClean="0">
                <a:solidFill>
                  <a:schemeClr val="tx1"/>
                </a:solidFill>
                <a:effectLst/>
                <a:latin typeface="+mn-lt"/>
                <a:ea typeface="+mn-ea"/>
                <a:cs typeface="+mn-cs"/>
              </a:rPr>
              <a:t>“Success” includes movement towards and achievement of pass grades or higher, a sense of accomplishment and fulfilling personally important goals and participation in ways that provide opportunities for a student to explore and sustain their holistic growth. The concept of “success” is a broad one that links with individual and community notions of potential, effort and achievement over time. </a:t>
            </a:r>
            <a:endParaRPr lang="en-US" dirty="0" smtClean="0"/>
          </a:p>
          <a:p>
            <a:endParaRPr lang="en-US" dirty="0" smtClean="0"/>
          </a:p>
          <a:p>
            <a:r>
              <a:rPr lang="en-US" dirty="0" smtClean="0"/>
              <a:t>Career Futures for Pacific Peoples (MPIA, 2010)</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27</a:t>
            </a:fld>
            <a:endParaRPr lang="en-US"/>
          </a:p>
        </p:txBody>
      </p:sp>
    </p:spTree>
    <p:extLst>
      <p:ext uri="{BB962C8B-B14F-4D97-AF65-F5344CB8AC3E}">
        <p14:creationId xmlns:p14="http://schemas.microsoft.com/office/powerpoint/2010/main" val="458526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28</a:t>
            </a:fld>
            <a:endParaRPr lang="en-US"/>
          </a:p>
        </p:txBody>
      </p:sp>
    </p:spTree>
    <p:extLst>
      <p:ext uri="{BB962C8B-B14F-4D97-AF65-F5344CB8AC3E}">
        <p14:creationId xmlns:p14="http://schemas.microsoft.com/office/powerpoint/2010/main" val="45852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4</a:t>
            </a:fld>
            <a:endParaRPr lang="en-US"/>
          </a:p>
        </p:txBody>
      </p:sp>
    </p:spTree>
    <p:extLst>
      <p:ext uri="{BB962C8B-B14F-4D97-AF65-F5344CB8AC3E}">
        <p14:creationId xmlns:p14="http://schemas.microsoft.com/office/powerpoint/2010/main" val="290205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AU" sz="1200" kern="1200" dirty="0">
                <a:solidFill>
                  <a:schemeClr val="tx1"/>
                </a:solidFill>
                <a:effectLst/>
                <a:latin typeface="+mn-lt"/>
                <a:ea typeface="+mn-ea"/>
                <a:cs typeface="+mn-cs"/>
              </a:rPr>
              <a:t>Since its inception three years ago Knowledge Makers has had 42 participants. Of which two have gone onto post-baccalaureate study, two have received national graduate scholarships, one has received a national research grant,  four have gone onto masters degrees, nine have gone onto to be research assistants, five have received graduate studies scholarships, one has participated in an international internship, one has received mainstream funding for an undergraduate research project, one has started his own business and 42 have published some more than once. </a:t>
            </a:r>
            <a:endParaRPr lang="en-US" baseline="0" dirty="0"/>
          </a:p>
          <a:p>
            <a:r>
              <a:rPr lang="en-AU" sz="1200" kern="1200" dirty="0">
                <a:solidFill>
                  <a:schemeClr val="tx1"/>
                </a:solidFill>
                <a:effectLst/>
                <a:latin typeface="+mn-lt"/>
                <a:ea typeface="+mn-ea"/>
                <a:cs typeface="+mn-cs"/>
              </a:rPr>
              <a:t>Airini</a:t>
            </a:r>
          </a:p>
          <a:p>
            <a:endParaRPr lang="en-US" baseline="0" dirty="0"/>
          </a:p>
        </p:txBody>
      </p:sp>
      <p:sp>
        <p:nvSpPr>
          <p:cNvPr id="4" name="Slide Number Placeholder 3"/>
          <p:cNvSpPr>
            <a:spLocks noGrp="1"/>
          </p:cNvSpPr>
          <p:nvPr>
            <p:ph type="sldNum" sz="quarter" idx="10"/>
          </p:nvPr>
        </p:nvSpPr>
        <p:spPr/>
        <p:txBody>
          <a:bodyPr/>
          <a:lstStyle/>
          <a:p>
            <a:fld id="{043916E9-D3D8-F44E-B201-5758BBF37B87}" type="slidenum">
              <a:rPr lang="en-US" smtClean="0"/>
              <a:t>29</a:t>
            </a:fld>
            <a:endParaRPr lang="en-US"/>
          </a:p>
        </p:txBody>
      </p:sp>
    </p:spTree>
    <p:extLst>
      <p:ext uri="{BB962C8B-B14F-4D97-AF65-F5344CB8AC3E}">
        <p14:creationId xmlns:p14="http://schemas.microsoft.com/office/powerpoint/2010/main" val="200343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43916E9-D3D8-F44E-B201-5758BBF37B87}" type="slidenum">
              <a:rPr lang="en-US" smtClean="0"/>
              <a:t>30</a:t>
            </a:fld>
            <a:endParaRPr lang="en-US"/>
          </a:p>
        </p:txBody>
      </p:sp>
    </p:spTree>
    <p:extLst>
      <p:ext uri="{BB962C8B-B14F-4D97-AF65-F5344CB8AC3E}">
        <p14:creationId xmlns:p14="http://schemas.microsoft.com/office/powerpoint/2010/main" val="383346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Today</a:t>
            </a:r>
            <a:r>
              <a:rPr lang="en-AU" sz="1200" kern="1200" baseline="0" dirty="0" smtClean="0">
                <a:solidFill>
                  <a:schemeClr val="tx1"/>
                </a:solidFill>
                <a:effectLst/>
                <a:latin typeface="+mn-lt"/>
                <a:ea typeface="+mn-ea"/>
                <a:cs typeface="+mn-cs"/>
              </a:rPr>
              <a:t> and tomorrow are filled with examples of good things.</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Example</a:t>
            </a:r>
            <a:r>
              <a:rPr lang="en-AU" sz="1200" kern="1200" baseline="0" dirty="0" smtClean="0">
                <a:solidFill>
                  <a:schemeClr val="tx1"/>
                </a:solidFill>
                <a:effectLst/>
                <a:latin typeface="+mn-lt"/>
                <a:ea typeface="+mn-ea"/>
                <a:cs typeface="+mn-cs"/>
              </a:rPr>
              <a:t> of research:</a:t>
            </a:r>
          </a:p>
          <a:p>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Enhancement of Tertiary Education Strategy </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Priority Frameworks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sz="1200" kern="1200" dirty="0" smtClean="0">
                <a:solidFill>
                  <a:schemeClr val="tx1"/>
                </a:solidFill>
                <a:effectLst/>
                <a:latin typeface="+mn-lt"/>
                <a:ea typeface="+mn-ea"/>
                <a:cs typeface="+mn-cs"/>
              </a:rPr>
              <a:t>To determine innovative ways of working with Pasifika learners, families and communities;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sz="1200" kern="1200" dirty="0" smtClean="0">
                <a:solidFill>
                  <a:schemeClr val="tx1"/>
                </a:solidFill>
                <a:effectLst/>
                <a:latin typeface="+mn-lt"/>
                <a:ea typeface="+mn-ea"/>
                <a:cs typeface="+mn-cs"/>
              </a:rPr>
              <a:t> to promote increased interest and participation in high- growth, high-demand industries.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sz="1200" kern="1200" dirty="0" smtClean="0">
                <a:solidFill>
                  <a:schemeClr val="tx1"/>
                </a:solidFill>
                <a:effectLst/>
                <a:latin typeface="+mn-lt"/>
                <a:ea typeface="+mn-ea"/>
                <a:cs typeface="+mn-cs"/>
              </a:rPr>
              <a:t>The focus was Pasifika learners and optimal pathways and support (including support from families) through Years 11 to 13.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sz="1200" kern="1200" dirty="0" smtClean="0">
                <a:solidFill>
                  <a:schemeClr val="tx1"/>
                </a:solidFill>
                <a:effectLst/>
                <a:latin typeface="+mn-lt"/>
                <a:ea typeface="+mn-ea"/>
                <a:cs typeface="+mn-cs"/>
              </a:rPr>
              <a:t>It included developing a model for alignment between senior secondary school, university success and the profiles needed for employment in high-growth, high-demand industries.</a:t>
            </a:r>
            <a:r>
              <a:rPr lang="en-AU" dirty="0" smtClean="0">
                <a:effectLst/>
              </a:rPr>
              <a:t> </a:t>
            </a:r>
            <a:endParaRPr lang="en-AU"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sz="1200" kern="1200" dirty="0" smtClean="0">
                <a:solidFill>
                  <a:schemeClr val="tx1"/>
                </a:solidFill>
                <a:effectLst/>
                <a:latin typeface="+mn-lt"/>
                <a:ea typeface="+mn-ea"/>
                <a:cs typeface="+mn-cs"/>
              </a:rPr>
              <a:t>Included analyses of the NCEA data from two databases involving 32,000 students from 2007 to 2013 in Auckland and Northland schools.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2014: Professor Stuart McNaughton</a:t>
            </a:r>
            <a:r>
              <a:rPr lang="en-AU"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Walter Fraser, Naomi Rosedale, and Jacinta Oldehaver</a:t>
            </a:r>
            <a:endParaRPr lang="en-AU"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6</a:t>
            </a:fld>
            <a:endParaRPr lang="en-US"/>
          </a:p>
        </p:txBody>
      </p:sp>
    </p:spTree>
    <p:extLst>
      <p:ext uri="{BB962C8B-B14F-4D97-AF65-F5344CB8AC3E}">
        <p14:creationId xmlns:p14="http://schemas.microsoft.com/office/powerpoint/2010/main" val="15942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There is more</a:t>
            </a:r>
            <a:r>
              <a:rPr lang="en-AU" sz="1200" kern="1200" baseline="0" dirty="0" smtClean="0">
                <a:solidFill>
                  <a:schemeClr val="tx1"/>
                </a:solidFill>
                <a:effectLst/>
                <a:latin typeface="+mn-lt"/>
                <a:ea typeface="+mn-ea"/>
                <a:cs typeface="+mn-cs"/>
              </a:rPr>
              <a:t> to do.</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The average impact of socio-economic background on student’s performance is above the OECD average, and large performance and completion gaps persist within the student population. Moreover, </a:t>
            </a:r>
            <a:r>
              <a:rPr lang="en-US" dirty="0" err="1" smtClean="0">
                <a:solidFill>
                  <a:srgbClr val="FFFFFF"/>
                </a:solidFill>
              </a:rPr>
              <a:t>Māori</a:t>
            </a:r>
            <a:r>
              <a:rPr lang="en-US" dirty="0" smtClean="0">
                <a:solidFill>
                  <a:srgbClr val="FFFFFF"/>
                </a:solidFill>
              </a:rPr>
              <a:t> and </a:t>
            </a:r>
            <a:r>
              <a:rPr lang="en-US" dirty="0" err="1" smtClean="0">
                <a:solidFill>
                  <a:srgbClr val="FFFFFF"/>
                </a:solidFill>
              </a:rPr>
              <a:t>Pasifika</a:t>
            </a:r>
            <a:r>
              <a:rPr lang="en-US" dirty="0" smtClean="0">
                <a:solidFill>
                  <a:srgbClr val="FFFFFF"/>
                </a:solidFill>
              </a:rPr>
              <a:t> students represent more than one-third of the student population, and diversity of the student population is increasing, while they face lower outcomes and may be less likely to complete their secondary education. System-level policies, schools and post-secondary schools should focus on improving the educational success of students from diverse backgrounds and delivering quality education across all schools.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r>
              <a:rPr lang="en-US" sz="1200" kern="1200" dirty="0" smtClean="0">
                <a:solidFill>
                  <a:schemeClr val="tx1"/>
                </a:solidFill>
                <a:effectLst/>
                <a:latin typeface="+mn-lt"/>
                <a:ea typeface="+mn-ea"/>
                <a:cs typeface="+mn-cs"/>
              </a:rPr>
              <a:t>The long-term performance of the university system depends on its ability to teach a broad cross- section of students; adapting to dramatic demographic shifts occurring as a result of social mobility, migration and immigration. Stuart Middleton has argued that the changing demographic in New Zealand is “the largest challenge for higher education” (Middleton, 2008, p. 3). The net effect is that those population groups that have traditionally provided successful students are being replaced by increasing numbers of students “from groups that are traditionally underserved by higher education” (Middleton, 2008, p. 3). This is an issue for both universities and economic growth. </a:t>
            </a:r>
            <a:endParaRPr lang="en-US" dirty="0" smtClean="0"/>
          </a:p>
          <a:p>
            <a:r>
              <a:rPr lang="en-US" sz="1200" kern="1200" dirty="0" err="1" smtClean="0">
                <a:solidFill>
                  <a:schemeClr val="tx1"/>
                </a:solidFill>
                <a:effectLst/>
                <a:latin typeface="+mn-lt"/>
                <a:ea typeface="+mn-ea"/>
                <a:cs typeface="+mn-cs"/>
              </a:rPr>
              <a:t>Māori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Pasifika</a:t>
            </a:r>
            <a:r>
              <a:rPr lang="en-US" sz="1200" kern="1200" dirty="0" smtClean="0">
                <a:solidFill>
                  <a:schemeClr val="tx1"/>
                </a:solidFill>
                <a:effectLst/>
                <a:latin typeface="+mn-lt"/>
                <a:ea typeface="+mn-ea"/>
                <a:cs typeface="+mn-cs"/>
              </a:rPr>
              <a:t> student success in tertiary education is of national strategic relevance. By 2021 more than 25 percent of New Zealand’s population will be </a:t>
            </a:r>
            <a:r>
              <a:rPr lang="en-US" sz="1200" kern="1200" dirty="0" err="1" smtClean="0">
                <a:solidFill>
                  <a:schemeClr val="tx1"/>
                </a:solidFill>
                <a:effectLst/>
                <a:latin typeface="+mn-lt"/>
                <a:ea typeface="+mn-ea"/>
                <a:cs typeface="+mn-cs"/>
              </a:rPr>
              <a:t>Māori</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Pasifika</a:t>
            </a:r>
            <a:r>
              <a:rPr lang="en-US" sz="1200" kern="1200" dirty="0" smtClean="0">
                <a:solidFill>
                  <a:schemeClr val="tx1"/>
                </a:solidFill>
                <a:effectLst/>
                <a:latin typeface="+mn-lt"/>
                <a:ea typeface="+mn-ea"/>
                <a:cs typeface="+mn-cs"/>
              </a:rPr>
              <a:t> because of their higher fertility rates and younger population profile (Department of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2008). </a:t>
            </a:r>
            <a:r>
              <a:rPr lang="en-US" sz="1200" kern="1200" dirty="0" err="1" smtClean="0">
                <a:solidFill>
                  <a:schemeClr val="tx1"/>
                </a:solidFill>
                <a:effectLst/>
                <a:latin typeface="+mn-lt"/>
                <a:ea typeface="+mn-ea"/>
                <a:cs typeface="+mn-cs"/>
              </a:rPr>
              <a:t>Māori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Pasifika</a:t>
            </a:r>
            <a:r>
              <a:rPr lang="en-US" sz="1200" kern="1200" dirty="0" smtClean="0">
                <a:solidFill>
                  <a:schemeClr val="tx1"/>
                </a:solidFill>
                <a:effectLst/>
                <a:latin typeface="+mn-lt"/>
                <a:ea typeface="+mn-ea"/>
                <a:cs typeface="+mn-cs"/>
              </a:rPr>
              <a:t> will make an increasing proportion of the eligible workforce in New Zealand, at a time when the median age of the population continues to grow.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7</a:t>
            </a:fld>
            <a:endParaRPr lang="en-US"/>
          </a:p>
        </p:txBody>
      </p:sp>
    </p:spTree>
    <p:extLst>
      <p:ext uri="{BB962C8B-B14F-4D97-AF65-F5344CB8AC3E}">
        <p14:creationId xmlns:p14="http://schemas.microsoft.com/office/powerpoint/2010/main" val="159421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2030, 30 percent of New Zealanders will be Māori or </a:t>
            </a:r>
            <a:r>
              <a:rPr lang="en-US" sz="1200" b="0" i="0" u="none" strike="noStrike" kern="1200" baseline="0" dirty="0" err="1" smtClean="0">
                <a:solidFill>
                  <a:schemeClr val="tx1"/>
                </a:solidFill>
                <a:latin typeface="+mn-lt"/>
                <a:ea typeface="+mn-ea"/>
                <a:cs typeface="+mn-cs"/>
              </a:rPr>
              <a:t>Pasifika</a:t>
            </a:r>
            <a:r>
              <a:rPr lang="en-US" sz="1200" b="0" i="0" u="none" strike="noStrike" kern="1200" baseline="0" dirty="0" smtClean="0">
                <a:solidFill>
                  <a:schemeClr val="tx1"/>
                </a:solidFill>
                <a:latin typeface="+mn-lt"/>
                <a:ea typeface="+mn-ea"/>
                <a:cs typeface="+mn-cs"/>
              </a:rPr>
              <a:t>, and as such it is essential that tertiary education improves its delivery to these groups</a:t>
            </a:r>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8</a:t>
            </a:fld>
            <a:endParaRPr lang="en-US"/>
          </a:p>
        </p:txBody>
      </p:sp>
    </p:spTree>
    <p:extLst>
      <p:ext uri="{BB962C8B-B14F-4D97-AF65-F5344CB8AC3E}">
        <p14:creationId xmlns:p14="http://schemas.microsoft.com/office/powerpoint/2010/main" val="34918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9</a:t>
            </a:fld>
            <a:endParaRPr lang="en-US"/>
          </a:p>
        </p:txBody>
      </p:sp>
    </p:spTree>
    <p:extLst>
      <p:ext uri="{BB962C8B-B14F-4D97-AF65-F5344CB8AC3E}">
        <p14:creationId xmlns:p14="http://schemas.microsoft.com/office/powerpoint/2010/main" val="363743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Misinformation</a:t>
            </a:r>
            <a:r>
              <a:rPr lang="en-AU" baseline="0" dirty="0" smtClean="0"/>
              <a:t> examples:</a:t>
            </a:r>
            <a:endParaRPr lang="en-AU" dirty="0" smtClean="0"/>
          </a:p>
          <a:p>
            <a:pPr marL="171450" indent="-171450">
              <a:buFontTx/>
              <a:buChar char="-"/>
            </a:pPr>
            <a:r>
              <a:rPr lang="en-AU" baseline="0" dirty="0" smtClean="0"/>
              <a:t>Pacific are immigrants </a:t>
            </a:r>
            <a:r>
              <a:rPr lang="mr-IN" baseline="0" dirty="0" smtClean="0"/>
              <a:t>–</a:t>
            </a:r>
            <a:r>
              <a:rPr lang="en-AU" baseline="0" dirty="0" smtClean="0"/>
              <a:t> more than 60% of Pacific New Zealanders were born in NZ.</a:t>
            </a:r>
          </a:p>
          <a:p>
            <a:pPr marL="171450" indent="-171450">
              <a:buFontTx/>
              <a:buChar char="-"/>
            </a:pPr>
            <a:r>
              <a:rPr lang="en-AU" baseline="0" dirty="0" smtClean="0"/>
              <a:t>Maori experience in HE is the solution for Pacific experience (and vice versa)</a:t>
            </a:r>
          </a:p>
          <a:p>
            <a:pPr marL="171450" indent="-171450">
              <a:buFontTx/>
              <a:buChar char="-"/>
            </a:pPr>
            <a:r>
              <a:rPr lang="en-AU" baseline="0" dirty="0" smtClean="0"/>
              <a:t>Maori experience of deprivation matches Pacific peoples’.</a:t>
            </a:r>
          </a:p>
          <a:p>
            <a:pPr marL="171450" indent="-171450">
              <a:buFontTx/>
              <a:buChar char="-"/>
            </a:pPr>
            <a:r>
              <a:rPr lang="en-AU" baseline="0" dirty="0" smtClean="0"/>
              <a:t>Equity means equality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10</a:t>
            </a:fld>
            <a:endParaRPr lang="en-US"/>
          </a:p>
        </p:txBody>
      </p:sp>
    </p:spTree>
    <p:extLst>
      <p:ext uri="{BB962C8B-B14F-4D97-AF65-F5344CB8AC3E}">
        <p14:creationId xmlns:p14="http://schemas.microsoft.com/office/powerpoint/2010/main" val="240138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Shifting policy from addressing the determinants of failure to finding pathways that will lead to success </a:t>
            </a:r>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11</a:t>
            </a:fld>
            <a:endParaRPr lang="en-US"/>
          </a:p>
        </p:txBody>
      </p:sp>
    </p:spTree>
    <p:extLst>
      <p:ext uri="{BB962C8B-B14F-4D97-AF65-F5344CB8AC3E}">
        <p14:creationId xmlns:p14="http://schemas.microsoft.com/office/powerpoint/2010/main" val="11197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smtClean="0">
                <a:solidFill>
                  <a:srgbClr val="FFFF00"/>
                </a:solidFill>
              </a:rPr>
              <a:t>Knowledge</a:t>
            </a:r>
            <a:r>
              <a:rPr lang="en-US" sz="1400" b="1" baseline="0" dirty="0" smtClean="0">
                <a:solidFill>
                  <a:srgbClr val="FFFF00"/>
                </a:solidFill>
              </a:rPr>
              <a:t> Makers </a:t>
            </a:r>
            <a:r>
              <a:rPr lang="en-US" sz="1400" b="1" dirty="0" smtClean="0">
                <a:solidFill>
                  <a:srgbClr val="FFFFFF"/>
                </a:solidFill>
              </a:rPr>
              <a:t>Outcomes framework</a:t>
            </a:r>
          </a:p>
          <a:p>
            <a:endParaRPr lang="en-US" sz="1100" b="1" dirty="0" smtClean="0">
              <a:solidFill>
                <a:srgbClr val="FFFFFF"/>
              </a:solidFill>
            </a:endParaRPr>
          </a:p>
          <a:p>
            <a:r>
              <a:rPr lang="en-US" sz="1200" b="1" dirty="0" smtClean="0">
                <a:solidFill>
                  <a:srgbClr val="FFFF00"/>
                </a:solidFill>
              </a:rPr>
              <a:t>By 2022:</a:t>
            </a:r>
            <a:r>
              <a:rPr lang="en-US" sz="1200" dirty="0" smtClean="0">
                <a:solidFill>
                  <a:srgbClr val="FFFF00"/>
                </a:solidFill>
              </a:rPr>
              <a:t> </a:t>
            </a:r>
            <a:r>
              <a:rPr lang="en-US" sz="1200" dirty="0" smtClean="0">
                <a:solidFill>
                  <a:srgbClr val="FFFFFF"/>
                </a:solidFill>
              </a:rPr>
              <a:t>Proportion of Indigenous faculty at TRU is </a:t>
            </a:r>
            <a:r>
              <a:rPr lang="en-US" sz="1200" b="1" dirty="0" smtClean="0">
                <a:solidFill>
                  <a:srgbClr val="FFFFFF"/>
                </a:solidFill>
              </a:rPr>
              <a:t>on par</a:t>
            </a:r>
            <a:r>
              <a:rPr lang="en-US" sz="1200" dirty="0" smtClean="0">
                <a:solidFill>
                  <a:srgbClr val="FFFFFF"/>
                </a:solidFill>
              </a:rPr>
              <a:t> with the regional Indigenous demographic (13%)</a:t>
            </a:r>
            <a:endParaRPr lang="en-AU" sz="1200" dirty="0" smtClean="0">
              <a:solidFill>
                <a:srgbClr val="FFFFFF"/>
              </a:solidFill>
            </a:endParaRPr>
          </a:p>
          <a:p>
            <a:pPr lvl="0"/>
            <a:r>
              <a:rPr lang="en-US" sz="1200" b="1" dirty="0" smtClean="0">
                <a:solidFill>
                  <a:srgbClr val="FFFF00"/>
                </a:solidFill>
              </a:rPr>
              <a:t>By 2024:</a:t>
            </a:r>
            <a:r>
              <a:rPr lang="en-US" sz="1200" dirty="0" smtClean="0">
                <a:solidFill>
                  <a:srgbClr val="FFFF00"/>
                </a:solidFill>
              </a:rPr>
              <a:t> </a:t>
            </a:r>
            <a:r>
              <a:rPr lang="en-US" sz="1200" dirty="0" smtClean="0">
                <a:solidFill>
                  <a:srgbClr val="FFFFFF"/>
                </a:solidFill>
              </a:rPr>
              <a:t>Proportion of faculty who are </a:t>
            </a:r>
            <a:r>
              <a:rPr lang="en-US" sz="1200" dirty="0" err="1" smtClean="0">
                <a:solidFill>
                  <a:srgbClr val="FFFFFF"/>
                </a:solidFill>
              </a:rPr>
              <a:t>Secwepemc</a:t>
            </a:r>
            <a:r>
              <a:rPr lang="en-US" sz="1200" dirty="0" smtClean="0">
                <a:solidFill>
                  <a:srgbClr val="FFFFFF"/>
                </a:solidFill>
              </a:rPr>
              <a:t> is </a:t>
            </a:r>
            <a:r>
              <a:rPr lang="en-US" sz="1200" b="1" dirty="0" smtClean="0">
                <a:solidFill>
                  <a:srgbClr val="FFFFFF"/>
                </a:solidFill>
              </a:rPr>
              <a:t>on par </a:t>
            </a:r>
            <a:r>
              <a:rPr lang="en-US" sz="1200" dirty="0" smtClean="0">
                <a:solidFill>
                  <a:srgbClr val="FFFFFF"/>
                </a:solidFill>
              </a:rPr>
              <a:t>with the </a:t>
            </a:r>
            <a:r>
              <a:rPr lang="en-US" sz="1200" dirty="0" err="1" smtClean="0">
                <a:solidFill>
                  <a:srgbClr val="FFFFFF"/>
                </a:solidFill>
              </a:rPr>
              <a:t>Secwepemc</a:t>
            </a:r>
            <a:r>
              <a:rPr lang="en-US" sz="1200" dirty="0" smtClean="0">
                <a:solidFill>
                  <a:srgbClr val="FFFFFF"/>
                </a:solidFill>
              </a:rPr>
              <a:t> regional demographic</a:t>
            </a:r>
          </a:p>
          <a:p>
            <a:pPr lvl="0"/>
            <a:endParaRPr lang="en-AU" sz="1200" dirty="0" smtClean="0">
              <a:solidFill>
                <a:srgbClr val="FFFFFF"/>
              </a:solidFill>
            </a:endParaRPr>
          </a:p>
          <a:p>
            <a:pPr lvl="0"/>
            <a:r>
              <a:rPr lang="en-US" sz="1200" b="1" dirty="0" smtClean="0">
                <a:solidFill>
                  <a:srgbClr val="FFFF00"/>
                </a:solidFill>
              </a:rPr>
              <a:t>By 2022:</a:t>
            </a:r>
            <a:r>
              <a:rPr lang="en-US" sz="1200" b="1" dirty="0" smtClean="0">
                <a:solidFill>
                  <a:srgbClr val="FFFFFF"/>
                </a:solidFill>
              </a:rPr>
              <a:t> 100 undergraduate</a:t>
            </a:r>
            <a:r>
              <a:rPr lang="en-US" sz="1200" dirty="0" smtClean="0">
                <a:solidFill>
                  <a:srgbClr val="FFFFFF"/>
                </a:solidFill>
              </a:rPr>
              <a:t> Knowledge Makers, with at least one published research article each.</a:t>
            </a:r>
          </a:p>
          <a:p>
            <a:pPr lvl="0"/>
            <a:r>
              <a:rPr lang="en-US" sz="1200" b="1" dirty="0" smtClean="0">
                <a:solidFill>
                  <a:srgbClr val="FFFF00"/>
                </a:solidFill>
              </a:rPr>
              <a:t>By 2024:</a:t>
            </a:r>
            <a:r>
              <a:rPr lang="en-US" sz="1200" dirty="0" smtClean="0">
                <a:solidFill>
                  <a:srgbClr val="FFFF00"/>
                </a:solidFill>
              </a:rPr>
              <a:t> </a:t>
            </a:r>
            <a:r>
              <a:rPr lang="en-US" sz="1200" b="1" dirty="0" smtClean="0">
                <a:solidFill>
                  <a:srgbClr val="FFFFFF"/>
                </a:solidFill>
              </a:rPr>
              <a:t>50 Masters</a:t>
            </a:r>
            <a:r>
              <a:rPr lang="en-US" sz="1200" dirty="0" smtClean="0">
                <a:solidFill>
                  <a:srgbClr val="FFFFFF"/>
                </a:solidFill>
              </a:rPr>
              <a:t> Knowledge Makers, graduated, with at least two published research articles.</a:t>
            </a:r>
          </a:p>
          <a:p>
            <a:r>
              <a:rPr lang="en-US" sz="1200" b="1" dirty="0" smtClean="0">
                <a:solidFill>
                  <a:srgbClr val="FFFF00"/>
                </a:solidFill>
              </a:rPr>
              <a:t>By 2026:</a:t>
            </a:r>
            <a:r>
              <a:rPr lang="en-US" sz="1200" dirty="0" smtClean="0">
                <a:solidFill>
                  <a:srgbClr val="FFFF00"/>
                </a:solidFill>
              </a:rPr>
              <a:t> </a:t>
            </a:r>
            <a:r>
              <a:rPr lang="en-US" sz="1200" b="1" dirty="0" smtClean="0">
                <a:solidFill>
                  <a:srgbClr val="FFFFFF"/>
                </a:solidFill>
              </a:rPr>
              <a:t>20 doctoral</a:t>
            </a:r>
            <a:r>
              <a:rPr lang="en-US" sz="1200" dirty="0" smtClean="0">
                <a:solidFill>
                  <a:srgbClr val="FFFFFF"/>
                </a:solidFill>
              </a:rPr>
              <a:t> Indigenous Knowledge Makers, graduated, with at least four published research articles.</a:t>
            </a:r>
            <a:endParaRPr lang="en-AU" sz="12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C6431734-DED6-284B-B638-B4EB42A57D80}" type="slidenum">
              <a:rPr lang="en-US" smtClean="0"/>
              <a:t>12</a:t>
            </a:fld>
            <a:endParaRPr lang="en-US"/>
          </a:p>
        </p:txBody>
      </p:sp>
    </p:spTree>
    <p:extLst>
      <p:ext uri="{BB962C8B-B14F-4D97-AF65-F5344CB8AC3E}">
        <p14:creationId xmlns:p14="http://schemas.microsoft.com/office/powerpoint/2010/main" val="124290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24DF05E-FBFB-5E46-BD47-83F59C46E223}"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149982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24DF05E-FBFB-5E46-BD47-83F59C46E223}"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220398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24DF05E-FBFB-5E46-BD47-83F59C46E223}"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379818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24DF05E-FBFB-5E46-BD47-83F59C46E223}"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72802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24DF05E-FBFB-5E46-BD47-83F59C46E223}"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33028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24DF05E-FBFB-5E46-BD47-83F59C46E223}"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192220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24DF05E-FBFB-5E46-BD47-83F59C46E223}"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219972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24DF05E-FBFB-5E46-BD47-83F59C46E223}"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159611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DF05E-FBFB-5E46-BD47-83F59C46E223}"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362781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24DF05E-FBFB-5E46-BD47-83F59C46E223}"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291971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24DF05E-FBFB-5E46-BD47-83F59C46E223}"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3DD5A-D9BF-994C-BC82-ABA290C59225}" type="slidenum">
              <a:rPr lang="en-US" smtClean="0"/>
              <a:t>‹#›</a:t>
            </a:fld>
            <a:endParaRPr lang="en-US"/>
          </a:p>
        </p:txBody>
      </p:sp>
    </p:spTree>
    <p:extLst>
      <p:ext uri="{BB962C8B-B14F-4D97-AF65-F5344CB8AC3E}">
        <p14:creationId xmlns:p14="http://schemas.microsoft.com/office/powerpoint/2010/main" val="313399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DF05E-FBFB-5E46-BD47-83F59C46E223}" type="datetimeFigureOut">
              <a:rPr lang="en-US" smtClean="0"/>
              <a:t>8/6/2019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3DD5A-D9BF-994C-BC82-ABA290C59225}" type="slidenum">
              <a:rPr lang="en-US" smtClean="0"/>
              <a:t>‹#›</a:t>
            </a:fld>
            <a:endParaRPr lang="en-US"/>
          </a:p>
        </p:txBody>
      </p:sp>
    </p:spTree>
    <p:extLst>
      <p:ext uri="{BB962C8B-B14F-4D97-AF65-F5344CB8AC3E}">
        <p14:creationId xmlns:p14="http://schemas.microsoft.com/office/powerpoint/2010/main" val="2736202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309" y="789774"/>
            <a:ext cx="7851767" cy="977139"/>
          </a:xfrm>
        </p:spPr>
        <p:txBody>
          <a:bodyPr>
            <a:noAutofit/>
          </a:bodyPr>
          <a:lstStyle/>
          <a:p>
            <a:pPr marL="0" indent="0" algn="ctr">
              <a:buNone/>
            </a:pPr>
            <a:r>
              <a:rPr lang="en-US" sz="3600" dirty="0">
                <a:solidFill>
                  <a:schemeClr val="bg1"/>
                </a:solidFill>
              </a:rPr>
              <a:t>Using data to inform </a:t>
            </a:r>
          </a:p>
          <a:p>
            <a:pPr marL="0" indent="0" algn="ctr">
              <a:buNone/>
            </a:pPr>
            <a:r>
              <a:rPr lang="en-US" sz="3600" dirty="0">
                <a:solidFill>
                  <a:schemeClr val="bg1"/>
                </a:solidFill>
              </a:rPr>
              <a:t>Higher Education policy</a:t>
            </a:r>
            <a:endParaRPr lang="en-US" sz="2400" dirty="0">
              <a:solidFill>
                <a:srgbClr val="FFFFFF"/>
              </a:solidFill>
            </a:endParaRPr>
          </a:p>
          <a:p>
            <a:pPr marL="0" indent="0" algn="ctr">
              <a:buNone/>
            </a:pPr>
            <a:endParaRPr lang="en-US" sz="2400" dirty="0">
              <a:solidFill>
                <a:srgbClr val="FFFFFF"/>
              </a:solidFill>
            </a:endParaRPr>
          </a:p>
          <a:p>
            <a:pPr marL="0" indent="0" algn="ctr">
              <a:buNone/>
            </a:pPr>
            <a:r>
              <a:rPr lang="en-US" sz="2400" dirty="0">
                <a:solidFill>
                  <a:srgbClr val="FFFFFF"/>
                </a:solidFill>
              </a:rPr>
              <a:t>Prof Airini</a:t>
            </a:r>
          </a:p>
          <a:p>
            <a:pPr marL="0" indent="0" algn="ctr">
              <a:buNone/>
            </a:pPr>
            <a:r>
              <a:rPr lang="en-US" sz="2400" dirty="0">
                <a:solidFill>
                  <a:srgbClr val="FFFFFF"/>
                </a:solidFill>
              </a:rPr>
              <a:t>Thompson Rivers University</a:t>
            </a:r>
          </a:p>
          <a:p>
            <a:pPr marL="0" indent="0" algn="ctr">
              <a:buNone/>
            </a:pPr>
            <a:r>
              <a:rPr lang="en-US" sz="2000" dirty="0" err="1">
                <a:solidFill>
                  <a:srgbClr val="FFFFFF"/>
                </a:solidFill>
              </a:rPr>
              <a:t>airini@tru.ca</a:t>
            </a:r>
            <a:endParaRPr lang="en-US" sz="2000" dirty="0">
              <a:solidFill>
                <a:srgbClr val="FFFFFF"/>
              </a:solidFill>
            </a:endParaRPr>
          </a:p>
        </p:txBody>
      </p:sp>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337302" y="1"/>
            <a:ext cx="2480102" cy="789773"/>
          </a:xfrm>
          <a:prstGeom prst="rect">
            <a:avLst/>
          </a:prstGeom>
        </p:spPr>
      </p:pic>
      <p:pic>
        <p:nvPicPr>
          <p:cNvPr id="6" name="Picture 5" descr="Screen Shot 2019-08-05 at 12.0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973031"/>
            <a:ext cx="9144000" cy="2698230"/>
          </a:xfrm>
          <a:prstGeom prst="rect">
            <a:avLst/>
          </a:prstGeom>
        </p:spPr>
      </p:pic>
    </p:spTree>
    <p:extLst>
      <p:ext uri="{BB962C8B-B14F-4D97-AF65-F5344CB8AC3E}">
        <p14:creationId xmlns:p14="http://schemas.microsoft.com/office/powerpoint/2010/main" val="3845508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Shifting from  </a:t>
            </a:r>
            <a:endParaRPr lang="en-US" dirty="0">
              <a:solidFill>
                <a:schemeClr val="bg1"/>
              </a:solidFill>
            </a:endParaRPr>
          </a:p>
        </p:txBody>
      </p:sp>
      <p:sp>
        <p:nvSpPr>
          <p:cNvPr id="4" name="TextBox 3"/>
          <p:cNvSpPr txBox="1"/>
          <p:nvPr/>
        </p:nvSpPr>
        <p:spPr>
          <a:xfrm>
            <a:off x="2615020" y="1931957"/>
            <a:ext cx="7297314" cy="3539430"/>
          </a:xfrm>
          <a:prstGeom prst="rect">
            <a:avLst/>
          </a:prstGeom>
          <a:noFill/>
        </p:spPr>
        <p:txBody>
          <a:bodyPr wrap="square" rtlCol="0">
            <a:spAutoFit/>
          </a:bodyPr>
          <a:lstStyle/>
          <a:p>
            <a:pPr algn="ctr"/>
            <a:r>
              <a:rPr lang="en-US" sz="3200" dirty="0">
                <a:solidFill>
                  <a:srgbClr val="FFFFFF"/>
                </a:solidFill>
              </a:rPr>
              <a:t>Misinformation and</a:t>
            </a:r>
          </a:p>
          <a:p>
            <a:pPr algn="ctr"/>
            <a:r>
              <a:rPr lang="en-US" sz="3200" dirty="0">
                <a:solidFill>
                  <a:srgbClr val="FFFFFF"/>
                </a:solidFill>
              </a:rPr>
              <a:t> focusing on what leads to failure</a:t>
            </a:r>
          </a:p>
          <a:p>
            <a:pPr algn="ctr"/>
            <a:endParaRPr lang="en-US" sz="3200" dirty="0">
              <a:solidFill>
                <a:srgbClr val="FFFFFF"/>
              </a:solidFill>
            </a:endParaRPr>
          </a:p>
          <a:p>
            <a:pPr algn="ctr"/>
            <a:r>
              <a:rPr lang="en-US" sz="3200" dirty="0">
                <a:solidFill>
                  <a:srgbClr val="FFFFFF"/>
                </a:solidFill>
              </a:rPr>
              <a:t>t</a:t>
            </a:r>
            <a:r>
              <a:rPr lang="en-US" sz="3200" dirty="0">
                <a:solidFill>
                  <a:srgbClr val="FFFFFF"/>
                </a:solidFill>
              </a:rPr>
              <a:t>o </a:t>
            </a:r>
          </a:p>
          <a:p>
            <a:pPr algn="ctr"/>
            <a:endParaRPr lang="en-US" sz="3200" dirty="0">
              <a:solidFill>
                <a:srgbClr val="FFFFFF"/>
              </a:solidFill>
            </a:endParaRPr>
          </a:p>
          <a:p>
            <a:pPr algn="ctr"/>
            <a:r>
              <a:rPr lang="en-US" sz="3200" dirty="0">
                <a:solidFill>
                  <a:srgbClr val="FFFFFF"/>
                </a:solidFill>
              </a:rPr>
              <a:t>Using accurate data for policy pathways to </a:t>
            </a:r>
          </a:p>
          <a:p>
            <a:pPr algn="ctr"/>
            <a:r>
              <a:rPr lang="en-US" sz="3200" dirty="0">
                <a:solidFill>
                  <a:srgbClr val="FFFFFF"/>
                </a:solidFill>
              </a:rPr>
              <a:t>deliver student success for everyone</a:t>
            </a:r>
            <a:endParaRPr lang="en-US" sz="3200" dirty="0">
              <a:solidFill>
                <a:srgbClr val="FFFFFF"/>
              </a:solidFill>
            </a:endParaRPr>
          </a:p>
        </p:txBody>
      </p:sp>
    </p:spTree>
    <p:extLst>
      <p:ext uri="{BB962C8B-B14F-4D97-AF65-F5344CB8AC3E}">
        <p14:creationId xmlns:p14="http://schemas.microsoft.com/office/powerpoint/2010/main" val="3358710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1140" y="399329"/>
            <a:ext cx="8696861" cy="954107"/>
          </a:xfrm>
          <a:prstGeom prst="rect">
            <a:avLst/>
          </a:prstGeom>
          <a:noFill/>
        </p:spPr>
        <p:txBody>
          <a:bodyPr wrap="square" rtlCol="0">
            <a:spAutoFit/>
          </a:bodyPr>
          <a:lstStyle/>
          <a:p>
            <a:r>
              <a:rPr lang="en-US" sz="2800" b="1" dirty="0">
                <a:solidFill>
                  <a:schemeClr val="bg1"/>
                </a:solidFill>
              </a:rPr>
              <a:t>U</a:t>
            </a:r>
            <a:r>
              <a:rPr lang="en-US" sz="2800" b="1" dirty="0">
                <a:solidFill>
                  <a:schemeClr val="bg1"/>
                </a:solidFill>
              </a:rPr>
              <a:t>sing data to inform Higher Education </a:t>
            </a:r>
          </a:p>
          <a:p>
            <a:r>
              <a:rPr lang="en-US" sz="2800" b="1" dirty="0">
                <a:solidFill>
                  <a:schemeClr val="bg1"/>
                </a:solidFill>
              </a:rPr>
              <a:t>policy pathways to student success</a:t>
            </a:r>
            <a:endParaRPr lang="en-US" sz="2800" b="1" dirty="0">
              <a:solidFill>
                <a:schemeClr val="bg1"/>
              </a:solidFill>
            </a:endParaRPr>
          </a:p>
        </p:txBody>
      </p:sp>
      <p:sp>
        <p:nvSpPr>
          <p:cNvPr id="3" name="TextBox 2"/>
          <p:cNvSpPr txBox="1"/>
          <p:nvPr/>
        </p:nvSpPr>
        <p:spPr>
          <a:xfrm>
            <a:off x="4358864" y="4126462"/>
            <a:ext cx="4489280" cy="461665"/>
          </a:xfrm>
          <a:prstGeom prst="rect">
            <a:avLst/>
          </a:prstGeom>
          <a:solidFill>
            <a:schemeClr val="accent6">
              <a:lumMod val="60000"/>
              <a:lumOff val="40000"/>
            </a:schemeClr>
          </a:solidFill>
          <a:ln>
            <a:solidFill>
              <a:schemeClr val="bg1"/>
            </a:solidFill>
          </a:ln>
        </p:spPr>
        <p:txBody>
          <a:bodyPr wrap="square" rtlCol="0">
            <a:spAutoFit/>
          </a:bodyPr>
          <a:lstStyle/>
          <a:p>
            <a:r>
              <a:rPr lang="en-US" sz="2400" b="1" dirty="0">
                <a:solidFill>
                  <a:srgbClr val="000000"/>
                </a:solidFill>
              </a:rPr>
              <a:t>Research pathway</a:t>
            </a:r>
            <a:endParaRPr lang="en-US" sz="2400" b="1" dirty="0">
              <a:solidFill>
                <a:srgbClr val="000000"/>
              </a:solidFill>
            </a:endParaRPr>
          </a:p>
        </p:txBody>
      </p:sp>
      <p:sp>
        <p:nvSpPr>
          <p:cNvPr id="6" name="TextBox 5"/>
          <p:cNvSpPr txBox="1"/>
          <p:nvPr/>
        </p:nvSpPr>
        <p:spPr>
          <a:xfrm>
            <a:off x="3169472" y="3061822"/>
            <a:ext cx="4489280" cy="461665"/>
          </a:xfrm>
          <a:prstGeom prst="rect">
            <a:avLst/>
          </a:prstGeom>
          <a:solidFill>
            <a:schemeClr val="accent5">
              <a:lumMod val="60000"/>
              <a:lumOff val="40000"/>
            </a:schemeClr>
          </a:solidFill>
          <a:ln>
            <a:solidFill>
              <a:schemeClr val="bg1"/>
            </a:solidFill>
          </a:ln>
        </p:spPr>
        <p:txBody>
          <a:bodyPr wrap="square" rtlCol="0">
            <a:spAutoFit/>
          </a:bodyPr>
          <a:lstStyle/>
          <a:p>
            <a:r>
              <a:rPr lang="en-US" sz="2400" b="1" dirty="0">
                <a:solidFill>
                  <a:srgbClr val="000000"/>
                </a:solidFill>
              </a:rPr>
              <a:t>Partnership pathway</a:t>
            </a:r>
            <a:endParaRPr lang="en-US" sz="2400" b="1" dirty="0">
              <a:solidFill>
                <a:srgbClr val="000000"/>
              </a:solidFill>
            </a:endParaRPr>
          </a:p>
        </p:txBody>
      </p:sp>
      <p:sp>
        <p:nvSpPr>
          <p:cNvPr id="7" name="TextBox 6"/>
          <p:cNvSpPr txBox="1"/>
          <p:nvPr/>
        </p:nvSpPr>
        <p:spPr>
          <a:xfrm>
            <a:off x="2114224" y="1973038"/>
            <a:ext cx="4489280" cy="461665"/>
          </a:xfrm>
          <a:prstGeom prst="rect">
            <a:avLst/>
          </a:prstGeom>
          <a:solidFill>
            <a:srgbClr val="FFFF00"/>
          </a:solidFill>
          <a:ln>
            <a:solidFill>
              <a:schemeClr val="bg1"/>
            </a:solidFill>
          </a:ln>
        </p:spPr>
        <p:txBody>
          <a:bodyPr wrap="square" rtlCol="0">
            <a:spAutoFit/>
          </a:bodyPr>
          <a:lstStyle/>
          <a:p>
            <a:r>
              <a:rPr lang="en-US" sz="2400" b="1" dirty="0"/>
              <a:t>Outcomes pathway</a:t>
            </a:r>
            <a:endParaRPr lang="en-US" sz="2400" b="1" dirty="0"/>
          </a:p>
        </p:txBody>
      </p:sp>
      <p:sp>
        <p:nvSpPr>
          <p:cNvPr id="8" name="TextBox 7"/>
          <p:cNvSpPr txBox="1"/>
          <p:nvPr/>
        </p:nvSpPr>
        <p:spPr>
          <a:xfrm>
            <a:off x="5718539" y="5198126"/>
            <a:ext cx="4489280" cy="461665"/>
          </a:xfrm>
          <a:prstGeom prst="rect">
            <a:avLst/>
          </a:prstGeom>
          <a:solidFill>
            <a:schemeClr val="accent4">
              <a:lumMod val="40000"/>
              <a:lumOff val="60000"/>
            </a:schemeClr>
          </a:solidFill>
          <a:ln>
            <a:solidFill>
              <a:schemeClr val="bg1"/>
            </a:solidFill>
          </a:ln>
        </p:spPr>
        <p:txBody>
          <a:bodyPr wrap="square" rtlCol="0">
            <a:spAutoFit/>
          </a:bodyPr>
          <a:lstStyle/>
          <a:p>
            <a:r>
              <a:rPr lang="en-US" sz="2400" b="1" dirty="0">
                <a:solidFill>
                  <a:srgbClr val="000000"/>
                </a:solidFill>
              </a:rPr>
              <a:t>Innovation pathway</a:t>
            </a:r>
            <a:endParaRPr lang="en-US" sz="2400" b="1" dirty="0">
              <a:solidFill>
                <a:srgbClr val="000000"/>
              </a:solidFill>
            </a:endParaRPr>
          </a:p>
        </p:txBody>
      </p:sp>
    </p:spTree>
    <p:extLst>
      <p:ext uri="{BB962C8B-B14F-4D97-AF65-F5344CB8AC3E}">
        <p14:creationId xmlns:p14="http://schemas.microsoft.com/office/powerpoint/2010/main" val="3110703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Outcomes pathway</a:t>
            </a:r>
            <a:endParaRPr lang="en-US" dirty="0">
              <a:solidFill>
                <a:srgbClr val="FFFF00"/>
              </a:solidFill>
            </a:endParaRPr>
          </a:p>
        </p:txBody>
      </p:sp>
      <p:sp>
        <p:nvSpPr>
          <p:cNvPr id="4" name="Rectangle 3"/>
          <p:cNvSpPr/>
          <p:nvPr/>
        </p:nvSpPr>
        <p:spPr>
          <a:xfrm>
            <a:off x="1524001" y="1710533"/>
            <a:ext cx="6585245" cy="369332"/>
          </a:xfrm>
          <a:prstGeom prst="rect">
            <a:avLst/>
          </a:prstGeom>
        </p:spPr>
        <p:txBody>
          <a:bodyPr wrap="square">
            <a:spAutoFit/>
          </a:bodyPr>
          <a:lstStyle/>
          <a:p>
            <a:r>
              <a:rPr lang="en-US" dirty="0">
                <a:solidFill>
                  <a:srgbClr val="FFFFFF"/>
                </a:solidFill>
              </a:rPr>
              <a:t>We will </a:t>
            </a:r>
            <a:r>
              <a:rPr lang="en-US" dirty="0">
                <a:solidFill>
                  <a:srgbClr val="FFFFFF"/>
                </a:solidFill>
              </a:rPr>
              <a:t>accelerate student </a:t>
            </a:r>
            <a:r>
              <a:rPr lang="en-US" dirty="0">
                <a:solidFill>
                  <a:srgbClr val="FFFFFF"/>
                </a:solidFill>
              </a:rPr>
              <a:t>success in Higher Education when:</a:t>
            </a:r>
          </a:p>
        </p:txBody>
      </p:sp>
      <p:sp>
        <p:nvSpPr>
          <p:cNvPr id="5" name="TextBox 4"/>
          <p:cNvSpPr txBox="1"/>
          <p:nvPr/>
        </p:nvSpPr>
        <p:spPr>
          <a:xfrm>
            <a:off x="1524001" y="2516497"/>
            <a:ext cx="9144000" cy="830997"/>
          </a:xfrm>
          <a:prstGeom prst="rect">
            <a:avLst/>
          </a:prstGeom>
          <a:noFill/>
        </p:spPr>
        <p:txBody>
          <a:bodyPr wrap="square" rtlCol="0">
            <a:spAutoFit/>
          </a:bodyPr>
          <a:lstStyle/>
          <a:p>
            <a:r>
              <a:rPr lang="en-US" sz="2400" dirty="0">
                <a:solidFill>
                  <a:srgbClr val="FFFFFF"/>
                </a:solidFill>
              </a:rPr>
              <a:t>Policy supports institutions to achieve stretch targets that are fair, reasonable, and measureable.</a:t>
            </a:r>
            <a:endParaRPr lang="en-US" sz="2400" dirty="0">
              <a:solidFill>
                <a:srgbClr val="FFFFFF"/>
              </a:solidFill>
            </a:endParaRPr>
          </a:p>
        </p:txBody>
      </p:sp>
      <p:pic>
        <p:nvPicPr>
          <p:cNvPr id="6" name="Picture 5" descr="Screen Shot 2019-07-22 at 12.51.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573" y="3732234"/>
            <a:ext cx="1796382" cy="2858476"/>
          </a:xfrm>
          <a:prstGeom prst="rect">
            <a:avLst/>
          </a:prstGeom>
        </p:spPr>
      </p:pic>
      <p:pic>
        <p:nvPicPr>
          <p:cNvPr id="7" name="Picture 6" descr="Screen Shot 2019-04-04 at 10.19.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295" y="3732234"/>
            <a:ext cx="2990245" cy="2784344"/>
          </a:xfrm>
          <a:prstGeom prst="rect">
            <a:avLst/>
          </a:prstGeom>
        </p:spPr>
      </p:pic>
      <p:pic>
        <p:nvPicPr>
          <p:cNvPr id="8" name="Picture 7" descr="Screen Shot 2019-04-05 at 12.11.14 AM.png"/>
          <p:cNvPicPr>
            <a:picLocks noChangeAspect="1"/>
          </p:cNvPicPr>
          <p:nvPr/>
        </p:nvPicPr>
        <p:blipFill>
          <a:blip r:embed="rId5">
            <a:alphaModFix amt="85000"/>
            <a:extLst>
              <a:ext uri="{28A0092B-C50C-407E-A947-70E740481C1C}">
                <a14:useLocalDpi xmlns:a14="http://schemas.microsoft.com/office/drawing/2010/main" val="0"/>
              </a:ext>
            </a:extLst>
          </a:blip>
          <a:stretch>
            <a:fillRect/>
          </a:stretch>
        </p:blipFill>
        <p:spPr>
          <a:xfrm>
            <a:off x="7697944" y="3732234"/>
            <a:ext cx="2089192" cy="2784344"/>
          </a:xfrm>
          <a:prstGeom prst="rect">
            <a:avLst/>
          </a:prstGeom>
        </p:spPr>
      </p:pic>
    </p:spTree>
    <p:extLst>
      <p:ext uri="{BB962C8B-B14F-4D97-AF65-F5344CB8AC3E}">
        <p14:creationId xmlns:p14="http://schemas.microsoft.com/office/powerpoint/2010/main" val="2581534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8-05 at 9.33.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134" y="2933714"/>
            <a:ext cx="7222876" cy="3535188"/>
          </a:xfrm>
          <a:prstGeom prst="rect">
            <a:avLst/>
          </a:prstGeom>
        </p:spPr>
      </p:pic>
      <p:pic>
        <p:nvPicPr>
          <p:cNvPr id="12" name="Picture 11" descr="Screen Shot 2019-08-05 at 9.35.2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134" y="0"/>
            <a:ext cx="7222876" cy="2802790"/>
          </a:xfrm>
          <a:prstGeom prst="rect">
            <a:avLst/>
          </a:prstGeom>
        </p:spPr>
      </p:pic>
      <p:sp>
        <p:nvSpPr>
          <p:cNvPr id="13" name="TextBox 12"/>
          <p:cNvSpPr txBox="1"/>
          <p:nvPr/>
        </p:nvSpPr>
        <p:spPr>
          <a:xfrm>
            <a:off x="6859870" y="6574270"/>
            <a:ext cx="2960140" cy="276999"/>
          </a:xfrm>
          <a:prstGeom prst="rect">
            <a:avLst/>
          </a:prstGeom>
          <a:noFill/>
        </p:spPr>
        <p:txBody>
          <a:bodyPr wrap="none" rtlCol="0">
            <a:spAutoFit/>
          </a:bodyPr>
          <a:lstStyle/>
          <a:p>
            <a:r>
              <a:rPr lang="en-US" sz="1200" dirty="0">
                <a:solidFill>
                  <a:srgbClr val="FFFFFF"/>
                </a:solidFill>
              </a:rPr>
              <a:t>https://</a:t>
            </a:r>
            <a:r>
              <a:rPr lang="en-US" sz="1200" dirty="0" err="1">
                <a:solidFill>
                  <a:srgbClr val="FFFFFF"/>
                </a:solidFill>
              </a:rPr>
              <a:t>www.tru.ca</a:t>
            </a:r>
            <a:r>
              <a:rPr lang="en-US" sz="1200" dirty="0">
                <a:solidFill>
                  <a:srgbClr val="FFFFFF"/>
                </a:solidFill>
              </a:rPr>
              <a:t>/indigenous/</a:t>
            </a:r>
            <a:r>
              <a:rPr lang="en-US" sz="1200" dirty="0" err="1">
                <a:solidFill>
                  <a:srgbClr val="FFFFFF"/>
                </a:solidFill>
              </a:rPr>
              <a:t>coyote.html</a:t>
            </a:r>
            <a:endParaRPr lang="en-US" sz="1200" dirty="0">
              <a:solidFill>
                <a:srgbClr val="FFFFFF"/>
              </a:solidFill>
            </a:endParaRPr>
          </a:p>
        </p:txBody>
      </p:sp>
    </p:spTree>
    <p:extLst>
      <p:ext uri="{BB962C8B-B14F-4D97-AF65-F5344CB8AC3E}">
        <p14:creationId xmlns:p14="http://schemas.microsoft.com/office/powerpoint/2010/main" val="138259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Outcomes pathway</a:t>
            </a:r>
            <a:endParaRPr lang="en-US" dirty="0">
              <a:solidFill>
                <a:srgbClr val="FFFFFF"/>
              </a:solidFill>
            </a:endParaRPr>
          </a:p>
        </p:txBody>
      </p:sp>
      <p:sp>
        <p:nvSpPr>
          <p:cNvPr id="4" name="Rectangle 3"/>
          <p:cNvSpPr/>
          <p:nvPr/>
        </p:nvSpPr>
        <p:spPr>
          <a:xfrm>
            <a:off x="1524000" y="1245433"/>
            <a:ext cx="8942787" cy="2062103"/>
          </a:xfrm>
          <a:prstGeom prst="rect">
            <a:avLst/>
          </a:prstGeom>
        </p:spPr>
        <p:txBody>
          <a:bodyPr wrap="square">
            <a:spAutoFit/>
          </a:bodyPr>
          <a:lstStyle/>
          <a:p>
            <a:r>
              <a:rPr lang="en-US" sz="2400" dirty="0">
                <a:solidFill>
                  <a:srgbClr val="FFFFFF"/>
                </a:solidFill>
              </a:rPr>
              <a:t>Questions: </a:t>
            </a:r>
            <a:r>
              <a:rPr lang="en-US" sz="2400" dirty="0">
                <a:solidFill>
                  <a:srgbClr val="FFFFFF"/>
                </a:solidFill>
              </a:rPr>
              <a:t>How will </a:t>
            </a:r>
            <a:r>
              <a:rPr lang="en-US" sz="2400" dirty="0">
                <a:solidFill>
                  <a:srgbClr val="FFFFFF"/>
                </a:solidFill>
              </a:rPr>
              <a:t>Higher Education policy: </a:t>
            </a:r>
          </a:p>
          <a:p>
            <a:endParaRPr lang="en-US" sz="2400" dirty="0">
              <a:solidFill>
                <a:srgbClr val="FFFFFF"/>
              </a:solidFill>
            </a:endParaRPr>
          </a:p>
          <a:p>
            <a:pPr marL="342900" indent="-342900">
              <a:buFont typeface="Arial"/>
              <a:buChar char="•"/>
            </a:pPr>
            <a:r>
              <a:rPr lang="en-US" sz="2000" dirty="0">
                <a:solidFill>
                  <a:srgbClr val="FFFFFF"/>
                </a:solidFill>
              </a:rPr>
              <a:t>enable each institution to have stretch target(s) to accelerate student </a:t>
            </a:r>
            <a:r>
              <a:rPr lang="en-US" sz="2000" dirty="0">
                <a:solidFill>
                  <a:srgbClr val="FFFFFF"/>
                </a:solidFill>
              </a:rPr>
              <a:t>success </a:t>
            </a:r>
            <a:r>
              <a:rPr lang="en-US" sz="2000" dirty="0">
                <a:solidFill>
                  <a:srgbClr val="FFFFFF"/>
                </a:solidFill>
              </a:rPr>
              <a:t>and report on progress?</a:t>
            </a:r>
          </a:p>
          <a:p>
            <a:pPr marL="342900" indent="-342900">
              <a:buFont typeface="Arial"/>
              <a:buChar char="•"/>
            </a:pPr>
            <a:r>
              <a:rPr lang="en-US" sz="2000" dirty="0">
                <a:solidFill>
                  <a:srgbClr val="FFFFFF"/>
                </a:solidFill>
              </a:rPr>
              <a:t>f</a:t>
            </a:r>
            <a:r>
              <a:rPr lang="en-US" sz="2000" dirty="0">
                <a:solidFill>
                  <a:srgbClr val="FFFFFF"/>
                </a:solidFill>
              </a:rPr>
              <a:t>actor in the transitions (from school, from tertiary education)?</a:t>
            </a:r>
          </a:p>
          <a:p>
            <a:pPr marL="342900" indent="-342900">
              <a:buFont typeface="Arial"/>
              <a:buChar char="•"/>
            </a:pPr>
            <a:r>
              <a:rPr lang="en-US" sz="2000" dirty="0">
                <a:solidFill>
                  <a:srgbClr val="FFFFFF"/>
                </a:solidFill>
              </a:rPr>
              <a:t>ensure institutions have access to supplemental resources?</a:t>
            </a:r>
            <a:endParaRPr lang="en-US" sz="2000" dirty="0">
              <a:solidFill>
                <a:srgbClr val="FFFFFF"/>
              </a:solidFill>
            </a:endParaRPr>
          </a:p>
        </p:txBody>
      </p:sp>
      <p:pic>
        <p:nvPicPr>
          <p:cNvPr id="6" name="Picture 5" descr="Screen Shot 2019-07-22 at 12.51.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573" y="3732234"/>
            <a:ext cx="1796382" cy="2858476"/>
          </a:xfrm>
          <a:prstGeom prst="rect">
            <a:avLst/>
          </a:prstGeom>
        </p:spPr>
      </p:pic>
      <p:pic>
        <p:nvPicPr>
          <p:cNvPr id="7" name="Picture 6" descr="Screen Shot 2019-04-04 at 10.19.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295" y="3732234"/>
            <a:ext cx="2990245" cy="2784344"/>
          </a:xfrm>
          <a:prstGeom prst="rect">
            <a:avLst/>
          </a:prstGeom>
        </p:spPr>
      </p:pic>
      <p:pic>
        <p:nvPicPr>
          <p:cNvPr id="8" name="Picture 7" descr="Screen Shot 2019-04-05 at 12.11.14 AM.png"/>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7697944" y="3732234"/>
            <a:ext cx="2089192" cy="2784344"/>
          </a:xfrm>
          <a:prstGeom prst="rect">
            <a:avLst/>
          </a:prstGeom>
        </p:spPr>
      </p:pic>
    </p:spTree>
    <p:extLst>
      <p:ext uri="{BB962C8B-B14F-4D97-AF65-F5344CB8AC3E}">
        <p14:creationId xmlns:p14="http://schemas.microsoft.com/office/powerpoint/2010/main" val="773222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40000"/>
                    <a:lumOff val="60000"/>
                  </a:schemeClr>
                </a:solidFill>
              </a:rPr>
              <a:t>Partnership pathway</a:t>
            </a:r>
            <a:endParaRPr lang="en-US" dirty="0">
              <a:solidFill>
                <a:schemeClr val="tx2">
                  <a:lumMod val="40000"/>
                  <a:lumOff val="60000"/>
                </a:schemeClr>
              </a:solidFill>
            </a:endParaRPr>
          </a:p>
        </p:txBody>
      </p:sp>
      <p:sp>
        <p:nvSpPr>
          <p:cNvPr id="5" name="TextBox 4"/>
          <p:cNvSpPr txBox="1"/>
          <p:nvPr/>
        </p:nvSpPr>
        <p:spPr>
          <a:xfrm>
            <a:off x="1524001" y="1457862"/>
            <a:ext cx="8092105" cy="369332"/>
          </a:xfrm>
          <a:prstGeom prst="rect">
            <a:avLst/>
          </a:prstGeom>
          <a:noFill/>
        </p:spPr>
        <p:txBody>
          <a:bodyPr wrap="square" rtlCol="0">
            <a:spAutoFit/>
          </a:bodyPr>
          <a:lstStyle/>
          <a:p>
            <a:r>
              <a:rPr lang="en-US" dirty="0">
                <a:solidFill>
                  <a:srgbClr val="FFFFFF"/>
                </a:solidFill>
              </a:rPr>
              <a:t>We will accelerate  student </a:t>
            </a:r>
            <a:r>
              <a:rPr lang="en-US" dirty="0">
                <a:solidFill>
                  <a:srgbClr val="FFFFFF"/>
                </a:solidFill>
              </a:rPr>
              <a:t>s</a:t>
            </a:r>
            <a:r>
              <a:rPr lang="en-US" dirty="0">
                <a:solidFill>
                  <a:srgbClr val="FFFFFF"/>
                </a:solidFill>
              </a:rPr>
              <a:t>uccess in Higher Education when:</a:t>
            </a:r>
          </a:p>
        </p:txBody>
      </p:sp>
      <p:sp>
        <p:nvSpPr>
          <p:cNvPr id="6" name="TextBox 5"/>
          <p:cNvSpPr txBox="1"/>
          <p:nvPr/>
        </p:nvSpPr>
        <p:spPr>
          <a:xfrm>
            <a:off x="1524000" y="2307615"/>
            <a:ext cx="8686801" cy="830997"/>
          </a:xfrm>
          <a:prstGeom prst="rect">
            <a:avLst/>
          </a:prstGeom>
          <a:noFill/>
        </p:spPr>
        <p:txBody>
          <a:bodyPr wrap="square" rtlCol="0">
            <a:spAutoFit/>
          </a:bodyPr>
          <a:lstStyle/>
          <a:p>
            <a:r>
              <a:rPr lang="en-US" sz="2400" dirty="0">
                <a:solidFill>
                  <a:srgbClr val="FFFFFF"/>
                </a:solidFill>
              </a:rPr>
              <a:t>Higher Education policy is informed by data from partnerships with, and within, communities.</a:t>
            </a:r>
            <a:endParaRPr lang="en-US" sz="2400" dirty="0">
              <a:solidFill>
                <a:srgbClr val="FFFFFF"/>
              </a:solidFill>
            </a:endParaRPr>
          </a:p>
        </p:txBody>
      </p:sp>
      <p:pic>
        <p:nvPicPr>
          <p:cNvPr id="7" name="Picture 6" descr="Screen Shot 2019-08-05 at 7.57.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124051"/>
            <a:ext cx="3114612" cy="2224486"/>
          </a:xfrm>
          <a:prstGeom prst="rect">
            <a:avLst/>
          </a:prstGeom>
        </p:spPr>
      </p:pic>
      <p:sp>
        <p:nvSpPr>
          <p:cNvPr id="8" name="Rectangle 7"/>
          <p:cNvSpPr/>
          <p:nvPr/>
        </p:nvSpPr>
        <p:spPr>
          <a:xfrm>
            <a:off x="1524001" y="6348539"/>
            <a:ext cx="3183631" cy="276999"/>
          </a:xfrm>
          <a:prstGeom prst="rect">
            <a:avLst/>
          </a:prstGeom>
        </p:spPr>
        <p:txBody>
          <a:bodyPr wrap="square">
            <a:spAutoFit/>
          </a:bodyPr>
          <a:lstStyle/>
          <a:p>
            <a:r>
              <a:rPr lang="en-US" sz="1200" dirty="0">
                <a:solidFill>
                  <a:schemeClr val="bg1"/>
                </a:solidFill>
              </a:rPr>
              <a:t>MPIA. (2010). Careers for Pacific peoples</a:t>
            </a:r>
          </a:p>
        </p:txBody>
      </p:sp>
      <p:pic>
        <p:nvPicPr>
          <p:cNvPr id="9" name="Picture 8" descr="Screen Shot 2019-08-05 at 8.32.3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1041" y="4103260"/>
            <a:ext cx="4161598" cy="2269962"/>
          </a:xfrm>
          <a:prstGeom prst="rect">
            <a:avLst/>
          </a:prstGeom>
        </p:spPr>
      </p:pic>
      <p:sp>
        <p:nvSpPr>
          <p:cNvPr id="10" name="TextBox 9"/>
          <p:cNvSpPr txBox="1"/>
          <p:nvPr/>
        </p:nvSpPr>
        <p:spPr>
          <a:xfrm>
            <a:off x="7511316" y="6406499"/>
            <a:ext cx="3172663" cy="276999"/>
          </a:xfrm>
          <a:prstGeom prst="rect">
            <a:avLst/>
          </a:prstGeom>
          <a:noFill/>
        </p:spPr>
        <p:txBody>
          <a:bodyPr wrap="none" rtlCol="0">
            <a:spAutoFit/>
          </a:bodyPr>
          <a:lstStyle/>
          <a:p>
            <a:r>
              <a:rPr lang="en-US" sz="1200" dirty="0" err="1">
                <a:solidFill>
                  <a:srgbClr val="FFFFFF"/>
                </a:solidFill>
              </a:rPr>
              <a:t>Onehunga</a:t>
            </a:r>
            <a:r>
              <a:rPr lang="en-US" sz="1200" dirty="0">
                <a:solidFill>
                  <a:srgbClr val="FFFFFF"/>
                </a:solidFill>
              </a:rPr>
              <a:t> High School Health Science Academy </a:t>
            </a:r>
            <a:endParaRPr lang="en-US" sz="1200" dirty="0">
              <a:solidFill>
                <a:srgbClr val="FFFFFF"/>
              </a:solidFill>
            </a:endParaRPr>
          </a:p>
        </p:txBody>
      </p:sp>
      <p:pic>
        <p:nvPicPr>
          <p:cNvPr id="11" name="Picture 10" descr="Screen Shot 2019-08-05 at 8.37.0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613" y="4124052"/>
            <a:ext cx="2872703" cy="2249171"/>
          </a:xfrm>
          <a:prstGeom prst="rect">
            <a:avLst/>
          </a:prstGeom>
        </p:spPr>
      </p:pic>
      <p:sp>
        <p:nvSpPr>
          <p:cNvPr id="12" name="TextBox 11"/>
          <p:cNvSpPr txBox="1"/>
          <p:nvPr/>
        </p:nvSpPr>
        <p:spPr>
          <a:xfrm>
            <a:off x="4638612" y="6381815"/>
            <a:ext cx="2872703" cy="307777"/>
          </a:xfrm>
          <a:prstGeom prst="rect">
            <a:avLst/>
          </a:prstGeom>
          <a:noFill/>
        </p:spPr>
        <p:txBody>
          <a:bodyPr wrap="square" rtlCol="0">
            <a:spAutoFit/>
          </a:bodyPr>
          <a:lstStyle/>
          <a:p>
            <a:r>
              <a:rPr lang="en-US" sz="1400" dirty="0">
                <a:solidFill>
                  <a:srgbClr val="FFFFFF"/>
                </a:solidFill>
              </a:rPr>
              <a:t>U of Canterbury  </a:t>
            </a:r>
            <a:r>
              <a:rPr lang="en-US" sz="1400" dirty="0" err="1">
                <a:solidFill>
                  <a:srgbClr val="FFFFFF"/>
                </a:solidFill>
              </a:rPr>
              <a:t>Pasifika</a:t>
            </a:r>
            <a:r>
              <a:rPr lang="en-US" sz="1400" dirty="0">
                <a:solidFill>
                  <a:srgbClr val="FFFFFF"/>
                </a:solidFill>
              </a:rPr>
              <a:t> Strategy</a:t>
            </a:r>
            <a:endParaRPr lang="en-US" sz="1400" dirty="0">
              <a:solidFill>
                <a:srgbClr val="FFFFFF"/>
              </a:solidFill>
            </a:endParaRPr>
          </a:p>
        </p:txBody>
      </p:sp>
      <p:sp>
        <p:nvSpPr>
          <p:cNvPr id="13" name="TextBox 12"/>
          <p:cNvSpPr txBox="1"/>
          <p:nvPr/>
        </p:nvSpPr>
        <p:spPr>
          <a:xfrm>
            <a:off x="1523999" y="3583479"/>
            <a:ext cx="8263136" cy="400110"/>
          </a:xfrm>
          <a:prstGeom prst="rect">
            <a:avLst/>
          </a:prstGeom>
          <a:noFill/>
        </p:spPr>
        <p:txBody>
          <a:bodyPr wrap="square" rtlCol="0">
            <a:spAutoFit/>
          </a:bodyPr>
          <a:lstStyle/>
          <a:p>
            <a:r>
              <a:rPr lang="en-US" sz="2000" dirty="0">
                <a:solidFill>
                  <a:schemeClr val="bg1"/>
                </a:solidFill>
              </a:rPr>
              <a:t>Q: What data will count for all in a partnership approach to policy making?</a:t>
            </a:r>
            <a:endParaRPr lang="en-US" sz="2000" dirty="0">
              <a:solidFill>
                <a:schemeClr val="bg1"/>
              </a:solidFill>
            </a:endParaRPr>
          </a:p>
        </p:txBody>
      </p:sp>
    </p:spTree>
    <p:extLst>
      <p:ext uri="{BB962C8B-B14F-4D97-AF65-F5344CB8AC3E}">
        <p14:creationId xmlns:p14="http://schemas.microsoft.com/office/powerpoint/2010/main" val="402657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Research pathways</a:t>
            </a:r>
            <a:endParaRPr lang="en-US" dirty="0">
              <a:solidFill>
                <a:schemeClr val="accent6">
                  <a:lumMod val="40000"/>
                  <a:lumOff val="60000"/>
                </a:schemeClr>
              </a:solidFill>
            </a:endParaRPr>
          </a:p>
        </p:txBody>
      </p:sp>
      <p:sp>
        <p:nvSpPr>
          <p:cNvPr id="5" name="TextBox 4"/>
          <p:cNvSpPr txBox="1"/>
          <p:nvPr/>
        </p:nvSpPr>
        <p:spPr>
          <a:xfrm>
            <a:off x="1738626" y="1457862"/>
            <a:ext cx="8092105" cy="369332"/>
          </a:xfrm>
          <a:prstGeom prst="rect">
            <a:avLst/>
          </a:prstGeom>
          <a:noFill/>
        </p:spPr>
        <p:txBody>
          <a:bodyPr wrap="square" rtlCol="0">
            <a:spAutoFit/>
          </a:bodyPr>
          <a:lstStyle/>
          <a:p>
            <a:r>
              <a:rPr lang="en-US" dirty="0">
                <a:solidFill>
                  <a:srgbClr val="FFFFFF"/>
                </a:solidFill>
              </a:rPr>
              <a:t>We will accelerate  student </a:t>
            </a:r>
            <a:r>
              <a:rPr lang="en-US" dirty="0">
                <a:solidFill>
                  <a:srgbClr val="FFFFFF"/>
                </a:solidFill>
              </a:rPr>
              <a:t>s</a:t>
            </a:r>
            <a:r>
              <a:rPr lang="en-US" dirty="0">
                <a:solidFill>
                  <a:srgbClr val="FFFFFF"/>
                </a:solidFill>
              </a:rPr>
              <a:t>uccess in Higher Education when:</a:t>
            </a:r>
          </a:p>
        </p:txBody>
      </p:sp>
      <p:sp>
        <p:nvSpPr>
          <p:cNvPr id="6" name="TextBox 5"/>
          <p:cNvSpPr txBox="1"/>
          <p:nvPr/>
        </p:nvSpPr>
        <p:spPr>
          <a:xfrm>
            <a:off x="1738626" y="2021398"/>
            <a:ext cx="8686801" cy="1200328"/>
          </a:xfrm>
          <a:prstGeom prst="rect">
            <a:avLst/>
          </a:prstGeom>
          <a:noFill/>
        </p:spPr>
        <p:txBody>
          <a:bodyPr wrap="square" rtlCol="0">
            <a:spAutoFit/>
          </a:bodyPr>
          <a:lstStyle/>
          <a:p>
            <a:r>
              <a:rPr lang="en-US" sz="2400" dirty="0">
                <a:solidFill>
                  <a:srgbClr val="FFFFFF"/>
                </a:solidFill>
              </a:rPr>
              <a:t>Higher Education policy is informed by a comprehensive database of New Zealand Education research, and a multi-year New Zealand Education Research Plan</a:t>
            </a:r>
            <a:endParaRPr lang="en-US" sz="2400" dirty="0">
              <a:solidFill>
                <a:srgbClr val="FFFFFF"/>
              </a:solidFill>
            </a:endParaRPr>
          </a:p>
        </p:txBody>
      </p:sp>
      <p:pic>
        <p:nvPicPr>
          <p:cNvPr id="3" name="Picture 2" descr="Screen Shot 2019-08-05 at 9.50.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965" y="4046891"/>
            <a:ext cx="1748533" cy="2507219"/>
          </a:xfrm>
          <a:prstGeom prst="rect">
            <a:avLst/>
          </a:prstGeom>
        </p:spPr>
      </p:pic>
      <p:sp>
        <p:nvSpPr>
          <p:cNvPr id="4" name="Rectangle 3"/>
          <p:cNvSpPr/>
          <p:nvPr/>
        </p:nvSpPr>
        <p:spPr>
          <a:xfrm>
            <a:off x="7346872" y="3718680"/>
            <a:ext cx="3321128" cy="3139321"/>
          </a:xfrm>
          <a:prstGeom prst="rect">
            <a:avLst/>
          </a:prstGeom>
        </p:spPr>
        <p:txBody>
          <a:bodyPr wrap="square">
            <a:spAutoFit/>
          </a:bodyPr>
          <a:lstStyle/>
          <a:p>
            <a:pPr marL="285750" indent="-285750">
              <a:buFontTx/>
              <a:buChar char="-"/>
            </a:pPr>
            <a:r>
              <a:rPr lang="en-US" dirty="0">
                <a:solidFill>
                  <a:srgbClr val="FFFFFF"/>
                </a:solidFill>
              </a:rPr>
              <a:t>C</a:t>
            </a:r>
            <a:r>
              <a:rPr lang="en-US" dirty="0">
                <a:solidFill>
                  <a:srgbClr val="FFFFFF"/>
                </a:solidFill>
              </a:rPr>
              <a:t>ollaboratively </a:t>
            </a:r>
            <a:r>
              <a:rPr lang="en-US" dirty="0">
                <a:solidFill>
                  <a:srgbClr val="FFFFFF"/>
                </a:solidFill>
              </a:rPr>
              <a:t>developed 10-year statement of priorities for a New Zealand education research system;</a:t>
            </a:r>
          </a:p>
          <a:p>
            <a:pPr marL="285750" indent="-285750">
              <a:buFontTx/>
              <a:buChar char="-"/>
            </a:pPr>
            <a:r>
              <a:rPr lang="en-US" dirty="0">
                <a:solidFill>
                  <a:srgbClr val="FFFFFF"/>
                </a:solidFill>
              </a:rPr>
              <a:t>Ensuring state-funded investments in education research make the greatest contribution to a New Zealand education system that delivers equitable and excellent outcomes for all  learners.</a:t>
            </a:r>
          </a:p>
        </p:txBody>
      </p:sp>
      <p:pic>
        <p:nvPicPr>
          <p:cNvPr id="13" name="Picture 12" descr="Screen Shot 2019-08-05 at 9.54.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265" y="4046891"/>
            <a:ext cx="1770501" cy="2507219"/>
          </a:xfrm>
          <a:prstGeom prst="rect">
            <a:avLst/>
          </a:prstGeom>
        </p:spPr>
      </p:pic>
      <p:pic>
        <p:nvPicPr>
          <p:cNvPr id="14" name="Picture 13" descr="Screen Shot 2019-08-05 at 9.57.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046890"/>
            <a:ext cx="1935733" cy="2489330"/>
          </a:xfrm>
          <a:prstGeom prst="rect">
            <a:avLst/>
          </a:prstGeom>
        </p:spPr>
      </p:pic>
      <p:sp>
        <p:nvSpPr>
          <p:cNvPr id="15" name="TextBox 14"/>
          <p:cNvSpPr txBox="1"/>
          <p:nvPr/>
        </p:nvSpPr>
        <p:spPr>
          <a:xfrm>
            <a:off x="1738625" y="3436336"/>
            <a:ext cx="6116868" cy="369332"/>
          </a:xfrm>
          <a:prstGeom prst="rect">
            <a:avLst/>
          </a:prstGeom>
          <a:noFill/>
        </p:spPr>
        <p:txBody>
          <a:bodyPr wrap="square" rtlCol="0">
            <a:spAutoFit/>
          </a:bodyPr>
          <a:lstStyle/>
          <a:p>
            <a:r>
              <a:rPr lang="en-US" dirty="0">
                <a:solidFill>
                  <a:srgbClr val="FFFFFF"/>
                </a:solidFill>
              </a:rPr>
              <a:t>Q: What research is still needed for Higher Education policy?  </a:t>
            </a:r>
            <a:endParaRPr lang="en-US" dirty="0">
              <a:solidFill>
                <a:srgbClr val="FFFFFF"/>
              </a:solidFill>
            </a:endParaRPr>
          </a:p>
        </p:txBody>
      </p:sp>
    </p:spTree>
    <p:extLst>
      <p:ext uri="{BB962C8B-B14F-4D97-AF65-F5344CB8AC3E}">
        <p14:creationId xmlns:p14="http://schemas.microsoft.com/office/powerpoint/2010/main" val="1587994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40000"/>
                    <a:lumOff val="60000"/>
                  </a:schemeClr>
                </a:solidFill>
              </a:rPr>
              <a:t>Innovation Pathways</a:t>
            </a:r>
            <a:endParaRPr lang="en-US" dirty="0">
              <a:solidFill>
                <a:schemeClr val="accent4">
                  <a:lumMod val="40000"/>
                  <a:lumOff val="60000"/>
                </a:schemeClr>
              </a:solidFill>
            </a:endParaRPr>
          </a:p>
        </p:txBody>
      </p:sp>
      <p:sp>
        <p:nvSpPr>
          <p:cNvPr id="5" name="Rectangle 4"/>
          <p:cNvSpPr/>
          <p:nvPr/>
        </p:nvSpPr>
        <p:spPr>
          <a:xfrm>
            <a:off x="1524000" y="1585313"/>
            <a:ext cx="7416924" cy="369332"/>
          </a:xfrm>
          <a:prstGeom prst="rect">
            <a:avLst/>
          </a:prstGeom>
        </p:spPr>
        <p:txBody>
          <a:bodyPr wrap="square">
            <a:spAutoFit/>
          </a:bodyPr>
          <a:lstStyle/>
          <a:p>
            <a:r>
              <a:rPr lang="en-US" dirty="0">
                <a:solidFill>
                  <a:srgbClr val="FFFFFF"/>
                </a:solidFill>
              </a:rPr>
              <a:t>We will accelerate  student success in Higher Education when:</a:t>
            </a:r>
          </a:p>
        </p:txBody>
      </p:sp>
      <p:sp>
        <p:nvSpPr>
          <p:cNvPr id="6" name="Rectangle 5"/>
          <p:cNvSpPr/>
          <p:nvPr/>
        </p:nvSpPr>
        <p:spPr>
          <a:xfrm>
            <a:off x="1556418" y="2311788"/>
            <a:ext cx="9111582" cy="461665"/>
          </a:xfrm>
          <a:prstGeom prst="rect">
            <a:avLst/>
          </a:prstGeom>
        </p:spPr>
        <p:txBody>
          <a:bodyPr wrap="square">
            <a:spAutoFit/>
          </a:bodyPr>
          <a:lstStyle/>
          <a:p>
            <a:r>
              <a:rPr lang="en-US" sz="2400" dirty="0">
                <a:solidFill>
                  <a:srgbClr val="FFFFFF"/>
                </a:solidFill>
              </a:rPr>
              <a:t>Higher Education policy is informed </a:t>
            </a:r>
            <a:r>
              <a:rPr lang="en-US" sz="2400" dirty="0">
                <a:solidFill>
                  <a:srgbClr val="FFFFFF"/>
                </a:solidFill>
              </a:rPr>
              <a:t>by data from ‘Success Innovators’.</a:t>
            </a:r>
            <a:endParaRPr lang="en-US" sz="2400" dirty="0">
              <a:solidFill>
                <a:srgbClr val="FFFFFF"/>
              </a:solidFill>
            </a:endParaRPr>
          </a:p>
        </p:txBody>
      </p:sp>
      <p:pic>
        <p:nvPicPr>
          <p:cNvPr id="7" name="Picture 6" descr="Screen Shot 2019-08-05 at 10.07.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82" y="4168019"/>
            <a:ext cx="3608539" cy="2373286"/>
          </a:xfrm>
          <a:prstGeom prst="rect">
            <a:avLst/>
          </a:prstGeom>
        </p:spPr>
      </p:pic>
      <p:pic>
        <p:nvPicPr>
          <p:cNvPr id="9" name="Picture 8" descr="Screen Shot 2019-08-05 at 10.13.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952" y="4168020"/>
            <a:ext cx="3737888" cy="2332241"/>
          </a:xfrm>
          <a:prstGeom prst="rect">
            <a:avLst/>
          </a:prstGeom>
          <a:ln>
            <a:solidFill>
              <a:schemeClr val="tx1"/>
            </a:solidFill>
          </a:ln>
        </p:spPr>
      </p:pic>
      <p:sp>
        <p:nvSpPr>
          <p:cNvPr id="10" name="TextBox 9"/>
          <p:cNvSpPr txBox="1"/>
          <p:nvPr/>
        </p:nvSpPr>
        <p:spPr>
          <a:xfrm>
            <a:off x="1981201" y="6565902"/>
            <a:ext cx="1659429" cy="338554"/>
          </a:xfrm>
          <a:prstGeom prst="rect">
            <a:avLst/>
          </a:prstGeom>
          <a:noFill/>
        </p:spPr>
        <p:txBody>
          <a:bodyPr wrap="none" rtlCol="0">
            <a:spAutoFit/>
          </a:bodyPr>
          <a:lstStyle/>
          <a:p>
            <a:r>
              <a:rPr lang="en-US" sz="1600" dirty="0">
                <a:solidFill>
                  <a:schemeClr val="bg1"/>
                </a:solidFill>
              </a:rPr>
              <a:t>Women in Trades</a:t>
            </a:r>
            <a:endParaRPr lang="en-US" sz="1600" dirty="0">
              <a:solidFill>
                <a:schemeClr val="bg1"/>
              </a:solidFill>
            </a:endParaRPr>
          </a:p>
        </p:txBody>
      </p:sp>
      <p:sp>
        <p:nvSpPr>
          <p:cNvPr id="11" name="TextBox 10"/>
          <p:cNvSpPr txBox="1"/>
          <p:nvPr/>
        </p:nvSpPr>
        <p:spPr>
          <a:xfrm>
            <a:off x="6921953" y="6541306"/>
            <a:ext cx="3464711" cy="307777"/>
          </a:xfrm>
          <a:prstGeom prst="rect">
            <a:avLst/>
          </a:prstGeom>
          <a:noFill/>
        </p:spPr>
        <p:txBody>
          <a:bodyPr wrap="none" rtlCol="0">
            <a:spAutoFit/>
          </a:bodyPr>
          <a:lstStyle/>
          <a:p>
            <a:r>
              <a:rPr lang="en-US" sz="1400" dirty="0">
                <a:solidFill>
                  <a:srgbClr val="FFFFFF"/>
                </a:solidFill>
              </a:rPr>
              <a:t>University of </a:t>
            </a:r>
            <a:r>
              <a:rPr lang="en-US" sz="1400" dirty="0" err="1">
                <a:solidFill>
                  <a:srgbClr val="FFFFFF"/>
                </a:solidFill>
              </a:rPr>
              <a:t>Otago</a:t>
            </a:r>
            <a:r>
              <a:rPr lang="en-US" sz="1400" dirty="0">
                <a:solidFill>
                  <a:srgbClr val="FFFFFF"/>
                </a:solidFill>
              </a:rPr>
              <a:t> Maori Medical graduates</a:t>
            </a:r>
            <a:endParaRPr lang="en-US" sz="1400" dirty="0">
              <a:solidFill>
                <a:srgbClr val="FFFFFF"/>
              </a:solidFill>
            </a:endParaRPr>
          </a:p>
        </p:txBody>
      </p:sp>
      <p:sp>
        <p:nvSpPr>
          <p:cNvPr id="13" name="TextBox 12"/>
          <p:cNvSpPr txBox="1"/>
          <p:nvPr/>
        </p:nvSpPr>
        <p:spPr>
          <a:xfrm>
            <a:off x="2862067" y="2994085"/>
            <a:ext cx="6907184" cy="923330"/>
          </a:xfrm>
          <a:prstGeom prst="rect">
            <a:avLst/>
          </a:prstGeom>
          <a:noFill/>
        </p:spPr>
        <p:txBody>
          <a:bodyPr wrap="square" rtlCol="0">
            <a:spAutoFit/>
          </a:bodyPr>
          <a:lstStyle/>
          <a:p>
            <a:r>
              <a:rPr lang="en-US" dirty="0">
                <a:solidFill>
                  <a:srgbClr val="FFFFFF"/>
                </a:solidFill>
              </a:rPr>
              <a:t>Enable Institutions who are underway with initiatives with potential to deliver accelerated student success outcomes, to expand and use innovative approaches.</a:t>
            </a:r>
            <a:endParaRPr lang="en-US" dirty="0">
              <a:solidFill>
                <a:srgbClr val="FFFFFF"/>
              </a:solidFill>
            </a:endParaRPr>
          </a:p>
        </p:txBody>
      </p:sp>
      <p:pic>
        <p:nvPicPr>
          <p:cNvPr id="14" name="Picture 13" descr="Screen Shot 2019-08-05 at 11.16.4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078" y="4168019"/>
            <a:ext cx="1702343" cy="2397883"/>
          </a:xfrm>
          <a:prstGeom prst="rect">
            <a:avLst/>
          </a:prstGeom>
        </p:spPr>
      </p:pic>
      <p:sp>
        <p:nvSpPr>
          <p:cNvPr id="15" name="TextBox 14"/>
          <p:cNvSpPr txBox="1"/>
          <p:nvPr/>
        </p:nvSpPr>
        <p:spPr>
          <a:xfrm>
            <a:off x="4632879" y="6620785"/>
            <a:ext cx="2096535" cy="307777"/>
          </a:xfrm>
          <a:prstGeom prst="rect">
            <a:avLst/>
          </a:prstGeom>
          <a:noFill/>
        </p:spPr>
        <p:txBody>
          <a:bodyPr wrap="none" rtlCol="0">
            <a:spAutoFit/>
          </a:bodyPr>
          <a:lstStyle/>
          <a:p>
            <a:r>
              <a:rPr lang="en-US" sz="1400" dirty="0" err="1">
                <a:solidFill>
                  <a:srgbClr val="FFFFFF"/>
                </a:solidFill>
              </a:rPr>
              <a:t>Pasifika@Massey</a:t>
            </a:r>
            <a:r>
              <a:rPr lang="en-US" sz="1400" dirty="0">
                <a:solidFill>
                  <a:srgbClr val="FFFFFF"/>
                </a:solidFill>
              </a:rPr>
              <a:t> Strategy</a:t>
            </a:r>
            <a:endParaRPr lang="en-US" sz="1400" dirty="0">
              <a:solidFill>
                <a:srgbClr val="FFFFFF"/>
              </a:solidFill>
            </a:endParaRPr>
          </a:p>
        </p:txBody>
      </p:sp>
    </p:spTree>
    <p:extLst>
      <p:ext uri="{BB962C8B-B14F-4D97-AF65-F5344CB8AC3E}">
        <p14:creationId xmlns:p14="http://schemas.microsoft.com/office/powerpoint/2010/main" val="1770684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40000"/>
                    <a:lumOff val="60000"/>
                  </a:schemeClr>
                </a:solidFill>
              </a:rPr>
              <a:t>Innovation Pathways</a:t>
            </a:r>
            <a:endParaRPr lang="en-US" dirty="0">
              <a:solidFill>
                <a:schemeClr val="accent4">
                  <a:lumMod val="40000"/>
                  <a:lumOff val="60000"/>
                </a:schemeClr>
              </a:solidFill>
            </a:endParaRPr>
          </a:p>
        </p:txBody>
      </p:sp>
      <p:pic>
        <p:nvPicPr>
          <p:cNvPr id="7" name="Picture 6" descr="Screen Shot 2019-08-05 at 10.07.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82" y="4168019"/>
            <a:ext cx="3608539" cy="2373286"/>
          </a:xfrm>
          <a:prstGeom prst="rect">
            <a:avLst/>
          </a:prstGeom>
        </p:spPr>
      </p:pic>
      <p:pic>
        <p:nvPicPr>
          <p:cNvPr id="8" name="Picture 7" descr="Screen Shot 2019-08-05 at 10.10.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723" y="4168020"/>
            <a:ext cx="3142117" cy="2332241"/>
          </a:xfrm>
          <a:prstGeom prst="rect">
            <a:avLst/>
          </a:prstGeom>
        </p:spPr>
      </p:pic>
      <p:pic>
        <p:nvPicPr>
          <p:cNvPr id="9" name="Picture 8" descr="Screen Shot 2019-08-05 at 10.13.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220" y="4168020"/>
            <a:ext cx="3737888" cy="2332241"/>
          </a:xfrm>
          <a:prstGeom prst="rect">
            <a:avLst/>
          </a:prstGeom>
          <a:ln>
            <a:solidFill>
              <a:schemeClr val="tx1"/>
            </a:solidFill>
          </a:ln>
        </p:spPr>
      </p:pic>
      <p:sp>
        <p:nvSpPr>
          <p:cNvPr id="10" name="TextBox 9"/>
          <p:cNvSpPr txBox="1"/>
          <p:nvPr/>
        </p:nvSpPr>
        <p:spPr>
          <a:xfrm>
            <a:off x="1981201" y="6565902"/>
            <a:ext cx="1659429" cy="338554"/>
          </a:xfrm>
          <a:prstGeom prst="rect">
            <a:avLst/>
          </a:prstGeom>
          <a:noFill/>
        </p:spPr>
        <p:txBody>
          <a:bodyPr wrap="none" rtlCol="0">
            <a:spAutoFit/>
          </a:bodyPr>
          <a:lstStyle/>
          <a:p>
            <a:r>
              <a:rPr lang="en-US" sz="1600" dirty="0">
                <a:solidFill>
                  <a:schemeClr val="bg1"/>
                </a:solidFill>
              </a:rPr>
              <a:t>Women in Trades</a:t>
            </a:r>
            <a:endParaRPr lang="en-US" sz="1600" dirty="0">
              <a:solidFill>
                <a:schemeClr val="bg1"/>
              </a:solidFill>
            </a:endParaRPr>
          </a:p>
        </p:txBody>
      </p:sp>
      <p:sp>
        <p:nvSpPr>
          <p:cNvPr id="11" name="TextBox 10"/>
          <p:cNvSpPr txBox="1"/>
          <p:nvPr/>
        </p:nvSpPr>
        <p:spPr>
          <a:xfrm>
            <a:off x="4342221" y="6550224"/>
            <a:ext cx="2843347" cy="307777"/>
          </a:xfrm>
          <a:prstGeom prst="rect">
            <a:avLst/>
          </a:prstGeom>
          <a:noFill/>
        </p:spPr>
        <p:txBody>
          <a:bodyPr wrap="none" rtlCol="0">
            <a:spAutoFit/>
          </a:bodyPr>
          <a:lstStyle/>
          <a:p>
            <a:r>
              <a:rPr lang="en-US" sz="1400" dirty="0">
                <a:solidFill>
                  <a:srgbClr val="FFFFFF"/>
                </a:solidFill>
              </a:rPr>
              <a:t>U of </a:t>
            </a:r>
            <a:r>
              <a:rPr lang="en-US" sz="1400" dirty="0" err="1">
                <a:solidFill>
                  <a:srgbClr val="FFFFFF"/>
                </a:solidFill>
              </a:rPr>
              <a:t>Otago</a:t>
            </a:r>
            <a:r>
              <a:rPr lang="en-US" sz="1400" dirty="0">
                <a:solidFill>
                  <a:srgbClr val="FFFFFF"/>
                </a:solidFill>
              </a:rPr>
              <a:t> Maori Medical graduates</a:t>
            </a:r>
            <a:endParaRPr lang="en-US" sz="1400" dirty="0">
              <a:solidFill>
                <a:srgbClr val="FFFFFF"/>
              </a:solidFill>
            </a:endParaRPr>
          </a:p>
        </p:txBody>
      </p:sp>
      <p:sp>
        <p:nvSpPr>
          <p:cNvPr id="12" name="TextBox 11"/>
          <p:cNvSpPr txBox="1"/>
          <p:nvPr/>
        </p:nvSpPr>
        <p:spPr>
          <a:xfrm>
            <a:off x="8248976" y="6565903"/>
            <a:ext cx="2419024" cy="307777"/>
          </a:xfrm>
          <a:prstGeom prst="rect">
            <a:avLst/>
          </a:prstGeom>
          <a:noFill/>
        </p:spPr>
        <p:txBody>
          <a:bodyPr wrap="square" rtlCol="0">
            <a:spAutoFit/>
          </a:bodyPr>
          <a:lstStyle/>
          <a:p>
            <a:r>
              <a:rPr lang="en-US" sz="1400" dirty="0">
                <a:solidFill>
                  <a:srgbClr val="FFFFFF"/>
                </a:solidFill>
              </a:rPr>
              <a:t>Summer Science camp</a:t>
            </a:r>
            <a:endParaRPr lang="en-US" sz="1400" dirty="0">
              <a:solidFill>
                <a:srgbClr val="FFFFFF"/>
              </a:solidFill>
            </a:endParaRPr>
          </a:p>
        </p:txBody>
      </p:sp>
      <p:sp>
        <p:nvSpPr>
          <p:cNvPr id="3" name="TextBox 2"/>
          <p:cNvSpPr txBox="1"/>
          <p:nvPr/>
        </p:nvSpPr>
        <p:spPr>
          <a:xfrm>
            <a:off x="1702858" y="1627854"/>
            <a:ext cx="4274651" cy="2031325"/>
          </a:xfrm>
          <a:prstGeom prst="rect">
            <a:avLst/>
          </a:prstGeom>
          <a:noFill/>
          <a:ln>
            <a:solidFill>
              <a:schemeClr val="bg1"/>
            </a:solidFill>
          </a:ln>
        </p:spPr>
        <p:txBody>
          <a:bodyPr wrap="square" rtlCol="0">
            <a:spAutoFit/>
          </a:bodyPr>
          <a:lstStyle/>
          <a:p>
            <a:r>
              <a:rPr lang="en-US" dirty="0">
                <a:solidFill>
                  <a:srgbClr val="FFFFFF"/>
                </a:solidFill>
              </a:rPr>
              <a:t>Evidence-informed</a:t>
            </a:r>
          </a:p>
          <a:p>
            <a:r>
              <a:rPr lang="en-US" dirty="0">
                <a:solidFill>
                  <a:srgbClr val="FFFFFF"/>
                </a:solidFill>
              </a:rPr>
              <a:t>Strategically relevant</a:t>
            </a:r>
          </a:p>
          <a:p>
            <a:r>
              <a:rPr lang="en-US" dirty="0">
                <a:solidFill>
                  <a:srgbClr val="FFFFFF"/>
                </a:solidFill>
              </a:rPr>
              <a:t>Potential to scale up and/or adapt</a:t>
            </a:r>
          </a:p>
          <a:p>
            <a:r>
              <a:rPr lang="en-US" dirty="0">
                <a:solidFill>
                  <a:srgbClr val="FFFFFF"/>
                </a:solidFill>
              </a:rPr>
              <a:t>Accelerating change in student success outcomes</a:t>
            </a:r>
          </a:p>
          <a:p>
            <a:r>
              <a:rPr lang="en-US" dirty="0">
                <a:solidFill>
                  <a:srgbClr val="FFFFFF"/>
                </a:solidFill>
              </a:rPr>
              <a:t>Sharing outcomes and practices, &amp; working with other institutions to mentor</a:t>
            </a:r>
            <a:endParaRPr lang="en-US" dirty="0">
              <a:solidFill>
                <a:srgbClr val="FFFFFF"/>
              </a:solidFill>
            </a:endParaRPr>
          </a:p>
        </p:txBody>
      </p:sp>
      <p:sp>
        <p:nvSpPr>
          <p:cNvPr id="14" name="TextBox 13"/>
          <p:cNvSpPr txBox="1"/>
          <p:nvPr/>
        </p:nvSpPr>
        <p:spPr>
          <a:xfrm>
            <a:off x="6254735" y="1955083"/>
            <a:ext cx="4274651" cy="2031325"/>
          </a:xfrm>
          <a:prstGeom prst="rect">
            <a:avLst/>
          </a:prstGeom>
          <a:noFill/>
          <a:ln>
            <a:solidFill>
              <a:schemeClr val="bg1"/>
            </a:solidFill>
          </a:ln>
        </p:spPr>
        <p:txBody>
          <a:bodyPr wrap="square" rtlCol="0">
            <a:spAutoFit/>
          </a:bodyPr>
          <a:lstStyle/>
          <a:p>
            <a:r>
              <a:rPr lang="en-US" dirty="0">
                <a:solidFill>
                  <a:srgbClr val="FFFFFF"/>
                </a:solidFill>
              </a:rPr>
              <a:t>Block teaching</a:t>
            </a:r>
          </a:p>
          <a:p>
            <a:r>
              <a:rPr lang="en-US" dirty="0">
                <a:solidFill>
                  <a:srgbClr val="FFFFFF"/>
                </a:solidFill>
              </a:rPr>
              <a:t>Primary-tertiary bridging</a:t>
            </a:r>
          </a:p>
          <a:p>
            <a:r>
              <a:rPr lang="en-US" dirty="0">
                <a:solidFill>
                  <a:srgbClr val="FFFFFF"/>
                </a:solidFill>
              </a:rPr>
              <a:t>Summer+  prep</a:t>
            </a:r>
          </a:p>
          <a:p>
            <a:r>
              <a:rPr lang="en-US" dirty="0">
                <a:solidFill>
                  <a:srgbClr val="FFFFFF"/>
                </a:solidFill>
              </a:rPr>
              <a:t>Data strategies </a:t>
            </a:r>
            <a:r>
              <a:rPr lang="mr-IN" dirty="0">
                <a:solidFill>
                  <a:srgbClr val="FFFFFF"/>
                </a:solidFill>
              </a:rPr>
              <a:t>–</a:t>
            </a:r>
            <a:r>
              <a:rPr lang="en-US" dirty="0">
                <a:solidFill>
                  <a:srgbClr val="FFFFFF"/>
                </a:solidFill>
              </a:rPr>
              <a:t> predictive/ context analytics</a:t>
            </a:r>
          </a:p>
          <a:p>
            <a:r>
              <a:rPr lang="en-US" dirty="0" err="1">
                <a:solidFill>
                  <a:srgbClr val="FFFFFF"/>
                </a:solidFill>
              </a:rPr>
              <a:t>Indigenising</a:t>
            </a:r>
            <a:r>
              <a:rPr lang="en-US" dirty="0">
                <a:solidFill>
                  <a:srgbClr val="FFFFFF"/>
                </a:solidFill>
              </a:rPr>
              <a:t> curriculum</a:t>
            </a:r>
          </a:p>
          <a:p>
            <a:r>
              <a:rPr lang="en-US" dirty="0">
                <a:solidFill>
                  <a:srgbClr val="FFFFFF"/>
                </a:solidFill>
              </a:rPr>
              <a:t>Online platforms to increase access</a:t>
            </a:r>
            <a:endParaRPr lang="en-US" dirty="0">
              <a:solidFill>
                <a:srgbClr val="FFFFFF"/>
              </a:solidFill>
            </a:endParaRPr>
          </a:p>
        </p:txBody>
      </p:sp>
    </p:spTree>
    <p:extLst>
      <p:ext uri="{BB962C8B-B14F-4D97-AF65-F5344CB8AC3E}">
        <p14:creationId xmlns:p14="http://schemas.microsoft.com/office/powerpoint/2010/main" val="2365149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40000"/>
                    <a:lumOff val="60000"/>
                  </a:schemeClr>
                </a:solidFill>
              </a:rPr>
              <a:t>Innovation Pathways</a:t>
            </a:r>
            <a:endParaRPr lang="en-US" dirty="0">
              <a:solidFill>
                <a:schemeClr val="accent4">
                  <a:lumMod val="40000"/>
                  <a:lumOff val="60000"/>
                </a:schemeClr>
              </a:solidFill>
            </a:endParaRPr>
          </a:p>
        </p:txBody>
      </p:sp>
      <p:pic>
        <p:nvPicPr>
          <p:cNvPr id="4" name="Picture 3" descr="Screen Shot 2019-08-05 at 10.35.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314" y="1417638"/>
            <a:ext cx="6677791" cy="4459940"/>
          </a:xfrm>
          <a:prstGeom prst="rect">
            <a:avLst/>
          </a:prstGeom>
        </p:spPr>
      </p:pic>
      <p:sp>
        <p:nvSpPr>
          <p:cNvPr id="5" name="TextBox 4"/>
          <p:cNvSpPr txBox="1"/>
          <p:nvPr/>
        </p:nvSpPr>
        <p:spPr>
          <a:xfrm>
            <a:off x="2823314" y="6189418"/>
            <a:ext cx="6188409" cy="369332"/>
          </a:xfrm>
          <a:prstGeom prst="rect">
            <a:avLst/>
          </a:prstGeom>
          <a:noFill/>
        </p:spPr>
        <p:txBody>
          <a:bodyPr wrap="square" rtlCol="0">
            <a:spAutoFit/>
          </a:bodyPr>
          <a:lstStyle/>
          <a:p>
            <a:r>
              <a:rPr lang="en-US" dirty="0">
                <a:solidFill>
                  <a:srgbClr val="FFFFFF"/>
                </a:solidFill>
              </a:rPr>
              <a:t>A learning community in the spotlight</a:t>
            </a:r>
            <a:endParaRPr lang="en-US" dirty="0">
              <a:solidFill>
                <a:srgbClr val="FFFFFF"/>
              </a:solidFill>
            </a:endParaRPr>
          </a:p>
        </p:txBody>
      </p:sp>
    </p:spTree>
    <p:extLst>
      <p:ext uri="{BB962C8B-B14F-4D97-AF65-F5344CB8AC3E}">
        <p14:creationId xmlns:p14="http://schemas.microsoft.com/office/powerpoint/2010/main" val="3905662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05 at 12.11.14 AM.png"/>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3884896" y="300866"/>
            <a:ext cx="4811220" cy="6412092"/>
          </a:xfrm>
          <a:prstGeom prst="rect">
            <a:avLst/>
          </a:prstGeom>
        </p:spPr>
      </p:pic>
      <p:sp>
        <p:nvSpPr>
          <p:cNvPr id="5" name="TextBox 4"/>
          <p:cNvSpPr txBox="1"/>
          <p:nvPr/>
        </p:nvSpPr>
        <p:spPr>
          <a:xfrm>
            <a:off x="1774398" y="2361282"/>
            <a:ext cx="9144000" cy="1354217"/>
          </a:xfrm>
          <a:prstGeom prst="rect">
            <a:avLst/>
          </a:prstGeom>
          <a:noFill/>
        </p:spPr>
        <p:txBody>
          <a:bodyPr wrap="square" rtlCol="0">
            <a:spAutoFit/>
          </a:bodyPr>
          <a:lstStyle/>
          <a:p>
            <a:pPr algn="ctr"/>
            <a:r>
              <a:rPr lang="en-US" sz="3200" dirty="0">
                <a:solidFill>
                  <a:srgbClr val="FFFFFF"/>
                </a:solidFill>
                <a:latin typeface="Arial"/>
                <a:cs typeface="Arial"/>
              </a:rPr>
              <a:t>A tertiary education system </a:t>
            </a:r>
            <a:endParaRPr lang="en-US" sz="3200" dirty="0">
              <a:solidFill>
                <a:srgbClr val="FFFFFF"/>
              </a:solidFill>
              <a:latin typeface="Arial"/>
              <a:cs typeface="Arial"/>
            </a:endParaRPr>
          </a:p>
          <a:p>
            <a:pPr algn="ctr"/>
            <a:r>
              <a:rPr lang="en-US" sz="3200" dirty="0">
                <a:solidFill>
                  <a:srgbClr val="FFFFFF"/>
                </a:solidFill>
                <a:latin typeface="Arial"/>
                <a:cs typeface="Arial"/>
              </a:rPr>
              <a:t>that </a:t>
            </a:r>
            <a:r>
              <a:rPr lang="en-US" sz="3200" dirty="0">
                <a:solidFill>
                  <a:srgbClr val="FFFFFF"/>
                </a:solidFill>
                <a:latin typeface="Arial"/>
                <a:cs typeface="Arial"/>
              </a:rPr>
              <a:t>works for everyone.</a:t>
            </a:r>
          </a:p>
          <a:p>
            <a:endParaRPr lang="en-US" dirty="0"/>
          </a:p>
        </p:txBody>
      </p:sp>
    </p:spTree>
    <p:extLst>
      <p:ext uri="{BB962C8B-B14F-4D97-AF65-F5344CB8AC3E}">
        <p14:creationId xmlns:p14="http://schemas.microsoft.com/office/powerpoint/2010/main" val="78846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399329"/>
            <a:ext cx="9144000" cy="1200329"/>
          </a:xfrm>
          <a:prstGeom prst="rect">
            <a:avLst/>
          </a:prstGeom>
          <a:noFill/>
        </p:spPr>
        <p:txBody>
          <a:bodyPr wrap="square" rtlCol="0">
            <a:spAutoFit/>
          </a:bodyPr>
          <a:lstStyle/>
          <a:p>
            <a:r>
              <a:rPr lang="en-US" sz="3600" b="1" dirty="0">
                <a:solidFill>
                  <a:schemeClr val="bg1"/>
                </a:solidFill>
              </a:rPr>
              <a:t>U</a:t>
            </a:r>
            <a:r>
              <a:rPr lang="en-US" sz="3600" b="1" dirty="0">
                <a:solidFill>
                  <a:schemeClr val="bg1"/>
                </a:solidFill>
              </a:rPr>
              <a:t>sing data to inform four Higher Education policy pathway to student success</a:t>
            </a:r>
            <a:endParaRPr lang="en-US" sz="3600" b="1" dirty="0">
              <a:solidFill>
                <a:schemeClr val="bg1"/>
              </a:solidFill>
            </a:endParaRPr>
          </a:p>
        </p:txBody>
      </p:sp>
      <p:sp>
        <p:nvSpPr>
          <p:cNvPr id="3" name="TextBox 2"/>
          <p:cNvSpPr txBox="1"/>
          <p:nvPr/>
        </p:nvSpPr>
        <p:spPr>
          <a:xfrm>
            <a:off x="2114225" y="4156459"/>
            <a:ext cx="2021071" cy="830997"/>
          </a:xfrm>
          <a:prstGeom prst="rect">
            <a:avLst/>
          </a:prstGeom>
          <a:solidFill>
            <a:schemeClr val="accent6">
              <a:lumMod val="60000"/>
              <a:lumOff val="40000"/>
            </a:schemeClr>
          </a:solidFill>
          <a:ln>
            <a:solidFill>
              <a:schemeClr val="bg1"/>
            </a:solidFill>
          </a:ln>
        </p:spPr>
        <p:txBody>
          <a:bodyPr wrap="square" rtlCol="0">
            <a:spAutoFit/>
          </a:bodyPr>
          <a:lstStyle/>
          <a:p>
            <a:r>
              <a:rPr lang="en-US" sz="2400" b="1" dirty="0">
                <a:solidFill>
                  <a:srgbClr val="000000"/>
                </a:solidFill>
              </a:rPr>
              <a:t>Research pathway</a:t>
            </a:r>
            <a:endParaRPr lang="en-US" sz="2400" b="1" dirty="0">
              <a:solidFill>
                <a:srgbClr val="000000"/>
              </a:solidFill>
            </a:endParaRPr>
          </a:p>
        </p:txBody>
      </p:sp>
      <p:sp>
        <p:nvSpPr>
          <p:cNvPr id="6" name="TextBox 5"/>
          <p:cNvSpPr txBox="1"/>
          <p:nvPr/>
        </p:nvSpPr>
        <p:spPr>
          <a:xfrm>
            <a:off x="2114225" y="3082600"/>
            <a:ext cx="2021071" cy="830997"/>
          </a:xfrm>
          <a:prstGeom prst="rect">
            <a:avLst/>
          </a:prstGeom>
          <a:solidFill>
            <a:schemeClr val="accent5">
              <a:lumMod val="60000"/>
              <a:lumOff val="40000"/>
            </a:schemeClr>
          </a:solidFill>
          <a:ln>
            <a:solidFill>
              <a:schemeClr val="bg1"/>
            </a:solidFill>
          </a:ln>
        </p:spPr>
        <p:txBody>
          <a:bodyPr wrap="square" rtlCol="0">
            <a:spAutoFit/>
          </a:bodyPr>
          <a:lstStyle/>
          <a:p>
            <a:r>
              <a:rPr lang="en-US" sz="2400" b="1" dirty="0">
                <a:solidFill>
                  <a:srgbClr val="000000"/>
                </a:solidFill>
              </a:rPr>
              <a:t>Partnership pathway</a:t>
            </a:r>
            <a:endParaRPr lang="en-US" sz="2400" b="1" dirty="0">
              <a:solidFill>
                <a:srgbClr val="000000"/>
              </a:solidFill>
            </a:endParaRPr>
          </a:p>
        </p:txBody>
      </p:sp>
      <p:sp>
        <p:nvSpPr>
          <p:cNvPr id="7" name="TextBox 6"/>
          <p:cNvSpPr txBox="1"/>
          <p:nvPr/>
        </p:nvSpPr>
        <p:spPr>
          <a:xfrm>
            <a:off x="2114224" y="1776264"/>
            <a:ext cx="2021071" cy="1200328"/>
          </a:xfrm>
          <a:prstGeom prst="rect">
            <a:avLst/>
          </a:prstGeom>
          <a:solidFill>
            <a:srgbClr val="FFFF00"/>
          </a:solidFill>
          <a:ln>
            <a:solidFill>
              <a:schemeClr val="bg1"/>
            </a:solidFill>
          </a:ln>
        </p:spPr>
        <p:txBody>
          <a:bodyPr wrap="square" rtlCol="0">
            <a:spAutoFit/>
          </a:bodyPr>
          <a:lstStyle/>
          <a:p>
            <a:r>
              <a:rPr lang="en-US" sz="2400" b="1" dirty="0"/>
              <a:t>Outcomes pathway</a:t>
            </a:r>
          </a:p>
          <a:p>
            <a:endParaRPr lang="en-US" sz="2400" b="1" dirty="0"/>
          </a:p>
        </p:txBody>
      </p:sp>
      <p:sp>
        <p:nvSpPr>
          <p:cNvPr id="8" name="TextBox 7"/>
          <p:cNvSpPr txBox="1"/>
          <p:nvPr/>
        </p:nvSpPr>
        <p:spPr>
          <a:xfrm>
            <a:off x="2114224" y="5198126"/>
            <a:ext cx="2021071" cy="830997"/>
          </a:xfrm>
          <a:prstGeom prst="rect">
            <a:avLst/>
          </a:prstGeom>
          <a:solidFill>
            <a:schemeClr val="accent4">
              <a:lumMod val="40000"/>
              <a:lumOff val="60000"/>
            </a:schemeClr>
          </a:solidFill>
          <a:ln>
            <a:solidFill>
              <a:schemeClr val="bg1"/>
            </a:solidFill>
          </a:ln>
        </p:spPr>
        <p:txBody>
          <a:bodyPr wrap="square" rtlCol="0">
            <a:spAutoFit/>
          </a:bodyPr>
          <a:lstStyle/>
          <a:p>
            <a:r>
              <a:rPr lang="en-US" sz="2400" b="1" dirty="0">
                <a:solidFill>
                  <a:srgbClr val="000000"/>
                </a:solidFill>
              </a:rPr>
              <a:t>Innovation pathway</a:t>
            </a:r>
            <a:endParaRPr lang="en-US" sz="2400" b="1" dirty="0">
              <a:solidFill>
                <a:srgbClr val="000000"/>
              </a:solidFill>
            </a:endParaRPr>
          </a:p>
        </p:txBody>
      </p:sp>
      <p:sp>
        <p:nvSpPr>
          <p:cNvPr id="9" name="TextBox 8"/>
          <p:cNvSpPr txBox="1"/>
          <p:nvPr/>
        </p:nvSpPr>
        <p:spPr>
          <a:xfrm>
            <a:off x="4287696" y="1776265"/>
            <a:ext cx="6250635" cy="1200329"/>
          </a:xfrm>
          <a:prstGeom prst="rect">
            <a:avLst/>
          </a:prstGeom>
          <a:solidFill>
            <a:srgbClr val="FFFF00"/>
          </a:solidFill>
          <a:ln>
            <a:solidFill>
              <a:schemeClr val="bg1"/>
            </a:solidFill>
          </a:ln>
        </p:spPr>
        <p:txBody>
          <a:bodyPr wrap="square" rtlCol="0">
            <a:spAutoFit/>
          </a:bodyPr>
          <a:lstStyle/>
          <a:p>
            <a:r>
              <a:rPr lang="en-US" dirty="0"/>
              <a:t>How will </a:t>
            </a:r>
            <a:r>
              <a:rPr lang="en-US" dirty="0"/>
              <a:t>policy: enable </a:t>
            </a:r>
            <a:r>
              <a:rPr lang="en-US" dirty="0"/>
              <a:t>each institution to have stretch target(s) to accelerate student </a:t>
            </a:r>
            <a:r>
              <a:rPr lang="en-US" dirty="0"/>
              <a:t>success, </a:t>
            </a:r>
            <a:r>
              <a:rPr lang="en-US" dirty="0"/>
              <a:t>and report on </a:t>
            </a:r>
            <a:r>
              <a:rPr lang="en-US" dirty="0"/>
              <a:t>progress; factor </a:t>
            </a:r>
            <a:r>
              <a:rPr lang="en-US" dirty="0"/>
              <a:t>in </a:t>
            </a:r>
            <a:r>
              <a:rPr lang="en-US" dirty="0"/>
              <a:t>transitions </a:t>
            </a:r>
            <a:r>
              <a:rPr lang="en-US" dirty="0"/>
              <a:t>(from school, from tertiary </a:t>
            </a:r>
            <a:r>
              <a:rPr lang="en-US" dirty="0">
                <a:solidFill>
                  <a:srgbClr val="000000"/>
                </a:solidFill>
              </a:rPr>
              <a:t>education</a:t>
            </a:r>
            <a:r>
              <a:rPr lang="en-US" dirty="0">
                <a:solidFill>
                  <a:srgbClr val="000000"/>
                </a:solidFill>
              </a:rPr>
              <a:t>); and </a:t>
            </a:r>
            <a:r>
              <a:rPr lang="en-US" dirty="0"/>
              <a:t>ensure </a:t>
            </a:r>
            <a:r>
              <a:rPr lang="en-US" dirty="0"/>
              <a:t>institutions have access to supplemental resources?</a:t>
            </a:r>
          </a:p>
        </p:txBody>
      </p:sp>
      <p:sp>
        <p:nvSpPr>
          <p:cNvPr id="10" name="TextBox 9"/>
          <p:cNvSpPr txBox="1"/>
          <p:nvPr/>
        </p:nvSpPr>
        <p:spPr>
          <a:xfrm>
            <a:off x="4287696" y="3082600"/>
            <a:ext cx="6250635" cy="830997"/>
          </a:xfrm>
          <a:prstGeom prst="rect">
            <a:avLst/>
          </a:prstGeom>
          <a:solidFill>
            <a:schemeClr val="accent5">
              <a:lumMod val="60000"/>
              <a:lumOff val="40000"/>
            </a:schemeClr>
          </a:solidFill>
          <a:ln>
            <a:solidFill>
              <a:schemeClr val="bg1"/>
            </a:solidFill>
          </a:ln>
        </p:spPr>
        <p:txBody>
          <a:bodyPr wrap="square" rtlCol="0">
            <a:spAutoFit/>
          </a:bodyPr>
          <a:lstStyle/>
          <a:p>
            <a:r>
              <a:rPr lang="en-US" sz="2400" dirty="0">
                <a:solidFill>
                  <a:srgbClr val="000000"/>
                </a:solidFill>
              </a:rPr>
              <a:t>What data will count in a partnership approach to policy making?</a:t>
            </a:r>
          </a:p>
        </p:txBody>
      </p:sp>
      <p:sp>
        <p:nvSpPr>
          <p:cNvPr id="13" name="TextBox 12"/>
          <p:cNvSpPr txBox="1"/>
          <p:nvPr/>
        </p:nvSpPr>
        <p:spPr>
          <a:xfrm>
            <a:off x="4323466" y="4156459"/>
            <a:ext cx="6214864" cy="830997"/>
          </a:xfrm>
          <a:prstGeom prst="rect">
            <a:avLst/>
          </a:prstGeom>
          <a:solidFill>
            <a:schemeClr val="accent6">
              <a:lumMod val="60000"/>
              <a:lumOff val="40000"/>
            </a:schemeClr>
          </a:solidFill>
          <a:ln>
            <a:solidFill>
              <a:schemeClr val="bg1"/>
            </a:solidFill>
          </a:ln>
        </p:spPr>
        <p:txBody>
          <a:bodyPr wrap="square" rtlCol="0">
            <a:spAutoFit/>
          </a:bodyPr>
          <a:lstStyle/>
          <a:p>
            <a:r>
              <a:rPr lang="en-US" sz="2400" dirty="0">
                <a:solidFill>
                  <a:srgbClr val="000000"/>
                </a:solidFill>
              </a:rPr>
              <a:t>What research is still needed for Higher Education policy? </a:t>
            </a:r>
            <a:endParaRPr lang="en-US" sz="2400" b="1" dirty="0">
              <a:solidFill>
                <a:srgbClr val="000000"/>
              </a:solidFill>
            </a:endParaRPr>
          </a:p>
        </p:txBody>
      </p:sp>
      <p:sp>
        <p:nvSpPr>
          <p:cNvPr id="14" name="TextBox 13"/>
          <p:cNvSpPr txBox="1"/>
          <p:nvPr/>
        </p:nvSpPr>
        <p:spPr>
          <a:xfrm>
            <a:off x="4323466" y="5182104"/>
            <a:ext cx="6214864" cy="830997"/>
          </a:xfrm>
          <a:prstGeom prst="rect">
            <a:avLst/>
          </a:prstGeom>
          <a:solidFill>
            <a:schemeClr val="accent4">
              <a:lumMod val="40000"/>
              <a:lumOff val="60000"/>
            </a:schemeClr>
          </a:solidFill>
          <a:ln>
            <a:solidFill>
              <a:schemeClr val="bg1"/>
            </a:solidFill>
          </a:ln>
        </p:spPr>
        <p:txBody>
          <a:bodyPr wrap="square" rtlCol="0">
            <a:spAutoFit/>
          </a:bodyPr>
          <a:lstStyle/>
          <a:p>
            <a:r>
              <a:rPr lang="en-US" sz="2400" dirty="0">
                <a:solidFill>
                  <a:srgbClr val="000000"/>
                </a:solidFill>
              </a:rPr>
              <a:t>How will learning from site-specific Innovations be scaled up? How will impact be counted?</a:t>
            </a:r>
            <a:endParaRPr lang="en-US" sz="2400" dirty="0">
              <a:solidFill>
                <a:srgbClr val="000000"/>
              </a:solidFill>
            </a:endParaRPr>
          </a:p>
        </p:txBody>
      </p:sp>
    </p:spTree>
    <p:extLst>
      <p:ext uri="{BB962C8B-B14F-4D97-AF65-F5344CB8AC3E}">
        <p14:creationId xmlns:p14="http://schemas.microsoft.com/office/powerpoint/2010/main" val="3060676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Shifting from  </a:t>
            </a:r>
            <a:endParaRPr lang="en-US" dirty="0">
              <a:solidFill>
                <a:schemeClr val="bg1"/>
              </a:solidFill>
            </a:endParaRPr>
          </a:p>
        </p:txBody>
      </p:sp>
      <p:sp>
        <p:nvSpPr>
          <p:cNvPr id="4" name="TextBox 3"/>
          <p:cNvSpPr txBox="1"/>
          <p:nvPr/>
        </p:nvSpPr>
        <p:spPr>
          <a:xfrm>
            <a:off x="2615020" y="1931958"/>
            <a:ext cx="7297314" cy="4031873"/>
          </a:xfrm>
          <a:prstGeom prst="rect">
            <a:avLst/>
          </a:prstGeom>
          <a:noFill/>
        </p:spPr>
        <p:txBody>
          <a:bodyPr wrap="square" rtlCol="0">
            <a:spAutoFit/>
          </a:bodyPr>
          <a:lstStyle/>
          <a:p>
            <a:pPr algn="ctr"/>
            <a:r>
              <a:rPr lang="en-US" sz="3200" dirty="0">
                <a:solidFill>
                  <a:srgbClr val="FFFFFF"/>
                </a:solidFill>
              </a:rPr>
              <a:t>Misinformation and</a:t>
            </a:r>
          </a:p>
          <a:p>
            <a:pPr algn="ctr"/>
            <a:r>
              <a:rPr lang="en-US" sz="3200" dirty="0">
                <a:solidFill>
                  <a:srgbClr val="FFFFFF"/>
                </a:solidFill>
              </a:rPr>
              <a:t> focusing on what leads to failure</a:t>
            </a:r>
          </a:p>
          <a:p>
            <a:pPr algn="ctr"/>
            <a:endParaRPr lang="en-US" sz="3200" dirty="0">
              <a:solidFill>
                <a:srgbClr val="FFFFFF"/>
              </a:solidFill>
            </a:endParaRPr>
          </a:p>
          <a:p>
            <a:pPr algn="ctr"/>
            <a:r>
              <a:rPr lang="en-US" sz="3200" dirty="0">
                <a:solidFill>
                  <a:srgbClr val="FFFFFF"/>
                </a:solidFill>
              </a:rPr>
              <a:t>t</a:t>
            </a:r>
            <a:r>
              <a:rPr lang="en-US" sz="3200" dirty="0">
                <a:solidFill>
                  <a:srgbClr val="FFFFFF"/>
                </a:solidFill>
              </a:rPr>
              <a:t>o </a:t>
            </a:r>
          </a:p>
          <a:p>
            <a:pPr algn="ctr"/>
            <a:endParaRPr lang="en-US" sz="3200" dirty="0">
              <a:solidFill>
                <a:srgbClr val="FFFFFF"/>
              </a:solidFill>
            </a:endParaRPr>
          </a:p>
          <a:p>
            <a:pPr algn="ctr"/>
            <a:r>
              <a:rPr lang="en-US" sz="3200" dirty="0">
                <a:solidFill>
                  <a:srgbClr val="FFFFFF"/>
                </a:solidFill>
              </a:rPr>
              <a:t>Using accurate data </a:t>
            </a:r>
          </a:p>
          <a:p>
            <a:pPr algn="ctr"/>
            <a:r>
              <a:rPr lang="en-US" sz="3200" dirty="0">
                <a:solidFill>
                  <a:srgbClr val="FFFFFF"/>
                </a:solidFill>
              </a:rPr>
              <a:t>for policy pathways to deliver </a:t>
            </a:r>
          </a:p>
          <a:p>
            <a:pPr algn="ctr"/>
            <a:r>
              <a:rPr lang="en-US" sz="3200" dirty="0">
                <a:solidFill>
                  <a:srgbClr val="FFFFFF"/>
                </a:solidFill>
              </a:rPr>
              <a:t>tertiary education success for </a:t>
            </a:r>
            <a:r>
              <a:rPr lang="en-US" sz="3200" b="1" dirty="0">
                <a:solidFill>
                  <a:srgbClr val="FFFFFF"/>
                </a:solidFill>
              </a:rPr>
              <a:t>everyone</a:t>
            </a:r>
            <a:endParaRPr lang="en-US" sz="3200" b="1" dirty="0">
              <a:solidFill>
                <a:srgbClr val="FFFFFF"/>
              </a:solidFill>
            </a:endParaRPr>
          </a:p>
        </p:txBody>
      </p:sp>
    </p:spTree>
    <p:extLst>
      <p:ext uri="{BB962C8B-B14F-4D97-AF65-F5344CB8AC3E}">
        <p14:creationId xmlns:p14="http://schemas.microsoft.com/office/powerpoint/2010/main" val="4031518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04406648"/>
              </p:ext>
            </p:extLst>
          </p:nvPr>
        </p:nvGraphicFramePr>
        <p:xfrm>
          <a:off x="2028239" y="93369"/>
          <a:ext cx="8030474" cy="6764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653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309" y="789774"/>
            <a:ext cx="7851767" cy="977139"/>
          </a:xfrm>
        </p:spPr>
        <p:txBody>
          <a:bodyPr>
            <a:noAutofit/>
          </a:bodyPr>
          <a:lstStyle/>
          <a:p>
            <a:pPr marL="0" indent="0" algn="ctr">
              <a:buNone/>
            </a:pPr>
            <a:r>
              <a:rPr lang="en-US" dirty="0">
                <a:solidFill>
                  <a:schemeClr val="bg1"/>
                </a:solidFill>
              </a:rPr>
              <a:t>Using data to inform </a:t>
            </a:r>
          </a:p>
          <a:p>
            <a:pPr marL="0" indent="0" algn="ctr">
              <a:buNone/>
            </a:pPr>
            <a:r>
              <a:rPr lang="en-US" dirty="0">
                <a:solidFill>
                  <a:schemeClr val="bg1"/>
                </a:solidFill>
              </a:rPr>
              <a:t>Higher Education policy</a:t>
            </a:r>
          </a:p>
          <a:p>
            <a:pPr marL="0" indent="0" algn="ctr">
              <a:buNone/>
            </a:pPr>
            <a:r>
              <a:rPr lang="en-US" dirty="0">
                <a:solidFill>
                  <a:schemeClr val="bg1"/>
                </a:solidFill>
              </a:rPr>
              <a:t> for tertiary success for everyone.</a:t>
            </a:r>
            <a:endParaRPr lang="en-US" sz="2000" dirty="0">
              <a:solidFill>
                <a:srgbClr val="FFFFFF"/>
              </a:solidFill>
            </a:endParaRPr>
          </a:p>
          <a:p>
            <a:pPr marL="0" indent="0" algn="ctr">
              <a:buNone/>
            </a:pPr>
            <a:endParaRPr lang="en-US" sz="2000" dirty="0">
              <a:solidFill>
                <a:srgbClr val="FFFFFF"/>
              </a:solidFill>
            </a:endParaRPr>
          </a:p>
          <a:p>
            <a:pPr marL="0" indent="0" algn="ctr">
              <a:buNone/>
            </a:pPr>
            <a:r>
              <a:rPr lang="en-US" sz="2000" dirty="0">
                <a:solidFill>
                  <a:srgbClr val="FFFFFF"/>
                </a:solidFill>
              </a:rPr>
              <a:t>Prof Airini</a:t>
            </a:r>
          </a:p>
          <a:p>
            <a:pPr marL="0" indent="0" algn="ctr">
              <a:buNone/>
            </a:pPr>
            <a:r>
              <a:rPr lang="en-US" sz="2000" dirty="0">
                <a:solidFill>
                  <a:srgbClr val="FFFFFF"/>
                </a:solidFill>
              </a:rPr>
              <a:t>Thompson Rivers University</a:t>
            </a:r>
          </a:p>
          <a:p>
            <a:pPr marL="0" indent="0" algn="ctr">
              <a:buNone/>
            </a:pPr>
            <a:r>
              <a:rPr lang="en-US" sz="1800" dirty="0" err="1">
                <a:solidFill>
                  <a:srgbClr val="FFFFFF"/>
                </a:solidFill>
              </a:rPr>
              <a:t>airini@tru.ca</a:t>
            </a:r>
            <a:endParaRPr lang="en-US" sz="1800" dirty="0">
              <a:solidFill>
                <a:srgbClr val="FFFFFF"/>
              </a:solidFill>
            </a:endParaRPr>
          </a:p>
        </p:txBody>
      </p:sp>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337302" y="1"/>
            <a:ext cx="2480102" cy="789773"/>
          </a:xfrm>
          <a:prstGeom prst="rect">
            <a:avLst/>
          </a:prstGeom>
        </p:spPr>
      </p:pic>
      <p:pic>
        <p:nvPicPr>
          <p:cNvPr id="6" name="Picture 5" descr="Screen Shot 2019-08-05 at 12.0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973031"/>
            <a:ext cx="9144000" cy="2698230"/>
          </a:xfrm>
          <a:prstGeom prst="rect">
            <a:avLst/>
          </a:prstGeom>
        </p:spPr>
      </p:pic>
    </p:spTree>
    <p:extLst>
      <p:ext uri="{BB962C8B-B14F-4D97-AF65-F5344CB8AC3E}">
        <p14:creationId xmlns:p14="http://schemas.microsoft.com/office/powerpoint/2010/main" val="3034498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6461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41612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40434907"/>
              </p:ext>
            </p:extLst>
          </p:nvPr>
        </p:nvGraphicFramePr>
        <p:xfrm>
          <a:off x="1863827" y="178886"/>
          <a:ext cx="8620846" cy="638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7229498" y="3380925"/>
            <a:ext cx="1967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13689" y="3380925"/>
            <a:ext cx="1967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192135" y="2146620"/>
            <a:ext cx="0" cy="1788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192135" y="4472897"/>
            <a:ext cx="0" cy="142337"/>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63827" y="178885"/>
            <a:ext cx="1931641" cy="369332"/>
          </a:xfrm>
          <a:prstGeom prst="rect">
            <a:avLst/>
          </a:prstGeom>
          <a:noFill/>
        </p:spPr>
        <p:txBody>
          <a:bodyPr wrap="square" rtlCol="0">
            <a:spAutoFit/>
          </a:bodyPr>
          <a:lstStyle/>
          <a:p>
            <a:r>
              <a:rPr lang="en-US" dirty="0">
                <a:solidFill>
                  <a:srgbClr val="FFFFFF"/>
                </a:solidFill>
              </a:rPr>
              <a:t>1. Student-</a:t>
            </a:r>
            <a:r>
              <a:rPr lang="en-US" dirty="0" err="1">
                <a:solidFill>
                  <a:srgbClr val="FFFFFF"/>
                </a:solidFill>
              </a:rPr>
              <a:t>centred</a:t>
            </a:r>
            <a:endParaRPr lang="en-US" dirty="0">
              <a:solidFill>
                <a:srgbClr val="FFFFFF"/>
              </a:solidFill>
            </a:endParaRPr>
          </a:p>
        </p:txBody>
      </p:sp>
    </p:spTree>
    <p:extLst>
      <p:ext uri="{BB962C8B-B14F-4D97-AF65-F5344CB8AC3E}">
        <p14:creationId xmlns:p14="http://schemas.microsoft.com/office/powerpoint/2010/main" val="111028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12939855"/>
              </p:ext>
            </p:extLst>
          </p:nvPr>
        </p:nvGraphicFramePr>
        <p:xfrm>
          <a:off x="1863827" y="178886"/>
          <a:ext cx="8620846" cy="638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7229498" y="3380925"/>
            <a:ext cx="1967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13689" y="3380925"/>
            <a:ext cx="1967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192135" y="2146620"/>
            <a:ext cx="0" cy="1788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192135" y="4472897"/>
            <a:ext cx="0" cy="142337"/>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060567" y="429324"/>
            <a:ext cx="1877986" cy="369332"/>
          </a:xfrm>
          <a:prstGeom prst="rect">
            <a:avLst/>
          </a:prstGeom>
          <a:noFill/>
        </p:spPr>
        <p:txBody>
          <a:bodyPr wrap="square" rtlCol="0">
            <a:spAutoFit/>
          </a:bodyPr>
          <a:lstStyle/>
          <a:p>
            <a:r>
              <a:rPr lang="en-US" dirty="0">
                <a:solidFill>
                  <a:srgbClr val="FFFFFF"/>
                </a:solidFill>
              </a:rPr>
              <a:t>2. Partnership</a:t>
            </a:r>
            <a:endParaRPr lang="en-US" dirty="0">
              <a:solidFill>
                <a:srgbClr val="FFFFFF"/>
              </a:solidFill>
            </a:endParaRPr>
          </a:p>
        </p:txBody>
      </p:sp>
    </p:spTree>
    <p:extLst>
      <p:ext uri="{BB962C8B-B14F-4D97-AF65-F5344CB8AC3E}">
        <p14:creationId xmlns:p14="http://schemas.microsoft.com/office/powerpoint/2010/main" val="831211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905442726"/>
              </p:ext>
            </p:extLst>
          </p:nvPr>
        </p:nvGraphicFramePr>
        <p:xfrm>
          <a:off x="1863827" y="178886"/>
          <a:ext cx="8620846" cy="638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702857" y="429324"/>
            <a:ext cx="3398259" cy="369332"/>
          </a:xfrm>
          <a:prstGeom prst="rect">
            <a:avLst/>
          </a:prstGeom>
          <a:noFill/>
        </p:spPr>
        <p:txBody>
          <a:bodyPr wrap="square" rtlCol="0">
            <a:spAutoFit/>
          </a:bodyPr>
          <a:lstStyle/>
          <a:p>
            <a:r>
              <a:rPr lang="en-US" dirty="0">
                <a:solidFill>
                  <a:srgbClr val="FFFFFF"/>
                </a:solidFill>
              </a:rPr>
              <a:t>3. Evidence-informed institution</a:t>
            </a:r>
            <a:endParaRPr lang="en-US" dirty="0">
              <a:solidFill>
                <a:srgbClr val="FFFFFF"/>
              </a:solidFill>
            </a:endParaRPr>
          </a:p>
        </p:txBody>
      </p:sp>
    </p:spTree>
    <p:extLst>
      <p:ext uri="{BB962C8B-B14F-4D97-AF65-F5344CB8AC3E}">
        <p14:creationId xmlns:p14="http://schemas.microsoft.com/office/powerpoint/2010/main" val="2987402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BD987ED-0B92-DA47-9217-6C6BEFC5F68C}"/>
              </a:ext>
            </a:extLst>
          </p:cNvPr>
          <p:cNvSpPr/>
          <p:nvPr/>
        </p:nvSpPr>
        <p:spPr>
          <a:xfrm>
            <a:off x="1789176" y="1113319"/>
            <a:ext cx="8750808" cy="3139321"/>
          </a:xfrm>
          <a:prstGeom prst="rect">
            <a:avLst/>
          </a:prstGeom>
        </p:spPr>
        <p:txBody>
          <a:bodyPr wrap="square">
            <a:spAutoFit/>
          </a:bodyPr>
          <a:lstStyle/>
          <a:p>
            <a:endParaRPr lang="en-US" dirty="0"/>
          </a:p>
          <a:p>
            <a:pPr marL="285750" indent="-285750">
              <a:buFont typeface="Arial" panose="020B0604020202020204" pitchFamily="34" charset="0"/>
              <a:buChar char="•"/>
            </a:pPr>
            <a:r>
              <a:rPr lang="en-AU" b="1" dirty="0">
                <a:solidFill>
                  <a:srgbClr val="FFFF00"/>
                </a:solidFill>
              </a:rPr>
              <a:t>2</a:t>
            </a:r>
            <a:r>
              <a:rPr lang="en-AU" dirty="0">
                <a:solidFill>
                  <a:srgbClr val="FFFFFF"/>
                </a:solidFill>
              </a:rPr>
              <a:t> </a:t>
            </a:r>
            <a:r>
              <a:rPr lang="en-AU" dirty="0">
                <a:solidFill>
                  <a:srgbClr val="FFFFFF"/>
                </a:solidFill>
              </a:rPr>
              <a:t>National Scholarships</a:t>
            </a:r>
          </a:p>
          <a:p>
            <a:pPr marL="285750" indent="-285750">
              <a:buFont typeface="Arial" panose="020B0604020202020204" pitchFamily="34" charset="0"/>
              <a:buChar char="•"/>
            </a:pPr>
            <a:r>
              <a:rPr lang="en-AU" b="1" dirty="0">
                <a:solidFill>
                  <a:srgbClr val="FFFF00"/>
                </a:solidFill>
              </a:rPr>
              <a:t>1</a:t>
            </a:r>
            <a:r>
              <a:rPr lang="en-AU" dirty="0">
                <a:solidFill>
                  <a:srgbClr val="FFFFFF"/>
                </a:solidFill>
              </a:rPr>
              <a:t> </a:t>
            </a:r>
            <a:r>
              <a:rPr lang="en-AU" dirty="0">
                <a:solidFill>
                  <a:srgbClr val="FFFFFF"/>
                </a:solidFill>
              </a:rPr>
              <a:t>National Research Grant ($50,000)</a:t>
            </a:r>
          </a:p>
          <a:p>
            <a:pPr marL="285750" indent="-285750">
              <a:buFont typeface="Arial" panose="020B0604020202020204" pitchFamily="34" charset="0"/>
              <a:buChar char="•"/>
            </a:pPr>
            <a:r>
              <a:rPr lang="en-AU" b="1" dirty="0">
                <a:solidFill>
                  <a:srgbClr val="FFFF00"/>
                </a:solidFill>
              </a:rPr>
              <a:t>16</a:t>
            </a:r>
            <a:r>
              <a:rPr lang="en-AU" dirty="0">
                <a:solidFill>
                  <a:srgbClr val="FFFFFF"/>
                </a:solidFill>
              </a:rPr>
              <a:t> </a:t>
            </a:r>
            <a:r>
              <a:rPr lang="en-AU" dirty="0">
                <a:solidFill>
                  <a:srgbClr val="FFFFFF"/>
                </a:solidFill>
              </a:rPr>
              <a:t>Research Assistants</a:t>
            </a:r>
          </a:p>
          <a:p>
            <a:pPr marL="285750" indent="-285750">
              <a:buFont typeface="Arial" panose="020B0604020202020204" pitchFamily="34" charset="0"/>
              <a:buChar char="•"/>
            </a:pPr>
            <a:r>
              <a:rPr lang="en-AU" b="1" dirty="0">
                <a:solidFill>
                  <a:srgbClr val="FFFF00"/>
                </a:solidFill>
              </a:rPr>
              <a:t>6</a:t>
            </a:r>
            <a:r>
              <a:rPr lang="en-AU" dirty="0">
                <a:solidFill>
                  <a:srgbClr val="FFFFFF"/>
                </a:solidFill>
              </a:rPr>
              <a:t> </a:t>
            </a:r>
            <a:r>
              <a:rPr lang="en-AU" dirty="0">
                <a:solidFill>
                  <a:srgbClr val="FFFFFF"/>
                </a:solidFill>
              </a:rPr>
              <a:t>Graduate Research Scholarships</a:t>
            </a:r>
          </a:p>
          <a:p>
            <a:pPr marL="285750" indent="-285750">
              <a:buFont typeface="Arial" panose="020B0604020202020204" pitchFamily="34" charset="0"/>
              <a:buChar char="•"/>
            </a:pPr>
            <a:r>
              <a:rPr lang="en-AU" b="1" dirty="0">
                <a:solidFill>
                  <a:srgbClr val="FFFF00"/>
                </a:solidFill>
              </a:rPr>
              <a:t>4</a:t>
            </a:r>
            <a:r>
              <a:rPr lang="en-AU" dirty="0">
                <a:solidFill>
                  <a:srgbClr val="FFFFFF"/>
                </a:solidFill>
              </a:rPr>
              <a:t> </a:t>
            </a:r>
            <a:r>
              <a:rPr lang="en-AU" dirty="0">
                <a:solidFill>
                  <a:srgbClr val="FFFFFF"/>
                </a:solidFill>
              </a:rPr>
              <a:t>continued to Masters</a:t>
            </a:r>
          </a:p>
          <a:p>
            <a:pPr marL="285750" indent="-285750">
              <a:buFont typeface="Arial" panose="020B0604020202020204" pitchFamily="34" charset="0"/>
              <a:buChar char="•"/>
            </a:pPr>
            <a:r>
              <a:rPr lang="en-AU" b="1" dirty="0">
                <a:solidFill>
                  <a:srgbClr val="FFFF00"/>
                </a:solidFill>
              </a:rPr>
              <a:t>1</a:t>
            </a:r>
            <a:r>
              <a:rPr lang="en-AU" dirty="0">
                <a:solidFill>
                  <a:srgbClr val="FFFFFF"/>
                </a:solidFill>
              </a:rPr>
              <a:t> </a:t>
            </a:r>
            <a:r>
              <a:rPr lang="en-AU" dirty="0">
                <a:solidFill>
                  <a:srgbClr val="FFFFFF"/>
                </a:solidFill>
              </a:rPr>
              <a:t>International Internship</a:t>
            </a:r>
          </a:p>
          <a:p>
            <a:pPr marL="285750" indent="-285750">
              <a:buFont typeface="Arial" panose="020B0604020202020204" pitchFamily="34" charset="0"/>
              <a:buChar char="•"/>
            </a:pPr>
            <a:r>
              <a:rPr lang="en-AU" b="1" dirty="0">
                <a:solidFill>
                  <a:srgbClr val="FFFF00"/>
                </a:solidFill>
              </a:rPr>
              <a:t>2</a:t>
            </a:r>
            <a:r>
              <a:rPr lang="en-AU" dirty="0">
                <a:solidFill>
                  <a:srgbClr val="FFFFFF"/>
                </a:solidFill>
              </a:rPr>
              <a:t> </a:t>
            </a:r>
            <a:r>
              <a:rPr lang="en-AU" dirty="0">
                <a:solidFill>
                  <a:srgbClr val="FFFFFF"/>
                </a:solidFill>
              </a:rPr>
              <a:t>Post-Baccalaureate Studies</a:t>
            </a:r>
          </a:p>
          <a:p>
            <a:pPr marL="285750" indent="-285750">
              <a:buFont typeface="Arial" panose="020B0604020202020204" pitchFamily="34" charset="0"/>
              <a:buChar char="•"/>
            </a:pPr>
            <a:r>
              <a:rPr lang="en-AU" b="1" dirty="0">
                <a:solidFill>
                  <a:srgbClr val="FFFF00"/>
                </a:solidFill>
              </a:rPr>
              <a:t>1</a:t>
            </a:r>
            <a:r>
              <a:rPr lang="en-AU" dirty="0">
                <a:solidFill>
                  <a:srgbClr val="FFFFFF"/>
                </a:solidFill>
              </a:rPr>
              <a:t> </a:t>
            </a:r>
            <a:r>
              <a:rPr lang="en-AU" dirty="0">
                <a:solidFill>
                  <a:srgbClr val="FFFFFF"/>
                </a:solidFill>
              </a:rPr>
              <a:t>Mainstream Undergraduate Research Grant (UREAP)</a:t>
            </a:r>
          </a:p>
          <a:p>
            <a:pPr marL="285750" indent="-285750">
              <a:buFont typeface="Arial" panose="020B0604020202020204" pitchFamily="34" charset="0"/>
              <a:buChar char="•"/>
            </a:pPr>
            <a:r>
              <a:rPr lang="en-AU" b="1" dirty="0">
                <a:solidFill>
                  <a:srgbClr val="FFFF00"/>
                </a:solidFill>
              </a:rPr>
              <a:t>1</a:t>
            </a:r>
            <a:r>
              <a:rPr lang="en-AU" dirty="0">
                <a:solidFill>
                  <a:srgbClr val="FFFFFF"/>
                </a:solidFill>
              </a:rPr>
              <a:t> social innovation business model</a:t>
            </a:r>
          </a:p>
          <a:p>
            <a:endParaRPr lang="en-AU" dirty="0">
              <a:solidFill>
                <a:srgbClr val="FFFFFF"/>
              </a:solidFill>
            </a:endParaRPr>
          </a:p>
        </p:txBody>
      </p:sp>
      <p:sp>
        <p:nvSpPr>
          <p:cNvPr id="6" name="TextBox 5">
            <a:extLst>
              <a:ext uri="{FF2B5EF4-FFF2-40B4-BE49-F238E27FC236}">
                <a16:creationId xmlns:a16="http://schemas.microsoft.com/office/drawing/2014/main" xmlns="" id="{6BC7A7CE-5D5E-5F4E-9CA3-91D35A50343E}"/>
              </a:ext>
            </a:extLst>
          </p:cNvPr>
          <p:cNvSpPr txBox="1"/>
          <p:nvPr/>
        </p:nvSpPr>
        <p:spPr>
          <a:xfrm>
            <a:off x="1789176" y="713012"/>
            <a:ext cx="3451586" cy="584776"/>
          </a:xfrm>
          <a:prstGeom prst="rect">
            <a:avLst/>
          </a:prstGeom>
          <a:noFill/>
        </p:spPr>
        <p:txBody>
          <a:bodyPr wrap="none" rtlCol="0">
            <a:spAutoFit/>
          </a:bodyPr>
          <a:lstStyle/>
          <a:p>
            <a:r>
              <a:rPr lang="en-CA" sz="3200" b="1" dirty="0">
                <a:solidFill>
                  <a:srgbClr val="FFFFFF"/>
                </a:solidFill>
              </a:rPr>
              <a:t>Knowledge Makers</a:t>
            </a:r>
            <a:endParaRPr lang="en-CA" sz="3200" b="1" dirty="0">
              <a:solidFill>
                <a:srgbClr val="FFFFFF"/>
              </a:solidFill>
              <a:latin typeface="+mj-lt"/>
            </a:endParaRPr>
          </a:p>
        </p:txBody>
      </p:sp>
      <p:sp>
        <p:nvSpPr>
          <p:cNvPr id="2" name="TextBox 1"/>
          <p:cNvSpPr txBox="1"/>
          <p:nvPr/>
        </p:nvSpPr>
        <p:spPr>
          <a:xfrm>
            <a:off x="3768901" y="4444999"/>
            <a:ext cx="6899100" cy="2523768"/>
          </a:xfrm>
          <a:prstGeom prst="rect">
            <a:avLst/>
          </a:prstGeom>
          <a:noFill/>
        </p:spPr>
        <p:txBody>
          <a:bodyPr wrap="square" rtlCol="0">
            <a:spAutoFit/>
          </a:bodyPr>
          <a:lstStyle/>
          <a:p>
            <a:pPr marL="285750" indent="-285750">
              <a:buFont typeface="Arial"/>
              <a:buChar char="•"/>
            </a:pPr>
            <a:r>
              <a:rPr lang="en-AU" sz="2000" dirty="0">
                <a:solidFill>
                  <a:srgbClr val="FFFFFF"/>
                </a:solidFill>
              </a:rPr>
              <a:t>Knowledge Makers </a:t>
            </a:r>
            <a:r>
              <a:rPr lang="en-AU" sz="2000" b="1" dirty="0">
                <a:solidFill>
                  <a:srgbClr val="FFFF00"/>
                </a:solidFill>
              </a:rPr>
              <a:t>Undergraduate</a:t>
            </a:r>
            <a:r>
              <a:rPr lang="en-AU" sz="2000" dirty="0">
                <a:solidFill>
                  <a:srgbClr val="FFFFFF"/>
                </a:solidFill>
              </a:rPr>
              <a:t> </a:t>
            </a:r>
            <a:r>
              <a:rPr lang="en-AU" sz="2000" b="1" dirty="0">
                <a:solidFill>
                  <a:srgbClr val="FFFF00"/>
                </a:solidFill>
              </a:rPr>
              <a:t>Circle</a:t>
            </a:r>
          </a:p>
          <a:p>
            <a:pPr marL="285750" indent="-285750">
              <a:buFont typeface="Arial"/>
              <a:buChar char="•"/>
            </a:pPr>
            <a:r>
              <a:rPr lang="en-AU" sz="2000" dirty="0">
                <a:solidFill>
                  <a:srgbClr val="FFFFFF"/>
                </a:solidFill>
              </a:rPr>
              <a:t>Knowledge Makers </a:t>
            </a:r>
            <a:r>
              <a:rPr lang="en-AU" sz="2000" b="1" dirty="0">
                <a:solidFill>
                  <a:srgbClr val="FFFF00"/>
                </a:solidFill>
              </a:rPr>
              <a:t>Graduate Circles</a:t>
            </a:r>
          </a:p>
          <a:p>
            <a:pPr marL="285750" indent="-285750">
              <a:buFont typeface="Arial"/>
              <a:buChar char="•"/>
            </a:pPr>
            <a:r>
              <a:rPr lang="en-AU" sz="2000" dirty="0">
                <a:solidFill>
                  <a:srgbClr val="FFFFFF"/>
                </a:solidFill>
              </a:rPr>
              <a:t>Knowledge Makers</a:t>
            </a:r>
            <a:r>
              <a:rPr lang="en-AU" sz="2000" b="1" dirty="0">
                <a:solidFill>
                  <a:srgbClr val="FFFF00"/>
                </a:solidFill>
              </a:rPr>
              <a:t> </a:t>
            </a:r>
            <a:r>
              <a:rPr lang="en-AU" sz="2000" b="1" dirty="0">
                <a:solidFill>
                  <a:srgbClr val="FFFF00"/>
                </a:solidFill>
              </a:rPr>
              <a:t>International</a:t>
            </a:r>
            <a:r>
              <a:rPr lang="en-AU" sz="2000" dirty="0">
                <a:solidFill>
                  <a:srgbClr val="FFFFFF"/>
                </a:solidFill>
              </a:rPr>
              <a:t>: Mexico, USA, Canada, Australia, Aotearoa New Zealand</a:t>
            </a:r>
          </a:p>
          <a:p>
            <a:pPr marL="285750" indent="-285750">
              <a:buFont typeface="Arial"/>
              <a:buChar char="•"/>
            </a:pPr>
            <a:endParaRPr lang="en-AU" sz="2000" dirty="0">
              <a:solidFill>
                <a:srgbClr val="FFFFFF"/>
              </a:solidFill>
            </a:endParaRPr>
          </a:p>
          <a:p>
            <a:pPr marL="285750" indent="-285750">
              <a:buFont typeface="Arial"/>
              <a:buChar char="•"/>
            </a:pPr>
            <a:r>
              <a:rPr lang="en-AU" sz="2000" b="1" dirty="0">
                <a:solidFill>
                  <a:srgbClr val="FFFF00"/>
                </a:solidFill>
              </a:rPr>
              <a:t>National Teaching Excellence Award (Canada)</a:t>
            </a:r>
          </a:p>
          <a:p>
            <a:r>
              <a:rPr lang="en-AU" sz="2000" b="1" dirty="0">
                <a:solidFill>
                  <a:srgbClr val="FFFF00"/>
                </a:solidFill>
              </a:rPr>
              <a:t>	</a:t>
            </a:r>
            <a:r>
              <a:rPr lang="en-AU" sz="2000" dirty="0">
                <a:solidFill>
                  <a:srgbClr val="FFFFFF"/>
                </a:solidFill>
              </a:rPr>
              <a:t> </a:t>
            </a:r>
            <a:r>
              <a:rPr lang="mr-IN" sz="2000" dirty="0">
                <a:solidFill>
                  <a:srgbClr val="FFFFFF"/>
                </a:solidFill>
              </a:rPr>
              <a:t>–</a:t>
            </a:r>
            <a:r>
              <a:rPr lang="en-AU" sz="2000" dirty="0">
                <a:solidFill>
                  <a:srgbClr val="FFFFFF"/>
                </a:solidFill>
              </a:rPr>
              <a:t> Alan Blizzard Collaborative Teaching Award</a:t>
            </a:r>
            <a:endParaRPr lang="en-AU" sz="2000" dirty="0">
              <a:solidFill>
                <a:srgbClr val="FFFFFF"/>
              </a:solidFill>
            </a:endParaRPr>
          </a:p>
          <a:p>
            <a:endParaRPr lang="en-US" dirty="0"/>
          </a:p>
        </p:txBody>
      </p:sp>
      <p:sp>
        <p:nvSpPr>
          <p:cNvPr id="3" name="TextBox 2"/>
          <p:cNvSpPr txBox="1"/>
          <p:nvPr/>
        </p:nvSpPr>
        <p:spPr>
          <a:xfrm>
            <a:off x="9110942" y="1113122"/>
            <a:ext cx="1191289" cy="369332"/>
          </a:xfrm>
          <a:prstGeom prst="rect">
            <a:avLst/>
          </a:prstGeom>
          <a:noFill/>
        </p:spPr>
        <p:txBody>
          <a:bodyPr wrap="none" rtlCol="0">
            <a:spAutoFit/>
          </a:bodyPr>
          <a:lstStyle/>
          <a:p>
            <a:r>
              <a:rPr lang="en-CA" b="1" dirty="0">
                <a:solidFill>
                  <a:srgbClr val="FFFFFF"/>
                </a:solidFill>
              </a:rPr>
              <a:t>2016-2018</a:t>
            </a:r>
            <a:endParaRPr lang="en-US" dirty="0"/>
          </a:p>
        </p:txBody>
      </p:sp>
      <p:sp>
        <p:nvSpPr>
          <p:cNvPr id="7" name="TextBox 6"/>
          <p:cNvSpPr txBox="1"/>
          <p:nvPr/>
        </p:nvSpPr>
        <p:spPr>
          <a:xfrm>
            <a:off x="9396187" y="3787614"/>
            <a:ext cx="1191289" cy="369332"/>
          </a:xfrm>
          <a:prstGeom prst="rect">
            <a:avLst/>
          </a:prstGeom>
          <a:noFill/>
        </p:spPr>
        <p:txBody>
          <a:bodyPr wrap="none" rtlCol="0">
            <a:spAutoFit/>
          </a:bodyPr>
          <a:lstStyle/>
          <a:p>
            <a:r>
              <a:rPr lang="en-CA" b="1" dirty="0">
                <a:solidFill>
                  <a:srgbClr val="FFFFFF"/>
                </a:solidFill>
              </a:rPr>
              <a:t>2016-</a:t>
            </a:r>
            <a:r>
              <a:rPr lang="en-CA" b="1" dirty="0">
                <a:solidFill>
                  <a:srgbClr val="FFFFFF"/>
                </a:solidFill>
              </a:rPr>
              <a:t>2019</a:t>
            </a:r>
            <a:endParaRPr lang="en-US" dirty="0"/>
          </a:p>
        </p:txBody>
      </p:sp>
      <p:pic>
        <p:nvPicPr>
          <p:cNvPr id="8" name="Picture 7" descr="Screen Shot 2019-04-04 at 10.19.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787" y="190440"/>
            <a:ext cx="990915" cy="922683"/>
          </a:xfrm>
          <a:prstGeom prst="rect">
            <a:avLst/>
          </a:prstGeom>
        </p:spPr>
      </p:pic>
    </p:spTree>
    <p:extLst>
      <p:ext uri="{BB962C8B-B14F-4D97-AF65-F5344CB8AC3E}">
        <p14:creationId xmlns:p14="http://schemas.microsoft.com/office/powerpoint/2010/main" val="24345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3653" y="798220"/>
            <a:ext cx="8464347" cy="5324536"/>
          </a:xfrm>
          <a:prstGeom prst="rect">
            <a:avLst/>
          </a:prstGeom>
        </p:spPr>
        <p:txBody>
          <a:bodyPr wrap="square">
            <a:spAutoFit/>
          </a:bodyPr>
          <a:lstStyle/>
          <a:p>
            <a:pPr algn="ctr"/>
            <a:r>
              <a:rPr lang="en-US" sz="3200" dirty="0">
                <a:solidFill>
                  <a:schemeClr val="bg1"/>
                </a:solidFill>
              </a:rPr>
              <a:t>Using data to inform </a:t>
            </a:r>
          </a:p>
          <a:p>
            <a:pPr algn="ctr"/>
            <a:r>
              <a:rPr lang="en-US" sz="3200" dirty="0">
                <a:solidFill>
                  <a:schemeClr val="bg1"/>
                </a:solidFill>
              </a:rPr>
              <a:t>Higher Education </a:t>
            </a:r>
            <a:r>
              <a:rPr lang="en-US" sz="3200" dirty="0">
                <a:solidFill>
                  <a:schemeClr val="bg1"/>
                </a:solidFill>
              </a:rPr>
              <a:t>policy</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marL="457200" indent="-457200">
              <a:buFont typeface="Arial"/>
              <a:buChar char="•"/>
            </a:pPr>
            <a:r>
              <a:rPr lang="en-US" sz="2800" dirty="0">
                <a:solidFill>
                  <a:schemeClr val="bg1"/>
                </a:solidFill>
              </a:rPr>
              <a:t>Definitions</a:t>
            </a:r>
          </a:p>
          <a:p>
            <a:pPr marL="457200" indent="-457200">
              <a:buFont typeface="Arial"/>
              <a:buChar char="•"/>
            </a:pPr>
            <a:r>
              <a:rPr lang="en-US" sz="2800" dirty="0">
                <a:solidFill>
                  <a:schemeClr val="bg1"/>
                </a:solidFill>
              </a:rPr>
              <a:t>A context of success, and a call to accelerate the pace of change</a:t>
            </a:r>
          </a:p>
          <a:p>
            <a:pPr marL="457200" indent="-457200">
              <a:buFont typeface="Arial"/>
              <a:buChar char="•"/>
            </a:pPr>
            <a:r>
              <a:rPr lang="en-US" sz="2800" dirty="0">
                <a:solidFill>
                  <a:srgbClr val="FFFFFF"/>
                </a:solidFill>
              </a:rPr>
              <a:t>Using </a:t>
            </a:r>
            <a:r>
              <a:rPr lang="en-US" sz="2800" dirty="0">
                <a:solidFill>
                  <a:srgbClr val="FFFFFF"/>
                </a:solidFill>
              </a:rPr>
              <a:t>data for policy </a:t>
            </a:r>
            <a:r>
              <a:rPr lang="en-US" sz="2800" dirty="0">
                <a:solidFill>
                  <a:srgbClr val="FFFFFF"/>
                </a:solidFill>
              </a:rPr>
              <a:t>pathways (4) </a:t>
            </a:r>
            <a:r>
              <a:rPr lang="en-US" sz="2800" dirty="0">
                <a:solidFill>
                  <a:srgbClr val="FFFFFF"/>
                </a:solidFill>
              </a:rPr>
              <a:t>to </a:t>
            </a:r>
            <a:r>
              <a:rPr lang="en-US" sz="2800" dirty="0">
                <a:solidFill>
                  <a:srgbClr val="FFFFFF"/>
                </a:solidFill>
              </a:rPr>
              <a:t>deliver </a:t>
            </a:r>
            <a:r>
              <a:rPr lang="en-US" sz="2800" dirty="0">
                <a:solidFill>
                  <a:srgbClr val="FFFFFF"/>
                </a:solidFill>
              </a:rPr>
              <a:t>student success for </a:t>
            </a:r>
            <a:r>
              <a:rPr lang="en-US" sz="2800" dirty="0">
                <a:solidFill>
                  <a:srgbClr val="FFFFFF"/>
                </a:solidFill>
              </a:rPr>
              <a:t>everyone</a:t>
            </a:r>
          </a:p>
          <a:p>
            <a:pPr marL="457200" indent="-457200">
              <a:buFont typeface="Arial"/>
              <a:buChar char="•"/>
            </a:pPr>
            <a:r>
              <a:rPr lang="en-US" sz="2800" dirty="0">
                <a:solidFill>
                  <a:srgbClr val="FFFFFF"/>
                </a:solidFill>
              </a:rPr>
              <a:t>Final thoughts</a:t>
            </a:r>
            <a:endParaRPr lang="en-US" sz="2800" dirty="0">
              <a:solidFill>
                <a:srgbClr val="FFFFFF"/>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8093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52E813-6336-8746-863A-EBA2CCB31C48}"/>
              </a:ext>
            </a:extLst>
          </p:cNvPr>
          <p:cNvSpPr txBox="1"/>
          <p:nvPr/>
        </p:nvSpPr>
        <p:spPr>
          <a:xfrm>
            <a:off x="2070423" y="463636"/>
            <a:ext cx="4986669" cy="1569660"/>
          </a:xfrm>
          <a:prstGeom prst="rect">
            <a:avLst/>
          </a:prstGeom>
          <a:noFill/>
        </p:spPr>
        <p:txBody>
          <a:bodyPr wrap="square" rtlCol="0">
            <a:spAutoFit/>
          </a:bodyPr>
          <a:lstStyle/>
          <a:p>
            <a:r>
              <a:rPr lang="en-CA" sz="3200" b="1" dirty="0">
                <a:solidFill>
                  <a:srgbClr val="FFFF00"/>
                </a:solidFill>
                <a:latin typeface="+mj-lt"/>
              </a:rPr>
              <a:t>62</a:t>
            </a:r>
            <a:r>
              <a:rPr lang="en-CA" sz="3200" b="1" dirty="0">
                <a:solidFill>
                  <a:srgbClr val="FFFFFF"/>
                </a:solidFill>
                <a:latin typeface="+mj-lt"/>
              </a:rPr>
              <a:t> </a:t>
            </a:r>
            <a:r>
              <a:rPr lang="en-CA" sz="3200" b="1" dirty="0">
                <a:solidFill>
                  <a:srgbClr val="FFFFFF"/>
                </a:solidFill>
                <a:latin typeface="+mj-lt"/>
              </a:rPr>
              <a:t>Knowledge Makers</a:t>
            </a:r>
          </a:p>
          <a:p>
            <a:r>
              <a:rPr lang="en-CA" sz="3200" b="1" dirty="0">
                <a:solidFill>
                  <a:srgbClr val="FFFF00"/>
                </a:solidFill>
                <a:latin typeface="+mj-lt"/>
              </a:rPr>
              <a:t>85</a:t>
            </a:r>
            <a:r>
              <a:rPr lang="en-CA" sz="3200" b="1" dirty="0">
                <a:solidFill>
                  <a:srgbClr val="FFFFFF"/>
                </a:solidFill>
                <a:latin typeface="+mj-lt"/>
              </a:rPr>
              <a:t> Articles</a:t>
            </a:r>
          </a:p>
          <a:p>
            <a:r>
              <a:rPr lang="en-CA" sz="3200" b="1" dirty="0">
                <a:solidFill>
                  <a:srgbClr val="FFFFFF"/>
                </a:solidFill>
                <a:latin typeface="+mj-lt"/>
              </a:rPr>
              <a:t>						</a:t>
            </a:r>
            <a:endParaRPr lang="en-CA" sz="2400" b="1" dirty="0">
              <a:solidFill>
                <a:srgbClr val="FFFFFF"/>
              </a:solidFill>
              <a:latin typeface="+mj-lt"/>
            </a:endParaRPr>
          </a:p>
        </p:txBody>
      </p:sp>
      <p:sp>
        <p:nvSpPr>
          <p:cNvPr id="7" name="Rectangle 6">
            <a:extLst>
              <a:ext uri="{FF2B5EF4-FFF2-40B4-BE49-F238E27FC236}">
                <a16:creationId xmlns:a16="http://schemas.microsoft.com/office/drawing/2014/main" xmlns="" id="{5CA95EF7-EB32-BF48-8A5A-E9D9DAB95FD1}"/>
              </a:ext>
            </a:extLst>
          </p:cNvPr>
          <p:cNvSpPr/>
          <p:nvPr/>
        </p:nvSpPr>
        <p:spPr>
          <a:xfrm>
            <a:off x="2070423" y="2356970"/>
            <a:ext cx="8196305" cy="3293209"/>
          </a:xfrm>
          <a:prstGeom prst="rect">
            <a:avLst/>
          </a:prstGeom>
        </p:spPr>
        <p:txBody>
          <a:bodyPr wrap="square">
            <a:spAutoFit/>
          </a:bodyPr>
          <a:lstStyle/>
          <a:p>
            <a:pPr algn="just"/>
            <a:r>
              <a:rPr lang="en-AU" sz="2800" b="1" dirty="0">
                <a:solidFill>
                  <a:srgbClr val="FFFF00"/>
                </a:solidFill>
                <a:ea typeface="Calibri" panose="020F0502020204030204" pitchFamily="34" charset="0"/>
              </a:rPr>
              <a:t>30</a:t>
            </a:r>
            <a:r>
              <a:rPr lang="en-AU" sz="2800" dirty="0">
                <a:solidFill>
                  <a:schemeClr val="bg1"/>
                </a:solidFill>
                <a:ea typeface="Calibri" panose="020F0502020204030204" pitchFamily="34" charset="0"/>
              </a:rPr>
              <a:t> Nations and Bands</a:t>
            </a:r>
          </a:p>
          <a:p>
            <a:pPr algn="just"/>
            <a:endParaRPr lang="en-AU" dirty="0">
              <a:solidFill>
                <a:schemeClr val="bg1"/>
              </a:solidFill>
              <a:ea typeface="Calibri" panose="020F0502020204030204" pitchFamily="34" charset="0"/>
            </a:endParaRPr>
          </a:p>
          <a:p>
            <a:pPr algn="just"/>
            <a:r>
              <a:rPr lang="en-AU" dirty="0" err="1">
                <a:solidFill>
                  <a:schemeClr val="bg1"/>
                </a:solidFill>
                <a:ea typeface="Calibri" panose="020F0502020204030204" pitchFamily="34" charset="0"/>
              </a:rPr>
              <a:t>Secwepemc</a:t>
            </a:r>
            <a:r>
              <a:rPr lang="en-AU" dirty="0">
                <a:solidFill>
                  <a:schemeClr val="bg1"/>
                </a:solidFill>
                <a:ea typeface="Calibri" panose="020F0502020204030204" pitchFamily="34" charset="0"/>
              </a:rPr>
              <a:t> </a:t>
            </a:r>
            <a:r>
              <a:rPr lang="en-AU" dirty="0">
                <a:solidFill>
                  <a:schemeClr val="bg1"/>
                </a:solidFill>
                <a:ea typeface="Calibri" panose="020F0502020204030204" pitchFamily="34" charset="0"/>
              </a:rPr>
              <a:t>Nation, </a:t>
            </a:r>
            <a:r>
              <a:rPr lang="en-AU" dirty="0" err="1">
                <a:solidFill>
                  <a:schemeClr val="bg1"/>
                </a:solidFill>
                <a:ea typeface="Calibri" panose="020F0502020204030204" pitchFamily="34" charset="0"/>
              </a:rPr>
              <a:t>Tkemlups</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te</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Secwépemc</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Shushwap</a:t>
            </a:r>
            <a:r>
              <a:rPr lang="en-AU" dirty="0">
                <a:solidFill>
                  <a:schemeClr val="bg1"/>
                </a:solidFill>
                <a:ea typeface="Calibri" panose="020F0502020204030204" pitchFamily="34" charset="0"/>
              </a:rPr>
              <a:t> Nation, Ojibway Nation, </a:t>
            </a:r>
            <a:r>
              <a:rPr lang="en-AU" dirty="0" err="1">
                <a:solidFill>
                  <a:schemeClr val="bg1"/>
                </a:solidFill>
                <a:ea typeface="Calibri" panose="020F0502020204030204" pitchFamily="34" charset="0"/>
              </a:rPr>
              <a:t>Saulteau</a:t>
            </a:r>
            <a:r>
              <a:rPr lang="en-AU" dirty="0">
                <a:solidFill>
                  <a:schemeClr val="bg1"/>
                </a:solidFill>
                <a:ea typeface="Calibri" panose="020F0502020204030204" pitchFamily="34" charset="0"/>
              </a:rPr>
              <a:t> First Nation, Métis, Seton Lake Band, </a:t>
            </a:r>
            <a:r>
              <a:rPr lang="en-AU" dirty="0" err="1">
                <a:solidFill>
                  <a:schemeClr val="bg1"/>
                </a:solidFill>
                <a:ea typeface="Calibri" panose="020F0502020204030204" pitchFamily="34" charset="0"/>
              </a:rPr>
              <a:t>Dakelh</a:t>
            </a:r>
            <a:r>
              <a:rPr lang="en-AU" dirty="0">
                <a:solidFill>
                  <a:schemeClr val="bg1"/>
                </a:solidFill>
                <a:ea typeface="Calibri" panose="020F0502020204030204" pitchFamily="34" charset="0"/>
              </a:rPr>
              <a:t> Nation, </a:t>
            </a:r>
            <a:r>
              <a:rPr lang="en-AU" dirty="0" err="1">
                <a:solidFill>
                  <a:schemeClr val="bg1"/>
                </a:solidFill>
                <a:ea typeface="Calibri" panose="020F0502020204030204" pitchFamily="34" charset="0"/>
              </a:rPr>
              <a:t>Stó:lō</a:t>
            </a:r>
            <a:r>
              <a:rPr lang="en-AU" dirty="0">
                <a:solidFill>
                  <a:schemeClr val="bg1"/>
                </a:solidFill>
                <a:ea typeface="Calibri" panose="020F0502020204030204" pitchFamily="34" charset="0"/>
              </a:rPr>
              <a:t> Nation, Cold Lake First Nations, </a:t>
            </a:r>
            <a:r>
              <a:rPr lang="en-AU" dirty="0" err="1">
                <a:solidFill>
                  <a:schemeClr val="bg1"/>
                </a:solidFill>
                <a:ea typeface="Calibri" panose="020F0502020204030204" pitchFamily="34" charset="0"/>
              </a:rPr>
              <a:t>Waywayseecappo</a:t>
            </a:r>
            <a:r>
              <a:rPr lang="en-AU" dirty="0">
                <a:solidFill>
                  <a:schemeClr val="bg1"/>
                </a:solidFill>
                <a:ea typeface="Calibri" panose="020F0502020204030204" pitchFamily="34" charset="0"/>
              </a:rPr>
              <a:t> First Nations, Treaty Four </a:t>
            </a:r>
            <a:r>
              <a:rPr lang="en-AU" dirty="0" err="1">
                <a:solidFill>
                  <a:schemeClr val="bg1"/>
                </a:solidFill>
                <a:ea typeface="Calibri" panose="020F0502020204030204" pitchFamily="34" charset="0"/>
              </a:rPr>
              <a:t>Gimley</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Ahnishinaabe</a:t>
            </a:r>
            <a:r>
              <a:rPr lang="en-AU" dirty="0">
                <a:solidFill>
                  <a:schemeClr val="bg1"/>
                </a:solidFill>
                <a:ea typeface="Calibri" panose="020F0502020204030204" pitchFamily="34" charset="0"/>
              </a:rPr>
              <a:t>, Chippewas of </a:t>
            </a:r>
            <a:r>
              <a:rPr lang="en-AU" dirty="0" err="1">
                <a:solidFill>
                  <a:schemeClr val="bg1"/>
                </a:solidFill>
                <a:ea typeface="Calibri" panose="020F0502020204030204" pitchFamily="34" charset="0"/>
              </a:rPr>
              <a:t>Nawash</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Unceded</a:t>
            </a:r>
            <a:r>
              <a:rPr lang="en-AU" dirty="0">
                <a:solidFill>
                  <a:schemeClr val="bg1"/>
                </a:solidFill>
                <a:ea typeface="Calibri" panose="020F0502020204030204" pitchFamily="34" charset="0"/>
              </a:rPr>
              <a:t> First Nation, </a:t>
            </a:r>
            <a:r>
              <a:rPr lang="en-AU" dirty="0" err="1">
                <a:solidFill>
                  <a:schemeClr val="bg1"/>
                </a:solidFill>
                <a:ea typeface="Calibri" panose="020F0502020204030204" pitchFamily="34" charset="0"/>
              </a:rPr>
              <a:t>St’at’limc</a:t>
            </a:r>
            <a:r>
              <a:rPr lang="en-AU" dirty="0">
                <a:solidFill>
                  <a:schemeClr val="bg1"/>
                </a:solidFill>
                <a:ea typeface="Calibri" panose="020F0502020204030204" pitchFamily="34" charset="0"/>
              </a:rPr>
              <a:t> Nation, </a:t>
            </a:r>
            <a:r>
              <a:rPr lang="en-AU" dirty="0" err="1">
                <a:solidFill>
                  <a:schemeClr val="bg1"/>
                </a:solidFill>
                <a:ea typeface="Calibri" panose="020F0502020204030204" pitchFamily="34" charset="0"/>
              </a:rPr>
              <a:t>Ts’Kw’laxw</a:t>
            </a:r>
            <a:r>
              <a:rPr lang="en-AU" dirty="0">
                <a:solidFill>
                  <a:schemeClr val="bg1"/>
                </a:solidFill>
                <a:ea typeface="Calibri" panose="020F0502020204030204" pitchFamily="34" charset="0"/>
              </a:rPr>
              <a:t> First Nation, Tsimshian, Carrier, Mi’kmaq, </a:t>
            </a:r>
            <a:r>
              <a:rPr lang="en-AU" dirty="0" err="1">
                <a:solidFill>
                  <a:schemeClr val="bg1"/>
                </a:solidFill>
                <a:ea typeface="Calibri" panose="020F0502020204030204" pitchFamily="34" charset="0"/>
              </a:rPr>
              <a:t>Nsyixcen</a:t>
            </a:r>
            <a:r>
              <a:rPr lang="en-AU" dirty="0">
                <a:solidFill>
                  <a:schemeClr val="bg1"/>
                </a:solidFill>
                <a:ea typeface="Calibri" panose="020F0502020204030204" pitchFamily="34" charset="0"/>
              </a:rPr>
              <a:t>: Upper Nicola Band, Tlingit, </a:t>
            </a:r>
            <a:r>
              <a:rPr lang="en-AU" dirty="0" err="1">
                <a:solidFill>
                  <a:schemeClr val="bg1"/>
                </a:solidFill>
                <a:ea typeface="Calibri" panose="020F0502020204030204" pitchFamily="34" charset="0"/>
              </a:rPr>
              <a:t>Neskonlith</a:t>
            </a:r>
            <a:r>
              <a:rPr lang="en-AU" dirty="0">
                <a:solidFill>
                  <a:schemeClr val="bg1"/>
                </a:solidFill>
                <a:ea typeface="Calibri" panose="020F0502020204030204" pitchFamily="34" charset="0"/>
              </a:rPr>
              <a:t> Indian Band, Inuit: Nunatsiavut region, Haida, </a:t>
            </a:r>
            <a:r>
              <a:rPr lang="en-AU" dirty="0" err="1">
                <a:solidFill>
                  <a:schemeClr val="bg1"/>
                </a:solidFill>
                <a:ea typeface="Calibri" panose="020F0502020204030204" pitchFamily="34" charset="0"/>
              </a:rPr>
              <a:t>Tahltan</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T’exlc</a:t>
            </a:r>
            <a:r>
              <a:rPr lang="en-AU" dirty="0">
                <a:solidFill>
                  <a:schemeClr val="bg1"/>
                </a:solidFill>
                <a:ea typeface="Calibri" panose="020F0502020204030204" pitchFamily="34" charset="0"/>
              </a:rPr>
              <a:t> (Williams Lake Band), </a:t>
            </a:r>
            <a:r>
              <a:rPr lang="en-AU" dirty="0" err="1">
                <a:solidFill>
                  <a:schemeClr val="bg1"/>
                </a:solidFill>
                <a:ea typeface="Calibri" panose="020F0502020204030204" pitchFamily="34" charset="0"/>
              </a:rPr>
              <a:t>Tsqescen</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Canim</a:t>
            </a:r>
            <a:r>
              <a:rPr lang="en-AU" dirty="0">
                <a:solidFill>
                  <a:schemeClr val="bg1"/>
                </a:solidFill>
                <a:ea typeface="Calibri" panose="020F0502020204030204" pitchFamily="34" charset="0"/>
              </a:rPr>
              <a:t> Lake), </a:t>
            </a:r>
            <a:r>
              <a:rPr lang="en-AU" dirty="0" err="1">
                <a:solidFill>
                  <a:schemeClr val="bg1"/>
                </a:solidFill>
                <a:ea typeface="Calibri" panose="020F0502020204030204" pitchFamily="34" charset="0"/>
              </a:rPr>
              <a:t>Stella’ten</a:t>
            </a:r>
            <a:r>
              <a:rPr lang="en-AU" dirty="0">
                <a:solidFill>
                  <a:schemeClr val="bg1"/>
                </a:solidFill>
                <a:ea typeface="Calibri" panose="020F0502020204030204" pitchFamily="34" charset="0"/>
              </a:rPr>
              <a:t> First Nations, </a:t>
            </a:r>
            <a:r>
              <a:rPr lang="en-AU" dirty="0" err="1">
                <a:solidFill>
                  <a:schemeClr val="bg1"/>
                </a:solidFill>
                <a:ea typeface="Calibri" panose="020F0502020204030204" pitchFamily="34" charset="0"/>
              </a:rPr>
              <a:t>Te</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Tsq’escen</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Gitanmaax</a:t>
            </a:r>
            <a:r>
              <a:rPr lang="en-AU" dirty="0">
                <a:solidFill>
                  <a:schemeClr val="bg1"/>
                </a:solidFill>
                <a:ea typeface="Calibri" panose="020F0502020204030204" pitchFamily="34" charset="0"/>
              </a:rPr>
              <a:t> Band, </a:t>
            </a:r>
            <a:r>
              <a:rPr lang="en-AU" dirty="0" err="1">
                <a:solidFill>
                  <a:schemeClr val="bg1"/>
                </a:solidFill>
                <a:ea typeface="Calibri" panose="020F0502020204030204" pitchFamily="34" charset="0"/>
              </a:rPr>
              <a:t>Nak’azdli</a:t>
            </a:r>
            <a:r>
              <a:rPr lang="en-AU" dirty="0">
                <a:solidFill>
                  <a:schemeClr val="bg1"/>
                </a:solidFill>
                <a:ea typeface="Calibri" panose="020F0502020204030204" pitchFamily="34" charset="0"/>
              </a:rPr>
              <a:t> and </a:t>
            </a:r>
            <a:r>
              <a:rPr lang="en-AU" dirty="0" err="1">
                <a:solidFill>
                  <a:schemeClr val="bg1"/>
                </a:solidFill>
                <a:ea typeface="Calibri" panose="020F0502020204030204" pitchFamily="34" charset="0"/>
              </a:rPr>
              <a:t>Saik’z</a:t>
            </a:r>
            <a:r>
              <a:rPr lang="en-AU" dirty="0">
                <a:solidFill>
                  <a:schemeClr val="bg1"/>
                </a:solidFill>
                <a:ea typeface="Calibri" panose="020F0502020204030204" pitchFamily="34" charset="0"/>
              </a:rPr>
              <a:t> First Nation, Dene,  </a:t>
            </a:r>
            <a:r>
              <a:rPr lang="en-AU" dirty="0" err="1">
                <a:solidFill>
                  <a:schemeClr val="bg1"/>
                </a:solidFill>
                <a:ea typeface="Calibri" panose="020F0502020204030204" pitchFamily="34" charset="0"/>
              </a:rPr>
              <a:t>Simpcw</a:t>
            </a:r>
            <a:r>
              <a:rPr lang="en-AU" dirty="0">
                <a:solidFill>
                  <a:schemeClr val="bg1"/>
                </a:solidFill>
                <a:ea typeface="Calibri" panose="020F0502020204030204" pitchFamily="34" charset="0"/>
              </a:rPr>
              <a:t>, Nisga’a, </a:t>
            </a:r>
            <a:r>
              <a:rPr lang="en-AU" dirty="0" err="1">
                <a:solidFill>
                  <a:schemeClr val="bg1"/>
                </a:solidFill>
                <a:ea typeface="Calibri" panose="020F0502020204030204" pitchFamily="34" charset="0"/>
              </a:rPr>
              <a:t>Nak’azdli</a:t>
            </a:r>
            <a:r>
              <a:rPr lang="en-AU" dirty="0">
                <a:solidFill>
                  <a:schemeClr val="bg1"/>
                </a:solidFill>
                <a:ea typeface="Calibri" panose="020F0502020204030204" pitchFamily="34" charset="0"/>
              </a:rPr>
              <a:t> </a:t>
            </a:r>
            <a:r>
              <a:rPr lang="en-AU" dirty="0" err="1">
                <a:solidFill>
                  <a:schemeClr val="bg1"/>
                </a:solidFill>
                <a:ea typeface="Calibri" panose="020F0502020204030204" pitchFamily="34" charset="0"/>
              </a:rPr>
              <a:t>Whuten</a:t>
            </a:r>
            <a:r>
              <a:rPr lang="en-AU" dirty="0">
                <a:solidFill>
                  <a:schemeClr val="bg1"/>
                </a:solidFill>
                <a:ea typeface="Calibri" panose="020F0502020204030204" pitchFamily="34" charset="0"/>
              </a:rPr>
              <a:t> and </a:t>
            </a:r>
            <a:r>
              <a:rPr lang="en-AU" dirty="0" err="1">
                <a:solidFill>
                  <a:schemeClr val="bg1"/>
                </a:solidFill>
                <a:ea typeface="Calibri" panose="020F0502020204030204" pitchFamily="34" charset="0"/>
              </a:rPr>
              <a:t>Skidegate</a:t>
            </a:r>
            <a:r>
              <a:rPr lang="en-AU" dirty="0">
                <a:solidFill>
                  <a:schemeClr val="bg1"/>
                </a:solidFill>
                <a:ea typeface="Calibri" panose="020F0502020204030204" pitchFamily="34" charset="0"/>
              </a:rPr>
              <a:t>, Haida </a:t>
            </a:r>
            <a:r>
              <a:rPr lang="en-AU" dirty="0" err="1">
                <a:solidFill>
                  <a:schemeClr val="bg1"/>
                </a:solidFill>
                <a:ea typeface="Calibri" panose="020F0502020204030204" pitchFamily="34" charset="0"/>
              </a:rPr>
              <a:t>Gwaii</a:t>
            </a:r>
            <a:r>
              <a:rPr lang="en-AU" dirty="0">
                <a:solidFill>
                  <a:schemeClr val="bg1"/>
                </a:solidFill>
                <a:ea typeface="Calibri" panose="020F0502020204030204" pitchFamily="34" charset="0"/>
              </a:rPr>
              <a:t>.</a:t>
            </a:r>
            <a:r>
              <a:rPr lang="en-CA" dirty="0">
                <a:solidFill>
                  <a:schemeClr val="bg1"/>
                </a:solidFill>
              </a:rPr>
              <a:t> </a:t>
            </a:r>
          </a:p>
        </p:txBody>
      </p:sp>
      <p:sp>
        <p:nvSpPr>
          <p:cNvPr id="2" name="TextBox 1"/>
          <p:cNvSpPr txBox="1"/>
          <p:nvPr/>
        </p:nvSpPr>
        <p:spPr>
          <a:xfrm>
            <a:off x="9187479" y="1185552"/>
            <a:ext cx="1191289" cy="646331"/>
          </a:xfrm>
          <a:prstGeom prst="rect">
            <a:avLst/>
          </a:prstGeom>
          <a:noFill/>
        </p:spPr>
        <p:txBody>
          <a:bodyPr wrap="none" rtlCol="0">
            <a:spAutoFit/>
          </a:bodyPr>
          <a:lstStyle/>
          <a:p>
            <a:r>
              <a:rPr lang="en-CA" b="1" dirty="0">
                <a:solidFill>
                  <a:srgbClr val="FFFFFF"/>
                </a:solidFill>
              </a:rPr>
              <a:t>2016-2019</a:t>
            </a:r>
          </a:p>
          <a:p>
            <a:endParaRPr lang="en-US" dirty="0"/>
          </a:p>
        </p:txBody>
      </p:sp>
      <p:pic>
        <p:nvPicPr>
          <p:cNvPr id="6" name="Picture 5" descr="Screen Shot 2019-04-04 at 10.19.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787" y="190440"/>
            <a:ext cx="990915" cy="922683"/>
          </a:xfrm>
          <a:prstGeom prst="rect">
            <a:avLst/>
          </a:prstGeom>
        </p:spPr>
      </p:pic>
      <p:pic>
        <p:nvPicPr>
          <p:cNvPr id="8" name="Picture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87898" y="6055527"/>
            <a:ext cx="2480102" cy="789773"/>
          </a:xfrm>
          <a:prstGeom prst="rect">
            <a:avLst/>
          </a:prstGeom>
        </p:spPr>
      </p:pic>
    </p:spTree>
    <p:extLst>
      <p:ext uri="{BB962C8B-B14F-4D97-AF65-F5344CB8AC3E}">
        <p14:creationId xmlns:p14="http://schemas.microsoft.com/office/powerpoint/2010/main" val="37525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128" y="352288"/>
            <a:ext cx="3996899" cy="2215991"/>
          </a:xfrm>
          <a:prstGeom prst="rect">
            <a:avLst/>
          </a:prstGeom>
          <a:ln>
            <a:solidFill>
              <a:srgbClr val="4F81BD"/>
            </a:solidFill>
          </a:ln>
        </p:spPr>
        <p:txBody>
          <a:bodyPr wrap="square">
            <a:spAutoFit/>
          </a:bodyPr>
          <a:lstStyle/>
          <a:p>
            <a:endParaRPr lang="en-US" sz="2000" dirty="0">
              <a:solidFill>
                <a:srgbClr val="FFFFFF"/>
              </a:solidFill>
            </a:endParaRPr>
          </a:p>
          <a:p>
            <a:endParaRPr lang="en-US" sz="2000" dirty="0">
              <a:solidFill>
                <a:srgbClr val="FFFFFF"/>
              </a:solidFill>
            </a:endParaRPr>
          </a:p>
          <a:p>
            <a:r>
              <a:rPr lang="en-US" sz="2000" b="1" i="1" dirty="0">
                <a:solidFill>
                  <a:srgbClr val="FFFFFF"/>
                </a:solidFill>
              </a:rPr>
              <a:t>‘Data’</a:t>
            </a:r>
            <a:r>
              <a:rPr lang="en-US" sz="2000" b="1" dirty="0">
                <a:solidFill>
                  <a:srgbClr val="FFFFFF"/>
                </a:solidFill>
              </a:rPr>
              <a:t> facts used in analysis, critical thinking, research, and that are </a:t>
            </a:r>
            <a:r>
              <a:rPr lang="en-US" sz="2000" b="1" dirty="0" err="1">
                <a:solidFill>
                  <a:srgbClr val="FFFFFF"/>
                </a:solidFill>
              </a:rPr>
              <a:t>contextualised</a:t>
            </a:r>
            <a:r>
              <a:rPr lang="en-US" sz="2000" i="1" dirty="0">
                <a:solidFill>
                  <a:srgbClr val="FFFFFF"/>
                </a:solidFill>
              </a:rPr>
              <a:t>.</a:t>
            </a:r>
          </a:p>
          <a:p>
            <a:endParaRPr lang="en-US" sz="2000" i="1" dirty="0">
              <a:solidFill>
                <a:srgbClr val="FFFFFF"/>
              </a:solidFill>
            </a:endParaRPr>
          </a:p>
          <a:p>
            <a:endParaRPr lang="en-US" i="1" dirty="0">
              <a:solidFill>
                <a:srgbClr val="FFFFFF"/>
              </a:solidFill>
            </a:endParaRPr>
          </a:p>
        </p:txBody>
      </p:sp>
      <p:sp>
        <p:nvSpPr>
          <p:cNvPr id="5" name="TextBox 4"/>
          <p:cNvSpPr txBox="1"/>
          <p:nvPr/>
        </p:nvSpPr>
        <p:spPr>
          <a:xfrm>
            <a:off x="1748127" y="3234523"/>
            <a:ext cx="8784406" cy="2523768"/>
          </a:xfrm>
          <a:prstGeom prst="rect">
            <a:avLst/>
          </a:prstGeom>
          <a:noFill/>
          <a:ln>
            <a:solidFill>
              <a:srgbClr val="4F81BD"/>
            </a:solidFill>
          </a:ln>
        </p:spPr>
        <p:txBody>
          <a:bodyPr wrap="square" rtlCol="0">
            <a:spAutoFit/>
          </a:bodyPr>
          <a:lstStyle/>
          <a:p>
            <a:r>
              <a:rPr lang="en-US" sz="2000" b="1" dirty="0">
                <a:solidFill>
                  <a:srgbClr val="FFFFFF"/>
                </a:solidFill>
              </a:rPr>
              <a:t>Policy: </a:t>
            </a:r>
          </a:p>
          <a:p>
            <a:pPr marL="285750" indent="-285750">
              <a:buFont typeface="Arial"/>
              <a:buChar char="•"/>
            </a:pPr>
            <a:r>
              <a:rPr lang="en-US" sz="2000" dirty="0">
                <a:solidFill>
                  <a:srgbClr val="FFFFFF"/>
                </a:solidFill>
              </a:rPr>
              <a:t>A course of action or principles adopted by government or an </a:t>
            </a:r>
            <a:r>
              <a:rPr lang="en-US" sz="2000" dirty="0" err="1">
                <a:solidFill>
                  <a:srgbClr val="FFFFFF"/>
                </a:solidFill>
              </a:rPr>
              <a:t>organisation</a:t>
            </a:r>
            <a:r>
              <a:rPr lang="en-US" sz="2000" dirty="0">
                <a:solidFill>
                  <a:srgbClr val="FFFFFF"/>
                </a:solidFill>
              </a:rPr>
              <a:t>.</a:t>
            </a:r>
            <a:endParaRPr lang="en-US" sz="2000" dirty="0">
              <a:solidFill>
                <a:srgbClr val="FFFFFF"/>
              </a:solidFill>
            </a:endParaRPr>
          </a:p>
          <a:p>
            <a:pPr marL="285750" indent="-285750">
              <a:buFont typeface="Arial"/>
              <a:buChar char="•"/>
            </a:pPr>
            <a:r>
              <a:rPr lang="en-US" sz="2000" dirty="0">
                <a:solidFill>
                  <a:srgbClr val="FFFFFF"/>
                </a:solidFill>
              </a:rPr>
              <a:t>The New Zealand Government </a:t>
            </a:r>
            <a:r>
              <a:rPr lang="en-US" sz="2000" dirty="0">
                <a:solidFill>
                  <a:srgbClr val="FFFFFF"/>
                </a:solidFill>
              </a:rPr>
              <a:t>sets education policy and the </a:t>
            </a:r>
            <a:r>
              <a:rPr lang="en-US" sz="2000" dirty="0" err="1">
                <a:solidFill>
                  <a:srgbClr val="FFFFFF"/>
                </a:solidFill>
              </a:rPr>
              <a:t>MoE</a:t>
            </a:r>
            <a:r>
              <a:rPr lang="en-US" sz="2000" dirty="0">
                <a:solidFill>
                  <a:srgbClr val="FFFFFF"/>
                </a:solidFill>
              </a:rPr>
              <a:t> </a:t>
            </a:r>
            <a:r>
              <a:rPr lang="en-US" sz="2000" dirty="0">
                <a:solidFill>
                  <a:srgbClr val="FFFFFF"/>
                </a:solidFill>
              </a:rPr>
              <a:t>develops it. </a:t>
            </a:r>
            <a:r>
              <a:rPr lang="en-US" sz="2000" dirty="0">
                <a:solidFill>
                  <a:srgbClr val="FFFFFF"/>
                </a:solidFill>
              </a:rPr>
              <a:t>Key </a:t>
            </a:r>
            <a:r>
              <a:rPr lang="en-US" sz="2000" dirty="0">
                <a:solidFill>
                  <a:srgbClr val="FFFFFF"/>
                </a:solidFill>
              </a:rPr>
              <a:t>bodies help shape national education </a:t>
            </a:r>
            <a:r>
              <a:rPr lang="en-US" sz="2000" dirty="0">
                <a:solidFill>
                  <a:srgbClr val="FFFFFF"/>
                </a:solidFill>
              </a:rPr>
              <a:t>policy (e.g. TEC, NZQA, NZTC, NZCER, </a:t>
            </a:r>
            <a:r>
              <a:rPr lang="en-US" sz="2000" dirty="0" err="1">
                <a:solidFill>
                  <a:srgbClr val="FFFFFF"/>
                </a:solidFill>
              </a:rPr>
              <a:t>etc</a:t>
            </a:r>
            <a:r>
              <a:rPr lang="en-US" sz="2000" dirty="0">
                <a:solidFill>
                  <a:srgbClr val="FFFFFF"/>
                </a:solidFill>
              </a:rPr>
              <a:t>), along with research.</a:t>
            </a:r>
          </a:p>
          <a:p>
            <a:endParaRPr lang="en-US" sz="2000" dirty="0">
              <a:solidFill>
                <a:srgbClr val="FFFFFF"/>
              </a:solidFill>
            </a:endParaRPr>
          </a:p>
          <a:p>
            <a:r>
              <a:rPr lang="en-US" sz="2000" i="1" dirty="0">
                <a:solidFill>
                  <a:srgbClr val="FFFFFF"/>
                </a:solidFill>
              </a:rPr>
              <a:t>Policy: </a:t>
            </a:r>
            <a:r>
              <a:rPr lang="en-US" sz="2000" dirty="0">
                <a:solidFill>
                  <a:srgbClr val="FFFFFF"/>
                </a:solidFill>
              </a:rPr>
              <a:t> </a:t>
            </a:r>
            <a:r>
              <a:rPr lang="en-US" sz="2000" dirty="0">
                <a:solidFill>
                  <a:srgbClr val="FFFFFF"/>
                </a:solidFill>
              </a:rPr>
              <a:t>A course of action or principles adopted by government </a:t>
            </a:r>
            <a:endParaRPr lang="en-US" sz="2000" dirty="0">
              <a:solidFill>
                <a:srgbClr val="FFFFFF"/>
              </a:solidFill>
            </a:endParaRPr>
          </a:p>
          <a:p>
            <a:endParaRPr lang="en-US" i="1" dirty="0">
              <a:solidFill>
                <a:srgbClr val="FFFFFF"/>
              </a:solidFill>
            </a:endParaRPr>
          </a:p>
        </p:txBody>
      </p:sp>
      <p:sp>
        <p:nvSpPr>
          <p:cNvPr id="6" name="TextBox 5"/>
          <p:cNvSpPr txBox="1"/>
          <p:nvPr/>
        </p:nvSpPr>
        <p:spPr>
          <a:xfrm>
            <a:off x="5981459" y="352288"/>
            <a:ext cx="4551074" cy="2215991"/>
          </a:xfrm>
          <a:prstGeom prst="rect">
            <a:avLst/>
          </a:prstGeom>
          <a:noFill/>
          <a:ln>
            <a:solidFill>
              <a:srgbClr val="4F81BD"/>
            </a:solidFill>
          </a:ln>
        </p:spPr>
        <p:txBody>
          <a:bodyPr wrap="square" rtlCol="0">
            <a:spAutoFit/>
          </a:bodyPr>
          <a:lstStyle/>
          <a:p>
            <a:endParaRPr lang="en-AU" sz="2000" dirty="0">
              <a:solidFill>
                <a:srgbClr val="FFFFFF"/>
              </a:solidFill>
            </a:endParaRPr>
          </a:p>
          <a:p>
            <a:endParaRPr lang="en-AU" sz="2000" dirty="0">
              <a:solidFill>
                <a:srgbClr val="FFFFFF"/>
              </a:solidFill>
            </a:endParaRPr>
          </a:p>
          <a:p>
            <a:r>
              <a:rPr lang="en-AU" sz="2000" b="1" i="1" dirty="0">
                <a:solidFill>
                  <a:srgbClr val="FFFFFF"/>
                </a:solidFill>
              </a:rPr>
              <a:t>Higher Education: </a:t>
            </a:r>
            <a:r>
              <a:rPr lang="en-AU" sz="2000" b="1" dirty="0">
                <a:solidFill>
                  <a:srgbClr val="FFFFFF"/>
                </a:solidFill>
              </a:rPr>
              <a:t>Tertiary education particularly bachelors and post-graduate education</a:t>
            </a:r>
          </a:p>
          <a:p>
            <a:endParaRPr lang="en-AU" sz="2000" b="1" dirty="0">
              <a:solidFill>
                <a:srgbClr val="FFFFFF"/>
              </a:solidFill>
            </a:endParaRPr>
          </a:p>
          <a:p>
            <a:endParaRPr lang="en-AU" b="1" i="1" dirty="0">
              <a:solidFill>
                <a:srgbClr val="FFFFFF"/>
              </a:solidFill>
            </a:endParaRPr>
          </a:p>
        </p:txBody>
      </p:sp>
    </p:spTree>
    <p:extLst>
      <p:ext uri="{BB962C8B-B14F-4D97-AF65-F5344CB8AC3E}">
        <p14:creationId xmlns:p14="http://schemas.microsoft.com/office/powerpoint/2010/main" val="392601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Success</a:t>
            </a:r>
            <a:endParaRPr lang="en-US" dirty="0">
              <a:solidFill>
                <a:schemeClr val="bg1"/>
              </a:solidFill>
            </a:endParaRPr>
          </a:p>
        </p:txBody>
      </p:sp>
      <p:pic>
        <p:nvPicPr>
          <p:cNvPr id="5" name="Picture 4" descr="Screen Shot 2019-08-05 at 12.10.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877" y="1774023"/>
            <a:ext cx="1625610" cy="1586736"/>
          </a:xfrm>
          <a:prstGeom prst="rect">
            <a:avLst/>
          </a:prstGeom>
        </p:spPr>
      </p:pic>
      <p:sp>
        <p:nvSpPr>
          <p:cNvPr id="6" name="TextBox 5"/>
          <p:cNvSpPr txBox="1"/>
          <p:nvPr/>
        </p:nvSpPr>
        <p:spPr>
          <a:xfrm>
            <a:off x="3540957" y="1942090"/>
            <a:ext cx="2651923" cy="1200329"/>
          </a:xfrm>
          <a:prstGeom prst="rect">
            <a:avLst/>
          </a:prstGeom>
          <a:noFill/>
        </p:spPr>
        <p:txBody>
          <a:bodyPr wrap="square" rtlCol="0">
            <a:spAutoFit/>
          </a:bodyPr>
          <a:lstStyle/>
          <a:p>
            <a:r>
              <a:rPr lang="en-US" dirty="0">
                <a:solidFill>
                  <a:srgbClr val="FFFFFF"/>
                </a:solidFill>
              </a:rPr>
              <a:t>To get my degree, and to still have my values, my culture and all my family in tact.</a:t>
            </a:r>
            <a:endParaRPr lang="en-US" dirty="0">
              <a:solidFill>
                <a:srgbClr val="FFFFFF"/>
              </a:solidFill>
            </a:endParaRPr>
          </a:p>
        </p:txBody>
      </p:sp>
      <p:sp>
        <p:nvSpPr>
          <p:cNvPr id="7" name="Rectangle 6"/>
          <p:cNvSpPr/>
          <p:nvPr/>
        </p:nvSpPr>
        <p:spPr>
          <a:xfrm>
            <a:off x="5950098" y="6073170"/>
            <a:ext cx="4572000" cy="646331"/>
          </a:xfrm>
          <a:prstGeom prst="rect">
            <a:avLst/>
          </a:prstGeom>
        </p:spPr>
        <p:txBody>
          <a:bodyPr>
            <a:spAutoFit/>
          </a:bodyPr>
          <a:lstStyle/>
          <a:p>
            <a:r>
              <a:rPr lang="en-US" sz="1200" dirty="0" err="1">
                <a:solidFill>
                  <a:srgbClr val="FFFFFF"/>
                </a:solidFill>
              </a:rPr>
              <a:t>Ako</a:t>
            </a:r>
            <a:r>
              <a:rPr lang="en-US" sz="1200" dirty="0">
                <a:solidFill>
                  <a:srgbClr val="FFFFFF"/>
                </a:solidFill>
              </a:rPr>
              <a:t> </a:t>
            </a:r>
            <a:r>
              <a:rPr lang="en-US" sz="1200" dirty="0" err="1">
                <a:solidFill>
                  <a:srgbClr val="FFFFFF"/>
                </a:solidFill>
              </a:rPr>
              <a:t>Aotearoa</a:t>
            </a:r>
            <a:r>
              <a:rPr lang="en-US" sz="1200" dirty="0">
                <a:solidFill>
                  <a:srgbClr val="FFFFFF"/>
                </a:solidFill>
              </a:rPr>
              <a:t> (2017). </a:t>
            </a:r>
            <a:r>
              <a:rPr lang="en-US" sz="1200" i="1" dirty="0">
                <a:solidFill>
                  <a:srgbClr val="FFFFFF"/>
                </a:solidFill>
              </a:rPr>
              <a:t>Educational outcomes. </a:t>
            </a:r>
            <a:r>
              <a:rPr lang="en-US" sz="1200" i="1" dirty="0" err="1">
                <a:solidFill>
                  <a:srgbClr val="FFFFFF"/>
                </a:solidFill>
              </a:rPr>
              <a:t>Pasifika</a:t>
            </a:r>
            <a:r>
              <a:rPr lang="en-US" sz="1200" i="1" dirty="0">
                <a:solidFill>
                  <a:srgbClr val="FFFFFF"/>
                </a:solidFill>
              </a:rPr>
              <a:t> learner success.</a:t>
            </a:r>
          </a:p>
          <a:p>
            <a:r>
              <a:rPr lang="en-US" sz="1200" dirty="0">
                <a:solidFill>
                  <a:srgbClr val="FFFFFF"/>
                </a:solidFill>
              </a:rPr>
              <a:t>https</a:t>
            </a:r>
            <a:r>
              <a:rPr lang="en-US" sz="1200" dirty="0">
                <a:solidFill>
                  <a:srgbClr val="FFFFFF"/>
                </a:solidFill>
              </a:rPr>
              <a:t>://</a:t>
            </a:r>
            <a:r>
              <a:rPr lang="en-US" sz="1200" dirty="0" err="1">
                <a:solidFill>
                  <a:srgbClr val="FFFFFF"/>
                </a:solidFill>
              </a:rPr>
              <a:t>ako.ac.nz</a:t>
            </a:r>
            <a:r>
              <a:rPr lang="en-US" sz="1200" dirty="0">
                <a:solidFill>
                  <a:srgbClr val="FFFFFF"/>
                </a:solidFill>
              </a:rPr>
              <a:t>/knowledge-</a:t>
            </a:r>
            <a:r>
              <a:rPr lang="en-US" sz="1200" dirty="0" err="1">
                <a:solidFill>
                  <a:srgbClr val="FFFFFF"/>
                </a:solidFill>
              </a:rPr>
              <a:t>centre</a:t>
            </a:r>
            <a:r>
              <a:rPr lang="en-US" sz="1200" dirty="0">
                <a:solidFill>
                  <a:srgbClr val="FFFFFF"/>
                </a:solidFill>
              </a:rPr>
              <a:t>/evaluating-</a:t>
            </a:r>
            <a:r>
              <a:rPr lang="en-US" sz="1200" dirty="0" err="1">
                <a:solidFill>
                  <a:srgbClr val="FFFFFF"/>
                </a:solidFill>
              </a:rPr>
              <a:t>pasifika</a:t>
            </a:r>
            <a:r>
              <a:rPr lang="en-US" sz="1200" dirty="0">
                <a:solidFill>
                  <a:srgbClr val="FFFFFF"/>
                </a:solidFill>
              </a:rPr>
              <a:t>-success-toolkit/definition-of-success-through-</a:t>
            </a:r>
            <a:r>
              <a:rPr lang="en-US" sz="1200" dirty="0" err="1">
                <a:solidFill>
                  <a:srgbClr val="FFFFFF"/>
                </a:solidFill>
              </a:rPr>
              <a:t>pasifika</a:t>
            </a:r>
            <a:r>
              <a:rPr lang="en-US" sz="1200" dirty="0">
                <a:solidFill>
                  <a:srgbClr val="FFFFFF"/>
                </a:solidFill>
              </a:rPr>
              <a:t>-student-perspectives/</a:t>
            </a:r>
          </a:p>
        </p:txBody>
      </p:sp>
      <p:pic>
        <p:nvPicPr>
          <p:cNvPr id="8" name="Picture 7" descr="Screen Shot 2019-08-05 at 12.13.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881" y="1774024"/>
            <a:ext cx="1260739" cy="1586736"/>
          </a:xfrm>
          <a:prstGeom prst="rect">
            <a:avLst/>
          </a:prstGeom>
        </p:spPr>
      </p:pic>
      <p:sp>
        <p:nvSpPr>
          <p:cNvPr id="9" name="TextBox 8"/>
          <p:cNvSpPr txBox="1"/>
          <p:nvPr/>
        </p:nvSpPr>
        <p:spPr>
          <a:xfrm>
            <a:off x="8172484" y="1811371"/>
            <a:ext cx="2349614" cy="1477328"/>
          </a:xfrm>
          <a:prstGeom prst="rect">
            <a:avLst/>
          </a:prstGeom>
          <a:noFill/>
        </p:spPr>
        <p:txBody>
          <a:bodyPr wrap="square" rtlCol="0">
            <a:spAutoFit/>
          </a:bodyPr>
          <a:lstStyle/>
          <a:p>
            <a:r>
              <a:rPr lang="en-US" dirty="0">
                <a:solidFill>
                  <a:srgbClr val="FFFFFF"/>
                </a:solidFill>
              </a:rPr>
              <a:t>To feel good in one’s self and able to give back to our community &amp; participate in our family life fully.</a:t>
            </a:r>
            <a:endParaRPr lang="en-US" dirty="0">
              <a:solidFill>
                <a:srgbClr val="FFFFFF"/>
              </a:solidFill>
            </a:endParaRPr>
          </a:p>
        </p:txBody>
      </p:sp>
      <p:pic>
        <p:nvPicPr>
          <p:cNvPr id="10" name="Picture 9" descr="Screen Shot 2019-08-05 at 12.17.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877" y="3697269"/>
            <a:ext cx="1625610" cy="1550000"/>
          </a:xfrm>
          <a:prstGeom prst="rect">
            <a:avLst/>
          </a:prstGeom>
        </p:spPr>
      </p:pic>
      <p:sp>
        <p:nvSpPr>
          <p:cNvPr id="11" name="TextBox 10"/>
          <p:cNvSpPr txBox="1"/>
          <p:nvPr/>
        </p:nvSpPr>
        <p:spPr>
          <a:xfrm>
            <a:off x="3540956" y="3697269"/>
            <a:ext cx="2409142" cy="1477328"/>
          </a:xfrm>
          <a:prstGeom prst="rect">
            <a:avLst/>
          </a:prstGeom>
          <a:noFill/>
        </p:spPr>
        <p:txBody>
          <a:bodyPr wrap="square" rtlCol="0">
            <a:spAutoFit/>
          </a:bodyPr>
          <a:lstStyle/>
          <a:p>
            <a:r>
              <a:rPr lang="en-US" dirty="0">
                <a:solidFill>
                  <a:srgbClr val="FFFFFF"/>
                </a:solidFill>
              </a:rPr>
              <a:t>To make our standard of living better than now</a:t>
            </a:r>
            <a:r>
              <a:rPr lang="mr-IN" dirty="0">
                <a:solidFill>
                  <a:srgbClr val="FFFFFF"/>
                </a:solidFill>
              </a:rPr>
              <a:t>…</a:t>
            </a:r>
            <a:r>
              <a:rPr lang="en-AU" dirty="0">
                <a:solidFill>
                  <a:srgbClr val="FFFFFF"/>
                </a:solidFill>
              </a:rPr>
              <a:t>&amp; just to be able to work &amp; support my family.</a:t>
            </a:r>
            <a:endParaRPr lang="en-US" dirty="0">
              <a:solidFill>
                <a:srgbClr val="FFFFFF"/>
              </a:solidFill>
            </a:endParaRPr>
          </a:p>
        </p:txBody>
      </p:sp>
      <p:pic>
        <p:nvPicPr>
          <p:cNvPr id="12" name="Picture 11" descr="Screen Shot 2019-08-05 at 12.10.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098" y="3697269"/>
            <a:ext cx="1513522" cy="1477328"/>
          </a:xfrm>
          <a:prstGeom prst="rect">
            <a:avLst/>
          </a:prstGeom>
        </p:spPr>
      </p:pic>
      <p:sp>
        <p:nvSpPr>
          <p:cNvPr id="13" name="TextBox 12"/>
          <p:cNvSpPr txBox="1"/>
          <p:nvPr/>
        </p:nvSpPr>
        <p:spPr>
          <a:xfrm>
            <a:off x="8172484" y="3734450"/>
            <a:ext cx="2038316" cy="646331"/>
          </a:xfrm>
          <a:prstGeom prst="rect">
            <a:avLst/>
          </a:prstGeom>
          <a:noFill/>
        </p:spPr>
        <p:txBody>
          <a:bodyPr wrap="square" rtlCol="0">
            <a:spAutoFit/>
          </a:bodyPr>
          <a:lstStyle/>
          <a:p>
            <a:r>
              <a:rPr lang="en-US" dirty="0">
                <a:solidFill>
                  <a:srgbClr val="FFFFFF"/>
                </a:solidFill>
              </a:rPr>
              <a:t>To change the stereotypes.</a:t>
            </a:r>
            <a:endParaRPr lang="en-US" dirty="0">
              <a:solidFill>
                <a:srgbClr val="FFFFFF"/>
              </a:solidFill>
            </a:endParaRPr>
          </a:p>
        </p:txBody>
      </p:sp>
    </p:spTree>
    <p:extLst>
      <p:ext uri="{BB962C8B-B14F-4D97-AF65-F5344CB8AC3E}">
        <p14:creationId xmlns:p14="http://schemas.microsoft.com/office/powerpoint/2010/main" val="743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271841"/>
            <a:ext cx="2364591" cy="2031325"/>
          </a:xfrm>
          <a:prstGeom prst="rect">
            <a:avLst/>
          </a:prstGeom>
          <a:noFill/>
        </p:spPr>
        <p:txBody>
          <a:bodyPr wrap="square" rtlCol="0">
            <a:spAutoFit/>
          </a:bodyPr>
          <a:lstStyle/>
          <a:p>
            <a:r>
              <a:rPr lang="en-US" dirty="0">
                <a:solidFill>
                  <a:srgbClr val="FFFFFF"/>
                </a:solidFill>
              </a:rPr>
              <a:t>New </a:t>
            </a:r>
            <a:r>
              <a:rPr lang="en-US" dirty="0">
                <a:solidFill>
                  <a:srgbClr val="FFFFFF"/>
                </a:solidFill>
              </a:rPr>
              <a:t>Z</a:t>
            </a:r>
            <a:r>
              <a:rPr lang="en-US" dirty="0">
                <a:solidFill>
                  <a:srgbClr val="FFFFFF"/>
                </a:solidFill>
              </a:rPr>
              <a:t>ealand’s tertiary </a:t>
            </a:r>
            <a:r>
              <a:rPr lang="en-US" dirty="0" err="1">
                <a:solidFill>
                  <a:srgbClr val="FFFFFF"/>
                </a:solidFill>
              </a:rPr>
              <a:t>organisations</a:t>
            </a:r>
            <a:r>
              <a:rPr lang="en-US" dirty="0">
                <a:solidFill>
                  <a:srgbClr val="FFFFFF"/>
                </a:solidFill>
              </a:rPr>
              <a:t> (&amp; schools) are doing good things for student success and are making progress. </a:t>
            </a:r>
            <a:endParaRPr lang="en-US" dirty="0">
              <a:solidFill>
                <a:srgbClr val="FFFFFF"/>
              </a:solidFill>
            </a:endParaRPr>
          </a:p>
          <a:p>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val="3896972184"/>
              </p:ext>
            </p:extLst>
          </p:nvPr>
        </p:nvGraphicFramePr>
        <p:xfrm>
          <a:off x="1488230" y="-17889"/>
          <a:ext cx="10230547" cy="681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312389" y="3063296"/>
            <a:ext cx="2936588" cy="923330"/>
          </a:xfrm>
          <a:prstGeom prst="rect">
            <a:avLst/>
          </a:prstGeom>
        </p:spPr>
        <p:txBody>
          <a:bodyPr wrap="square">
            <a:spAutoFit/>
          </a:bodyPr>
          <a:lstStyle/>
          <a:p>
            <a:r>
              <a:rPr lang="en-US" dirty="0">
                <a:solidFill>
                  <a:srgbClr val="FFFFFF"/>
                </a:solidFill>
              </a:rPr>
              <a:t>The potential for student success in tertiary education has never been greater.</a:t>
            </a:r>
          </a:p>
        </p:txBody>
      </p:sp>
    </p:spTree>
    <p:extLst>
      <p:ext uri="{BB962C8B-B14F-4D97-AF65-F5344CB8AC3E}">
        <p14:creationId xmlns:p14="http://schemas.microsoft.com/office/powerpoint/2010/main" val="238080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17782924"/>
              </p:ext>
            </p:extLst>
          </p:nvPr>
        </p:nvGraphicFramePr>
        <p:xfrm>
          <a:off x="1488230" y="45998"/>
          <a:ext cx="10230547" cy="681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011687" y="2866522"/>
            <a:ext cx="3577115" cy="1477328"/>
          </a:xfrm>
          <a:prstGeom prst="rect">
            <a:avLst/>
          </a:prstGeom>
        </p:spPr>
        <p:txBody>
          <a:bodyPr wrap="square">
            <a:spAutoFit/>
          </a:bodyPr>
          <a:lstStyle/>
          <a:p>
            <a:r>
              <a:rPr lang="en-US" dirty="0">
                <a:solidFill>
                  <a:srgbClr val="FFFFFF"/>
                </a:solidFill>
              </a:rPr>
              <a:t>C</a:t>
            </a:r>
            <a:r>
              <a:rPr lang="en-US" dirty="0">
                <a:solidFill>
                  <a:srgbClr val="FFFFFF"/>
                </a:solidFill>
              </a:rPr>
              <a:t>onventional </a:t>
            </a:r>
            <a:r>
              <a:rPr lang="en-US" dirty="0">
                <a:solidFill>
                  <a:srgbClr val="FFFFFF"/>
                </a:solidFill>
              </a:rPr>
              <a:t>thinking and approaches have not always been up to the task of better serving </a:t>
            </a:r>
            <a:r>
              <a:rPr lang="en-US" dirty="0">
                <a:solidFill>
                  <a:srgbClr val="FFFFFF"/>
                </a:solidFill>
              </a:rPr>
              <a:t>M</a:t>
            </a:r>
            <a:r>
              <a:rPr lang="en-US" sz="1600" dirty="0">
                <a:solidFill>
                  <a:srgbClr val="FFFFFF"/>
                </a:solidFill>
                <a:latin typeface="Arial"/>
                <a:cs typeface="Arial"/>
              </a:rPr>
              <a:t>ā</a:t>
            </a:r>
            <a:r>
              <a:rPr lang="en-US" dirty="0">
                <a:solidFill>
                  <a:srgbClr val="FFFFFF"/>
                </a:solidFill>
              </a:rPr>
              <a:t>ori </a:t>
            </a:r>
            <a:r>
              <a:rPr lang="en-US" dirty="0">
                <a:solidFill>
                  <a:srgbClr val="FFFFFF"/>
                </a:solidFill>
              </a:rPr>
              <a:t>and Pacific learners.</a:t>
            </a:r>
          </a:p>
          <a:p>
            <a:pPr lvl="0"/>
            <a:endParaRPr lang="en-US" dirty="0">
              <a:solidFill>
                <a:srgbClr val="FFFFFF"/>
              </a:solidFill>
            </a:endParaRPr>
          </a:p>
        </p:txBody>
      </p:sp>
    </p:spTree>
    <p:extLst>
      <p:ext uri="{BB962C8B-B14F-4D97-AF65-F5344CB8AC3E}">
        <p14:creationId xmlns:p14="http://schemas.microsoft.com/office/powerpoint/2010/main" val="104847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The Challenge:</a:t>
            </a:r>
            <a:br>
              <a:rPr lang="en-US" dirty="0" smtClean="0">
                <a:solidFill>
                  <a:srgbClr val="FFFFFF"/>
                </a:solidFill>
              </a:rPr>
            </a:br>
            <a:r>
              <a:rPr lang="en-US" dirty="0" smtClean="0">
                <a:solidFill>
                  <a:srgbClr val="FFFFFF"/>
                </a:solidFill>
              </a:rPr>
              <a:t>To accelerate the pace of change</a:t>
            </a:r>
            <a:endParaRPr lang="en-US" dirty="0">
              <a:solidFill>
                <a:srgbClr val="FFFFFF"/>
              </a:solidFill>
            </a:endParaRPr>
          </a:p>
        </p:txBody>
      </p:sp>
      <p:pic>
        <p:nvPicPr>
          <p:cNvPr id="5" name="Picture 4" descr="Screen Shot 2019-08-05 at 9.11.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64" y="1664245"/>
            <a:ext cx="7883066" cy="5216521"/>
          </a:xfrm>
          <a:prstGeom prst="rect">
            <a:avLst/>
          </a:prstGeom>
        </p:spPr>
      </p:pic>
    </p:spTree>
    <p:extLst>
      <p:ext uri="{BB962C8B-B14F-4D97-AF65-F5344CB8AC3E}">
        <p14:creationId xmlns:p14="http://schemas.microsoft.com/office/powerpoint/2010/main" val="234534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48006"/>
            <a:ext cx="8686800" cy="5930854"/>
          </a:xfrm>
        </p:spPr>
        <p:txBody>
          <a:bodyPr>
            <a:normAutofit fontScale="55000" lnSpcReduction="20000"/>
          </a:bodyPr>
          <a:lstStyle/>
          <a:p>
            <a:pPr marL="0" indent="0">
              <a:buNone/>
            </a:pPr>
            <a:endParaRPr lang="en-US" sz="3800" dirty="0">
              <a:solidFill>
                <a:srgbClr val="FFFFFF"/>
              </a:solidFill>
              <a:latin typeface="Arial"/>
              <a:cs typeface="Arial"/>
            </a:endParaRPr>
          </a:p>
          <a:p>
            <a:pPr marL="0" indent="0">
              <a:buNone/>
            </a:pPr>
            <a:r>
              <a:rPr lang="en-US" sz="5100" b="1" dirty="0">
                <a:solidFill>
                  <a:schemeClr val="accent6"/>
                </a:solidFill>
                <a:latin typeface="Arial"/>
                <a:cs typeface="Arial"/>
              </a:rPr>
              <a:t>Higher Education policy matters</a:t>
            </a:r>
          </a:p>
          <a:p>
            <a:pPr marL="0" indent="0">
              <a:buNone/>
            </a:pPr>
            <a:endParaRPr lang="en-US" sz="3800" b="1" dirty="0">
              <a:solidFill>
                <a:srgbClr val="FFFFFF"/>
              </a:solidFill>
              <a:latin typeface="Arial"/>
              <a:cs typeface="Arial"/>
            </a:endParaRPr>
          </a:p>
          <a:p>
            <a:pPr marL="0" indent="0">
              <a:buNone/>
            </a:pPr>
            <a:r>
              <a:rPr lang="en-US" sz="3800" b="1" dirty="0">
                <a:solidFill>
                  <a:srgbClr val="FFFFFF"/>
                </a:solidFill>
                <a:latin typeface="Arial"/>
                <a:cs typeface="Arial"/>
              </a:rPr>
              <a:t>Why:</a:t>
            </a:r>
          </a:p>
          <a:p>
            <a:pPr marL="0" indent="0">
              <a:buNone/>
            </a:pPr>
            <a:endParaRPr lang="en-US" sz="3800" b="1" dirty="0">
              <a:solidFill>
                <a:srgbClr val="FFFFFF"/>
              </a:solidFill>
              <a:latin typeface="Arial"/>
              <a:cs typeface="Arial"/>
            </a:endParaRPr>
          </a:p>
          <a:p>
            <a:r>
              <a:rPr lang="en-US" sz="3800" dirty="0">
                <a:solidFill>
                  <a:srgbClr val="FFFFFF"/>
                </a:solidFill>
                <a:latin typeface="Arial"/>
                <a:cs typeface="Arial"/>
              </a:rPr>
              <a:t>An </a:t>
            </a:r>
            <a:r>
              <a:rPr lang="en-US" sz="3800" dirty="0">
                <a:solidFill>
                  <a:srgbClr val="FFFFFF"/>
                </a:solidFill>
                <a:latin typeface="Arial"/>
                <a:cs typeface="Arial"/>
              </a:rPr>
              <a:t>education system that delivers equitable </a:t>
            </a:r>
            <a:br>
              <a:rPr lang="en-US" sz="3800" dirty="0">
                <a:solidFill>
                  <a:srgbClr val="FFFFFF"/>
                </a:solidFill>
                <a:latin typeface="Arial"/>
                <a:cs typeface="Arial"/>
              </a:rPr>
            </a:br>
            <a:r>
              <a:rPr lang="en-US" sz="3800" dirty="0">
                <a:solidFill>
                  <a:srgbClr val="FFFFFF"/>
                </a:solidFill>
                <a:latin typeface="Arial"/>
                <a:cs typeface="Arial"/>
              </a:rPr>
              <a:t>and excellent </a:t>
            </a:r>
            <a:r>
              <a:rPr lang="en-US" sz="3800" dirty="0">
                <a:solidFill>
                  <a:srgbClr val="FFFFFF"/>
                </a:solidFill>
                <a:latin typeface="Arial"/>
                <a:cs typeface="Arial"/>
              </a:rPr>
              <a:t>outcomes.</a:t>
            </a:r>
          </a:p>
          <a:p>
            <a:pPr marL="0" indent="0">
              <a:buNone/>
            </a:pPr>
            <a:endParaRPr lang="en-US" sz="3800" b="1" dirty="0">
              <a:solidFill>
                <a:srgbClr val="FFFFFF"/>
              </a:solidFill>
              <a:latin typeface="Arial"/>
              <a:cs typeface="Arial"/>
            </a:endParaRPr>
          </a:p>
          <a:p>
            <a:pPr marL="0" indent="0">
              <a:buNone/>
            </a:pPr>
            <a:r>
              <a:rPr lang="en-US" sz="3800" b="1" dirty="0">
                <a:solidFill>
                  <a:srgbClr val="FFFFFF"/>
                </a:solidFill>
                <a:latin typeface="Arial"/>
                <a:cs typeface="Arial"/>
              </a:rPr>
              <a:t>How: </a:t>
            </a:r>
          </a:p>
          <a:p>
            <a:r>
              <a:rPr lang="en-US" sz="3800" dirty="0">
                <a:solidFill>
                  <a:srgbClr val="FFFFFF"/>
                </a:solidFill>
                <a:latin typeface="Arial"/>
                <a:cs typeface="Arial"/>
              </a:rPr>
              <a:t>A tertiary education system that works for everyone.</a:t>
            </a:r>
          </a:p>
          <a:p>
            <a:pPr marL="0" indent="0">
              <a:buNone/>
            </a:pPr>
            <a:endParaRPr lang="en-US" sz="3800" dirty="0">
              <a:solidFill>
                <a:srgbClr val="FFFFFF"/>
              </a:solidFill>
              <a:latin typeface="Arial"/>
              <a:cs typeface="Arial"/>
            </a:endParaRPr>
          </a:p>
          <a:p>
            <a:pPr marL="0" indent="0">
              <a:buNone/>
            </a:pPr>
            <a:r>
              <a:rPr lang="en-US" sz="3800" b="1" dirty="0">
                <a:solidFill>
                  <a:srgbClr val="FFFFFF"/>
                </a:solidFill>
                <a:latin typeface="Arial"/>
                <a:cs typeface="Arial"/>
              </a:rPr>
              <a:t>What: </a:t>
            </a:r>
          </a:p>
          <a:p>
            <a:r>
              <a:rPr lang="en-US" sz="3800" dirty="0">
                <a:solidFill>
                  <a:srgbClr val="FFFFFF"/>
                </a:solidFill>
                <a:latin typeface="Arial"/>
                <a:cs typeface="Arial"/>
              </a:rPr>
              <a:t>Within </a:t>
            </a:r>
            <a:r>
              <a:rPr lang="en-US" sz="3800" dirty="0">
                <a:solidFill>
                  <a:srgbClr val="FFFFFF"/>
                </a:solidFill>
                <a:latin typeface="Arial"/>
                <a:cs typeface="Arial"/>
              </a:rPr>
              <a:t>five years we intend to </a:t>
            </a:r>
            <a:r>
              <a:rPr lang="en-US" sz="3800" dirty="0">
                <a:solidFill>
                  <a:srgbClr val="FFFFFF"/>
                </a:solidFill>
                <a:latin typeface="Arial"/>
                <a:cs typeface="Arial"/>
              </a:rPr>
              <a:t>achieve participation </a:t>
            </a:r>
            <a:r>
              <a:rPr lang="en-US" sz="3800" dirty="0">
                <a:solidFill>
                  <a:srgbClr val="FFFFFF"/>
                </a:solidFill>
                <a:latin typeface="Arial"/>
                <a:cs typeface="Arial"/>
              </a:rPr>
              <a:t>and completion patterns </a:t>
            </a:r>
            <a:r>
              <a:rPr lang="en-US" sz="3800" dirty="0">
                <a:solidFill>
                  <a:srgbClr val="FFFFFF"/>
                </a:solidFill>
                <a:latin typeface="Arial"/>
                <a:cs typeface="Arial"/>
              </a:rPr>
              <a:t>for Māori </a:t>
            </a:r>
            <a:r>
              <a:rPr lang="en-US" sz="3800" dirty="0">
                <a:solidFill>
                  <a:srgbClr val="FFFFFF"/>
                </a:solidFill>
                <a:latin typeface="Arial"/>
                <a:cs typeface="Arial"/>
              </a:rPr>
              <a:t>and </a:t>
            </a:r>
            <a:r>
              <a:rPr lang="en-US" sz="3800" dirty="0" err="1">
                <a:solidFill>
                  <a:srgbClr val="FFFFFF"/>
                </a:solidFill>
                <a:latin typeface="Arial"/>
                <a:cs typeface="Arial"/>
              </a:rPr>
              <a:t>Pasifika</a:t>
            </a:r>
            <a:r>
              <a:rPr lang="en-US" sz="3800" dirty="0">
                <a:solidFill>
                  <a:srgbClr val="FFFFFF"/>
                </a:solidFill>
                <a:latin typeface="Arial"/>
                <a:cs typeface="Arial"/>
              </a:rPr>
              <a:t> that are the same as </a:t>
            </a:r>
            <a:r>
              <a:rPr lang="en-US" sz="3800" dirty="0">
                <a:solidFill>
                  <a:srgbClr val="FFFFFF"/>
                </a:solidFill>
                <a:latin typeface="Arial"/>
                <a:cs typeface="Arial"/>
              </a:rPr>
              <a:t>for other </a:t>
            </a:r>
            <a:r>
              <a:rPr lang="en-US" sz="3800" dirty="0">
                <a:solidFill>
                  <a:srgbClr val="FFFFFF"/>
                </a:solidFill>
                <a:latin typeface="Arial"/>
                <a:cs typeface="Arial"/>
              </a:rPr>
              <a:t>New </a:t>
            </a:r>
            <a:r>
              <a:rPr lang="en-US" sz="3800" dirty="0">
                <a:solidFill>
                  <a:srgbClr val="FFFFFF"/>
                </a:solidFill>
                <a:latin typeface="Arial"/>
                <a:cs typeface="Arial"/>
              </a:rPr>
              <a:t>Zealanders in the system </a:t>
            </a:r>
          </a:p>
          <a:p>
            <a:pPr marL="0" indent="0">
              <a:buNone/>
            </a:pPr>
            <a:endParaRPr lang="en-US" sz="3800" dirty="0">
              <a:solidFill>
                <a:srgbClr val="FFFFFF"/>
              </a:solidFill>
              <a:latin typeface="Arial"/>
              <a:cs typeface="Arial"/>
            </a:endParaRPr>
          </a:p>
          <a:p>
            <a:pPr marL="0" indent="0">
              <a:buNone/>
            </a:pPr>
            <a:r>
              <a:rPr lang="en-US" sz="3300" dirty="0">
                <a:solidFill>
                  <a:srgbClr val="FFFFFF"/>
                </a:solidFill>
                <a:latin typeface="Arial"/>
                <a:cs typeface="Arial"/>
              </a:rPr>
              <a:t>	</a:t>
            </a:r>
            <a:r>
              <a:rPr lang="en-US" sz="3300" dirty="0">
                <a:solidFill>
                  <a:srgbClr val="FFFFFF"/>
                </a:solidFill>
                <a:latin typeface="Arial"/>
                <a:cs typeface="Arial"/>
              </a:rPr>
              <a:t>							</a:t>
            </a:r>
            <a:r>
              <a:rPr lang="en-US" sz="2900" i="1" dirty="0">
                <a:solidFill>
                  <a:srgbClr val="FFFFFF"/>
                </a:solidFill>
                <a:latin typeface="Arial"/>
                <a:cs typeface="Arial"/>
              </a:rPr>
              <a:t>TEC briefing to the incoming Minister, 2017</a:t>
            </a:r>
            <a:r>
              <a:rPr lang="en-US" sz="2900" i="1" dirty="0"/>
              <a:t>Zealanders</a:t>
            </a:r>
            <a:endParaRPr lang="en-US" sz="3300" i="1" dirty="0"/>
          </a:p>
          <a:p>
            <a:r>
              <a:rPr lang="en-US" dirty="0" smtClean="0"/>
              <a:t>in </a:t>
            </a:r>
            <a:r>
              <a:rPr lang="en-US" dirty="0"/>
              <a:t>the tertiary</a:t>
            </a:r>
          </a:p>
          <a:p>
            <a:endParaRPr lang="en-US" dirty="0"/>
          </a:p>
        </p:txBody>
      </p:sp>
    </p:spTree>
    <p:extLst>
      <p:ext uri="{BB962C8B-B14F-4D97-AF65-F5344CB8AC3E}">
        <p14:creationId xmlns:p14="http://schemas.microsoft.com/office/powerpoint/2010/main" val="62233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DC4691BF00A443899034738234036697" version="1.0.0">
  <systemFields>
    <field name="Objective-Id">
      <value order="0">A1457382</value>
    </field>
    <field name="Objective-Title">
      <value order="0">5 Oritetanga Hui Student Success Conference 060719</value>
    </field>
    <field name="Objective-Description">
      <value order="0"/>
    </field>
    <field name="Objective-CreationStamp">
      <value order="0">2019-08-06T21:08:13Z</value>
    </field>
    <field name="Objective-IsApproved">
      <value order="0">false</value>
    </field>
    <field name="Objective-IsPublished">
      <value order="0">false</value>
    </field>
    <field name="Objective-DatePublished">
      <value order="0"/>
    </field>
    <field name="Objective-ModificationStamp">
      <value order="0">2019-08-12T21:59:46Z</value>
    </field>
    <field name="Objective-Owner">
      <value order="0">Lisa Eames</value>
    </field>
    <field name="Objective-Path">
      <value order="0">Objective Global Folder:TEC Global Folder:Career Development:Deliveries:Products and Services:Products and Events:Events:Oritetanga Event:Presentations from conference</value>
    </field>
    <field name="Objective-Parent">
      <value order="0">Presentations from conference</value>
    </field>
    <field name="Objective-State">
      <value order="0">Being Drafted</value>
    </field>
    <field name="Objective-VersionId">
      <value order="0">vA3226363</value>
    </field>
    <field name="Objective-Version">
      <value order="0">0.1</value>
    </field>
    <field name="Objective-VersionNumber">
      <value order="0">1</value>
    </field>
    <field name="Objective-VersionComment">
      <value order="0"/>
    </field>
    <field name="Objective-FileNumber">
      <value order="0">qA124798</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Props/app.xml><?xml version="1.0" encoding="utf-8"?>
<Properties xmlns="http://schemas.openxmlformats.org/officeDocument/2006/extended-properties" xmlns:vt="http://schemas.openxmlformats.org/officeDocument/2006/docPropsVTypes">
  <TotalTime>779</TotalTime>
  <Words>1950</Words>
  <Application>Microsoft Office PowerPoint</Application>
  <PresentationFormat>Widescreen</PresentationFormat>
  <Paragraphs>301</Paragraphs>
  <Slides>30</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Mangal</vt:lpstr>
      <vt:lpstr>Office Theme</vt:lpstr>
      <vt:lpstr>PowerPoint Presentation</vt:lpstr>
      <vt:lpstr>PowerPoint Presentation</vt:lpstr>
      <vt:lpstr>PowerPoint Presentation</vt:lpstr>
      <vt:lpstr>PowerPoint Presentation</vt:lpstr>
      <vt:lpstr>Success</vt:lpstr>
      <vt:lpstr>PowerPoint Presentation</vt:lpstr>
      <vt:lpstr>PowerPoint Presentation</vt:lpstr>
      <vt:lpstr>The Challenge: To accelerate the pace of change</vt:lpstr>
      <vt:lpstr>PowerPoint Presentation</vt:lpstr>
      <vt:lpstr>Shifting from  </vt:lpstr>
      <vt:lpstr>PowerPoint Presentation</vt:lpstr>
      <vt:lpstr>Outcomes pathway</vt:lpstr>
      <vt:lpstr>PowerPoint Presentation</vt:lpstr>
      <vt:lpstr>Outcomes pathway</vt:lpstr>
      <vt:lpstr>Partnership pathway</vt:lpstr>
      <vt:lpstr>Research pathways</vt:lpstr>
      <vt:lpstr>Innovation Pathways</vt:lpstr>
      <vt:lpstr>Innovation Pathways</vt:lpstr>
      <vt:lpstr>Innovation Pathways</vt:lpstr>
      <vt:lpstr>PowerPoint Presentation</vt:lpstr>
      <vt:lpstr>Shifting from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Airini</dc:creator>
  <cp:lastModifiedBy>Lisa Eames</cp:lastModifiedBy>
  <cp:revision>99</cp:revision>
  <dcterms:created xsi:type="dcterms:W3CDTF">2019-08-05T06:01:08Z</dcterms:created>
  <dcterms:modified xsi:type="dcterms:W3CDTF">2019-08-05T21:08:04Z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A1457382</vt:lpwstr>
  </property>
  <property fmtid="{D5CDD505-2E9C-101B-9397-08002B2CF9AE}" pid="4" name="Objective-Title">
    <vt:lpwstr>5 Oritetanga Hui Student Success Conference 060719</vt:lpwstr>
  </property>
  <property fmtid="{D5CDD505-2E9C-101B-9397-08002B2CF9AE}" pid="5" name="Objective-Description">
    <vt:lpwstr/>
  </property>
  <property fmtid="{D5CDD505-2E9C-101B-9397-08002B2CF9AE}" pid="6" name="Objective-CreationStamp">
    <vt:filetime>2019-08-06T21:08:13Z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2019-08-12T21:59:46Z</vt:filetime>
  </property>
  <property fmtid="{D5CDD505-2E9C-101B-9397-08002B2CF9AE}" pid="11" name="Objective-Owner">
    <vt:lpwstr>Lisa Eames</vt:lpwstr>
  </property>
  <property fmtid="{D5CDD505-2E9C-101B-9397-08002B2CF9AE}" pid="12" name="Objective-Path">
    <vt:lpwstr>Objective Global Folder:TEC Global Folder:Career Development:Deliveries:Products and Services:Products and Events:Events:Oritetanga Event:Presentations from conference</vt:lpwstr>
  </property>
  <property fmtid="{D5CDD505-2E9C-101B-9397-08002B2CF9AE}" pid="13" name="Objective-Parent">
    <vt:lpwstr>Presentations from conference</vt:lpwstr>
  </property>
  <property fmtid="{D5CDD505-2E9C-101B-9397-08002B2CF9AE}" pid="14" name="Objective-State">
    <vt:lpwstr>Being Drafted</vt:lpwstr>
  </property>
  <property fmtid="{D5CDD505-2E9C-101B-9397-08002B2CF9AE}" pid="15" name="Objective-VersionId">
    <vt:lpwstr>vA3226363</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qA124798</vt:lpwstr>
  </property>
  <property fmtid="{D5CDD505-2E9C-101B-9397-08002B2CF9AE}" pid="20" name="Objective-Classification">
    <vt:lpwstr/>
  </property>
  <property fmtid="{D5CDD505-2E9C-101B-9397-08002B2CF9AE}" pid="21" name="Objective-Caveats">
    <vt:lpwstr/>
  </property>
  <property fmtid="{D5CDD505-2E9C-101B-9397-08002B2CF9AE}" pid="22" name="Objective-Fund Name">
    <vt:lpwstr/>
  </property>
  <property fmtid="{D5CDD505-2E9C-101B-9397-08002B2CF9AE}" pid="23" name="Objective-Sub Sector">
    <vt:lpwstr/>
  </property>
  <property fmtid="{D5CDD505-2E9C-101B-9397-08002B2CF9AE}" pid="24" name="Objective-Reference">
    <vt:lpwstr/>
  </property>
  <property fmtid="{D5CDD505-2E9C-101B-9397-08002B2CF9AE}" pid="25" name="Objective-Financial Year">
    <vt:lpwstr/>
  </property>
  <property fmtid="{D5CDD505-2E9C-101B-9397-08002B2CF9AE}" pid="26" name="Objective-EDUMIS Number">
    <vt:lpwstr/>
  </property>
  <property fmtid="{D5CDD505-2E9C-101B-9397-08002B2CF9AE}" pid="27" name="Objective-Action">
    <vt:lpwstr/>
  </property>
  <property fmtid="{D5CDD505-2E9C-101B-9397-08002B2CF9AE}" pid="28" name="Objective-Calendar Year">
    <vt:lpwstr/>
  </property>
  <property fmtid="{D5CDD505-2E9C-101B-9397-08002B2CF9AE}" pid="29" name="Objective-Date">
    <vt:lpwstr/>
  </property>
  <property fmtid="{D5CDD505-2E9C-101B-9397-08002B2CF9AE}" pid="30" name="Objective-Responsible">
    <vt:lpwstr/>
  </property>
</Properties>
</file>