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9"/>
  </p:notesMasterIdLst>
  <p:sldIdLst>
    <p:sldId id="256" r:id="rId3"/>
    <p:sldId id="260" r:id="rId4"/>
    <p:sldId id="261" r:id="rId5"/>
    <p:sldId id="272" r:id="rId6"/>
    <p:sldId id="271" r:id="rId7"/>
    <p:sldId id="263" r:id="rId8"/>
    <p:sldId id="264" r:id="rId9"/>
    <p:sldId id="266" r:id="rId10"/>
    <p:sldId id="265" r:id="rId11"/>
    <p:sldId id="268" r:id="rId12"/>
    <p:sldId id="269" r:id="rId13"/>
    <p:sldId id="270" r:id="rId14"/>
    <p:sldId id="274" r:id="rId15"/>
    <p:sldId id="276" r:id="rId16"/>
    <p:sldId id="275"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5">
          <p15:clr>
            <a:srgbClr val="A4A3A4"/>
          </p15:clr>
        </p15:guide>
        <p15:guide id="2" pos="2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4" d="100"/>
          <a:sy n="74" d="100"/>
        </p:scale>
        <p:origin x="1446" y="66"/>
      </p:cViewPr>
      <p:guideLst>
        <p:guide orient="horz" pos="2255"/>
        <p:guide pos="2908"/>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1.xml" Id="rId3" /><Relationship Type="http://schemas.openxmlformats.org/officeDocument/2006/relationships/viewProps" Target="viewProps.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presProps" Target="presProps.xml" Id="rId20" /><Relationship Type="http://schemas.openxmlformats.org/officeDocument/2006/relationships/slide" Target="slides/slide4.xml" Id="rId6" /><Relationship Type="http://schemas.openxmlformats.org/officeDocument/2006/relationships/slide" Target="slides/slide9.xml" Id="rId11" /><Relationship Type="http://schemas.microsoft.com/office/2016/11/relationships/changesInfo" Target="changesInfos/changesInfo1.xml" Id="rId24"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tableStyles" Target="tableStyles.xml" Id="rId23" /><Relationship Type="http://schemas.openxmlformats.org/officeDocument/2006/relationships/slide" Target="slides/slide8.xml" Id="rId10" /><Relationship Type="http://schemas.openxmlformats.org/officeDocument/2006/relationships/notesMaster" Target="notesMasters/notesMaster1.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theme" Target="theme/theme1.xml" Id="rId22" /><Relationship Type="http://schemas.openxmlformats.org/officeDocument/2006/relationships/customXml" Target="/customXML/item2.xml" Id="Re614a201a3a8401f"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6CCD13C-E332-4273-9AA8-DD6A16DB6193}"/>
    <pc:docChg chg="modSld">
      <pc:chgData name="" userId="" providerId="" clId="Web-{E6CCD13C-E332-4273-9AA8-DD6A16DB6193}" dt="2018-09-27T00:38:55.324" v="19"/>
      <pc:docMkLst>
        <pc:docMk/>
      </pc:docMkLst>
      <pc:sldChg chg="delSp">
        <pc:chgData name="" userId="" providerId="" clId="Web-{E6CCD13C-E332-4273-9AA8-DD6A16DB6193}" dt="2018-09-27T00:34:25.314" v="1"/>
        <pc:sldMkLst>
          <pc:docMk/>
          <pc:sldMk cId="331199498" sldId="256"/>
        </pc:sldMkLst>
        <pc:picChg chg="del">
          <ac:chgData name="" userId="" providerId="" clId="Web-{E6CCD13C-E332-4273-9AA8-DD6A16DB6193}" dt="2018-09-27T00:34:23.627" v="0"/>
          <ac:picMkLst>
            <pc:docMk/>
            <pc:sldMk cId="331199498" sldId="256"/>
            <ac:picMk id="9" creationId="{00000000-0000-0000-0000-000000000000}"/>
          </ac:picMkLst>
        </pc:picChg>
        <pc:picChg chg="del">
          <ac:chgData name="" userId="" providerId="" clId="Web-{E6CCD13C-E332-4273-9AA8-DD6A16DB6193}" dt="2018-09-27T00:34:25.314" v="1"/>
          <ac:picMkLst>
            <pc:docMk/>
            <pc:sldMk cId="331199498" sldId="256"/>
            <ac:picMk id="10" creationId="{00000000-0000-0000-0000-000000000000}"/>
          </ac:picMkLst>
        </pc:picChg>
      </pc:sldChg>
      <pc:sldChg chg="delSp">
        <pc:chgData name="" userId="" providerId="" clId="Web-{E6CCD13C-E332-4273-9AA8-DD6A16DB6193}" dt="2018-09-27T00:34:31.111" v="3"/>
        <pc:sldMkLst>
          <pc:docMk/>
          <pc:sldMk cId="109515244" sldId="257"/>
        </pc:sldMkLst>
        <pc:picChg chg="del">
          <ac:chgData name="" userId="" providerId="" clId="Web-{E6CCD13C-E332-4273-9AA8-DD6A16DB6193}" dt="2018-09-27T00:34:29.845" v="2"/>
          <ac:picMkLst>
            <pc:docMk/>
            <pc:sldMk cId="109515244" sldId="257"/>
            <ac:picMk id="3" creationId="{00000000-0000-0000-0000-000000000000}"/>
          </ac:picMkLst>
        </pc:picChg>
        <pc:picChg chg="del">
          <ac:chgData name="" userId="" providerId="" clId="Web-{E6CCD13C-E332-4273-9AA8-DD6A16DB6193}" dt="2018-09-27T00:34:31.111" v="3"/>
          <ac:picMkLst>
            <pc:docMk/>
            <pc:sldMk cId="109515244" sldId="257"/>
            <ac:picMk id="4" creationId="{00000000-0000-0000-0000-000000000000}"/>
          </ac:picMkLst>
        </pc:picChg>
      </pc:sldChg>
      <pc:sldChg chg="delSp modSp">
        <pc:chgData name="" userId="" providerId="" clId="Web-{E6CCD13C-E332-4273-9AA8-DD6A16DB6193}" dt="2018-09-27T00:38:55.324" v="19"/>
        <pc:sldMkLst>
          <pc:docMk/>
          <pc:sldMk cId="3507701079" sldId="259"/>
        </pc:sldMkLst>
        <pc:picChg chg="del mod">
          <ac:chgData name="" userId="" providerId="" clId="Web-{E6CCD13C-E332-4273-9AA8-DD6A16DB6193}" dt="2018-09-27T00:38:55.324" v="19"/>
          <ac:picMkLst>
            <pc:docMk/>
            <pc:sldMk cId="3507701079" sldId="259"/>
            <ac:picMk id="3" creationId="{00000000-0000-0000-0000-000000000000}"/>
          </ac:picMkLst>
        </pc:picChg>
        <pc:picChg chg="mod">
          <ac:chgData name="" userId="" providerId="" clId="Web-{E6CCD13C-E332-4273-9AA8-DD6A16DB6193}" dt="2018-09-27T00:37:00.211" v="14" actId="1076"/>
          <ac:picMkLst>
            <pc:docMk/>
            <pc:sldMk cId="3507701079" sldId="259"/>
            <ac:picMk id="5" creationId="{00000000-0000-0000-0000-000000000000}"/>
          </ac:picMkLst>
        </pc:picChg>
      </pc:sldChg>
      <pc:sldChg chg="modSp">
        <pc:chgData name="" userId="" providerId="" clId="Web-{E6CCD13C-E332-4273-9AA8-DD6A16DB6193}" dt="2018-09-27T00:36:47.882" v="13" actId="1076"/>
        <pc:sldMkLst>
          <pc:docMk/>
          <pc:sldMk cId="120400087" sldId="260"/>
        </pc:sldMkLst>
        <pc:picChg chg="mod">
          <ac:chgData name="" userId="" providerId="" clId="Web-{E6CCD13C-E332-4273-9AA8-DD6A16DB6193}" dt="2018-09-27T00:36:47.882" v="13" actId="1076"/>
          <ac:picMkLst>
            <pc:docMk/>
            <pc:sldMk cId="120400087" sldId="260"/>
            <ac:picMk id="5" creationId="{00000000-0000-0000-0000-000000000000}"/>
          </ac:picMkLst>
        </pc:picChg>
      </pc:sldChg>
      <pc:sldChg chg="modSp">
        <pc:chgData name="" userId="" providerId="" clId="Web-{E6CCD13C-E332-4273-9AA8-DD6A16DB6193}" dt="2018-09-27T00:37:54.713" v="17" actId="14100"/>
        <pc:sldMkLst>
          <pc:docMk/>
          <pc:sldMk cId="699678463" sldId="261"/>
        </pc:sldMkLst>
        <pc:picChg chg="mod">
          <ac:chgData name="" userId="" providerId="" clId="Web-{E6CCD13C-E332-4273-9AA8-DD6A16DB6193}" dt="2018-09-27T00:37:54.713" v="17" actId="14100"/>
          <ac:picMkLst>
            <pc:docMk/>
            <pc:sldMk cId="699678463" sldId="261"/>
            <ac:picMk id="5"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Sheet1!$A$2:$A$18</c:f>
              <c:numCache>
                <c:formatCode>General</c:formatCode>
                <c:ptCount val="17"/>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numCache>
            </c:numRef>
          </c:cat>
          <c:val>
            <c:numRef>
              <c:f>Sheet1!$B$2:$B$18</c:f>
              <c:numCache>
                <c:formatCode>General</c:formatCode>
                <c:ptCount val="17"/>
                <c:pt idx="0">
                  <c:v>1427</c:v>
                </c:pt>
                <c:pt idx="1">
                  <c:v>1161</c:v>
                </c:pt>
                <c:pt idx="2">
                  <c:v>1087</c:v>
                </c:pt>
                <c:pt idx="3">
                  <c:v>975</c:v>
                </c:pt>
                <c:pt idx="4">
                  <c:v>885</c:v>
                </c:pt>
                <c:pt idx="5">
                  <c:v>798</c:v>
                </c:pt>
                <c:pt idx="6">
                  <c:v>722</c:v>
                </c:pt>
                <c:pt idx="7">
                  <c:v>667</c:v>
                </c:pt>
                <c:pt idx="8">
                  <c:v>653</c:v>
                </c:pt>
                <c:pt idx="9">
                  <c:v>679</c:v>
                </c:pt>
                <c:pt idx="10">
                  <c:v>685</c:v>
                </c:pt>
                <c:pt idx="11">
                  <c:v>663</c:v>
                </c:pt>
                <c:pt idx="12">
                  <c:v>664</c:v>
                </c:pt>
                <c:pt idx="13">
                  <c:v>737</c:v>
                </c:pt>
                <c:pt idx="14">
                  <c:v>599</c:v>
                </c:pt>
                <c:pt idx="15">
                  <c:v>533</c:v>
                </c:pt>
                <c:pt idx="16">
                  <c:v>525</c:v>
                </c:pt>
              </c:numCache>
            </c:numRef>
          </c:val>
          <c:extLst xmlns:c16r2="http://schemas.microsoft.com/office/drawing/2015/06/chart">
            <c:ext xmlns:c16="http://schemas.microsoft.com/office/drawing/2014/chart" uri="{C3380CC4-5D6E-409C-BE32-E72D297353CC}">
              <c16:uniqueId val="{00000000-B4AB-43EB-B253-521A7F2C96FD}"/>
            </c:ext>
          </c:extLst>
        </c:ser>
        <c:ser>
          <c:idx val="1"/>
          <c:order val="1"/>
          <c:tx>
            <c:strRef>
              <c:f>Sheet1!$C$1</c:f>
              <c:strCache>
                <c:ptCount val="1"/>
                <c:pt idx="0">
                  <c:v>Series 2</c:v>
                </c:pt>
              </c:strCache>
            </c:strRef>
          </c:tx>
          <c:spPr>
            <a:solidFill>
              <a:schemeClr val="accent4"/>
            </a:solidFill>
            <a:ln>
              <a:noFill/>
            </a:ln>
            <a:effectLst/>
          </c:spPr>
          <c:invertIfNegative val="0"/>
          <c:cat>
            <c:numRef>
              <c:f>Sheet1!$A$2:$A$18</c:f>
              <c:numCache>
                <c:formatCode>General</c:formatCode>
                <c:ptCount val="17"/>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numCache>
            </c:numRef>
          </c:cat>
          <c:val>
            <c:numRef>
              <c:f>Sheet1!$C$2:$C$18</c:f>
              <c:numCache>
                <c:formatCode>General</c:formatCode>
                <c:ptCount val="17"/>
              </c:numCache>
            </c:numRef>
          </c:val>
          <c:extLst xmlns:c16r2="http://schemas.microsoft.com/office/drawing/2015/06/chart">
            <c:ext xmlns:c16="http://schemas.microsoft.com/office/drawing/2014/chart" uri="{C3380CC4-5D6E-409C-BE32-E72D297353CC}">
              <c16:uniqueId val="{00000001-B4AB-43EB-B253-521A7F2C96FD}"/>
            </c:ext>
          </c:extLst>
        </c:ser>
        <c:ser>
          <c:idx val="2"/>
          <c:order val="2"/>
          <c:tx>
            <c:strRef>
              <c:f>Sheet1!$D$1</c:f>
              <c:strCache>
                <c:ptCount val="1"/>
                <c:pt idx="0">
                  <c:v>Series 3</c:v>
                </c:pt>
              </c:strCache>
            </c:strRef>
          </c:tx>
          <c:spPr>
            <a:solidFill>
              <a:schemeClr val="accent6"/>
            </a:solidFill>
            <a:ln>
              <a:noFill/>
            </a:ln>
            <a:effectLst/>
          </c:spPr>
          <c:invertIfNegative val="0"/>
          <c:cat>
            <c:numRef>
              <c:f>Sheet1!$A$2:$A$18</c:f>
              <c:numCache>
                <c:formatCode>General</c:formatCode>
                <c:ptCount val="17"/>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numCache>
            </c:numRef>
          </c:cat>
          <c:val>
            <c:numRef>
              <c:f>Sheet1!$D$2:$D$18</c:f>
              <c:numCache>
                <c:formatCode>General</c:formatCode>
                <c:ptCount val="17"/>
              </c:numCache>
            </c:numRef>
          </c:val>
          <c:extLst xmlns:c16r2="http://schemas.microsoft.com/office/drawing/2015/06/chart">
            <c:ext xmlns:c16="http://schemas.microsoft.com/office/drawing/2014/chart" uri="{C3380CC4-5D6E-409C-BE32-E72D297353CC}">
              <c16:uniqueId val="{00000002-B4AB-43EB-B253-521A7F2C96FD}"/>
            </c:ext>
          </c:extLst>
        </c:ser>
        <c:dLbls>
          <c:showLegendKey val="0"/>
          <c:showVal val="0"/>
          <c:showCatName val="0"/>
          <c:showSerName val="0"/>
          <c:showPercent val="0"/>
          <c:showBubbleSize val="0"/>
        </c:dLbls>
        <c:gapWidth val="219"/>
        <c:overlap val="-27"/>
        <c:axId val="477757512"/>
        <c:axId val="477756728"/>
      </c:barChart>
      <c:catAx>
        <c:axId val="47775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756728"/>
        <c:crosses val="autoZero"/>
        <c:auto val="1"/>
        <c:lblAlgn val="ctr"/>
        <c:lblOffset val="100"/>
        <c:noMultiLvlLbl val="0"/>
      </c:catAx>
      <c:valAx>
        <c:axId val="477756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757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sz="2800" dirty="0">
                <a:solidFill>
                  <a:schemeClr val="bg1"/>
                </a:solidFill>
              </a:rPr>
              <a:t>Types of disability/impairment identified by students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6600"/>
            </a:solidFill>
            <a:ln>
              <a:noFill/>
            </a:ln>
            <a:effectLst/>
          </c:spPr>
          <c:invertIfNegative val="0"/>
          <c:cat>
            <c:strRef>
              <c:f>Sheet1!$A$2:$A$13</c:f>
              <c:strCache>
                <c:ptCount val="12"/>
                <c:pt idx="0">
                  <c:v>Blind</c:v>
                </c:pt>
                <c:pt idx="1">
                  <c:v>Deaf</c:v>
                </c:pt>
                <c:pt idx="2">
                  <c:v>Head injury</c:v>
                </c:pt>
                <c:pt idx="3">
                  <c:v>Medical</c:v>
                </c:pt>
                <c:pt idx="4">
                  <c:v>Mental Health</c:v>
                </c:pt>
                <c:pt idx="5">
                  <c:v>Physical/Mobility</c:v>
                </c:pt>
                <c:pt idx="6">
                  <c:v>Specific Learning</c:v>
                </c:pt>
                <c:pt idx="7">
                  <c:v>Speech</c:v>
                </c:pt>
                <c:pt idx="8">
                  <c:v>Temporary</c:v>
                </c:pt>
                <c:pt idx="9">
                  <c:v>Unspecified</c:v>
                </c:pt>
                <c:pt idx="10">
                  <c:v>Vision</c:v>
                </c:pt>
                <c:pt idx="11">
                  <c:v>Other</c:v>
                </c:pt>
              </c:strCache>
            </c:strRef>
          </c:cat>
          <c:val>
            <c:numRef>
              <c:f>Sheet1!$B$2:$B$13</c:f>
              <c:numCache>
                <c:formatCode>General</c:formatCode>
                <c:ptCount val="12"/>
                <c:pt idx="0">
                  <c:v>0.14000000000000001</c:v>
                </c:pt>
                <c:pt idx="1">
                  <c:v>7.0000000000000007E-2</c:v>
                </c:pt>
                <c:pt idx="2">
                  <c:v>1.68</c:v>
                </c:pt>
                <c:pt idx="3">
                  <c:v>15.77</c:v>
                </c:pt>
                <c:pt idx="4">
                  <c:v>26.35</c:v>
                </c:pt>
                <c:pt idx="5">
                  <c:v>10.86</c:v>
                </c:pt>
                <c:pt idx="6">
                  <c:v>23.48</c:v>
                </c:pt>
                <c:pt idx="7">
                  <c:v>0.21</c:v>
                </c:pt>
                <c:pt idx="8">
                  <c:v>5.12</c:v>
                </c:pt>
                <c:pt idx="9">
                  <c:v>0.35</c:v>
                </c:pt>
                <c:pt idx="10">
                  <c:v>1.19</c:v>
                </c:pt>
                <c:pt idx="11">
                  <c:v>7.15</c:v>
                </c:pt>
              </c:numCache>
            </c:numRef>
          </c:val>
          <c:extLst xmlns:c16r2="http://schemas.microsoft.com/office/drawing/2015/06/chart">
            <c:ext xmlns:c16="http://schemas.microsoft.com/office/drawing/2014/chart" uri="{C3380CC4-5D6E-409C-BE32-E72D297353CC}">
              <c16:uniqueId val="{00000000-22DB-4D32-A93D-7AD14234B3C7}"/>
            </c:ext>
          </c:extLst>
        </c:ser>
        <c:ser>
          <c:idx val="1"/>
          <c:order val="1"/>
          <c:tx>
            <c:strRef>
              <c:f>Sheet1!$C$1</c:f>
              <c:strCache>
                <c:ptCount val="1"/>
                <c:pt idx="0">
                  <c:v>Column1</c:v>
                </c:pt>
              </c:strCache>
            </c:strRef>
          </c:tx>
          <c:spPr>
            <a:solidFill>
              <a:schemeClr val="accent4"/>
            </a:solidFill>
            <a:ln>
              <a:noFill/>
            </a:ln>
            <a:effectLst/>
          </c:spPr>
          <c:invertIfNegative val="0"/>
          <c:cat>
            <c:strRef>
              <c:f>Sheet1!$A$2:$A$13</c:f>
              <c:strCache>
                <c:ptCount val="12"/>
                <c:pt idx="0">
                  <c:v>Blind</c:v>
                </c:pt>
                <c:pt idx="1">
                  <c:v>Deaf</c:v>
                </c:pt>
                <c:pt idx="2">
                  <c:v>Head injury</c:v>
                </c:pt>
                <c:pt idx="3">
                  <c:v>Medical</c:v>
                </c:pt>
                <c:pt idx="4">
                  <c:v>Mental Health</c:v>
                </c:pt>
                <c:pt idx="5">
                  <c:v>Physical/Mobility</c:v>
                </c:pt>
                <c:pt idx="6">
                  <c:v>Specific Learning</c:v>
                </c:pt>
                <c:pt idx="7">
                  <c:v>Speech</c:v>
                </c:pt>
                <c:pt idx="8">
                  <c:v>Temporary</c:v>
                </c:pt>
                <c:pt idx="9">
                  <c:v>Unspecified</c:v>
                </c:pt>
                <c:pt idx="10">
                  <c:v>Vision</c:v>
                </c:pt>
                <c:pt idx="11">
                  <c:v>Other</c:v>
                </c:pt>
              </c:strCache>
            </c:strRef>
          </c:cat>
          <c:val>
            <c:numRef>
              <c:f>Sheet1!$C$2:$C$13</c:f>
              <c:numCache>
                <c:formatCode>General</c:formatCode>
                <c:ptCount val="12"/>
              </c:numCache>
            </c:numRef>
          </c:val>
          <c:extLst xmlns:c16r2="http://schemas.microsoft.com/office/drawing/2015/06/chart">
            <c:ext xmlns:c16="http://schemas.microsoft.com/office/drawing/2014/chart" uri="{C3380CC4-5D6E-409C-BE32-E72D297353CC}">
              <c16:uniqueId val="{00000001-22DB-4D32-A93D-7AD14234B3C7}"/>
            </c:ext>
          </c:extLst>
        </c:ser>
        <c:ser>
          <c:idx val="2"/>
          <c:order val="2"/>
          <c:tx>
            <c:strRef>
              <c:f>Sheet1!$D$1</c:f>
              <c:strCache>
                <c:ptCount val="1"/>
                <c:pt idx="0">
                  <c:v>Column2</c:v>
                </c:pt>
              </c:strCache>
            </c:strRef>
          </c:tx>
          <c:spPr>
            <a:solidFill>
              <a:schemeClr val="accent6"/>
            </a:solidFill>
            <a:ln>
              <a:noFill/>
            </a:ln>
            <a:effectLst/>
          </c:spPr>
          <c:invertIfNegative val="0"/>
          <c:cat>
            <c:strRef>
              <c:f>Sheet1!$A$2:$A$13</c:f>
              <c:strCache>
                <c:ptCount val="12"/>
                <c:pt idx="0">
                  <c:v>Blind</c:v>
                </c:pt>
                <c:pt idx="1">
                  <c:v>Deaf</c:v>
                </c:pt>
                <c:pt idx="2">
                  <c:v>Head injury</c:v>
                </c:pt>
                <c:pt idx="3">
                  <c:v>Medical</c:v>
                </c:pt>
                <c:pt idx="4">
                  <c:v>Mental Health</c:v>
                </c:pt>
                <c:pt idx="5">
                  <c:v>Physical/Mobility</c:v>
                </c:pt>
                <c:pt idx="6">
                  <c:v>Specific Learning</c:v>
                </c:pt>
                <c:pt idx="7">
                  <c:v>Speech</c:v>
                </c:pt>
                <c:pt idx="8">
                  <c:v>Temporary</c:v>
                </c:pt>
                <c:pt idx="9">
                  <c:v>Unspecified</c:v>
                </c:pt>
                <c:pt idx="10">
                  <c:v>Vision</c:v>
                </c:pt>
                <c:pt idx="11">
                  <c:v>Other</c:v>
                </c:pt>
              </c:strCache>
            </c:strRef>
          </c:cat>
          <c:val>
            <c:numRef>
              <c:f>Sheet1!$D$2:$D$13</c:f>
              <c:numCache>
                <c:formatCode>General</c:formatCode>
                <c:ptCount val="12"/>
              </c:numCache>
            </c:numRef>
          </c:val>
          <c:extLst xmlns:c16r2="http://schemas.microsoft.com/office/drawing/2015/06/chart">
            <c:ext xmlns:c16="http://schemas.microsoft.com/office/drawing/2014/chart" uri="{C3380CC4-5D6E-409C-BE32-E72D297353CC}">
              <c16:uniqueId val="{00000002-22DB-4D32-A93D-7AD14234B3C7}"/>
            </c:ext>
          </c:extLst>
        </c:ser>
        <c:dLbls>
          <c:showLegendKey val="0"/>
          <c:showVal val="0"/>
          <c:showCatName val="0"/>
          <c:showSerName val="0"/>
          <c:showPercent val="0"/>
          <c:showBubbleSize val="0"/>
        </c:dLbls>
        <c:gapWidth val="219"/>
        <c:overlap val="-27"/>
        <c:axId val="606272760"/>
        <c:axId val="606273936"/>
      </c:barChart>
      <c:catAx>
        <c:axId val="60627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273936"/>
        <c:crosses val="autoZero"/>
        <c:auto val="1"/>
        <c:lblAlgn val="ctr"/>
        <c:lblOffset val="100"/>
        <c:noMultiLvlLbl val="0"/>
      </c:catAx>
      <c:valAx>
        <c:axId val="606273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27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54004-5EA6-40FC-A184-93D338D0D84C}" type="datetimeFigureOut">
              <a:rPr lang="en-NZ" smtClean="0"/>
              <a:t>5/08/2019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E8F7E-5CA2-4683-BF6E-BD86F61D935A}" type="slidenum">
              <a:rPr lang="en-NZ" smtClean="0"/>
              <a:t>‹#›</a:t>
            </a:fld>
            <a:endParaRPr lang="en-NZ"/>
          </a:p>
        </p:txBody>
      </p:sp>
    </p:spTree>
    <p:extLst>
      <p:ext uri="{BB962C8B-B14F-4D97-AF65-F5344CB8AC3E}">
        <p14:creationId xmlns:p14="http://schemas.microsoft.com/office/powerpoint/2010/main" val="421761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2</a:t>
            </a:fld>
            <a:endParaRPr lang="en-NZ"/>
          </a:p>
        </p:txBody>
      </p:sp>
    </p:spTree>
    <p:extLst>
      <p:ext uri="{BB962C8B-B14F-4D97-AF65-F5344CB8AC3E}">
        <p14:creationId xmlns:p14="http://schemas.microsoft.com/office/powerpoint/2010/main" val="408363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16</a:t>
            </a:fld>
            <a:endParaRPr lang="en-NZ"/>
          </a:p>
        </p:txBody>
      </p:sp>
    </p:spTree>
    <p:extLst>
      <p:ext uri="{BB962C8B-B14F-4D97-AF65-F5344CB8AC3E}">
        <p14:creationId xmlns:p14="http://schemas.microsoft.com/office/powerpoint/2010/main" val="69919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dirty="0" smtClean="0">
                <a:ea typeface="ＭＳ Ｐゴシック" panose="020B0600070205080204" pitchFamily="34" charset="-128"/>
              </a:rPr>
              <a:t>Examples:</a:t>
            </a:r>
          </a:p>
          <a:p>
            <a:endParaRPr lang="en-NZ" altLang="en-US" dirty="0" smtClean="0">
              <a:ea typeface="ＭＳ Ｐゴシック" panose="020B0600070205080204" pitchFamily="34" charset="-128"/>
            </a:endParaRPr>
          </a:p>
          <a:p>
            <a:r>
              <a:rPr lang="en-NZ" altLang="en-US" dirty="0" smtClean="0">
                <a:ea typeface="ＭＳ Ｐゴシック" panose="020B0600070205080204" pitchFamily="34" charset="-128"/>
              </a:rPr>
              <a:t>A student who uses a wheelchair has a mobility impairment, usually meaning they are unable to walk; their impairment is part of who they are (e.g. it is part of their physical being).  The same student becomes disabled when they are unable to access a building because there is no flat access available or the doors are not wide enough to accommodate their wheelchair.</a:t>
            </a:r>
          </a:p>
          <a:p>
            <a:endParaRPr lang="en-NZ" altLang="en-US" dirty="0" smtClean="0">
              <a:ea typeface="ＭＳ Ｐゴシック" panose="020B0600070205080204" pitchFamily="34" charset="-128"/>
            </a:endParaRPr>
          </a:p>
          <a:p>
            <a:r>
              <a:rPr lang="en-NZ" altLang="en-US" dirty="0" smtClean="0">
                <a:ea typeface="ＭＳ Ｐゴシック" panose="020B0600070205080204" pitchFamily="34" charset="-128"/>
              </a:rPr>
              <a:t>A student who is unable to hear is Deaf or has a hearing impairment, their impairment is part of who they are (e.g. it is part of their physical being).  The same student becomes disabled when others refuse to use a NZSL Interpreter, face them when speaking or use another format for communication.</a:t>
            </a:r>
          </a:p>
          <a:p>
            <a:endParaRPr lang="en-NZ" altLang="en-US" dirty="0" smtClean="0">
              <a:ea typeface="ＭＳ Ｐゴシック" panose="020B0600070205080204" pitchFamily="34" charset="-128"/>
            </a:endParaRPr>
          </a:p>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5</a:t>
            </a:fld>
            <a:endParaRPr lang="en-NZ"/>
          </a:p>
        </p:txBody>
      </p:sp>
    </p:spTree>
    <p:extLst>
      <p:ext uri="{BB962C8B-B14F-4D97-AF65-F5344CB8AC3E}">
        <p14:creationId xmlns:p14="http://schemas.microsoft.com/office/powerpoint/2010/main" val="348952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ethos of Disability Information and Support is to move from a transactional model of provision – where students</a:t>
            </a:r>
            <a:r>
              <a:rPr lang="en-NZ" baseline="0" dirty="0" smtClean="0"/>
              <a:t> are passive recipients of supports, to a transformational model of resource usage, where students take an active part in planning their educational journey.</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6</a:t>
            </a:fld>
            <a:endParaRPr lang="en-NZ"/>
          </a:p>
        </p:txBody>
      </p:sp>
    </p:spTree>
    <p:extLst>
      <p:ext uri="{BB962C8B-B14F-4D97-AF65-F5344CB8AC3E}">
        <p14:creationId xmlns:p14="http://schemas.microsoft.com/office/powerpoint/2010/main" val="389986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9</a:t>
            </a:fld>
            <a:endParaRPr lang="en-NZ"/>
          </a:p>
        </p:txBody>
      </p:sp>
    </p:spTree>
    <p:extLst>
      <p:ext uri="{BB962C8B-B14F-4D97-AF65-F5344CB8AC3E}">
        <p14:creationId xmlns:p14="http://schemas.microsoft.com/office/powerpoint/2010/main" val="238588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10</a:t>
            </a:fld>
            <a:endParaRPr lang="en-NZ"/>
          </a:p>
        </p:txBody>
      </p:sp>
    </p:spTree>
    <p:extLst>
      <p:ext uri="{BB962C8B-B14F-4D97-AF65-F5344CB8AC3E}">
        <p14:creationId xmlns:p14="http://schemas.microsoft.com/office/powerpoint/2010/main" val="126942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12</a:t>
            </a:fld>
            <a:endParaRPr lang="en-NZ"/>
          </a:p>
        </p:txBody>
      </p:sp>
    </p:spTree>
    <p:extLst>
      <p:ext uri="{BB962C8B-B14F-4D97-AF65-F5344CB8AC3E}">
        <p14:creationId xmlns:p14="http://schemas.microsoft.com/office/powerpoint/2010/main" val="134428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13</a:t>
            </a:fld>
            <a:endParaRPr lang="en-NZ"/>
          </a:p>
        </p:txBody>
      </p:sp>
    </p:spTree>
    <p:extLst>
      <p:ext uri="{BB962C8B-B14F-4D97-AF65-F5344CB8AC3E}">
        <p14:creationId xmlns:p14="http://schemas.microsoft.com/office/powerpoint/2010/main" val="88421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14</a:t>
            </a:fld>
            <a:endParaRPr lang="en-NZ"/>
          </a:p>
        </p:txBody>
      </p:sp>
    </p:spTree>
    <p:extLst>
      <p:ext uri="{BB962C8B-B14F-4D97-AF65-F5344CB8AC3E}">
        <p14:creationId xmlns:p14="http://schemas.microsoft.com/office/powerpoint/2010/main" val="424582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FE8F7E-5CA2-4683-BF6E-BD86F61D935A}" type="slidenum">
              <a:rPr lang="en-NZ" smtClean="0"/>
              <a:t>15</a:t>
            </a:fld>
            <a:endParaRPr lang="en-NZ"/>
          </a:p>
        </p:txBody>
      </p:sp>
    </p:spTree>
    <p:extLst>
      <p:ext uri="{BB962C8B-B14F-4D97-AF65-F5344CB8AC3E}">
        <p14:creationId xmlns:p14="http://schemas.microsoft.com/office/powerpoint/2010/main" val="315977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
        <p:nvSpPr>
          <p:cNvPr id="4" name="Date Placeholder 3"/>
          <p:cNvSpPr>
            <a:spLocks noGrp="1"/>
          </p:cNvSpPr>
          <p:nvPr>
            <p:ph type="dt" sz="half" idx="10"/>
          </p:nvPr>
        </p:nvSpPr>
        <p:spPr/>
        <p:txBody>
          <a:bodyPr/>
          <a:lstStyle/>
          <a:p>
            <a:fld id="{FAA7A857-D4FD-E24A-AD0F-C4DB3186AB62}"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2564440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p>
            <a:fld id="{FAA7A857-D4FD-E24A-AD0F-C4DB3186AB62}"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319178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mi-N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p>
            <a:fld id="{FAA7A857-D4FD-E24A-AD0F-C4DB3186AB62}"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54266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p>
            <a:fld id="{FAA7A857-D4FD-E24A-AD0F-C4DB3186AB62}"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158169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mi-NZ"/>
              <a:t>Click to edit Master text styles</a:t>
            </a:r>
          </a:p>
        </p:txBody>
      </p:sp>
      <p:sp>
        <p:nvSpPr>
          <p:cNvPr id="4" name="Date Placeholder 3"/>
          <p:cNvSpPr>
            <a:spLocks noGrp="1"/>
          </p:cNvSpPr>
          <p:nvPr>
            <p:ph type="dt" sz="half" idx="10"/>
          </p:nvPr>
        </p:nvSpPr>
        <p:spPr/>
        <p:txBody>
          <a:bodyPr/>
          <a:lstStyle/>
          <a:p>
            <a:fld id="{FAA7A857-D4FD-E24A-AD0F-C4DB3186AB62}"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78839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Date Placeholder 4"/>
          <p:cNvSpPr>
            <a:spLocks noGrp="1"/>
          </p:cNvSpPr>
          <p:nvPr>
            <p:ph type="dt" sz="half" idx="10"/>
          </p:nvPr>
        </p:nvSpPr>
        <p:spPr/>
        <p:txBody>
          <a:bodyPr/>
          <a:lstStyle/>
          <a:p>
            <a:fld id="{FAA7A857-D4FD-E24A-AD0F-C4DB3186AB62}"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255220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7" name="Date Placeholder 6"/>
          <p:cNvSpPr>
            <a:spLocks noGrp="1"/>
          </p:cNvSpPr>
          <p:nvPr>
            <p:ph type="dt" sz="half" idx="10"/>
          </p:nvPr>
        </p:nvSpPr>
        <p:spPr/>
        <p:txBody>
          <a:bodyPr/>
          <a:lstStyle/>
          <a:p>
            <a:fld id="{FAA7A857-D4FD-E24A-AD0F-C4DB3186AB62}"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1911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Date Placeholder 2"/>
          <p:cNvSpPr>
            <a:spLocks noGrp="1"/>
          </p:cNvSpPr>
          <p:nvPr>
            <p:ph type="dt" sz="half" idx="10"/>
          </p:nvPr>
        </p:nvSpPr>
        <p:spPr/>
        <p:txBody>
          <a:bodyPr/>
          <a:lstStyle/>
          <a:p>
            <a:fld id="{FAA7A857-D4FD-E24A-AD0F-C4DB3186AB62}"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252564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7A857-D4FD-E24A-AD0F-C4DB3186AB62}"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50498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Date Placeholder 4"/>
          <p:cNvSpPr>
            <a:spLocks noGrp="1"/>
          </p:cNvSpPr>
          <p:nvPr>
            <p:ph type="dt" sz="half" idx="10"/>
          </p:nvPr>
        </p:nvSpPr>
        <p:spPr/>
        <p:txBody>
          <a:bodyPr/>
          <a:lstStyle/>
          <a:p>
            <a:fld id="{FAA7A857-D4FD-E24A-AD0F-C4DB3186AB62}"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212106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Date Placeholder 4"/>
          <p:cNvSpPr>
            <a:spLocks noGrp="1"/>
          </p:cNvSpPr>
          <p:nvPr>
            <p:ph type="dt" sz="half" idx="10"/>
          </p:nvPr>
        </p:nvSpPr>
        <p:spPr/>
        <p:txBody>
          <a:bodyPr/>
          <a:lstStyle/>
          <a:p>
            <a:fld id="{FAA7A857-D4FD-E24A-AD0F-C4DB3186AB62}"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E450E-7025-3247-9EE9-5D9C878D9972}" type="slidenum">
              <a:rPr lang="en-US" smtClean="0"/>
              <a:t>‹#›</a:t>
            </a:fld>
            <a:endParaRPr lang="en-US"/>
          </a:p>
        </p:txBody>
      </p:sp>
    </p:spTree>
    <p:extLst>
      <p:ext uri="{BB962C8B-B14F-4D97-AF65-F5344CB8AC3E}">
        <p14:creationId xmlns:p14="http://schemas.microsoft.com/office/powerpoint/2010/main" val="161629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7A857-D4FD-E24A-AD0F-C4DB3186AB62}" type="datetimeFigureOut">
              <a:rPr lang="en-US" smtClean="0"/>
              <a:t>8/5/2019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E450E-7025-3247-9EE9-5D9C878D9972}" type="slidenum">
              <a:rPr lang="en-US" smtClean="0"/>
              <a:t>‹#›</a:t>
            </a:fld>
            <a:endParaRPr lang="en-US"/>
          </a:p>
        </p:txBody>
      </p:sp>
    </p:spTree>
    <p:extLst>
      <p:ext uri="{BB962C8B-B14F-4D97-AF65-F5344CB8AC3E}">
        <p14:creationId xmlns:p14="http://schemas.microsoft.com/office/powerpoint/2010/main" val="3629142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2.emf"/><Relationship Id="rId9"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cktower.jpg"/>
          <p:cNvPicPr>
            <a:picLocks noChangeAspect="1"/>
          </p:cNvPicPr>
          <p:nvPr/>
        </p:nvPicPr>
        <p:blipFill rotWithShape="1">
          <a:blip r:embed="rId2">
            <a:extLst>
              <a:ext uri="{28A0092B-C50C-407E-A947-70E740481C1C}">
                <a14:useLocalDpi xmlns:a14="http://schemas.microsoft.com/office/drawing/2010/main" val="0"/>
              </a:ext>
            </a:extLst>
          </a:blip>
          <a:srcRect l="19495" r="8145" b="833"/>
          <a:stretch/>
        </p:blipFill>
        <p:spPr>
          <a:xfrm>
            <a:off x="0" y="0"/>
            <a:ext cx="9152881" cy="6858000"/>
          </a:xfrm>
          <a:prstGeom prst="rect">
            <a:avLst/>
          </a:prstGeom>
        </p:spPr>
      </p:pic>
      <p:pic>
        <p:nvPicPr>
          <p:cNvPr id="5" name="Picture 4"/>
          <p:cNvPicPr>
            <a:picLocks noChangeAspect="1"/>
          </p:cNvPicPr>
          <p:nvPr/>
        </p:nvPicPr>
        <p:blipFill>
          <a:blip r:embed="rId3"/>
          <a:stretch>
            <a:fillRect/>
          </a:stretch>
        </p:blipFill>
        <p:spPr>
          <a:xfrm>
            <a:off x="530089" y="-91908"/>
            <a:ext cx="1206268" cy="2454134"/>
          </a:xfrm>
          <a:prstGeom prst="rect">
            <a:avLst/>
          </a:prstGeom>
        </p:spPr>
      </p:pic>
      <p:cxnSp>
        <p:nvCxnSpPr>
          <p:cNvPr id="7" name="Straight Connector 6"/>
          <p:cNvCxnSpPr/>
          <p:nvPr/>
        </p:nvCxnSpPr>
        <p:spPr>
          <a:xfrm>
            <a:off x="3079750" y="3047969"/>
            <a:ext cx="3048000" cy="0"/>
          </a:xfrm>
          <a:prstGeom prst="line">
            <a:avLst/>
          </a:prstGeom>
          <a:ln>
            <a:solidFill>
              <a:srgbClr val="FFC74E"/>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987062" y="2004646"/>
            <a:ext cx="5741376" cy="4524315"/>
          </a:xfrm>
          <a:prstGeom prst="rect">
            <a:avLst/>
          </a:prstGeom>
          <a:noFill/>
        </p:spPr>
        <p:txBody>
          <a:bodyPr wrap="square" rtlCol="0">
            <a:spAutoFit/>
          </a:bodyPr>
          <a:lstStyle/>
          <a:p>
            <a:pPr algn="ctr"/>
            <a:r>
              <a:rPr lang="en-NZ" sz="3200" dirty="0" smtClean="0">
                <a:solidFill>
                  <a:schemeClr val="bg1"/>
                </a:solidFill>
              </a:rPr>
              <a:t>Equitable opportunities for disabled students</a:t>
            </a:r>
          </a:p>
          <a:p>
            <a:pPr algn="ctr"/>
            <a:endParaRPr lang="en-NZ" sz="3200" dirty="0">
              <a:solidFill>
                <a:schemeClr val="bg1"/>
              </a:solidFill>
            </a:endParaRPr>
          </a:p>
          <a:p>
            <a:pPr algn="ctr"/>
            <a:endParaRPr lang="en-NZ" sz="3200" dirty="0" smtClean="0">
              <a:solidFill>
                <a:schemeClr val="bg1"/>
              </a:solidFill>
            </a:endParaRPr>
          </a:p>
          <a:p>
            <a:pPr algn="ctr"/>
            <a:endParaRPr lang="en-NZ" sz="3200" dirty="0">
              <a:solidFill>
                <a:schemeClr val="bg1"/>
              </a:solidFill>
            </a:endParaRPr>
          </a:p>
          <a:p>
            <a:pPr algn="ctr"/>
            <a:endParaRPr lang="en-NZ" sz="3200" dirty="0" smtClean="0">
              <a:solidFill>
                <a:schemeClr val="bg1"/>
              </a:solidFill>
            </a:endParaRPr>
          </a:p>
          <a:p>
            <a:pPr algn="ctr"/>
            <a:endParaRPr lang="en-NZ" sz="3200" dirty="0">
              <a:solidFill>
                <a:schemeClr val="bg1"/>
              </a:solidFill>
            </a:endParaRPr>
          </a:p>
          <a:p>
            <a:pPr algn="ctr"/>
            <a:r>
              <a:rPr lang="en-NZ" sz="3200" dirty="0" smtClean="0">
                <a:solidFill>
                  <a:schemeClr val="bg1"/>
                </a:solidFill>
              </a:rPr>
              <a:t>Melissa Lethaby, Disability Information and Support</a:t>
            </a:r>
            <a:endParaRPr lang="en-NZ" sz="3200" dirty="0">
              <a:solidFill>
                <a:schemeClr val="bg1"/>
              </a:solidFill>
            </a:endParaRPr>
          </a:p>
        </p:txBody>
      </p:sp>
    </p:spTree>
    <p:extLst>
      <p:ext uri="{BB962C8B-B14F-4D97-AF65-F5344CB8AC3E}">
        <p14:creationId xmlns:p14="http://schemas.microsoft.com/office/powerpoint/2010/main" val="331199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sp>
        <p:nvSpPr>
          <p:cNvPr id="3" name="TextBox 2"/>
          <p:cNvSpPr txBox="1"/>
          <p:nvPr/>
        </p:nvSpPr>
        <p:spPr>
          <a:xfrm>
            <a:off x="1011115" y="834681"/>
            <a:ext cx="5969977" cy="461665"/>
          </a:xfrm>
          <a:prstGeom prst="rect">
            <a:avLst/>
          </a:prstGeom>
          <a:noFill/>
        </p:spPr>
        <p:txBody>
          <a:bodyPr wrap="square" rtlCol="0">
            <a:spAutoFit/>
          </a:bodyPr>
          <a:lstStyle/>
          <a:p>
            <a:pPr algn="ctr"/>
            <a:r>
              <a:rPr lang="en-NZ" sz="2400" dirty="0" smtClean="0">
                <a:solidFill>
                  <a:schemeClr val="bg1"/>
                </a:solidFill>
              </a:rPr>
              <a:t>How is support arranged?</a:t>
            </a:r>
            <a:endParaRPr lang="en-NZ" sz="2400" dirty="0">
              <a:solidFill>
                <a:schemeClr val="bg1"/>
              </a:solidFill>
            </a:endParaRPr>
          </a:p>
        </p:txBody>
      </p:sp>
      <p:sp>
        <p:nvSpPr>
          <p:cNvPr id="4" name="TextBox 3"/>
          <p:cNvSpPr txBox="1"/>
          <p:nvPr/>
        </p:nvSpPr>
        <p:spPr>
          <a:xfrm>
            <a:off x="492369" y="1589330"/>
            <a:ext cx="6550269" cy="5133713"/>
          </a:xfrm>
          <a:prstGeom prst="rect">
            <a:avLst/>
          </a:prstGeom>
          <a:noFill/>
        </p:spPr>
        <p:txBody>
          <a:bodyPr wrap="square" rtlCol="0">
            <a:spAutoFit/>
          </a:bodyPr>
          <a:lstStyle/>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r>
              <a:rPr lang="en-NZ" sz="2000" dirty="0" smtClean="0">
                <a:solidFill>
                  <a:schemeClr val="bg1"/>
                </a:solidFill>
              </a:rPr>
              <a:t>Student Advisors are available to discuss each student’s requirements and work collaboratively to develop a support plan. </a:t>
            </a:r>
          </a:p>
          <a:p>
            <a:pPr marL="285750" indent="-285750">
              <a:buFont typeface="Arial" panose="020B0604020202020204" pitchFamily="34" charset="0"/>
              <a:buChar char="•"/>
            </a:pPr>
            <a:r>
              <a:rPr lang="en-NZ" sz="2000" dirty="0" smtClean="0">
                <a:solidFill>
                  <a:schemeClr val="bg1"/>
                </a:solidFill>
              </a:rPr>
              <a:t>DI&amp;S requires documentation from a relevant professional confirming the student’s need for assistance.  This is required to:</a:t>
            </a:r>
          </a:p>
          <a:p>
            <a:pPr marL="742950" lvl="1" indent="-285750" defTabSz="914400" eaLnBrk="0" fontAlgn="base" hangingPunct="0">
              <a:spcBef>
                <a:spcPct val="20000"/>
              </a:spcBef>
              <a:spcAft>
                <a:spcPct val="0"/>
              </a:spcAft>
              <a:buFont typeface="Arial" panose="020B0604020202020204" pitchFamily="34" charset="0"/>
              <a:buChar char="–"/>
              <a:defRPr/>
            </a:pPr>
            <a:r>
              <a:rPr lang="en-NZ" sz="2000" dirty="0">
                <a:solidFill>
                  <a:schemeClr val="bg1"/>
                </a:solidFill>
              </a:rPr>
              <a:t> </a:t>
            </a:r>
            <a:r>
              <a:rPr lang="en-NZ" altLang="en-US" sz="1600" dirty="0" smtClean="0">
                <a:solidFill>
                  <a:prstClr val="white"/>
                </a:solidFill>
                <a:latin typeface="Arial"/>
                <a:ea typeface="ＭＳ Ｐゴシック" panose="020B0600070205080204" pitchFamily="34" charset="-128"/>
              </a:rPr>
              <a:t>ensure </a:t>
            </a:r>
            <a:r>
              <a:rPr lang="en-NZ" altLang="en-US" sz="1600" dirty="0">
                <a:solidFill>
                  <a:prstClr val="white"/>
                </a:solidFill>
                <a:latin typeface="Arial"/>
                <a:ea typeface="ＭＳ Ｐゴシック" panose="020B0600070205080204" pitchFamily="34" charset="-128"/>
              </a:rPr>
              <a:t>the most appropriate support system is put in place </a:t>
            </a:r>
            <a:r>
              <a:rPr lang="en-NZ" altLang="en-US" sz="1600" dirty="0" smtClean="0">
                <a:solidFill>
                  <a:prstClr val="white"/>
                </a:solidFill>
                <a:latin typeface="Arial"/>
                <a:ea typeface="ＭＳ Ｐゴシック" panose="020B0600070205080204" pitchFamily="34" charset="-128"/>
              </a:rPr>
              <a:t> for </a:t>
            </a:r>
            <a:r>
              <a:rPr lang="en-NZ" altLang="en-US" sz="1600" dirty="0">
                <a:solidFill>
                  <a:prstClr val="white"/>
                </a:solidFill>
                <a:latin typeface="Arial"/>
                <a:ea typeface="ＭＳ Ｐゴシック" panose="020B0600070205080204" pitchFamily="34" charset="-128"/>
              </a:rPr>
              <a:t>the student.</a:t>
            </a:r>
          </a:p>
          <a:p>
            <a:pPr marL="742950" lvl="1" indent="-285750" defTabSz="914400" eaLnBrk="0" fontAlgn="base" hangingPunct="0">
              <a:spcBef>
                <a:spcPct val="20000"/>
              </a:spcBef>
              <a:spcAft>
                <a:spcPct val="0"/>
              </a:spcAft>
              <a:buFont typeface="Arial" panose="020B0604020202020204" pitchFamily="34" charset="0"/>
              <a:buChar char="–"/>
              <a:defRPr/>
            </a:pPr>
            <a:r>
              <a:rPr lang="en-NZ" altLang="en-US" sz="1600" dirty="0">
                <a:solidFill>
                  <a:prstClr val="white"/>
                </a:solidFill>
                <a:latin typeface="Arial"/>
                <a:ea typeface="ＭＳ Ｐゴシック" panose="020B0600070205080204" pitchFamily="34" charset="-128"/>
              </a:rPr>
              <a:t>To ensure we do not work against the strategies put in place by professionals working with students.</a:t>
            </a:r>
          </a:p>
          <a:p>
            <a:pPr marL="742950" lvl="1" indent="-285750" defTabSz="914400" eaLnBrk="0" fontAlgn="base" hangingPunct="0">
              <a:spcBef>
                <a:spcPct val="20000"/>
              </a:spcBef>
              <a:spcAft>
                <a:spcPct val="0"/>
              </a:spcAft>
              <a:buFont typeface="Arial" panose="020B0604020202020204" pitchFamily="34" charset="0"/>
              <a:buChar char="–"/>
              <a:defRPr/>
            </a:pPr>
            <a:r>
              <a:rPr lang="en-NZ" altLang="en-US" sz="1600" dirty="0">
                <a:solidFill>
                  <a:prstClr val="white"/>
                </a:solidFill>
                <a:latin typeface="Arial"/>
                <a:ea typeface="ＭＳ Ｐゴシック" panose="020B0600070205080204" pitchFamily="34" charset="-128"/>
              </a:rPr>
              <a:t>To protect the integrity of the student’s degree</a:t>
            </a:r>
          </a:p>
          <a:p>
            <a:pPr marL="742950" lvl="1" indent="-285750" defTabSz="914400" eaLnBrk="0" fontAlgn="base" hangingPunct="0">
              <a:spcBef>
                <a:spcPct val="20000"/>
              </a:spcBef>
              <a:spcAft>
                <a:spcPct val="0"/>
              </a:spcAft>
              <a:buFont typeface="Arial" panose="020B0604020202020204" pitchFamily="34" charset="0"/>
              <a:buChar char="–"/>
              <a:defRPr/>
            </a:pPr>
            <a:r>
              <a:rPr lang="en-NZ" altLang="en-US" sz="1600" dirty="0">
                <a:solidFill>
                  <a:prstClr val="white"/>
                </a:solidFill>
                <a:latin typeface="Arial"/>
                <a:ea typeface="ＭＳ Ｐゴシック" panose="020B0600070205080204" pitchFamily="34" charset="-128"/>
              </a:rPr>
              <a:t>To justify any flexibility and accommodations for academic assessments.</a:t>
            </a:r>
          </a:p>
          <a:p>
            <a:pPr marL="342900" indent="-342900">
              <a:buFont typeface="Arial" panose="020B0604020202020204" pitchFamily="34" charset="0"/>
              <a:buChar char="•"/>
            </a:pPr>
            <a:r>
              <a:rPr lang="en-NZ" sz="2000" dirty="0" smtClean="0">
                <a:solidFill>
                  <a:schemeClr val="bg1"/>
                </a:solidFill>
              </a:rPr>
              <a:t>The information provided by students in relation to their impairment and support requirements will be held in confidence</a:t>
            </a:r>
            <a:endParaRPr lang="en-NZ" sz="2000" dirty="0">
              <a:solidFill>
                <a:schemeClr val="bg1"/>
              </a:solidFill>
            </a:endParaRPr>
          </a:p>
        </p:txBody>
      </p:sp>
      <p:pic>
        <p:nvPicPr>
          <p:cNvPr id="2" name="Picture 1"/>
          <p:cNvPicPr>
            <a:picLocks noChangeAspect="1"/>
          </p:cNvPicPr>
          <p:nvPr/>
        </p:nvPicPr>
        <p:blipFill>
          <a:blip r:embed="rId5"/>
          <a:stretch>
            <a:fillRect/>
          </a:stretch>
        </p:blipFill>
        <p:spPr>
          <a:xfrm>
            <a:off x="148456" y="381030"/>
            <a:ext cx="1725318" cy="1146147"/>
          </a:xfrm>
          <a:prstGeom prst="rect">
            <a:avLst/>
          </a:prstGeom>
        </p:spPr>
      </p:pic>
    </p:spTree>
    <p:extLst>
      <p:ext uri="{BB962C8B-B14F-4D97-AF65-F5344CB8AC3E}">
        <p14:creationId xmlns:p14="http://schemas.microsoft.com/office/powerpoint/2010/main" val="83808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2">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3"/>
          <a:stretch>
            <a:fillRect/>
          </a:stretch>
        </p:blipFill>
        <p:spPr>
          <a:xfrm>
            <a:off x="7420345" y="-53968"/>
            <a:ext cx="891987" cy="1814734"/>
          </a:xfrm>
          <a:prstGeom prst="rect">
            <a:avLst/>
          </a:prstGeom>
        </p:spPr>
      </p:pic>
      <p:sp>
        <p:nvSpPr>
          <p:cNvPr id="3" name="TextBox 2"/>
          <p:cNvSpPr txBox="1"/>
          <p:nvPr/>
        </p:nvSpPr>
        <p:spPr>
          <a:xfrm>
            <a:off x="1011115" y="834681"/>
            <a:ext cx="5969977" cy="461665"/>
          </a:xfrm>
          <a:prstGeom prst="rect">
            <a:avLst/>
          </a:prstGeom>
          <a:noFill/>
        </p:spPr>
        <p:txBody>
          <a:bodyPr wrap="square" rtlCol="0">
            <a:spAutoFit/>
          </a:bodyPr>
          <a:lstStyle/>
          <a:p>
            <a:pPr algn="ctr"/>
            <a:r>
              <a:rPr lang="en-NZ" sz="2400" dirty="0" smtClean="0">
                <a:solidFill>
                  <a:schemeClr val="bg1"/>
                </a:solidFill>
              </a:rPr>
              <a:t>Types of support available</a:t>
            </a:r>
            <a:endParaRPr lang="en-NZ" sz="2400" dirty="0">
              <a:solidFill>
                <a:schemeClr val="bg1"/>
              </a:solidFill>
            </a:endParaRPr>
          </a:p>
        </p:txBody>
      </p:sp>
      <p:sp>
        <p:nvSpPr>
          <p:cNvPr id="4" name="TextBox 3"/>
          <p:cNvSpPr txBox="1"/>
          <p:nvPr/>
        </p:nvSpPr>
        <p:spPr>
          <a:xfrm>
            <a:off x="1415561" y="1589331"/>
            <a:ext cx="5627077" cy="4062651"/>
          </a:xfrm>
          <a:prstGeom prst="rect">
            <a:avLst/>
          </a:prstGeom>
          <a:noFill/>
        </p:spPr>
        <p:txBody>
          <a:bodyPr wrap="square" rtlCol="0">
            <a:spAutoFit/>
          </a:bodyPr>
          <a:lstStyle/>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r>
              <a:rPr lang="en-NZ" sz="2000" dirty="0" smtClean="0">
                <a:solidFill>
                  <a:schemeClr val="bg1"/>
                </a:solidFill>
              </a:rPr>
              <a:t>Notetaking</a:t>
            </a:r>
          </a:p>
          <a:p>
            <a:pPr marL="285750" indent="-285750">
              <a:buFont typeface="Arial" panose="020B0604020202020204" pitchFamily="34" charset="0"/>
              <a:buChar char="•"/>
            </a:pPr>
            <a:r>
              <a:rPr lang="en-NZ" sz="2000" dirty="0" smtClean="0">
                <a:solidFill>
                  <a:schemeClr val="bg1"/>
                </a:solidFill>
              </a:rPr>
              <a:t>Individual subject tutoring or generic tutoring</a:t>
            </a:r>
          </a:p>
          <a:p>
            <a:pPr marL="285750" indent="-285750">
              <a:buFont typeface="Arial" panose="020B0604020202020204" pitchFamily="34" charset="0"/>
              <a:buChar char="•"/>
            </a:pPr>
            <a:r>
              <a:rPr lang="en-NZ" sz="2000" dirty="0" smtClean="0">
                <a:solidFill>
                  <a:schemeClr val="bg1"/>
                </a:solidFill>
              </a:rPr>
              <a:t>Alternative formats for course materials</a:t>
            </a:r>
          </a:p>
          <a:p>
            <a:pPr marL="285750" indent="-285750">
              <a:buFont typeface="Arial" panose="020B0604020202020204" pitchFamily="34" charset="0"/>
              <a:buChar char="•"/>
            </a:pPr>
            <a:r>
              <a:rPr lang="en-NZ" sz="2000" dirty="0" smtClean="0">
                <a:solidFill>
                  <a:schemeClr val="bg1"/>
                </a:solidFill>
              </a:rPr>
              <a:t>Equipment pool</a:t>
            </a:r>
          </a:p>
          <a:p>
            <a:pPr marL="285750" indent="-285750">
              <a:buFont typeface="Arial" panose="020B0604020202020204" pitchFamily="34" charset="0"/>
              <a:buChar char="•"/>
            </a:pPr>
            <a:r>
              <a:rPr lang="en-NZ" sz="2000" dirty="0" smtClean="0">
                <a:solidFill>
                  <a:schemeClr val="bg1"/>
                </a:solidFill>
              </a:rPr>
              <a:t>Lab Demonstrators or Research Support</a:t>
            </a:r>
          </a:p>
          <a:p>
            <a:pPr marL="285750" indent="-285750">
              <a:buFont typeface="Arial" panose="020B0604020202020204" pitchFamily="34" charset="0"/>
              <a:buChar char="•"/>
            </a:pPr>
            <a:r>
              <a:rPr lang="en-NZ" sz="2000" dirty="0" smtClean="0">
                <a:solidFill>
                  <a:schemeClr val="bg1"/>
                </a:solidFill>
              </a:rPr>
              <a:t>Alternative Test or Exam Arrangements</a:t>
            </a:r>
          </a:p>
          <a:p>
            <a:pPr marL="285750" indent="-285750">
              <a:buFont typeface="Arial" panose="020B0604020202020204" pitchFamily="34" charset="0"/>
              <a:buChar char="•"/>
            </a:pPr>
            <a:r>
              <a:rPr lang="en-NZ" sz="2000" dirty="0" smtClean="0">
                <a:solidFill>
                  <a:schemeClr val="bg1"/>
                </a:solidFill>
              </a:rPr>
              <a:t>Individual Library Tours</a:t>
            </a:r>
          </a:p>
          <a:p>
            <a:pPr marL="285750" indent="-285750">
              <a:buFont typeface="Arial" panose="020B0604020202020204" pitchFamily="34" charset="0"/>
              <a:buChar char="•"/>
            </a:pPr>
            <a:r>
              <a:rPr lang="en-NZ" sz="2000" dirty="0" smtClean="0">
                <a:solidFill>
                  <a:schemeClr val="bg1"/>
                </a:solidFill>
              </a:rPr>
              <a:t>Library Retrieval Services</a:t>
            </a:r>
          </a:p>
          <a:p>
            <a:pPr marL="285750" indent="-285750">
              <a:buFont typeface="Arial" panose="020B0604020202020204" pitchFamily="34" charset="0"/>
              <a:buChar char="•"/>
            </a:pPr>
            <a:r>
              <a:rPr lang="en-NZ" sz="2000" dirty="0" smtClean="0">
                <a:solidFill>
                  <a:schemeClr val="bg1"/>
                </a:solidFill>
              </a:rPr>
              <a:t>Access to study rooms with specialised equipment and software</a:t>
            </a:r>
          </a:p>
          <a:p>
            <a:pPr marL="285750" indent="-285750">
              <a:buFont typeface="Arial" panose="020B0604020202020204" pitchFamily="34" charset="0"/>
              <a:buChar char="•"/>
            </a:pPr>
            <a:r>
              <a:rPr lang="en-NZ" sz="2000" dirty="0" smtClean="0">
                <a:solidFill>
                  <a:schemeClr val="bg1"/>
                </a:solidFill>
              </a:rPr>
              <a:t>Mobility parking permits</a:t>
            </a:r>
          </a:p>
          <a:p>
            <a:pPr marL="285750" indent="-285750">
              <a:buFont typeface="Arial" panose="020B0604020202020204" pitchFamily="34" charset="0"/>
              <a:buChar char="•"/>
            </a:pPr>
            <a:r>
              <a:rPr lang="en-NZ" sz="2000" dirty="0" smtClean="0">
                <a:solidFill>
                  <a:schemeClr val="bg1"/>
                </a:solidFill>
              </a:rPr>
              <a:t>Ensuring teaching spaces are accessible.</a:t>
            </a:r>
            <a:endParaRPr lang="en-NZ" sz="2000" dirty="0">
              <a:solidFill>
                <a:schemeClr val="bg1"/>
              </a:solidFill>
            </a:endParaRPr>
          </a:p>
        </p:txBody>
      </p:sp>
      <p:pic>
        <p:nvPicPr>
          <p:cNvPr id="2" name="Picture 1"/>
          <p:cNvPicPr>
            <a:picLocks noChangeAspect="1"/>
          </p:cNvPicPr>
          <p:nvPr/>
        </p:nvPicPr>
        <p:blipFill>
          <a:blip r:embed="rId4"/>
          <a:stretch>
            <a:fillRect/>
          </a:stretch>
        </p:blipFill>
        <p:spPr>
          <a:xfrm>
            <a:off x="267153" y="291274"/>
            <a:ext cx="1487923" cy="1548478"/>
          </a:xfrm>
          <a:prstGeom prst="rect">
            <a:avLst/>
          </a:prstGeom>
        </p:spPr>
      </p:pic>
    </p:spTree>
    <p:extLst>
      <p:ext uri="{BB962C8B-B14F-4D97-AF65-F5344CB8AC3E}">
        <p14:creationId xmlns:p14="http://schemas.microsoft.com/office/powerpoint/2010/main" val="19474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94030" y="-2198"/>
            <a:ext cx="9238029" cy="6843159"/>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sp>
        <p:nvSpPr>
          <p:cNvPr id="3" name="TextBox 2"/>
          <p:cNvSpPr txBox="1"/>
          <p:nvPr/>
        </p:nvSpPr>
        <p:spPr>
          <a:xfrm>
            <a:off x="993850" y="647535"/>
            <a:ext cx="5969977" cy="461665"/>
          </a:xfrm>
          <a:prstGeom prst="rect">
            <a:avLst/>
          </a:prstGeom>
          <a:noFill/>
        </p:spPr>
        <p:txBody>
          <a:bodyPr wrap="square" rtlCol="0">
            <a:spAutoFit/>
          </a:bodyPr>
          <a:lstStyle/>
          <a:p>
            <a:pPr algn="ctr"/>
            <a:r>
              <a:rPr lang="en-NZ" sz="2400" dirty="0" smtClean="0">
                <a:solidFill>
                  <a:schemeClr val="bg1"/>
                </a:solidFill>
              </a:rPr>
              <a:t>Improving outcomes</a:t>
            </a:r>
            <a:endParaRPr lang="en-NZ" sz="2400" dirty="0">
              <a:solidFill>
                <a:schemeClr val="bg1"/>
              </a:solidFill>
            </a:endParaRPr>
          </a:p>
        </p:txBody>
      </p:sp>
      <p:sp>
        <p:nvSpPr>
          <p:cNvPr id="6" name="TextBox 5"/>
          <p:cNvSpPr txBox="1"/>
          <p:nvPr/>
        </p:nvSpPr>
        <p:spPr>
          <a:xfrm>
            <a:off x="756138" y="4018085"/>
            <a:ext cx="6040316" cy="923330"/>
          </a:xfrm>
          <a:prstGeom prst="rect">
            <a:avLst/>
          </a:prstGeom>
          <a:noFill/>
        </p:spPr>
        <p:txBody>
          <a:bodyPr wrap="square" rtlCol="0">
            <a:spAutoFit/>
          </a:bodyPr>
          <a:lstStyle/>
          <a:p>
            <a:r>
              <a:rPr lang="en-NZ" dirty="0" smtClean="0">
                <a:solidFill>
                  <a:schemeClr val="bg1"/>
                </a:solidFill>
              </a:rPr>
              <a:t>Our role encompasses the identification of potential barriers to participation and achievement with the aim of improving tertiary outcomes for disabled students.</a:t>
            </a:r>
            <a:endParaRPr lang="en-NZ" dirty="0">
              <a:solidFill>
                <a:schemeClr val="bg1"/>
              </a:solidFill>
            </a:endParaRPr>
          </a:p>
        </p:txBody>
      </p:sp>
      <p:pic>
        <p:nvPicPr>
          <p:cNvPr id="9" name="Picture 8"/>
          <p:cNvPicPr>
            <a:picLocks noChangeAspect="1"/>
          </p:cNvPicPr>
          <p:nvPr/>
        </p:nvPicPr>
        <p:blipFill>
          <a:blip r:embed="rId5"/>
          <a:stretch>
            <a:fillRect/>
          </a:stretch>
        </p:blipFill>
        <p:spPr>
          <a:xfrm>
            <a:off x="822694" y="1538450"/>
            <a:ext cx="3156145" cy="208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6"/>
          <a:stretch>
            <a:fillRect/>
          </a:stretch>
        </p:blipFill>
        <p:spPr>
          <a:xfrm>
            <a:off x="4526010" y="1579724"/>
            <a:ext cx="3072009" cy="2041525"/>
          </a:xfrm>
          <a:prstGeom prst="ellipse">
            <a:avLst/>
          </a:prstGeom>
          <a:ln>
            <a:noFill/>
          </a:ln>
          <a:effectLst>
            <a:softEdge rad="112500"/>
          </a:effectLst>
        </p:spPr>
      </p:pic>
    </p:spTree>
    <p:extLst>
      <p:ext uri="{BB962C8B-B14F-4D97-AF65-F5344CB8AC3E}">
        <p14:creationId xmlns:p14="http://schemas.microsoft.com/office/powerpoint/2010/main" val="27868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94030" y="-2198"/>
            <a:ext cx="9238029" cy="6843159"/>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sp>
        <p:nvSpPr>
          <p:cNvPr id="3" name="TextBox 2"/>
          <p:cNvSpPr txBox="1"/>
          <p:nvPr/>
        </p:nvSpPr>
        <p:spPr>
          <a:xfrm>
            <a:off x="756138" y="878367"/>
            <a:ext cx="5969977" cy="461665"/>
          </a:xfrm>
          <a:prstGeom prst="rect">
            <a:avLst/>
          </a:prstGeom>
          <a:noFill/>
        </p:spPr>
        <p:txBody>
          <a:bodyPr wrap="square" rtlCol="0">
            <a:spAutoFit/>
          </a:bodyPr>
          <a:lstStyle/>
          <a:p>
            <a:pPr algn="ctr"/>
            <a:r>
              <a:rPr lang="en-NZ" sz="2400" dirty="0" smtClean="0">
                <a:solidFill>
                  <a:schemeClr val="bg1"/>
                </a:solidFill>
              </a:rPr>
              <a:t>Fostering pathways</a:t>
            </a:r>
            <a:endParaRPr lang="en-NZ" sz="2400" dirty="0">
              <a:solidFill>
                <a:schemeClr val="bg1"/>
              </a:solidFill>
            </a:endParaRPr>
          </a:p>
        </p:txBody>
      </p:sp>
      <p:pic>
        <p:nvPicPr>
          <p:cNvPr id="2" name="Picture 1"/>
          <p:cNvPicPr>
            <a:picLocks noChangeAspect="1"/>
          </p:cNvPicPr>
          <p:nvPr/>
        </p:nvPicPr>
        <p:blipFill>
          <a:blip r:embed="rId5"/>
          <a:stretch>
            <a:fillRect/>
          </a:stretch>
        </p:blipFill>
        <p:spPr>
          <a:xfrm>
            <a:off x="2866294" y="1671562"/>
            <a:ext cx="4786316" cy="2249808"/>
          </a:xfrm>
          <a:prstGeom prst="rect">
            <a:avLst/>
          </a:prstGeom>
        </p:spPr>
      </p:pic>
      <p:sp>
        <p:nvSpPr>
          <p:cNvPr id="4" name="TextBox 3"/>
          <p:cNvSpPr txBox="1"/>
          <p:nvPr/>
        </p:nvSpPr>
        <p:spPr>
          <a:xfrm>
            <a:off x="545123" y="4387362"/>
            <a:ext cx="6180992" cy="461665"/>
          </a:xfrm>
          <a:prstGeom prst="rect">
            <a:avLst/>
          </a:prstGeom>
          <a:noFill/>
        </p:spPr>
        <p:txBody>
          <a:bodyPr wrap="square" rtlCol="0">
            <a:spAutoFit/>
          </a:bodyPr>
          <a:lstStyle/>
          <a:p>
            <a:r>
              <a:rPr lang="en-NZ" sz="2400" dirty="0" smtClean="0">
                <a:solidFill>
                  <a:schemeClr val="bg1"/>
                </a:solidFill>
              </a:rPr>
              <a:t>Positive relationships contribute to success!</a:t>
            </a:r>
            <a:endParaRPr lang="en-NZ" sz="2400" dirty="0">
              <a:solidFill>
                <a:schemeClr val="bg1"/>
              </a:solidFill>
            </a:endParaRPr>
          </a:p>
        </p:txBody>
      </p:sp>
    </p:spTree>
    <p:extLst>
      <p:ext uri="{BB962C8B-B14F-4D97-AF65-F5344CB8AC3E}">
        <p14:creationId xmlns:p14="http://schemas.microsoft.com/office/powerpoint/2010/main" val="3418985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94030" y="-2198"/>
            <a:ext cx="9238029" cy="6843159"/>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sp>
        <p:nvSpPr>
          <p:cNvPr id="4" name="TextBox 3"/>
          <p:cNvSpPr txBox="1"/>
          <p:nvPr/>
        </p:nvSpPr>
        <p:spPr>
          <a:xfrm>
            <a:off x="254977" y="5363309"/>
            <a:ext cx="6180992" cy="830997"/>
          </a:xfrm>
          <a:prstGeom prst="rect">
            <a:avLst/>
          </a:prstGeom>
          <a:noFill/>
        </p:spPr>
        <p:txBody>
          <a:bodyPr wrap="square" rtlCol="0">
            <a:spAutoFit/>
          </a:bodyPr>
          <a:lstStyle/>
          <a:p>
            <a:r>
              <a:rPr lang="en-NZ" sz="2400" dirty="0" smtClean="0">
                <a:solidFill>
                  <a:schemeClr val="bg1"/>
                </a:solidFill>
              </a:rPr>
              <a:t>Awards are one way to recognise those who offer exceptional support to our service.</a:t>
            </a:r>
            <a:endParaRPr lang="en-NZ" sz="2400" dirty="0">
              <a:solidFill>
                <a:schemeClr val="bg1"/>
              </a:solidFill>
            </a:endParaRPr>
          </a:p>
        </p:txBody>
      </p:sp>
      <p:pic>
        <p:nvPicPr>
          <p:cNvPr id="6" name="Picture 5"/>
          <p:cNvPicPr>
            <a:picLocks noChangeAspect="1"/>
          </p:cNvPicPr>
          <p:nvPr/>
        </p:nvPicPr>
        <p:blipFill>
          <a:blip r:embed="rId5"/>
          <a:stretch>
            <a:fillRect/>
          </a:stretch>
        </p:blipFill>
        <p:spPr>
          <a:xfrm>
            <a:off x="1152588" y="1610402"/>
            <a:ext cx="5021140" cy="3344852"/>
          </a:xfrm>
          <a:prstGeom prst="rect">
            <a:avLst/>
          </a:prstGeom>
        </p:spPr>
      </p:pic>
      <p:sp>
        <p:nvSpPr>
          <p:cNvPr id="7" name="TextBox 6"/>
          <p:cNvSpPr txBox="1"/>
          <p:nvPr/>
        </p:nvSpPr>
        <p:spPr>
          <a:xfrm>
            <a:off x="888023" y="694592"/>
            <a:ext cx="5794131" cy="461665"/>
          </a:xfrm>
          <a:prstGeom prst="rect">
            <a:avLst/>
          </a:prstGeom>
          <a:noFill/>
        </p:spPr>
        <p:txBody>
          <a:bodyPr wrap="square" rtlCol="0">
            <a:spAutoFit/>
          </a:bodyPr>
          <a:lstStyle/>
          <a:p>
            <a:pPr algn="ctr"/>
            <a:r>
              <a:rPr lang="en-NZ" sz="2400" dirty="0" smtClean="0">
                <a:solidFill>
                  <a:schemeClr val="bg1"/>
                </a:solidFill>
              </a:rPr>
              <a:t>Recognising exceptional support</a:t>
            </a:r>
            <a:endParaRPr lang="en-NZ" sz="2400" dirty="0">
              <a:solidFill>
                <a:schemeClr val="bg1"/>
              </a:solidFill>
            </a:endParaRPr>
          </a:p>
        </p:txBody>
      </p:sp>
    </p:spTree>
    <p:extLst>
      <p:ext uri="{BB962C8B-B14F-4D97-AF65-F5344CB8AC3E}">
        <p14:creationId xmlns:p14="http://schemas.microsoft.com/office/powerpoint/2010/main" val="15633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17762" y="-669"/>
            <a:ext cx="9161762" cy="6843159"/>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sp>
        <p:nvSpPr>
          <p:cNvPr id="3" name="TextBox 2"/>
          <p:cNvSpPr txBox="1"/>
          <p:nvPr/>
        </p:nvSpPr>
        <p:spPr>
          <a:xfrm>
            <a:off x="716303" y="622566"/>
            <a:ext cx="5969977" cy="461665"/>
          </a:xfrm>
          <a:prstGeom prst="rect">
            <a:avLst/>
          </a:prstGeom>
          <a:noFill/>
        </p:spPr>
        <p:txBody>
          <a:bodyPr wrap="square" rtlCol="0">
            <a:spAutoFit/>
          </a:bodyPr>
          <a:lstStyle/>
          <a:p>
            <a:pPr algn="ctr"/>
            <a:r>
              <a:rPr lang="en-NZ" sz="2400" dirty="0" smtClean="0">
                <a:solidFill>
                  <a:schemeClr val="bg1"/>
                </a:solidFill>
              </a:rPr>
              <a:t>Utilising networks</a:t>
            </a:r>
            <a:endParaRPr lang="en-NZ" sz="2400" dirty="0">
              <a:solidFill>
                <a:schemeClr val="bg1"/>
              </a:solidFill>
            </a:endParaRPr>
          </a:p>
        </p:txBody>
      </p:sp>
      <p:sp>
        <p:nvSpPr>
          <p:cNvPr id="4" name="TextBox 3"/>
          <p:cNvSpPr txBox="1"/>
          <p:nvPr/>
        </p:nvSpPr>
        <p:spPr>
          <a:xfrm>
            <a:off x="624253" y="4214184"/>
            <a:ext cx="6444762" cy="2308324"/>
          </a:xfrm>
          <a:prstGeom prst="rect">
            <a:avLst/>
          </a:prstGeom>
          <a:noFill/>
        </p:spPr>
        <p:txBody>
          <a:bodyPr wrap="square" rtlCol="0">
            <a:spAutoFit/>
          </a:bodyPr>
          <a:lstStyle/>
          <a:p>
            <a:r>
              <a:rPr lang="en-NZ" sz="2400" dirty="0" smtClean="0">
                <a:solidFill>
                  <a:schemeClr val="bg1"/>
                </a:solidFill>
              </a:rPr>
              <a:t>We work closely with a number of external agencies.  They play a vital role in supporting disabled students.  With the right support, disabled students are flourishing at Otago and evidence shows that they are succeeding at similar rates to their non-disabled peers.</a:t>
            </a:r>
            <a:endParaRPr lang="en-NZ" sz="2400" dirty="0">
              <a:solidFill>
                <a:schemeClr val="bg1"/>
              </a:solidFill>
            </a:endParaRPr>
          </a:p>
        </p:txBody>
      </p:sp>
      <p:pic>
        <p:nvPicPr>
          <p:cNvPr id="6" name="Picture 5"/>
          <p:cNvPicPr>
            <a:picLocks noChangeAspect="1"/>
          </p:cNvPicPr>
          <p:nvPr/>
        </p:nvPicPr>
        <p:blipFill>
          <a:blip r:embed="rId5"/>
          <a:stretch>
            <a:fillRect/>
          </a:stretch>
        </p:blipFill>
        <p:spPr>
          <a:xfrm>
            <a:off x="2123959" y="1515878"/>
            <a:ext cx="4443526" cy="2770612"/>
          </a:xfrm>
          <a:prstGeom prst="rect">
            <a:avLst/>
          </a:prstGeom>
        </p:spPr>
      </p:pic>
    </p:spTree>
    <p:extLst>
      <p:ext uri="{BB962C8B-B14F-4D97-AF65-F5344CB8AC3E}">
        <p14:creationId xmlns:p14="http://schemas.microsoft.com/office/powerpoint/2010/main" val="41833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17762" y="0"/>
            <a:ext cx="9161762" cy="6862415"/>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4230"/>
            <a:ext cx="2678745" cy="2165487"/>
          </a:xfrm>
          <a:prstGeom prst="ellipse">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1686" y="1526792"/>
            <a:ext cx="2271984" cy="3029312"/>
          </a:xfrm>
          <a:prstGeom prst="ellipse">
            <a:avLst/>
          </a:prstGeom>
          <a:ln>
            <a:noFill/>
          </a:ln>
          <a:effectLst>
            <a:softEdge rad="11250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75" y="4269637"/>
            <a:ext cx="3212736" cy="2412023"/>
          </a:xfrm>
          <a:prstGeom prst="ellipse">
            <a:avLst/>
          </a:prstGeom>
          <a:ln>
            <a:noFill/>
          </a:ln>
          <a:effectLst>
            <a:softEdge rad="1125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6508" y="1462772"/>
            <a:ext cx="2963480" cy="2408415"/>
          </a:xfrm>
          <a:prstGeom prst="ellipse">
            <a:avLst/>
          </a:prstGeom>
          <a:ln>
            <a:noFill/>
          </a:ln>
          <a:effectLst>
            <a:softEdge rad="112500"/>
          </a:effectLst>
        </p:spPr>
      </p:pic>
      <p:sp>
        <p:nvSpPr>
          <p:cNvPr id="10" name="TextBox 9"/>
          <p:cNvSpPr txBox="1"/>
          <p:nvPr/>
        </p:nvSpPr>
        <p:spPr>
          <a:xfrm>
            <a:off x="1040415" y="241010"/>
            <a:ext cx="5697375" cy="523220"/>
          </a:xfrm>
          <a:prstGeom prst="rect">
            <a:avLst/>
          </a:prstGeom>
          <a:noFill/>
        </p:spPr>
        <p:txBody>
          <a:bodyPr wrap="square" rtlCol="0">
            <a:spAutoFit/>
          </a:bodyPr>
          <a:lstStyle/>
          <a:p>
            <a:pPr algn="ctr"/>
            <a:r>
              <a:rPr lang="en-NZ" sz="2800" dirty="0" smtClean="0">
                <a:solidFill>
                  <a:schemeClr val="bg1"/>
                </a:solidFill>
              </a:rPr>
              <a:t>Student success</a:t>
            </a:r>
            <a:endParaRPr lang="en-NZ" sz="2800" dirty="0">
              <a:solidFill>
                <a:schemeClr val="bg1"/>
              </a:solidFill>
            </a:endParaRP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8364" y="4269637"/>
            <a:ext cx="3551730" cy="2355070"/>
          </a:xfrm>
          <a:prstGeom prst="ellipse">
            <a:avLst/>
          </a:prstGeom>
          <a:ln>
            <a:noFill/>
          </a:ln>
          <a:effectLst>
            <a:softEdge rad="112500"/>
          </a:effectLst>
        </p:spPr>
      </p:pic>
    </p:spTree>
    <p:extLst>
      <p:ext uri="{BB962C8B-B14F-4D97-AF65-F5344CB8AC3E}">
        <p14:creationId xmlns:p14="http://schemas.microsoft.com/office/powerpoint/2010/main" val="83185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sp>
        <p:nvSpPr>
          <p:cNvPr id="3" name="TextBox 2"/>
          <p:cNvSpPr txBox="1"/>
          <p:nvPr/>
        </p:nvSpPr>
        <p:spPr>
          <a:xfrm>
            <a:off x="1230923" y="773723"/>
            <a:ext cx="5969977" cy="461665"/>
          </a:xfrm>
          <a:prstGeom prst="rect">
            <a:avLst/>
          </a:prstGeom>
          <a:noFill/>
        </p:spPr>
        <p:txBody>
          <a:bodyPr wrap="square" rtlCol="0">
            <a:spAutoFit/>
          </a:bodyPr>
          <a:lstStyle/>
          <a:p>
            <a:r>
              <a:rPr lang="en-NZ" sz="2400" dirty="0" smtClean="0">
                <a:solidFill>
                  <a:schemeClr val="bg1"/>
                </a:solidFill>
              </a:rPr>
              <a:t>Introducing Disability Information and Support</a:t>
            </a:r>
            <a:endParaRPr lang="en-NZ" sz="2400" dirty="0">
              <a:solidFill>
                <a:schemeClr val="bg1"/>
              </a:solidFill>
            </a:endParaRPr>
          </a:p>
        </p:txBody>
      </p:sp>
      <p:sp>
        <p:nvSpPr>
          <p:cNvPr id="4" name="TextBox 3"/>
          <p:cNvSpPr txBox="1"/>
          <p:nvPr/>
        </p:nvSpPr>
        <p:spPr>
          <a:xfrm>
            <a:off x="1415561" y="1589331"/>
            <a:ext cx="5627077" cy="4524315"/>
          </a:xfrm>
          <a:prstGeom prst="rect">
            <a:avLst/>
          </a:prstGeom>
          <a:noFill/>
        </p:spPr>
        <p:txBody>
          <a:bodyPr wrap="square" rtlCol="0">
            <a:spAutoFit/>
          </a:bodyPr>
          <a:lstStyle/>
          <a:p>
            <a:pPr marL="285750" indent="-285750">
              <a:buFont typeface="Arial" panose="020B0604020202020204" pitchFamily="34" charset="0"/>
              <a:buChar char="•"/>
            </a:pPr>
            <a:r>
              <a:rPr lang="en-NZ" dirty="0" smtClean="0">
                <a:solidFill>
                  <a:schemeClr val="bg1"/>
                </a:solidFill>
              </a:rPr>
              <a:t>Disability Information and Support (DI&amp;S) was established in 1992 and was resourced by one part-time staff member.</a:t>
            </a:r>
          </a:p>
          <a:p>
            <a:pPr marL="285750" indent="-285750">
              <a:buFont typeface="Arial" panose="020B0604020202020204" pitchFamily="34" charset="0"/>
              <a:buChar char="•"/>
            </a:pPr>
            <a:endParaRPr lang="en-NZ" dirty="0" smtClean="0">
              <a:solidFill>
                <a:schemeClr val="bg1"/>
              </a:solidFill>
            </a:endParaRP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endParaRPr lang="en-NZ" dirty="0" smtClean="0">
              <a:solidFill>
                <a:schemeClr val="bg1"/>
              </a:solidFill>
            </a:endParaRP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endParaRPr lang="en-NZ" dirty="0" smtClean="0">
              <a:solidFill>
                <a:schemeClr val="bg1"/>
              </a:solidFill>
            </a:endParaRP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endParaRPr lang="en-NZ" dirty="0" smtClean="0">
              <a:solidFill>
                <a:schemeClr val="bg1"/>
              </a:solidFill>
            </a:endParaRPr>
          </a:p>
          <a:p>
            <a:endParaRPr lang="en-NZ" dirty="0">
              <a:solidFill>
                <a:schemeClr val="bg1"/>
              </a:solidFill>
            </a:endParaRPr>
          </a:p>
          <a:p>
            <a:pPr marL="285750" indent="-285750">
              <a:buFont typeface="Arial" panose="020B0604020202020204" pitchFamily="34" charset="0"/>
              <a:buChar char="•"/>
            </a:pPr>
            <a:endParaRPr lang="en-NZ" dirty="0" smtClean="0">
              <a:solidFill>
                <a:schemeClr val="bg1"/>
              </a:solidFill>
            </a:endParaRPr>
          </a:p>
          <a:p>
            <a:pPr marL="285750" indent="-285750">
              <a:buFont typeface="Arial" panose="020B0604020202020204" pitchFamily="34" charset="0"/>
              <a:buChar char="•"/>
            </a:pPr>
            <a:endParaRPr lang="en-NZ" dirty="0" smtClean="0">
              <a:solidFill>
                <a:schemeClr val="bg1"/>
              </a:solidFill>
            </a:endParaRPr>
          </a:p>
          <a:p>
            <a:pPr marL="285750" indent="-285750">
              <a:buFont typeface="Arial" panose="020B0604020202020204" pitchFamily="34" charset="0"/>
              <a:buChar char="•"/>
            </a:pPr>
            <a:r>
              <a:rPr lang="en-NZ" dirty="0" smtClean="0">
                <a:solidFill>
                  <a:schemeClr val="bg1"/>
                </a:solidFill>
              </a:rPr>
              <a:t>Disability Information and Support now employs 13 staff members and approximately 250 casual staff members during the course of the year. </a:t>
            </a:r>
            <a:endParaRPr lang="en-NZ" dirty="0">
              <a:solidFill>
                <a:schemeClr val="bg1"/>
              </a:solidFill>
            </a:endParaRPr>
          </a:p>
        </p:txBody>
      </p:sp>
      <p:pic>
        <p:nvPicPr>
          <p:cNvPr id="6" name="Picture 5"/>
          <p:cNvPicPr>
            <a:picLocks noChangeAspect="1"/>
          </p:cNvPicPr>
          <p:nvPr/>
        </p:nvPicPr>
        <p:blipFill>
          <a:blip r:embed="rId5"/>
          <a:stretch>
            <a:fillRect/>
          </a:stretch>
        </p:blipFill>
        <p:spPr>
          <a:xfrm>
            <a:off x="5199549" y="2119606"/>
            <a:ext cx="2150819" cy="2960424"/>
          </a:xfrm>
          <a:prstGeom prst="ellipse">
            <a:avLst/>
          </a:prstGeom>
          <a:ln>
            <a:noFill/>
          </a:ln>
          <a:effectLst>
            <a:softEdge rad="112500"/>
          </a:effectLst>
        </p:spPr>
      </p:pic>
    </p:spTree>
    <p:extLst>
      <p:ext uri="{BB962C8B-B14F-4D97-AF65-F5344CB8AC3E}">
        <p14:creationId xmlns:p14="http://schemas.microsoft.com/office/powerpoint/2010/main" val="12040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anim calcmode="lin" valueType="num">
                                      <p:cBhvr additive="base">
                                        <p:cTn id="1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2">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3"/>
          <a:stretch>
            <a:fillRect/>
          </a:stretch>
        </p:blipFill>
        <p:spPr>
          <a:xfrm>
            <a:off x="7420345" y="-53968"/>
            <a:ext cx="891987" cy="1814734"/>
          </a:xfrm>
          <a:prstGeom prst="rect">
            <a:avLst/>
          </a:prstGeom>
        </p:spPr>
      </p:pic>
      <p:sp>
        <p:nvSpPr>
          <p:cNvPr id="3" name="TextBox 2"/>
          <p:cNvSpPr txBox="1"/>
          <p:nvPr/>
        </p:nvSpPr>
        <p:spPr>
          <a:xfrm>
            <a:off x="1230923" y="773723"/>
            <a:ext cx="5969977" cy="1569660"/>
          </a:xfrm>
          <a:prstGeom prst="rect">
            <a:avLst/>
          </a:prstGeom>
          <a:noFill/>
        </p:spPr>
        <p:txBody>
          <a:bodyPr wrap="square" rtlCol="0">
            <a:spAutoFit/>
          </a:bodyPr>
          <a:lstStyle/>
          <a:p>
            <a:pPr algn="ctr"/>
            <a:endParaRPr lang="en-NZ" sz="2400" dirty="0" smtClean="0">
              <a:solidFill>
                <a:schemeClr val="bg1"/>
              </a:solidFill>
            </a:endParaRPr>
          </a:p>
          <a:p>
            <a:pPr algn="ctr"/>
            <a:endParaRPr lang="en-NZ" sz="2400" dirty="0">
              <a:solidFill>
                <a:schemeClr val="bg1"/>
              </a:solidFill>
            </a:endParaRPr>
          </a:p>
          <a:p>
            <a:pPr algn="ctr"/>
            <a:endParaRPr lang="en-NZ" sz="2400" dirty="0" smtClean="0">
              <a:solidFill>
                <a:schemeClr val="bg1"/>
              </a:solidFill>
            </a:endParaRPr>
          </a:p>
          <a:p>
            <a:pPr algn="ctr"/>
            <a:r>
              <a:rPr lang="en-NZ" sz="2400" dirty="0" smtClean="0">
                <a:solidFill>
                  <a:schemeClr val="bg1"/>
                </a:solidFill>
              </a:rPr>
              <a:t>Vision and Philosophy</a:t>
            </a:r>
            <a:endParaRPr lang="en-NZ" sz="2400" dirty="0">
              <a:solidFill>
                <a:schemeClr val="bg1"/>
              </a:solidFill>
            </a:endParaRPr>
          </a:p>
        </p:txBody>
      </p:sp>
      <p:sp>
        <p:nvSpPr>
          <p:cNvPr id="4" name="TextBox 3"/>
          <p:cNvSpPr txBox="1"/>
          <p:nvPr/>
        </p:nvSpPr>
        <p:spPr>
          <a:xfrm>
            <a:off x="360485" y="1582615"/>
            <a:ext cx="7499838" cy="4247317"/>
          </a:xfrm>
          <a:prstGeom prst="rect">
            <a:avLst/>
          </a:prstGeom>
          <a:noFill/>
        </p:spPr>
        <p:txBody>
          <a:bodyPr wrap="square" rtlCol="0">
            <a:spAutoFit/>
          </a:bodyPr>
          <a:lstStyle/>
          <a:p>
            <a:pPr marL="285750" indent="-285750">
              <a:buFont typeface="Arial" panose="020B0604020202020204" pitchFamily="34" charset="0"/>
              <a:buChar char="•"/>
            </a:pPr>
            <a:endParaRPr lang="en-NZ" dirty="0" smtClean="0">
              <a:solidFill>
                <a:schemeClr val="bg1"/>
              </a:solidFill>
            </a:endParaRPr>
          </a:p>
          <a:p>
            <a:pPr marL="285750" indent="-285750">
              <a:buFont typeface="Arial" panose="020B0604020202020204" pitchFamily="34" charset="0"/>
              <a:buChar char="•"/>
            </a:pPr>
            <a:endParaRPr lang="en-NZ" dirty="0">
              <a:solidFill>
                <a:schemeClr val="bg1"/>
              </a:solidFill>
            </a:endParaRPr>
          </a:p>
          <a:p>
            <a:endParaRPr lang="en-NZ" dirty="0" smtClean="0">
              <a:solidFill>
                <a:schemeClr val="bg1"/>
              </a:solidFill>
            </a:endParaRPr>
          </a:p>
          <a:p>
            <a:pPr marL="285750" indent="-285750">
              <a:buFont typeface="Arial" panose="020B0604020202020204" pitchFamily="34" charset="0"/>
              <a:buChar char="•"/>
            </a:pPr>
            <a:r>
              <a:rPr lang="en-NZ" dirty="0" smtClean="0">
                <a:solidFill>
                  <a:schemeClr val="bg1"/>
                </a:solidFill>
              </a:rPr>
              <a:t>Our vision is to work in partnership to promote an inclusive environment that celebrates diversity, promotes comprehensive academic support, and empowers individuals with impairments to achieve their full potential.</a:t>
            </a:r>
          </a:p>
          <a:p>
            <a:pPr marL="285750" indent="-285750">
              <a:buFont typeface="Arial" panose="020B0604020202020204" pitchFamily="34" charset="0"/>
              <a:buChar char="•"/>
            </a:pPr>
            <a:endParaRPr lang="en-NZ" dirty="0">
              <a:solidFill>
                <a:schemeClr val="bg1"/>
              </a:solidFill>
            </a:endParaRPr>
          </a:p>
          <a:p>
            <a:endParaRPr lang="en-NZ" dirty="0" smtClean="0">
              <a:solidFill>
                <a:schemeClr val="bg1"/>
              </a:solidFill>
            </a:endParaRPr>
          </a:p>
          <a:p>
            <a:pPr marL="285750" indent="-285750">
              <a:buFont typeface="Arial" panose="020B0604020202020204" pitchFamily="34" charset="0"/>
              <a:buChar char="•"/>
            </a:pPr>
            <a:endParaRPr lang="en-NZ" dirty="0">
              <a:solidFill>
                <a:schemeClr val="bg1"/>
              </a:solidFill>
            </a:endParaRPr>
          </a:p>
          <a:p>
            <a:r>
              <a:rPr lang="en-NZ" dirty="0" smtClean="0">
                <a:solidFill>
                  <a:schemeClr val="bg1"/>
                </a:solidFill>
              </a:rPr>
              <a:t>The philosophy of Disability Information and Support is two fold:</a:t>
            </a:r>
          </a:p>
          <a:p>
            <a:pPr marL="285750" indent="-285750">
              <a:buFont typeface="Arial" panose="020B0604020202020204" pitchFamily="34" charset="0"/>
              <a:buChar char="•"/>
            </a:pPr>
            <a:r>
              <a:rPr lang="en-NZ" dirty="0" smtClean="0">
                <a:solidFill>
                  <a:schemeClr val="bg1"/>
                </a:solidFill>
              </a:rPr>
              <a:t>To provide appropriate learning support to enable students to successfully as independently as possible.</a:t>
            </a:r>
          </a:p>
          <a:p>
            <a:pPr marL="285750" indent="-285750">
              <a:buFont typeface="Arial" panose="020B0604020202020204" pitchFamily="34" charset="0"/>
              <a:buChar char="•"/>
            </a:pPr>
            <a:r>
              <a:rPr lang="en-NZ" dirty="0" smtClean="0">
                <a:solidFill>
                  <a:schemeClr val="bg1"/>
                </a:solidFill>
              </a:rPr>
              <a:t>To promote the development of an environment which is physically and attitudinally inclusive of the needs of students with disability or impairment.</a:t>
            </a:r>
            <a:endParaRPr lang="en-NZ" dirty="0">
              <a:solidFill>
                <a:schemeClr val="bg1"/>
              </a:solidFill>
            </a:endParaRPr>
          </a:p>
        </p:txBody>
      </p:sp>
      <p:pic>
        <p:nvPicPr>
          <p:cNvPr id="2" name="Picture 1"/>
          <p:cNvPicPr>
            <a:picLocks noChangeAspect="1"/>
          </p:cNvPicPr>
          <p:nvPr/>
        </p:nvPicPr>
        <p:blipFill>
          <a:blip r:embed="rId4"/>
          <a:stretch>
            <a:fillRect/>
          </a:stretch>
        </p:blipFill>
        <p:spPr>
          <a:xfrm>
            <a:off x="2039815" y="479795"/>
            <a:ext cx="4079091" cy="1190743"/>
          </a:xfrm>
          <a:prstGeom prst="rect">
            <a:avLst/>
          </a:prstGeom>
        </p:spPr>
      </p:pic>
    </p:spTree>
    <p:extLst>
      <p:ext uri="{BB962C8B-B14F-4D97-AF65-F5344CB8AC3E}">
        <p14:creationId xmlns:p14="http://schemas.microsoft.com/office/powerpoint/2010/main" val="3843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 calcmode="lin" valueType="num">
                                      <p:cBhvr additive="base">
                                        <p:cTn id="1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 calcmode="lin" valueType="num">
                                      <p:cBhvr additive="base">
                                        <p:cTn id="2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2">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3"/>
          <a:stretch>
            <a:fillRect/>
          </a:stretch>
        </p:blipFill>
        <p:spPr>
          <a:xfrm>
            <a:off x="7420345" y="-53968"/>
            <a:ext cx="891987" cy="1814734"/>
          </a:xfrm>
          <a:prstGeom prst="rect">
            <a:avLst/>
          </a:prstGeom>
        </p:spPr>
      </p:pic>
      <p:sp>
        <p:nvSpPr>
          <p:cNvPr id="3" name="TextBox 2"/>
          <p:cNvSpPr txBox="1"/>
          <p:nvPr/>
        </p:nvSpPr>
        <p:spPr>
          <a:xfrm>
            <a:off x="1230923" y="773723"/>
            <a:ext cx="5969977" cy="830997"/>
          </a:xfrm>
          <a:prstGeom prst="rect">
            <a:avLst/>
          </a:prstGeom>
          <a:noFill/>
        </p:spPr>
        <p:txBody>
          <a:bodyPr wrap="square" rtlCol="0">
            <a:spAutoFit/>
          </a:bodyPr>
          <a:lstStyle/>
          <a:p>
            <a:pPr algn="ctr"/>
            <a:endParaRPr lang="en-NZ" sz="2400" dirty="0" smtClean="0">
              <a:solidFill>
                <a:schemeClr val="bg1"/>
              </a:solidFill>
            </a:endParaRPr>
          </a:p>
          <a:p>
            <a:pPr algn="ctr"/>
            <a:r>
              <a:rPr lang="en-NZ" sz="2400" dirty="0" smtClean="0">
                <a:solidFill>
                  <a:schemeClr val="bg1"/>
                </a:solidFill>
              </a:rPr>
              <a:t>What do we mean by ‘disability’?</a:t>
            </a:r>
            <a:endParaRPr lang="en-NZ" sz="2400" dirty="0">
              <a:solidFill>
                <a:schemeClr val="bg1"/>
              </a:solidFill>
            </a:endParaRPr>
          </a:p>
        </p:txBody>
      </p:sp>
      <p:sp>
        <p:nvSpPr>
          <p:cNvPr id="4" name="TextBox 3"/>
          <p:cNvSpPr txBox="1"/>
          <p:nvPr/>
        </p:nvSpPr>
        <p:spPr>
          <a:xfrm>
            <a:off x="360485" y="1582615"/>
            <a:ext cx="7499838" cy="4339650"/>
          </a:xfrm>
          <a:prstGeom prst="rect">
            <a:avLst/>
          </a:prstGeom>
          <a:noFill/>
        </p:spPr>
        <p:txBody>
          <a:bodyPr wrap="square" rtlCol="0">
            <a:spAutoFit/>
          </a:bodyPr>
          <a:lstStyle/>
          <a:p>
            <a:pPr lvl="0" defTabSz="914400" fontAlgn="base">
              <a:spcBef>
                <a:spcPct val="0"/>
              </a:spcBef>
              <a:spcAft>
                <a:spcPct val="0"/>
              </a:spcAft>
              <a:defRPr/>
            </a:pPr>
            <a:endParaRPr lang="en-GB" sz="2400" dirty="0" smtClean="0">
              <a:solidFill>
                <a:prstClr val="white"/>
              </a:solidFill>
              <a:latin typeface="Arial"/>
              <a:ea typeface="ＭＳ Ｐゴシック" panose="020B0600070205080204" pitchFamily="34" charset="-128"/>
            </a:endParaRPr>
          </a:p>
          <a:p>
            <a:pPr lvl="0" defTabSz="914400" fontAlgn="base">
              <a:spcBef>
                <a:spcPct val="0"/>
              </a:spcBef>
              <a:spcAft>
                <a:spcPct val="0"/>
              </a:spcAft>
              <a:defRPr/>
            </a:pPr>
            <a:r>
              <a:rPr lang="en-GB" sz="2400" dirty="0" smtClean="0">
                <a:solidFill>
                  <a:prstClr val="white"/>
                </a:solidFill>
                <a:latin typeface="Arial"/>
                <a:ea typeface="ＭＳ Ｐゴシック" panose="020B0600070205080204" pitchFamily="34" charset="-128"/>
              </a:rPr>
              <a:t>“</a:t>
            </a:r>
            <a:r>
              <a:rPr lang="en-GB" sz="2400" dirty="0">
                <a:solidFill>
                  <a:prstClr val="white"/>
                </a:solidFill>
                <a:latin typeface="Arial"/>
                <a:ea typeface="ＭＳ Ｐゴシック" panose="020B0600070205080204" pitchFamily="34" charset="-128"/>
              </a:rPr>
              <a:t>Disability is not something individuals have.  What individuals have are impairments.  They may be physical, sensory, neurological, psychiatric, intellectual or other impairments.  Disability is the process which happens when one group of people create barriers by designing a world only for their way of living, taking no account of the impairments other people have…”</a:t>
            </a:r>
          </a:p>
          <a:p>
            <a:pPr lvl="0" defTabSz="914400" fontAlgn="base">
              <a:spcBef>
                <a:spcPct val="0"/>
              </a:spcBef>
              <a:spcAft>
                <a:spcPct val="0"/>
              </a:spcAft>
              <a:defRPr/>
            </a:pPr>
            <a:endParaRPr lang="en-GB" sz="2000" dirty="0">
              <a:solidFill>
                <a:prstClr val="white"/>
              </a:solidFill>
              <a:latin typeface="Arial"/>
              <a:ea typeface="ＭＳ Ｐゴシック" panose="020B0600070205080204" pitchFamily="34" charset="-128"/>
            </a:endParaRPr>
          </a:p>
          <a:p>
            <a:pPr lvl="0" defTabSz="914400" fontAlgn="base">
              <a:spcBef>
                <a:spcPct val="0"/>
              </a:spcBef>
              <a:spcAft>
                <a:spcPct val="0"/>
              </a:spcAft>
              <a:defRPr/>
            </a:pPr>
            <a:r>
              <a:rPr lang="en-US" sz="2000" b="1" dirty="0">
                <a:solidFill>
                  <a:prstClr val="white"/>
                </a:solidFill>
                <a:latin typeface="Arial"/>
                <a:ea typeface="ＭＳ Ｐゴシック" panose="020B0600070205080204" pitchFamily="34" charset="-128"/>
              </a:rPr>
              <a:t>‘New Zealand Disability Strategy, Making a World of Difference’ 2001</a:t>
            </a:r>
            <a:endParaRPr lang="en-NZ" sz="2000" b="1" dirty="0">
              <a:solidFill>
                <a:prstClr val="white"/>
              </a:solidFill>
              <a:latin typeface="Arial"/>
              <a:ea typeface="ＭＳ Ｐゴシック" panose="020B0600070205080204" pitchFamily="34" charset="-128"/>
            </a:endParaRPr>
          </a:p>
        </p:txBody>
      </p:sp>
    </p:spTree>
    <p:extLst>
      <p:ext uri="{BB962C8B-B14F-4D97-AF65-F5344CB8AC3E}">
        <p14:creationId xmlns:p14="http://schemas.microsoft.com/office/powerpoint/2010/main" val="11619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0" y="0"/>
            <a:ext cx="9161762" cy="6932752"/>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sp>
        <p:nvSpPr>
          <p:cNvPr id="3" name="TextBox 2"/>
          <p:cNvSpPr txBox="1"/>
          <p:nvPr/>
        </p:nvSpPr>
        <p:spPr>
          <a:xfrm>
            <a:off x="1143000" y="834681"/>
            <a:ext cx="5969977" cy="461665"/>
          </a:xfrm>
          <a:prstGeom prst="rect">
            <a:avLst/>
          </a:prstGeom>
          <a:noFill/>
        </p:spPr>
        <p:txBody>
          <a:bodyPr wrap="square" rtlCol="0">
            <a:spAutoFit/>
          </a:bodyPr>
          <a:lstStyle/>
          <a:p>
            <a:pPr algn="ctr"/>
            <a:r>
              <a:rPr lang="en-NZ" sz="2400" dirty="0" smtClean="0">
                <a:solidFill>
                  <a:schemeClr val="bg1"/>
                </a:solidFill>
              </a:rPr>
              <a:t>Disability and/or Impairment</a:t>
            </a:r>
            <a:endParaRPr lang="en-NZ" sz="2400" dirty="0">
              <a:solidFill>
                <a:schemeClr val="bg1"/>
              </a:solidFill>
            </a:endParaRPr>
          </a:p>
        </p:txBody>
      </p:sp>
      <p:sp>
        <p:nvSpPr>
          <p:cNvPr id="4" name="TextBox 3"/>
          <p:cNvSpPr txBox="1"/>
          <p:nvPr/>
        </p:nvSpPr>
        <p:spPr>
          <a:xfrm>
            <a:off x="351692" y="1420650"/>
            <a:ext cx="6646985" cy="3139321"/>
          </a:xfrm>
          <a:prstGeom prst="rect">
            <a:avLst/>
          </a:prstGeom>
          <a:noFill/>
        </p:spPr>
        <p:txBody>
          <a:bodyPr wrap="square" rtlCol="0">
            <a:spAutoFit/>
          </a:bodyPr>
          <a:lstStyle/>
          <a:p>
            <a:pPr marL="285750" indent="-285750">
              <a:buFont typeface="Arial" panose="020B0604020202020204" pitchFamily="34" charset="0"/>
              <a:buChar char="•"/>
            </a:pPr>
            <a:endParaRPr lang="en-NZ" dirty="0" smtClean="0">
              <a:solidFill>
                <a:schemeClr val="bg1"/>
              </a:solidFill>
            </a:endParaRP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endParaRPr lang="en-NZ" dirty="0" smtClean="0">
              <a:solidFill>
                <a:schemeClr val="bg1"/>
              </a:solidFill>
            </a:endParaRPr>
          </a:p>
          <a:p>
            <a:endParaRPr lang="en-NZ" dirty="0">
              <a:solidFill>
                <a:schemeClr val="bg1"/>
              </a:solidFill>
            </a:endParaRPr>
          </a:p>
          <a:p>
            <a:pPr marL="285750" indent="-285750">
              <a:buFont typeface="Arial" panose="020B0604020202020204" pitchFamily="34" charset="0"/>
              <a:buChar char="•"/>
            </a:pPr>
            <a:r>
              <a:rPr lang="en-NZ" dirty="0" smtClean="0">
                <a:solidFill>
                  <a:schemeClr val="bg1"/>
                </a:solidFill>
              </a:rPr>
              <a:t>Disability: limitation of opportunities to take part in society on an equal level with other due to social and environmental barriers.</a:t>
            </a: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r>
              <a:rPr lang="en-NZ" dirty="0" smtClean="0">
                <a:solidFill>
                  <a:schemeClr val="bg1"/>
                </a:solidFill>
              </a:rPr>
              <a:t>Impairment: is part of the individual, it is a characteristic, feature or attribute that contributes to the persons identity.  It may be physical, sensory, neurological, psychiatric or intellectual and cause a loss of physiological function.</a:t>
            </a:r>
            <a:endParaRPr lang="en-NZ" dirty="0">
              <a:solidFill>
                <a:schemeClr val="bg1"/>
              </a:solidFill>
            </a:endParaRPr>
          </a:p>
        </p:txBody>
      </p:sp>
    </p:spTree>
    <p:extLst>
      <p:ext uri="{BB962C8B-B14F-4D97-AF65-F5344CB8AC3E}">
        <p14:creationId xmlns:p14="http://schemas.microsoft.com/office/powerpoint/2010/main" val="222196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sp>
        <p:nvSpPr>
          <p:cNvPr id="3" name="TextBox 2"/>
          <p:cNvSpPr txBox="1"/>
          <p:nvPr/>
        </p:nvSpPr>
        <p:spPr>
          <a:xfrm>
            <a:off x="1011115" y="834681"/>
            <a:ext cx="5969977" cy="461665"/>
          </a:xfrm>
          <a:prstGeom prst="rect">
            <a:avLst/>
          </a:prstGeom>
          <a:noFill/>
        </p:spPr>
        <p:txBody>
          <a:bodyPr wrap="square" rtlCol="0">
            <a:spAutoFit/>
          </a:bodyPr>
          <a:lstStyle/>
          <a:p>
            <a:pPr algn="ctr"/>
            <a:r>
              <a:rPr lang="en-NZ" sz="2400" dirty="0" smtClean="0">
                <a:solidFill>
                  <a:schemeClr val="bg1"/>
                </a:solidFill>
              </a:rPr>
              <a:t>Students as essential </a:t>
            </a:r>
            <a:r>
              <a:rPr lang="en-NZ" sz="2400" dirty="0">
                <a:solidFill>
                  <a:schemeClr val="bg1"/>
                </a:solidFill>
              </a:rPr>
              <a:t>p</a:t>
            </a:r>
            <a:r>
              <a:rPr lang="en-NZ" sz="2400" dirty="0" smtClean="0">
                <a:solidFill>
                  <a:schemeClr val="bg1"/>
                </a:solidFill>
              </a:rPr>
              <a:t>artners</a:t>
            </a:r>
            <a:endParaRPr lang="en-NZ" sz="2400" dirty="0">
              <a:solidFill>
                <a:schemeClr val="bg1"/>
              </a:solidFill>
            </a:endParaRPr>
          </a:p>
        </p:txBody>
      </p:sp>
      <p:sp>
        <p:nvSpPr>
          <p:cNvPr id="4" name="TextBox 3"/>
          <p:cNvSpPr txBox="1"/>
          <p:nvPr/>
        </p:nvSpPr>
        <p:spPr>
          <a:xfrm>
            <a:off x="1415561" y="1589331"/>
            <a:ext cx="5627077" cy="1200329"/>
          </a:xfrm>
          <a:prstGeom prst="rect">
            <a:avLst/>
          </a:prstGeom>
          <a:noFill/>
        </p:spPr>
        <p:txBody>
          <a:bodyPr wrap="square" rtlCol="0">
            <a:spAutoFit/>
          </a:bodyPr>
          <a:lstStyle/>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r>
              <a:rPr lang="en-NZ" dirty="0" smtClean="0">
                <a:solidFill>
                  <a:schemeClr val="bg1"/>
                </a:solidFill>
              </a:rPr>
              <a:t>We see students as essential partners and work within a human rights approach where consultation, participation and student empowerment are valued.</a:t>
            </a:r>
            <a:endParaRPr lang="en-NZ" dirty="0">
              <a:solidFill>
                <a:schemeClr val="bg1"/>
              </a:solidFill>
            </a:endParaRPr>
          </a:p>
        </p:txBody>
      </p:sp>
      <p:pic>
        <p:nvPicPr>
          <p:cNvPr id="2" name="Picture 1"/>
          <p:cNvPicPr>
            <a:picLocks noChangeAspect="1"/>
          </p:cNvPicPr>
          <p:nvPr/>
        </p:nvPicPr>
        <p:blipFill>
          <a:blip r:embed="rId5"/>
          <a:stretch>
            <a:fillRect/>
          </a:stretch>
        </p:blipFill>
        <p:spPr>
          <a:xfrm>
            <a:off x="2867171" y="3261946"/>
            <a:ext cx="2992397" cy="2986773"/>
          </a:xfrm>
          <a:prstGeom prst="rect">
            <a:avLst/>
          </a:prstGeom>
        </p:spPr>
      </p:pic>
    </p:spTree>
    <p:extLst>
      <p:ext uri="{BB962C8B-B14F-4D97-AF65-F5344CB8AC3E}">
        <p14:creationId xmlns:p14="http://schemas.microsoft.com/office/powerpoint/2010/main" val="49848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2">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3"/>
          <a:stretch>
            <a:fillRect/>
          </a:stretch>
        </p:blipFill>
        <p:spPr>
          <a:xfrm>
            <a:off x="7420345" y="-53968"/>
            <a:ext cx="891987" cy="1814734"/>
          </a:xfrm>
          <a:prstGeom prst="rect">
            <a:avLst/>
          </a:prstGeom>
        </p:spPr>
      </p:pic>
      <p:sp>
        <p:nvSpPr>
          <p:cNvPr id="3" name="TextBox 2"/>
          <p:cNvSpPr txBox="1"/>
          <p:nvPr/>
        </p:nvSpPr>
        <p:spPr>
          <a:xfrm>
            <a:off x="1011115" y="834681"/>
            <a:ext cx="5969977" cy="461665"/>
          </a:xfrm>
          <a:prstGeom prst="rect">
            <a:avLst/>
          </a:prstGeom>
          <a:noFill/>
        </p:spPr>
        <p:txBody>
          <a:bodyPr wrap="square" rtlCol="0">
            <a:spAutoFit/>
          </a:bodyPr>
          <a:lstStyle/>
          <a:p>
            <a:pPr algn="ctr"/>
            <a:r>
              <a:rPr lang="en-NZ" sz="2400" dirty="0" smtClean="0">
                <a:solidFill>
                  <a:schemeClr val="bg1"/>
                </a:solidFill>
              </a:rPr>
              <a:t>Who does DI&amp;S support?</a:t>
            </a:r>
            <a:endParaRPr lang="en-NZ" sz="2400" dirty="0">
              <a:solidFill>
                <a:schemeClr val="bg1"/>
              </a:solidFill>
            </a:endParaRPr>
          </a:p>
        </p:txBody>
      </p:sp>
      <p:sp>
        <p:nvSpPr>
          <p:cNvPr id="4" name="TextBox 3"/>
          <p:cNvSpPr txBox="1"/>
          <p:nvPr/>
        </p:nvSpPr>
        <p:spPr>
          <a:xfrm>
            <a:off x="1415561" y="1589331"/>
            <a:ext cx="5627077" cy="2308324"/>
          </a:xfrm>
          <a:prstGeom prst="rect">
            <a:avLst/>
          </a:prstGeom>
          <a:noFill/>
        </p:spPr>
        <p:txBody>
          <a:bodyPr wrap="square" rtlCol="0">
            <a:spAutoFit/>
          </a:bodyPr>
          <a:lstStyle/>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r>
              <a:rPr lang="en-NZ" dirty="0" smtClean="0">
                <a:solidFill>
                  <a:schemeClr val="bg1"/>
                </a:solidFill>
              </a:rPr>
              <a:t>Students who have a disability, impairment, medical condition or injury that affects their ability to study.</a:t>
            </a: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r>
              <a:rPr lang="en-NZ" dirty="0" smtClean="0">
                <a:solidFill>
                  <a:schemeClr val="bg1"/>
                </a:solidFill>
              </a:rPr>
              <a:t>Students can self-refer or be referred to our service.</a:t>
            </a: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r>
              <a:rPr lang="en-NZ" dirty="0" smtClean="0">
                <a:solidFill>
                  <a:schemeClr val="bg1"/>
                </a:solidFill>
              </a:rPr>
              <a:t>In 2018, DI&amp;S resourced 1427 students and this represented 6.67% of the total student population.</a:t>
            </a:r>
            <a:endParaRPr lang="en-NZ" dirty="0">
              <a:solidFill>
                <a:schemeClr val="bg1"/>
              </a:solidFill>
            </a:endParaRPr>
          </a:p>
        </p:txBody>
      </p:sp>
      <p:pic>
        <p:nvPicPr>
          <p:cNvPr id="2" name="Picture 1"/>
          <p:cNvPicPr>
            <a:picLocks noChangeAspect="1"/>
          </p:cNvPicPr>
          <p:nvPr/>
        </p:nvPicPr>
        <p:blipFill>
          <a:blip r:embed="rId4"/>
          <a:stretch>
            <a:fillRect/>
          </a:stretch>
        </p:blipFill>
        <p:spPr>
          <a:xfrm>
            <a:off x="2618642" y="4275597"/>
            <a:ext cx="3009900" cy="2009775"/>
          </a:xfrm>
          <a:prstGeom prst="rect">
            <a:avLst/>
          </a:prstGeom>
        </p:spPr>
      </p:pic>
    </p:spTree>
    <p:extLst>
      <p:ext uri="{BB962C8B-B14F-4D97-AF65-F5344CB8AC3E}">
        <p14:creationId xmlns:p14="http://schemas.microsoft.com/office/powerpoint/2010/main" val="187752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2">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3"/>
          <a:stretch>
            <a:fillRect/>
          </a:stretch>
        </p:blipFill>
        <p:spPr>
          <a:xfrm>
            <a:off x="7420345" y="-53968"/>
            <a:ext cx="891987" cy="1814734"/>
          </a:xfrm>
          <a:prstGeom prst="rect">
            <a:avLst/>
          </a:prstGeom>
        </p:spPr>
      </p:pic>
      <p:sp>
        <p:nvSpPr>
          <p:cNvPr id="3" name="TextBox 2"/>
          <p:cNvSpPr txBox="1"/>
          <p:nvPr/>
        </p:nvSpPr>
        <p:spPr>
          <a:xfrm>
            <a:off x="1011115" y="834681"/>
            <a:ext cx="5969977" cy="1015663"/>
          </a:xfrm>
          <a:prstGeom prst="rect">
            <a:avLst/>
          </a:prstGeom>
          <a:noFill/>
        </p:spPr>
        <p:txBody>
          <a:bodyPr wrap="square" rtlCol="0">
            <a:spAutoFit/>
          </a:bodyPr>
          <a:lstStyle/>
          <a:p>
            <a:pPr algn="ctr"/>
            <a:r>
              <a:rPr lang="en-NZ" sz="2000" dirty="0" smtClean="0">
                <a:solidFill>
                  <a:schemeClr val="bg1"/>
                </a:solidFill>
              </a:rPr>
              <a:t>Number of students studying at the University of Otago who identified to Disability Information and Support as having a disability/impairment</a:t>
            </a:r>
            <a:endParaRPr lang="en-NZ" sz="2000" dirty="0">
              <a:solidFill>
                <a:schemeClr val="bg1"/>
              </a:solidFill>
            </a:endParaRPr>
          </a:p>
        </p:txBody>
      </p:sp>
      <p:graphicFrame>
        <p:nvGraphicFramePr>
          <p:cNvPr id="7" name="Chart 6"/>
          <p:cNvGraphicFramePr/>
          <p:nvPr>
            <p:extLst>
              <p:ext uri="{D42A27DB-BD31-4B8C-83A1-F6EECF244321}">
                <p14:modId xmlns:p14="http://schemas.microsoft.com/office/powerpoint/2010/main" val="1700912316"/>
              </p:ext>
            </p:extLst>
          </p:nvPr>
        </p:nvGraphicFramePr>
        <p:xfrm>
          <a:off x="885092" y="1958663"/>
          <a:ext cx="6430108" cy="42672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46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BG.jpg"/>
          <p:cNvPicPr>
            <a:picLocks noChangeAspect="1"/>
          </p:cNvPicPr>
          <p:nvPr/>
        </p:nvPicPr>
        <p:blipFill rotWithShape="1">
          <a:blip r:embed="rId3">
            <a:extLst>
              <a:ext uri="{28A0092B-C50C-407E-A947-70E740481C1C}">
                <a14:useLocalDpi xmlns:a14="http://schemas.microsoft.com/office/drawing/2010/main" val="0"/>
              </a:ext>
            </a:extLst>
          </a:blip>
          <a:srcRect l="35996" t="11145" b="1"/>
          <a:stretch/>
        </p:blipFill>
        <p:spPr>
          <a:xfrm>
            <a:off x="0" y="1"/>
            <a:ext cx="9161762" cy="6932752"/>
          </a:xfrm>
          <a:prstGeom prst="rect">
            <a:avLst/>
          </a:prstGeom>
        </p:spPr>
      </p:pic>
      <p:pic>
        <p:nvPicPr>
          <p:cNvPr id="5" name="Picture 4"/>
          <p:cNvPicPr>
            <a:picLocks noChangeAspect="1"/>
          </p:cNvPicPr>
          <p:nvPr/>
        </p:nvPicPr>
        <p:blipFill>
          <a:blip r:embed="rId4"/>
          <a:stretch>
            <a:fillRect/>
          </a:stretch>
        </p:blipFill>
        <p:spPr>
          <a:xfrm>
            <a:off x="7420345" y="-53968"/>
            <a:ext cx="891987" cy="1814734"/>
          </a:xfrm>
          <a:prstGeom prst="rect">
            <a:avLst/>
          </a:prstGeom>
        </p:spPr>
      </p:pic>
      <p:graphicFrame>
        <p:nvGraphicFramePr>
          <p:cNvPr id="11" name="Chart 10"/>
          <p:cNvGraphicFramePr/>
          <p:nvPr>
            <p:extLst>
              <p:ext uri="{D42A27DB-BD31-4B8C-83A1-F6EECF244321}">
                <p14:modId xmlns:p14="http://schemas.microsoft.com/office/powerpoint/2010/main" val="3243727901"/>
              </p:ext>
            </p:extLst>
          </p:nvPr>
        </p:nvGraphicFramePr>
        <p:xfrm>
          <a:off x="832338" y="1160585"/>
          <a:ext cx="6096000" cy="52180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85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DC4691BF00A443899034738234036697" version="1.0.0">
  <systemFields>
    <field name="Objective-Id">
      <value order="0">A1457387</value>
    </field>
    <field name="Objective-Title">
      <value order="0">22 Oritetanga Conference Panel Equitable opportunites - Melissa Lethaby</value>
    </field>
    <field name="Objective-Description">
      <value order="0"/>
    </field>
    <field name="Objective-CreationStamp">
      <value order="0">2019-08-06T21:33:39Z</value>
    </field>
    <field name="Objective-IsApproved">
      <value order="0">false</value>
    </field>
    <field name="Objective-IsPublished">
      <value order="0">false</value>
    </field>
    <field name="Objective-DatePublished">
      <value order="0"/>
    </field>
    <field name="Objective-ModificationStamp">
      <value order="0">2019-08-12T22:01:03Z</value>
    </field>
    <field name="Objective-Owner">
      <value order="0">Lisa Eames</value>
    </field>
    <field name="Objective-Path">
      <value order="0">Objective Global Folder:TEC Global Folder:Career Development:Deliveries:Products and Services:Products and Events:Events:Oritetanga Event:Presentations from conference</value>
    </field>
    <field name="Objective-Parent">
      <value order="0">Presentations from conference</value>
    </field>
    <field name="Objective-State">
      <value order="0">Being Drafted</value>
    </field>
    <field name="Objective-VersionId">
      <value order="0">vA3226371</value>
    </field>
    <field name="Objective-Version">
      <value order="0">0.1</value>
    </field>
    <field name="Objective-VersionNumber">
      <value order="0">1</value>
    </field>
    <field name="Objective-VersionComment">
      <value order="0"/>
    </field>
    <field name="Objective-FileNumber">
      <value order="0">qA124798</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docProps/app.xml><?xml version="1.0" encoding="utf-8"?>
<Properties xmlns="http://schemas.openxmlformats.org/officeDocument/2006/extended-properties" xmlns:vt="http://schemas.openxmlformats.org/officeDocument/2006/docPropsVTypes">
  <TotalTime>7228</TotalTime>
  <Words>852</Words>
  <Application>Microsoft Office PowerPoint</Application>
  <PresentationFormat>On-screen Show (4:3)</PresentationFormat>
  <Paragraphs>107</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Calder</dc:creator>
  <cp:lastModifiedBy>Lisa Eames</cp:lastModifiedBy>
  <cp:revision>51</cp:revision>
  <dcterms:created xsi:type="dcterms:W3CDTF">2018-09-10T22:47:39Z</dcterms:created>
  <dcterms:modified xsi:type="dcterms:W3CDTF">2019-08-04T22:06:06Z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A1457387</vt:lpwstr>
  </property>
  <property fmtid="{D5CDD505-2E9C-101B-9397-08002B2CF9AE}" pid="4" name="Objective-Title">
    <vt:lpwstr>22 Oritetanga Conference Panel Equitable opportunites - Melissa Lethaby</vt:lpwstr>
  </property>
  <property fmtid="{D5CDD505-2E9C-101B-9397-08002B2CF9AE}" pid="5" name="Objective-Description">
    <vt:lpwstr/>
  </property>
  <property fmtid="{D5CDD505-2E9C-101B-9397-08002B2CF9AE}" pid="6" name="Objective-CreationStamp">
    <vt:filetime>2019-08-06T21:33:39Z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2019-08-12T22:01:03Z</vt:filetime>
  </property>
  <property fmtid="{D5CDD505-2E9C-101B-9397-08002B2CF9AE}" pid="11" name="Objective-Owner">
    <vt:lpwstr>Lisa Eames</vt:lpwstr>
  </property>
  <property fmtid="{D5CDD505-2E9C-101B-9397-08002B2CF9AE}" pid="12" name="Objective-Path">
    <vt:lpwstr>Objective Global Folder:TEC Global Folder:Career Development:Deliveries:Products and Services:Products and Events:Events:Oritetanga Event:Presentations from conference</vt:lpwstr>
  </property>
  <property fmtid="{D5CDD505-2E9C-101B-9397-08002B2CF9AE}" pid="13" name="Objective-Parent">
    <vt:lpwstr>Presentations from conference</vt:lpwstr>
  </property>
  <property fmtid="{D5CDD505-2E9C-101B-9397-08002B2CF9AE}" pid="14" name="Objective-State">
    <vt:lpwstr>Being Drafted</vt:lpwstr>
  </property>
  <property fmtid="{D5CDD505-2E9C-101B-9397-08002B2CF9AE}" pid="15" name="Objective-VersionId">
    <vt:lpwstr>vA3226371</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qA124798</vt:lpwstr>
  </property>
  <property fmtid="{D5CDD505-2E9C-101B-9397-08002B2CF9AE}" pid="20" name="Objective-Classification">
    <vt:lpwstr/>
  </property>
  <property fmtid="{D5CDD505-2E9C-101B-9397-08002B2CF9AE}" pid="21" name="Objective-Caveats">
    <vt:lpwstr/>
  </property>
  <property fmtid="{D5CDD505-2E9C-101B-9397-08002B2CF9AE}" pid="22" name="Objective-Fund Name">
    <vt:lpwstr/>
  </property>
  <property fmtid="{D5CDD505-2E9C-101B-9397-08002B2CF9AE}" pid="23" name="Objective-Sub Sector">
    <vt:lpwstr/>
  </property>
  <property fmtid="{D5CDD505-2E9C-101B-9397-08002B2CF9AE}" pid="24" name="Objective-Reference">
    <vt:lpwstr/>
  </property>
  <property fmtid="{D5CDD505-2E9C-101B-9397-08002B2CF9AE}" pid="25" name="Objective-Financial Year">
    <vt:lpwstr/>
  </property>
  <property fmtid="{D5CDD505-2E9C-101B-9397-08002B2CF9AE}" pid="26" name="Objective-EDUMIS Number">
    <vt:lpwstr/>
  </property>
  <property fmtid="{D5CDD505-2E9C-101B-9397-08002B2CF9AE}" pid="27" name="Objective-Action">
    <vt:lpwstr/>
  </property>
  <property fmtid="{D5CDD505-2E9C-101B-9397-08002B2CF9AE}" pid="28" name="Objective-Calendar Year">
    <vt:lpwstr/>
  </property>
  <property fmtid="{D5CDD505-2E9C-101B-9397-08002B2CF9AE}" pid="29" name="Objective-Date">
    <vt:lpwstr/>
  </property>
  <property fmtid="{D5CDD505-2E9C-101B-9397-08002B2CF9AE}" pid="30" name="Objective-Responsible">
    <vt:lpwstr/>
  </property>
  <property fmtid="{D5CDD505-2E9C-101B-9397-08002B2CF9AE}" pid="31" name="Objective-Comment">
    <vt:lpwstr/>
  </property>
  <property fmtid="{D5CDD505-2E9C-101B-9397-08002B2CF9AE}" pid="32" name="Objective-Reference [system]">
    <vt:lpwstr/>
  </property>
  <property fmtid="{D5CDD505-2E9C-101B-9397-08002B2CF9AE}" pid="33" name="Objective-Date [system]">
    <vt:lpwstr/>
  </property>
  <property fmtid="{D5CDD505-2E9C-101B-9397-08002B2CF9AE}" pid="34" name="Objective-Action [system]">
    <vt:lpwstr/>
  </property>
  <property fmtid="{D5CDD505-2E9C-101B-9397-08002B2CF9AE}" pid="35" name="Objective-Responsible [system]">
    <vt:lpwstr/>
  </property>
  <property fmtid="{D5CDD505-2E9C-101B-9397-08002B2CF9AE}" pid="36" name="Objective-Financial Year [system]">
    <vt:lpwstr/>
  </property>
  <property fmtid="{D5CDD505-2E9C-101B-9397-08002B2CF9AE}" pid="37" name="Objective-Calendar Year [system]">
    <vt:lpwstr/>
  </property>
  <property fmtid="{D5CDD505-2E9C-101B-9397-08002B2CF9AE}" pid="38" name="Objective-EDUMIS Number [system]">
    <vt:lpwstr/>
  </property>
  <property fmtid="{D5CDD505-2E9C-101B-9397-08002B2CF9AE}" pid="39" name="Objective-Sub Sector [system]">
    <vt:lpwstr/>
  </property>
  <property fmtid="{D5CDD505-2E9C-101B-9397-08002B2CF9AE}" pid="40" name="Objective-Fund Name [system]">
    <vt:lpwstr/>
  </property>
</Properties>
</file>