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2"/>
  </p:sldMasterIdLst>
  <p:notesMasterIdLst>
    <p:notesMasterId r:id="rId62"/>
  </p:notesMasterIdLst>
  <p:handoutMasterIdLst>
    <p:handoutMasterId r:id="rId63"/>
  </p:handoutMasterIdLst>
  <p:sldIdLst>
    <p:sldId id="492" r:id="rId3"/>
    <p:sldId id="486" r:id="rId4"/>
    <p:sldId id="612" r:id="rId5"/>
    <p:sldId id="677" r:id="rId6"/>
    <p:sldId id="641" r:id="rId7"/>
    <p:sldId id="642" r:id="rId8"/>
    <p:sldId id="496" r:id="rId9"/>
    <p:sldId id="257" r:id="rId10"/>
    <p:sldId id="567" r:id="rId11"/>
    <p:sldId id="536" r:id="rId12"/>
    <p:sldId id="500" r:id="rId13"/>
    <p:sldId id="501" r:id="rId14"/>
    <p:sldId id="643" r:id="rId15"/>
    <p:sldId id="569" r:id="rId16"/>
    <p:sldId id="570" r:id="rId17"/>
    <p:sldId id="571" r:id="rId18"/>
    <p:sldId id="572" r:id="rId19"/>
    <p:sldId id="573" r:id="rId20"/>
    <p:sldId id="611" r:id="rId21"/>
    <p:sldId id="649" r:id="rId22"/>
    <p:sldId id="645" r:id="rId23"/>
    <p:sldId id="540" r:id="rId24"/>
    <p:sldId id="580" r:id="rId25"/>
    <p:sldId id="541" r:id="rId26"/>
    <p:sldId id="564" r:id="rId27"/>
    <p:sldId id="666" r:id="rId28"/>
    <p:sldId id="695" r:id="rId29"/>
    <p:sldId id="297" r:id="rId30"/>
    <p:sldId id="676" r:id="rId31"/>
    <p:sldId id="673" r:id="rId32"/>
    <p:sldId id="646" r:id="rId33"/>
    <p:sldId id="582" r:id="rId34"/>
    <p:sldId id="583" r:id="rId35"/>
    <p:sldId id="584" r:id="rId36"/>
    <p:sldId id="647" r:id="rId37"/>
    <p:sldId id="618" r:id="rId38"/>
    <p:sldId id="634" r:id="rId39"/>
    <p:sldId id="620" r:id="rId40"/>
    <p:sldId id="674" r:id="rId41"/>
    <p:sldId id="655" r:id="rId42"/>
    <p:sldId id="543" r:id="rId43"/>
    <p:sldId id="544" r:id="rId44"/>
    <p:sldId id="545" r:id="rId45"/>
    <p:sldId id="610" r:id="rId46"/>
    <p:sldId id="548" r:id="rId47"/>
    <p:sldId id="551" r:id="rId48"/>
    <p:sldId id="630" r:id="rId49"/>
    <p:sldId id="675" r:id="rId50"/>
    <p:sldId id="588" r:id="rId51"/>
    <p:sldId id="589" r:id="rId52"/>
    <p:sldId id="590" r:id="rId53"/>
    <p:sldId id="622" r:id="rId54"/>
    <p:sldId id="560" r:id="rId55"/>
    <p:sldId id="559" r:id="rId56"/>
    <p:sldId id="561" r:id="rId57"/>
    <p:sldId id="654" r:id="rId58"/>
    <p:sldId id="672" r:id="rId59"/>
    <p:sldId id="678" r:id="rId60"/>
    <p:sldId id="563" r:id="rId6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8FA"/>
    <a:srgbClr val="134FF9"/>
    <a:srgbClr val="0539D0"/>
    <a:srgbClr val="0643F0"/>
    <a:srgbClr val="0535BB"/>
    <a:srgbClr val="606060"/>
    <a:srgbClr val="1D2737"/>
    <a:srgbClr val="113052"/>
    <a:srgbClr val="5B677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B846BA-BB5F-44D9-BF09-0486EB53A587}" v="91" dt="2019-07-19T11:47:13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2"/>
    <p:restoredTop sz="96014"/>
  </p:normalViewPr>
  <p:slideViewPr>
    <p:cSldViewPr snapToGrid="0" snapToObjects="1">
      <p:cViewPr varScale="1">
        <p:scale>
          <a:sx n="112" d="100"/>
          <a:sy n="112" d="100"/>
        </p:scale>
        <p:origin x="708" y="96"/>
      </p:cViewPr>
      <p:guideLst>
        <p:guide orient="horz" pos="2592"/>
        <p:guide pos="384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69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thy M Renick" userId="50ee8d23-2416-4402-a10d-30e2f56c49bf" providerId="ADAL" clId="{29DB2090-7FEA-44F3-9520-47339E53CCD5}"/>
    <pc:docChg chg="custSel delSld modSld">
      <pc:chgData name="Timothy M Renick" userId="50ee8d23-2416-4402-a10d-30e2f56c49bf" providerId="ADAL" clId="{29DB2090-7FEA-44F3-9520-47339E53CCD5}" dt="2019-07-19T11:37:54.609" v="84" actId="2696"/>
      <pc:docMkLst>
        <pc:docMk/>
      </pc:docMkLst>
      <pc:sldChg chg="modSp">
        <pc:chgData name="Timothy M Renick" userId="50ee8d23-2416-4402-a10d-30e2f56c49bf" providerId="ADAL" clId="{29DB2090-7FEA-44F3-9520-47339E53CCD5}" dt="2019-07-19T11:32:26.208" v="80" actId="20577"/>
        <pc:sldMkLst>
          <pc:docMk/>
          <pc:sldMk cId="491602553" sldId="492"/>
        </pc:sldMkLst>
        <pc:spChg chg="mod">
          <ac:chgData name="Timothy M Renick" userId="50ee8d23-2416-4402-a10d-30e2f56c49bf" providerId="ADAL" clId="{29DB2090-7FEA-44F3-9520-47339E53CCD5}" dt="2019-07-19T11:32:26.208" v="80" actId="20577"/>
          <ac:spMkLst>
            <pc:docMk/>
            <pc:sldMk cId="491602553" sldId="492"/>
            <ac:spMk id="11" creationId="{00000000-0000-0000-0000-000000000000}"/>
          </ac:spMkLst>
        </pc:spChg>
      </pc:sldChg>
    </pc:docChg>
  </pc:docChgLst>
  <pc:docChgLst>
    <pc:chgData name="Timothy M Renick" userId="50ee8d23-2416-4402-a10d-30e2f56c49bf" providerId="ADAL" clId="{E6B846BA-BB5F-44D9-BF09-0486EB53A587}"/>
    <pc:docChg chg="custSel delSld modSld">
      <pc:chgData name="Timothy M Renick" userId="50ee8d23-2416-4402-a10d-30e2f56c49bf" providerId="ADAL" clId="{E6B846BA-BB5F-44D9-BF09-0486EB53A587}" dt="2019-08-01T11:12:17.734" v="360" actId="20577"/>
      <pc:docMkLst>
        <pc:docMk/>
      </pc:docMkLst>
      <pc:sldChg chg="modSp">
        <pc:chgData name="Timothy M Renick" userId="50ee8d23-2416-4402-a10d-30e2f56c49bf" providerId="ADAL" clId="{E6B846BA-BB5F-44D9-BF09-0486EB53A587}" dt="2019-08-01T11:09:21.602" v="142" actId="14100"/>
        <pc:sldMkLst>
          <pc:docMk/>
          <pc:sldMk cId="491602553" sldId="492"/>
        </pc:sldMkLst>
        <pc:spChg chg="mod">
          <ac:chgData name="Timothy M Renick" userId="50ee8d23-2416-4402-a10d-30e2f56c49bf" providerId="ADAL" clId="{E6B846BA-BB5F-44D9-BF09-0486EB53A587}" dt="2019-08-01T11:09:21.602" v="142" actId="14100"/>
          <ac:spMkLst>
            <pc:docMk/>
            <pc:sldMk cId="491602553" sldId="492"/>
            <ac:spMk id="7" creationId="{00000000-0000-0000-0000-000000000000}"/>
          </ac:spMkLst>
        </pc:spChg>
        <pc:spChg chg="mod">
          <ac:chgData name="Timothy M Renick" userId="50ee8d23-2416-4402-a10d-30e2f56c49bf" providerId="ADAL" clId="{E6B846BA-BB5F-44D9-BF09-0486EB53A587}" dt="2019-08-01T11:09:07.104" v="141" actId="20577"/>
          <ac:spMkLst>
            <pc:docMk/>
            <pc:sldMk cId="491602553" sldId="492"/>
            <ac:spMk id="9" creationId="{00000000-0000-0000-0000-000000000000}"/>
          </ac:spMkLst>
        </pc:spChg>
        <pc:spChg chg="mod">
          <ac:chgData name="Timothy M Renick" userId="50ee8d23-2416-4402-a10d-30e2f56c49bf" providerId="ADAL" clId="{E6B846BA-BB5F-44D9-BF09-0486EB53A587}" dt="2019-08-01T11:08:06.272" v="4" actId="20577"/>
          <ac:spMkLst>
            <pc:docMk/>
            <pc:sldMk cId="491602553" sldId="492"/>
            <ac:spMk id="11" creationId="{00000000-0000-0000-0000-000000000000}"/>
          </ac:spMkLst>
        </pc:spChg>
      </pc:sldChg>
      <pc:sldChg chg="modSp">
        <pc:chgData name="Timothy M Renick" userId="50ee8d23-2416-4402-a10d-30e2f56c49bf" providerId="ADAL" clId="{E6B846BA-BB5F-44D9-BF09-0486EB53A587}" dt="2019-08-01T11:12:17.734" v="360" actId="20577"/>
        <pc:sldMkLst>
          <pc:docMk/>
          <pc:sldMk cId="449242707" sldId="677"/>
        </pc:sldMkLst>
        <pc:spChg chg="mod">
          <ac:chgData name="Timothy M Renick" userId="50ee8d23-2416-4402-a10d-30e2f56c49bf" providerId="ADAL" clId="{E6B846BA-BB5F-44D9-BF09-0486EB53A587}" dt="2019-08-01T11:12:17.734" v="360" actId="20577"/>
          <ac:spMkLst>
            <pc:docMk/>
            <pc:sldMk cId="449242707" sldId="677"/>
            <ac:spMk id="7" creationId="{27248733-E299-4279-BD85-19D51D46C44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Baccalaureate Degree Attainment</a:t>
            </a:r>
            <a:r>
              <a:rPr lang="en-US" sz="1600" b="1" baseline="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b</a:t>
            </a:r>
            <a:r>
              <a:rPr lang="en-US" sz="16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y</a:t>
            </a:r>
            <a:r>
              <a:rPr lang="en-US" sz="1600" b="1" baseline="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Age 24 by Family Income Quartile</a:t>
            </a:r>
            <a:endParaRPr lang="en-US" sz="1600" b="1" dirty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endParaRPr>
          </a:p>
        </c:rich>
      </c:tx>
      <c:layout>
        <c:manualLayout>
          <c:xMode val="edge"/>
          <c:yMode val="edge"/>
          <c:x val="7.7013002749724405E-2"/>
          <c:y val="2.4036523402678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026907029503"/>
          <c:y val="9.8946443219107505E-2"/>
          <c:w val="0.85692427303179197"/>
          <c:h val="0.83085082100814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5DE-468E-9A29-17CC2A0D13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5DE-468E-9A29-17CC2A0D13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5DE-468E-9A29-17CC2A0D13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Sheet1!$E$2:$E$5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55DE-468E-9A29-17CC2A0D1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993128"/>
        <c:axId val="440995088"/>
      </c:scatterChart>
      <c:valAx>
        <c:axId val="440993128"/>
        <c:scaling>
          <c:orientation val="minMax"/>
          <c:max val="2005"/>
          <c:min val="197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40995088"/>
        <c:crossesAt val="0"/>
        <c:crossBetween val="midCat"/>
      </c:valAx>
      <c:valAx>
        <c:axId val="44099508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rgbClr val="5B6772">
                  <a:alpha val="27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5B677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Bachelor’s Degree Attainment Rate</a:t>
                </a:r>
              </a:p>
              <a:p>
                <a:pPr>
                  <a:defRPr>
                    <a:solidFill>
                      <a:srgbClr val="5B6772"/>
                    </a:solidFill>
                  </a:defRPr>
                </a:pPr>
                <a:r>
                  <a:rPr lang="en-US" sz="1200" dirty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(moving</a:t>
                </a:r>
                <a:r>
                  <a:rPr lang="en-US" sz="1200" baseline="0" dirty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3-year average)</a:t>
                </a:r>
                <a:endParaRPr lang="en-US" sz="1200" dirty="0">
                  <a:solidFill>
                    <a:srgbClr val="5B6772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c:rich>
          </c:tx>
          <c:layout>
            <c:manualLayout>
              <c:xMode val="edge"/>
              <c:yMode val="edge"/>
              <c:x val="1.18360278332013E-2"/>
              <c:y val="0.257914167278305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5B677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1D272D">
                <a:alpha val="27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D2737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4099312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72604247429"/>
          <c:y val="0.16694822120868399"/>
          <c:w val="0.77054794520547898"/>
          <c:h val="0.65153255558829704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Category1</c:v>
                </c:pt>
              </c:strCache>
            </c:strRef>
          </c:tx>
          <c:spPr>
            <a:solidFill>
              <a:srgbClr val="0539A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26-4447-81C9-45A20091B160}"/>
              </c:ext>
            </c:extLst>
          </c:dPt>
          <c:dPt>
            <c:idx val="1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26-4447-81C9-45A20091B160}"/>
              </c:ext>
            </c:extLst>
          </c:dPt>
          <c:dPt>
            <c:idx val="2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626-4447-81C9-45A20091B160}"/>
              </c:ext>
            </c:extLst>
          </c:dPt>
          <c:dPt>
            <c:idx val="3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626-4447-81C9-45A20091B16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D81E00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D81E00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5B6772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5B6772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Fall 2013</c:v>
                </c:pt>
                <c:pt idx="1">
                  <c:v>Fall 2012</c:v>
                </c:pt>
                <c:pt idx="2">
                  <c:v>Fall 2011</c:v>
                </c:pt>
                <c:pt idx="3">
                  <c:v>Fall 2010</c:v>
                </c:pt>
              </c:strCache>
            </c:strRef>
          </c:cat>
          <c:val>
            <c:numRef>
              <c:f>Sheet1!$B$2:$E$2</c:f>
              <c:numCache>
                <c:formatCode>0.0%</c:formatCode>
                <c:ptCount val="4"/>
                <c:pt idx="0">
                  <c:v>0.89</c:v>
                </c:pt>
                <c:pt idx="1">
                  <c:v>0.879</c:v>
                </c:pt>
                <c:pt idx="2">
                  <c:v>0.84599999999999997</c:v>
                </c:pt>
                <c:pt idx="3">
                  <c:v>0.83399999999999996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626-4447-81C9-45A20091B1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overlap val="-69"/>
        <c:axId val="471168536"/>
        <c:axId val="471164224"/>
      </c:barChart>
      <c:catAx>
        <c:axId val="471168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D274F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711642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71164224"/>
        <c:scaling>
          <c:orientation val="minMax"/>
          <c:max val="1"/>
          <c:min val="0.8"/>
        </c:scaling>
        <c:delete val="1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4711685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D274F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  <a:latin typeface="Century Gothic" charset="0"/>
                <a:ea typeface="Century Gothic" charset="0"/>
                <a:cs typeface="Century Gothic" charset="0"/>
              </a:rPr>
              <a:t>Credit Hours at Completion: All Bachelors Students</a:t>
            </a:r>
            <a:endParaRPr lang="en-US" b="1" i="0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084584967369001E-2"/>
          <c:y val="0.136162026484727"/>
          <c:w val="0.90133108046274502"/>
          <c:h val="0.777149465290906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>
              <a:solidFill>
                <a:srgbClr val="D81E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47625" cap="rnd">
                <a:solidFill>
                  <a:srgbClr val="D81E00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3.5666499959292497E-2"/>
                  <c:y val="-6.0736950335735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E4E-4DB6-8E4D-355B8AA84A96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140</c:v>
                </c:pt>
                <c:pt idx="1">
                  <c:v>140</c:v>
                </c:pt>
                <c:pt idx="2">
                  <c:v>141</c:v>
                </c:pt>
                <c:pt idx="3">
                  <c:v>141</c:v>
                </c:pt>
                <c:pt idx="4">
                  <c:v>138</c:v>
                </c:pt>
                <c:pt idx="5">
                  <c:v>135</c:v>
                </c:pt>
                <c:pt idx="6">
                  <c:v>133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E4E-4DB6-8E4D-355B8AA84A9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1170104"/>
        <c:axId val="471164616"/>
      </c:lineChart>
      <c:catAx>
        <c:axId val="47117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71164616"/>
        <c:crosses val="autoZero"/>
        <c:auto val="1"/>
        <c:lblAlgn val="ctr"/>
        <c:lblOffset val="100"/>
        <c:noMultiLvlLbl val="0"/>
      </c:catAx>
      <c:valAx>
        <c:axId val="471164616"/>
        <c:scaling>
          <c:orientation val="minMax"/>
          <c:max val="145"/>
          <c:min val="130"/>
        </c:scaling>
        <c:delete val="0"/>
        <c:axPos val="l"/>
        <c:majorGridlines>
          <c:spPr>
            <a:ln w="9525" cap="flat" cmpd="sng" algn="ctr">
              <a:solidFill>
                <a:srgbClr val="D6D6D6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D274F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711701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780969562588434E-2"/>
                  <c:y val="-1.8433179723502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2FA-44D9-9153-AAD26AB3F96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707959416784545E-2"/>
                  <c:y val="-2.7649769585253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2FA-44D9-9153-AAD26AB3F96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36583523984005E-3"/>
                  <c:y val="-2.9953917050691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2FA-44D9-9153-AAD26AB3F96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Sheet3!$A$4:$A$6</c:f>
              <c:strCache>
                <c:ptCount val="3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</c:strCache>
            </c:strRef>
          </c:cat>
          <c:val>
            <c:numRef>
              <c:f>Sheet3!$B$4:$B$6</c:f>
              <c:numCache>
                <c:formatCode>0%</c:formatCode>
                <c:ptCount val="3"/>
                <c:pt idx="0">
                  <c:v>0.32</c:v>
                </c:pt>
                <c:pt idx="1">
                  <c:v>0.26</c:v>
                </c:pt>
                <c:pt idx="2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FA-44D9-9153-AAD26AB3F965}"/>
            </c:ext>
          </c:extLst>
        </c:ser>
        <c:ser>
          <c:idx val="1"/>
          <c:order val="1"/>
          <c:tx>
            <c:strRef>
              <c:f>Sheet3!$C$3</c:f>
              <c:strCache>
                <c:ptCount val="1"/>
                <c:pt idx="0">
                  <c:v>Today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6624775650070728E-2"/>
                  <c:y val="-4.8387096774193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2FA-44D9-9153-AAD26AB3F96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166367533427635E-2"/>
                  <c:y val="-2.0737327188940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2FA-44D9-9153-AAD26AB3F96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390211669720173E-2"/>
                  <c:y val="-2.3041474654377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2FA-44D9-9153-AAD26AB3F96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Sheet3!$A$4:$A$6</c:f>
              <c:strCache>
                <c:ptCount val="3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</c:strCache>
            </c:strRef>
          </c:cat>
          <c:val>
            <c:numRef>
              <c:f>Sheet3!$C$4:$C$6</c:f>
              <c:numCache>
                <c:formatCode>0%</c:formatCode>
                <c:ptCount val="3"/>
                <c:pt idx="0">
                  <c:v>0.5</c:v>
                </c:pt>
                <c:pt idx="1">
                  <c:v>0.57999999999999996</c:v>
                </c:pt>
                <c:pt idx="2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FA-44D9-9153-AAD26AB3F965}"/>
            </c:ext>
          </c:extLst>
        </c:ser>
        <c:ser>
          <c:idx val="2"/>
          <c:order val="2"/>
          <c:tx>
            <c:strRef>
              <c:f>Sheet3!$D$3</c:f>
              <c:strCache>
                <c:ptCount val="1"/>
                <c:pt idx="0">
                  <c:v>Today, with Clearinghouse Data Added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121882149400192E-3"/>
                  <c:y val="-2.0737327188940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2FA-44D9-9153-AAD26AB3F96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977857958744883E-3"/>
                  <c:y val="-2.5345622119815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FA-44D9-9153-AAD26AB3F96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536470249000317E-3"/>
                  <c:y val="-2.7649769585253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2FA-44D9-9153-AAD26AB3F96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Sheet3!$A$4:$A$6</c:f>
              <c:strCache>
                <c:ptCount val="3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</c:strCache>
            </c:strRef>
          </c:cat>
          <c:val>
            <c:numRef>
              <c:f>Sheet3!$D$4:$D$6</c:f>
              <c:numCache>
                <c:formatCode>0%</c:formatCode>
                <c:ptCount val="3"/>
                <c:pt idx="0">
                  <c:v>0.78</c:v>
                </c:pt>
                <c:pt idx="1">
                  <c:v>0.78</c:v>
                </c:pt>
                <c:pt idx="2">
                  <c:v>0.81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FA-44D9-9153-AAD26AB3F9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71165792"/>
        <c:axId val="471166184"/>
        <c:axId val="0"/>
      </c:bar3DChart>
      <c:catAx>
        <c:axId val="47116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66184"/>
        <c:crosses val="autoZero"/>
        <c:auto val="1"/>
        <c:lblAlgn val="ctr"/>
        <c:lblOffset val="100"/>
        <c:noMultiLvlLbl val="0"/>
      </c:catAx>
      <c:valAx>
        <c:axId val="471166184"/>
        <c:scaling>
          <c:orientation val="minMax"/>
          <c:max val="0.95000000000000007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6579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0059324776199"/>
          <c:y val="0.16033674094327899"/>
          <c:w val="0.77054794520547898"/>
          <c:h val="0.65153255558829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0539A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3507371876678E-3"/>
                  <c:y val="-2.85293005806547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just">
                    <a:defRPr sz="3600" b="1" i="0" u="none" strike="noStrike" kern="1200" baseline="0">
                      <a:solidFill>
                        <a:srgbClr val="0539A6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C56-4DCB-A08D-1150FF85D7F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rgbClr val="0539A6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56-4DCB-A08D-1150FF85D7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rgbClr val="5B677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783064058106799E-3"/>
                  <c:y val="-6.89576790292441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3600" b="1" i="0" u="none" strike="noStrike" kern="1200" baseline="0">
                        <a:solidFill>
                          <a:srgbClr val="5B677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54FC75-7BAD-8F42-B9E2-610501633CF9}" type="VALUE">
                      <a:rPr lang="en-US" sz="3600" b="1" dirty="0">
                        <a:solidFill>
                          <a:srgbClr val="5B6772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rPr>
                      <a:pPr>
                        <a:defRPr sz="3600" b="1">
                          <a:solidFill>
                            <a:srgbClr val="5B6772"/>
                          </a:solidFill>
                        </a:defRPr>
                      </a:pPr>
                      <a:t>[VALUE]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1" i="0" u="none" strike="noStrike" kern="1200" baseline="0">
                      <a:solidFill>
                        <a:srgbClr val="5B677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C56-4DCB-A08D-1150FF85D7F2}"/>
                </c:ext>
                <c:ext xmlns:c15="http://schemas.microsoft.com/office/drawing/2012/chart" uri="{CE6537A1-D6FC-4f65-9D91-7224C49458BB}">
                  <c15:layout>
                    <c:manualLayout>
                      <c:w val="0.16052346311017299"/>
                      <c:h val="9.9434728835903499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5B677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0.25600000000000001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C56-4DCB-A08D-1150FF85D7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C56-4DCB-A08D-1150FF85D7F2}"/>
              </c:ext>
            </c:extLst>
          </c:dPt>
          <c:dLbls>
            <c:dLbl>
              <c:idx val="0"/>
              <c:layout>
                <c:manualLayout>
                  <c:x val="9.5298483188296819E-3"/>
                  <c:y val="-6.74263163269511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1" i="0" u="none" strike="noStrike" kern="1200" baseline="0">
                      <a:solidFill>
                        <a:schemeClr val="accent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C56-4DCB-A08D-1150FF85D7F2}"/>
                </c:ext>
                <c:ext xmlns:c15="http://schemas.microsoft.com/office/drawing/2012/chart" uri="{CE6537A1-D6FC-4f65-9D91-7224C49458BB}">
                  <c15:layout>
                    <c:manualLayout>
                      <c:w val="0.12353143906457063"/>
                      <c:h val="0.1573668892420314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C56-4DCB-A08D-1150FF85D7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2"/>
        <c:overlap val="-12"/>
        <c:axId val="442414336"/>
        <c:axId val="442415512"/>
      </c:barChart>
      <c:catAx>
        <c:axId val="442414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415512"/>
        <c:crosses val="autoZero"/>
        <c:auto val="1"/>
        <c:lblAlgn val="ctr"/>
        <c:lblOffset val="100"/>
        <c:noMultiLvlLbl val="0"/>
      </c:catAx>
      <c:valAx>
        <c:axId val="4424155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D274F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424143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D274F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Minorities</a:t>
            </a:r>
            <a:endParaRPr lang="en-US" b="1" i="0" dirty="0">
              <a:solidFill>
                <a:srgbClr val="5B6772"/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>
              <a:solidFill>
                <a:srgbClr val="D81E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81E00"/>
              </a:solidFill>
              <a:ln w="47625" cap="rnd">
                <a:solidFill>
                  <a:srgbClr val="D81E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6226985837909702E-2"/>
                  <c:y val="-8.3614095752308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rgbClr val="0D0F1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58-4291-B59D-B886B38CBE2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defRPr>
                    </a:pPr>
                    <a:fld id="{4EF1AE3F-744E-4F84-954E-8713E81A4176}" type="VALUE">
                      <a:rPr lang="en-US" sz="2000" b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20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defRPr>
                      </a:pPr>
                      <a:t>[VALUE]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4B2-40A0-AC75-67AC66B664D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0"/>
              <c:layout>
                <c:manualLayout>
                  <c:x val="-9.3990661895833744E-3"/>
                  <c:y val="-6.6539797008546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rgbClr val="0D0F1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732-4FF4-B8C8-81682AB60E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</c:v>
                </c:pt>
                <c:pt idx="10">
                  <c:v>Fall 2018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0.53</c:v>
                </c:pt>
                <c:pt idx="1">
                  <c:v>0.53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0.59</c:v>
                </c:pt>
                <c:pt idx="5">
                  <c:v>0.6</c:v>
                </c:pt>
                <c:pt idx="6">
                  <c:v>0.63</c:v>
                </c:pt>
                <c:pt idx="7">
                  <c:v>0.65</c:v>
                </c:pt>
                <c:pt idx="8">
                  <c:v>0.66</c:v>
                </c:pt>
                <c:pt idx="9">
                  <c:v>0.67</c:v>
                </c:pt>
                <c:pt idx="10">
                  <c:v>0.71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3A1-4F9E-8685-893A4BCE7BC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9632416"/>
        <c:axId val="349635552"/>
      </c:lineChart>
      <c:catAx>
        <c:axId val="34963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349635552"/>
        <c:crosses val="autoZero"/>
        <c:auto val="1"/>
        <c:lblAlgn val="ctr"/>
        <c:lblOffset val="100"/>
        <c:noMultiLvlLbl val="0"/>
      </c:catAx>
      <c:valAx>
        <c:axId val="349635552"/>
        <c:scaling>
          <c:orientation val="minMax"/>
          <c:max val="0.75000000000000011"/>
          <c:min val="0.5"/>
        </c:scaling>
        <c:delete val="0"/>
        <c:axPos val="l"/>
        <c:majorGridlines>
          <c:spPr>
            <a:ln w="9525" cap="flat" cmpd="sng" algn="ctr">
              <a:solidFill>
                <a:srgbClr val="D6D6D6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1305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34963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Percent of Georgia State Undergraduates on PELL</a:t>
            </a:r>
            <a:endParaRPr lang="en-US" dirty="0">
              <a:solidFill>
                <a:srgbClr val="5B6772"/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>
              <a:solidFill>
                <a:srgbClr val="D81E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47625" cap="rnd">
                <a:solidFill>
                  <a:srgbClr val="D81E00"/>
                </a:solidFill>
              </a:ln>
              <a:effectLst/>
            </c:spPr>
          </c:marker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rgbClr val="0D0F1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defRPr>
                    </a:pPr>
                    <a:fld id="{77E3200D-A848-4824-9B80-2999573121A3}" type="VALUE">
                      <a:rPr lang="en-US">
                        <a:solidFill>
                          <a:srgbClr val="0D0F11"/>
                        </a:solidFill>
                      </a:rPr>
                      <a:pPr>
                        <a:defRPr sz="2800" b="1">
                          <a:solidFill>
                            <a:srgbClr val="0D0F1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defRPr>
                      </a:pPr>
                      <a:t>[VALUE]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D0F1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441-4572-BB0B-066B8EC1653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572459122149241E-2"/>
                  <c:y val="-5.8474887494375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A97-4EAA-A123-576DB5F19D25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rgbClr val="0D0F1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D0F1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Fall 2007</c:v>
                </c:pt>
                <c:pt idx="1">
                  <c:v>Fall 2008</c:v>
                </c:pt>
                <c:pt idx="2">
                  <c:v>Fall 2009</c:v>
                </c:pt>
                <c:pt idx="3">
                  <c:v>Fall 2010</c:v>
                </c:pt>
                <c:pt idx="4">
                  <c:v>Fall 2011</c:v>
                </c:pt>
                <c:pt idx="5">
                  <c:v>Fall 2012</c:v>
                </c:pt>
                <c:pt idx="6">
                  <c:v>Fall 2013</c:v>
                </c:pt>
                <c:pt idx="7">
                  <c:v>Fall 2014</c:v>
                </c:pt>
                <c:pt idx="8">
                  <c:v>Fall 2015</c:v>
                </c:pt>
                <c:pt idx="9">
                  <c:v>Fall 2016</c:v>
                </c:pt>
                <c:pt idx="10">
                  <c:v>Fall 2017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0.31</c:v>
                </c:pt>
                <c:pt idx="1">
                  <c:v>0.32</c:v>
                </c:pt>
                <c:pt idx="2">
                  <c:v>0.4</c:v>
                </c:pt>
                <c:pt idx="3">
                  <c:v>0.48</c:v>
                </c:pt>
                <c:pt idx="4">
                  <c:v>0.51</c:v>
                </c:pt>
                <c:pt idx="5">
                  <c:v>0.56000000000000005</c:v>
                </c:pt>
                <c:pt idx="6">
                  <c:v>0.57999999999999996</c:v>
                </c:pt>
                <c:pt idx="7">
                  <c:v>0.59</c:v>
                </c:pt>
                <c:pt idx="8">
                  <c:v>0.59</c:v>
                </c:pt>
                <c:pt idx="9">
                  <c:v>0.59</c:v>
                </c:pt>
                <c:pt idx="10">
                  <c:v>0.59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69-4C1C-8618-B7C07B0C01C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42416296"/>
        <c:axId val="442416688"/>
      </c:lineChart>
      <c:catAx>
        <c:axId val="442416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42416688"/>
        <c:crosses val="autoZero"/>
        <c:auto val="1"/>
        <c:lblAlgn val="ctr"/>
        <c:lblOffset val="100"/>
        <c:noMultiLvlLbl val="0"/>
      </c:catAx>
      <c:valAx>
        <c:axId val="442416688"/>
        <c:scaling>
          <c:orientation val="minMax"/>
          <c:max val="0.65"/>
          <c:min val="0.2"/>
        </c:scaling>
        <c:delete val="0"/>
        <c:axPos val="l"/>
        <c:majorGridlines>
          <c:spPr>
            <a:ln w="9525" cap="flat" cmpd="sng" algn="ctr">
              <a:solidFill>
                <a:srgbClr val="D6D6D6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1305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42416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35BB"/>
            </a:solidFill>
            <a:ln>
              <a:solidFill>
                <a:srgbClr val="0535BB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535BB"/>
              </a:solidFill>
              <a:ln>
                <a:solidFill>
                  <a:srgbClr val="0535BB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19-4FA4-AA2E-344DBC195A6C}"/>
              </c:ext>
            </c:extLst>
          </c:dPt>
          <c:dLbls>
            <c:dLbl>
              <c:idx val="0"/>
              <c:layout>
                <c:manualLayout>
                  <c:x val="-6.9089326515069409E-3"/>
                  <c:y val="-1.21049958747699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219-4FA4-AA2E-344DBC195A6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274072462192538E-3"/>
                  <c:y val="-2.62112239809309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219-4FA4-AA2E-344DBC195A6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C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Sheet1!$A$70:$A$71</c:f>
              <c:numCache>
                <c:formatCode>General</c:formatCode>
                <c:ptCount val="2"/>
                <c:pt idx="0">
                  <c:v>2015</c:v>
                </c:pt>
                <c:pt idx="1">
                  <c:v>2018</c:v>
                </c:pt>
              </c:numCache>
            </c:numRef>
          </c:cat>
          <c:val>
            <c:numRef>
              <c:f>Sheet1!$B$70:$B$71</c:f>
              <c:numCache>
                <c:formatCode>_(* #,##0_);_(* \(#,##0\);_(* "-"??_);_(@_)</c:formatCode>
                <c:ptCount val="2"/>
                <c:pt idx="0">
                  <c:v>809</c:v>
                </c:pt>
                <c:pt idx="1">
                  <c:v>6355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7F-4B0A-8855-56A03DC04B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9"/>
        <c:overlap val="-27"/>
        <c:axId val="442418256"/>
        <c:axId val="442419040"/>
      </c:barChart>
      <c:catAx>
        <c:axId val="44241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42419040"/>
        <c:crosses val="autoZero"/>
        <c:auto val="1"/>
        <c:lblAlgn val="ctr"/>
        <c:lblOffset val="100"/>
        <c:noMultiLvlLbl val="0"/>
      </c:catAx>
      <c:valAx>
        <c:axId val="44241904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44241825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Century Gothic" panose="020B0502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0897765582550495E-2"/>
          <c:y val="0.16527676204281799"/>
          <c:w val="0.89914163090128796"/>
          <c:h val="0.682454182357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 SI</c:v>
                </c:pt>
              </c:strCache>
            </c:strRef>
          </c:tx>
          <c:spPr>
            <a:solidFill>
              <a:srgbClr val="5B6772"/>
            </a:solidFill>
            <a:ln w="25400">
              <a:noFill/>
            </a:ln>
          </c:spPr>
          <c:invertIfNegative val="0"/>
          <c:dLbls>
            <c:numFmt formatCode="#,##0.00_);\(#,##0.00\)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1">
                  <a:defRPr sz="1600" b="1" i="0" u="none" strike="noStrike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BIOL</c:v>
                </c:pt>
                <c:pt idx="1">
                  <c:v>POLS</c:v>
                </c:pt>
                <c:pt idx="2">
                  <c:v>PHIL</c:v>
                </c:pt>
                <c:pt idx="3">
                  <c:v>CHEM</c:v>
                </c:pt>
                <c:pt idx="4">
                  <c:v>ACCT</c:v>
                </c:pt>
                <c:pt idx="5">
                  <c:v>PHYS</c:v>
                </c:pt>
                <c:pt idx="6">
                  <c:v>CRJU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2.4100000858306898</c:v>
                </c:pt>
                <c:pt idx="1">
                  <c:v>2.5999999046325679</c:v>
                </c:pt>
                <c:pt idx="2">
                  <c:v>2.6800000667572021</c:v>
                </c:pt>
                <c:pt idx="3">
                  <c:v>2.5499999523162842</c:v>
                </c:pt>
                <c:pt idx="4">
                  <c:v>2.1500000953674321</c:v>
                </c:pt>
                <c:pt idx="5">
                  <c:v>2.059999942779541</c:v>
                </c:pt>
                <c:pt idx="6">
                  <c:v>1.889999985694885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AA-4539-B769-77BE6002D16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rgbClr val="0539A6"/>
            </a:solidFill>
            <a:ln w="25400">
              <a:noFill/>
            </a:ln>
          </c:spPr>
          <c:invertIfNegative val="0"/>
          <c:dLbls>
            <c:numFmt formatCode="#,##0.00_);\(#,##0.00\)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1">
                  <a:defRPr sz="1600" b="1" i="0" u="none" strike="noStrike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BIOL</c:v>
                </c:pt>
                <c:pt idx="1">
                  <c:v>POLS</c:v>
                </c:pt>
                <c:pt idx="2">
                  <c:v>PHIL</c:v>
                </c:pt>
                <c:pt idx="3">
                  <c:v>CHEM</c:v>
                </c:pt>
                <c:pt idx="4">
                  <c:v>ACCT</c:v>
                </c:pt>
                <c:pt idx="5">
                  <c:v>PHYS</c:v>
                </c:pt>
                <c:pt idx="6">
                  <c:v>CRJU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2.8199999332427961</c:v>
                </c:pt>
                <c:pt idx="1">
                  <c:v>3.2400000095367432</c:v>
                </c:pt>
                <c:pt idx="2">
                  <c:v>2.9300000667572021</c:v>
                </c:pt>
                <c:pt idx="3">
                  <c:v>2.7400000095367432</c:v>
                </c:pt>
                <c:pt idx="4">
                  <c:v>2.6400001049041748</c:v>
                </c:pt>
                <c:pt idx="5">
                  <c:v>2.7300000190734859</c:v>
                </c:pt>
                <c:pt idx="6">
                  <c:v>2.2599999904632568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FAA-4539-B769-77BE6002D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7"/>
        <c:axId val="440994304"/>
        <c:axId val="442417472"/>
      </c:barChart>
      <c:catAx>
        <c:axId val="440994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3175">
            <a:solidFill>
              <a:srgbClr val="FFFFFF">
                <a:lumMod val="85000"/>
              </a:srgbClr>
            </a:solidFill>
            <a:prstDash val="solid"/>
          </a:ln>
        </c:spPr>
        <c:crossAx val="442417472"/>
        <c:crosses val="autoZero"/>
        <c:auto val="1"/>
        <c:lblAlgn val="ctr"/>
        <c:lblOffset val="100"/>
        <c:tickMarkSkip val="1"/>
        <c:noMultiLvlLbl val="0"/>
      </c:catAx>
      <c:valAx>
        <c:axId val="442417472"/>
        <c:scaling>
          <c:orientation val="minMax"/>
          <c:max val="3.95"/>
          <c:min val="1"/>
        </c:scaling>
        <c:delete val="0"/>
        <c:axPos val="l"/>
        <c:majorGridlines>
          <c:spPr>
            <a:ln w="3175">
              <a:solidFill>
                <a:srgbClr val="FFFFFF">
                  <a:lumMod val="85000"/>
                </a:srgbClr>
              </a:solidFill>
              <a:prstDash val="solid"/>
            </a:ln>
          </c:spPr>
        </c:majorGridlines>
        <c:numFmt formatCode="#,##0" sourceLinked="0"/>
        <c:majorTickMark val="in"/>
        <c:minorTickMark val="none"/>
        <c:tickLblPos val="low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1D2737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40994304"/>
        <c:crosses val="autoZero"/>
        <c:crossBetween val="between"/>
        <c:majorUnit val="0.98333333333333195"/>
      </c:valAx>
      <c:spPr>
        <a:noFill/>
        <a:ln w="12700">
          <a:noFill/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65" b="0" i="0" u="none" strike="noStrike" baseline="0">
          <a:solidFill>
            <a:srgbClr val="000000"/>
          </a:solidFill>
          <a:latin typeface="Gill Sans"/>
          <a:ea typeface="Gill Sans"/>
          <a:cs typeface="Gill Sans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Introduction to Chemistry</a:t>
            </a:r>
          </a:p>
          <a:p>
            <a:pPr>
              <a:defRPr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Natural Science majors</a:t>
            </a:r>
          </a:p>
        </c:rich>
      </c:tx>
      <c:layout>
        <c:manualLayout>
          <c:xMode val="edge"/>
          <c:yMode val="edge"/>
          <c:x val="0.20602365582324234"/>
          <c:y val="2.3264248894490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08012320155268"/>
          <c:y val="3.4607173082348112E-2"/>
          <c:w val="0.84152278073942999"/>
          <c:h val="0.80642152803983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84-487D-9A0A-E657D1E644C1}"/>
              </c:ext>
            </c:extLst>
          </c:dPt>
          <c:dPt>
            <c:idx val="1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84-487D-9A0A-E657D1E644C1}"/>
              </c:ext>
            </c:extLst>
          </c:dPt>
          <c:dPt>
            <c:idx val="2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84-487D-9A0A-E657D1E644C1}"/>
              </c:ext>
            </c:extLst>
          </c:dPt>
          <c:dPt>
            <c:idx val="3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C84-487D-9A0A-E657D1E644C1}"/>
              </c:ext>
            </c:extLst>
          </c:dPt>
          <c:dLbls>
            <c:dLbl>
              <c:idx val="2"/>
              <c:layout>
                <c:manualLayout>
                  <c:x val="1.42891298538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C84-487D-9A0A-E657D1E644C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D/F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0.7</c:v>
                </c:pt>
                <c:pt idx="1">
                  <c:v>0.66700000000000004</c:v>
                </c:pt>
                <c:pt idx="2">
                  <c:v>0.39500000000000002</c:v>
                </c:pt>
                <c:pt idx="3">
                  <c:v>8.3000000000000004E-2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C84-487D-9A0A-E657D1E64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90"/>
        <c:axId val="471163048"/>
        <c:axId val="471163440"/>
      </c:barChart>
      <c:catAx>
        <c:axId val="47116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71163440"/>
        <c:crosses val="autoZero"/>
        <c:auto val="1"/>
        <c:lblAlgn val="ctr"/>
        <c:lblOffset val="100"/>
        <c:tickLblSkip val="1"/>
        <c:noMultiLvlLbl val="0"/>
      </c:catAx>
      <c:valAx>
        <c:axId val="471163440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471163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1" i="0" baseline="0" dirty="0">
                <a:effectLst/>
              </a:rPr>
              <a:t>Comparative Politics</a:t>
            </a:r>
            <a:endParaRPr lang="en-US" sz="1600" dirty="0">
              <a:effectLst/>
            </a:endParaRPr>
          </a:p>
          <a:p>
            <a:pPr>
              <a:defRPr sz="160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0" i="0" baseline="0" dirty="0">
                <a:effectLst/>
              </a:rPr>
              <a:t>Political Science majors</a:t>
            </a:r>
            <a:endParaRPr lang="en-US" sz="1600" dirty="0">
              <a:effectLst/>
            </a:endParaRPr>
          </a:p>
        </c:rich>
      </c:tx>
      <c:layout>
        <c:manualLayout>
          <c:xMode val="edge"/>
          <c:yMode val="edge"/>
          <c:x val="0.206023615173728"/>
          <c:y val="2.3264248894490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93553191030099"/>
          <c:y val="6.6595515312272174E-2"/>
          <c:w val="0.84152278073942999"/>
          <c:h val="0.771525154698096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59-487B-BACA-E8F91734D044}"/>
              </c:ext>
            </c:extLst>
          </c:dPt>
          <c:dPt>
            <c:idx val="1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59-487B-BACA-E8F91734D044}"/>
              </c:ext>
            </c:extLst>
          </c:dPt>
          <c:dPt>
            <c:idx val="2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359-487B-BACA-E8F91734D044}"/>
              </c:ext>
            </c:extLst>
          </c:dPt>
          <c:dPt>
            <c:idx val="3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359-487B-BACA-E8F91734D044}"/>
              </c:ext>
            </c:extLst>
          </c:dPt>
          <c:dLbls>
            <c:dLbl>
              <c:idx val="2"/>
              <c:layout>
                <c:manualLayout>
                  <c:x val="2.1433694780810902E-2"/>
                  <c:y val="2.908031111811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359-487B-BACA-E8F91734D04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D/F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0.81799999999999995</c:v>
                </c:pt>
                <c:pt idx="1">
                  <c:v>0.73899999999999999</c:v>
                </c:pt>
                <c:pt idx="2">
                  <c:v>0.25</c:v>
                </c:pt>
                <c:pt idx="3">
                  <c:v>6.2E-2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359-487B-BACA-E8F91734D0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90"/>
        <c:axId val="471169320"/>
        <c:axId val="471167752"/>
      </c:barChart>
      <c:catAx>
        <c:axId val="47116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71167752"/>
        <c:crosses val="autoZero"/>
        <c:auto val="1"/>
        <c:lblAlgn val="ctr"/>
        <c:lblOffset val="100"/>
        <c:tickLblSkip val="1"/>
        <c:noMultiLvlLbl val="0"/>
      </c:catAx>
      <c:valAx>
        <c:axId val="471167752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471169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1" i="0" kern="1200" spc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Music Theory I</a:t>
            </a:r>
            <a:endParaRPr lang="en-US" sz="1600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0" i="0" kern="1200" spc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Music majors</a:t>
            </a:r>
            <a:endParaRPr lang="en-US" sz="1600" dirty="0">
              <a:effectLst/>
            </a:endParaRPr>
          </a:p>
        </c:rich>
      </c:tx>
      <c:layout>
        <c:manualLayout>
          <c:xMode val="edge"/>
          <c:yMode val="edge"/>
          <c:x val="0.323908977117703"/>
          <c:y val="2.3264248894490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50784073808419"/>
          <c:y val="4.6239297529593229E-2"/>
          <c:w val="0.84152278073942999"/>
          <c:h val="0.78897334136896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2B-49D2-9BBC-49B9CBEDE017}"/>
              </c:ext>
            </c:extLst>
          </c:dPt>
          <c:dPt>
            <c:idx val="1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2B-49D2-9BBC-49B9CBEDE017}"/>
              </c:ext>
            </c:extLst>
          </c:dPt>
          <c:dPt>
            <c:idx val="2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92B-49D2-9BBC-49B9CBEDE017}"/>
              </c:ext>
            </c:extLst>
          </c:dPt>
          <c:dPt>
            <c:idx val="3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92B-49D2-9BBC-49B9CBEDE017}"/>
              </c:ext>
            </c:extLst>
          </c:dPt>
          <c:dLbls>
            <c:dLbl>
              <c:idx val="2"/>
              <c:layout>
                <c:manualLayout>
                  <c:x val="2.85782597077478E-2"/>
                  <c:y val="8.72409333543383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92B-49D2-9BBC-49B9CBEDE01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D/F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0.66700000000000004</c:v>
                </c:pt>
                <c:pt idx="1">
                  <c:v>0.55500000000000005</c:v>
                </c:pt>
                <c:pt idx="2">
                  <c:v>0.125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92B-49D2-9BBC-49B9CBEDE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90"/>
        <c:axId val="471168144"/>
        <c:axId val="471163832"/>
      </c:barChart>
      <c:catAx>
        <c:axId val="47116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471163832"/>
        <c:crosses val="autoZero"/>
        <c:auto val="1"/>
        <c:lblAlgn val="ctr"/>
        <c:lblOffset val="100"/>
        <c:tickLblSkip val="1"/>
        <c:noMultiLvlLbl val="0"/>
      </c:catAx>
      <c:valAx>
        <c:axId val="471163832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47116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0.55647</cdr:x>
      <cdr:y>0.05875</cdr:y>
    </cdr:from>
    <cdr:to>
      <cdr:x>0.86843</cdr:x>
      <cdr:y>0.80165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="" xmlns:a16="http://schemas.microsoft.com/office/drawing/2014/main" id="{7D5BAD45-86C2-4CE2-A297-3782065F548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561747" y="338554"/>
          <a:ext cx="4239037" cy="428105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F233D91-6579-4607-A2C8-68CB95C1B4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445FBEC-AF0B-4426-947C-A9BC01E376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CB14EE-A5A2-4678-8A94-52F777E35ED3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B745FB0-65F7-4DF9-99EB-50C359EE5C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FAE7B2A-8EFD-403B-A9F0-A097D185E8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A361E4-BC99-47F6-A4D4-660ABA46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2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9FB7AF-9451-2F4F-8D50-97812C487E72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5688C1-F55A-B549-95B1-79B888217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1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46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7900" y="517525"/>
            <a:ext cx="4597400" cy="258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493FF-D9A4-4FE2-8CE1-6A9A687CF6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2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0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51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99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8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65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51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8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6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8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06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3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FC5688C1-F55A-B549-95B1-79B8882179B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1469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/>
            <a:fld id="{FC5688C1-F55A-B549-95B1-79B8882179B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/>
              <a:t>57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1993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5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6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9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630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9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8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60243"/>
            <a:ext cx="9144000" cy="3697557"/>
          </a:xfrm>
        </p:spPr>
        <p:txBody>
          <a:bodyPr/>
          <a:lstStyle>
            <a:lvl1pPr marL="0" indent="0" algn="l">
              <a:buFont typeface="Arial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264" y="266561"/>
            <a:ext cx="552565" cy="583122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H="1">
            <a:off x="295118" y="939376"/>
            <a:ext cx="11617482" cy="0"/>
          </a:xfrm>
          <a:prstGeom prst="line">
            <a:avLst/>
          </a:prstGeom>
          <a:ln w="31750" cap="sq">
            <a:solidFill>
              <a:srgbClr val="5B6772"/>
            </a:solidFill>
            <a:prstDash val="solid"/>
          </a:ln>
          <a:effectLst>
            <a:outerShdw blurRad="25400" dist="25400" dir="5400000" algn="t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515600" cy="620867"/>
          </a:xfrm>
        </p:spPr>
        <p:txBody>
          <a:bodyPr>
            <a:normAutofit/>
          </a:bodyPr>
          <a:lstStyle>
            <a:lvl1pPr>
              <a:defRPr sz="32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99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3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4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Rectangle"/>
          <p:cNvSpPr>
            <a:spLocks noGrp="1"/>
          </p:cNvSpPr>
          <p:nvPr>
            <p:ph type="body" sz="quarter" idx="14"/>
          </p:nvPr>
        </p:nvSpPr>
        <p:spPr>
          <a:xfrm>
            <a:off x="4233" y="-7913"/>
            <a:ext cx="3810001" cy="2029901"/>
          </a:xfrm>
          <a:prstGeom prst="rect">
            <a:avLst/>
          </a:prstGeom>
          <a:solidFill>
            <a:srgbClr val="262626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38" name="52,150"/>
          <p:cNvSpPr>
            <a:spLocks noGrp="1"/>
          </p:cNvSpPr>
          <p:nvPr>
            <p:ph type="body" sz="quarter" idx="15"/>
          </p:nvPr>
        </p:nvSpPr>
        <p:spPr>
          <a:xfrm>
            <a:off x="313398" y="361718"/>
            <a:ext cx="3191670" cy="129063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buSzTx/>
              <a:buNone/>
              <a:defRPr sz="8000">
                <a:solidFill>
                  <a:srgbClr val="FF685A"/>
                </a:solidFill>
              </a:defRPr>
            </a:lvl1pPr>
          </a:lstStyle>
          <a:p>
            <a:r>
              <a:t>52,150</a:t>
            </a:r>
          </a:p>
        </p:txBody>
      </p:sp>
      <p:sp>
        <p:nvSpPr>
          <p:cNvPr id="13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4145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6868"/>
            <a:ext cx="12192000" cy="428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84C0F9-1805-40D2-8064-186404777B3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593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>
            <a:spLocks noGrp="1"/>
          </p:cNvSpPr>
          <p:nvPr>
            <p:ph type="pic" idx="13"/>
          </p:nvPr>
        </p:nvSpPr>
        <p:spPr>
          <a:xfrm>
            <a:off x="6126559" y="1785"/>
            <a:ext cx="6096001" cy="68545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Title Text"/>
          <p:cNvSpPr>
            <a:spLocks noGrp="1"/>
          </p:cNvSpPr>
          <p:nvPr>
            <p:ph type="title"/>
          </p:nvPr>
        </p:nvSpPr>
        <p:spPr>
          <a:xfrm>
            <a:off x="381000" y="381000"/>
            <a:ext cx="5601693" cy="1284734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02" name="Body Level One…"/>
          <p:cNvSpPr>
            <a:spLocks noGrp="1"/>
          </p:cNvSpPr>
          <p:nvPr>
            <p:ph type="body" sz="half" idx="14"/>
          </p:nvPr>
        </p:nvSpPr>
        <p:spPr>
          <a:xfrm>
            <a:off x="381000" y="1270000"/>
            <a:ext cx="5601693" cy="4077742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3" name="georgia-state-university-logo-sm-white.png" descr="georgia-state-university-logo-sm-whi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639" y="295389"/>
            <a:ext cx="482601" cy="514421"/>
          </a:xfrm>
          <a:prstGeom prst="rect">
            <a:avLst/>
          </a:prstGeom>
          <a:ln w="3175">
            <a:miter lim="400000"/>
          </a:ln>
        </p:spPr>
      </p:pic>
      <p:sp>
        <p:nvSpPr>
          <p:cNvPr id="10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9356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264" y="266561"/>
            <a:ext cx="552565" cy="58312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295118" y="939376"/>
            <a:ext cx="11617482" cy="0"/>
          </a:xfrm>
          <a:prstGeom prst="line">
            <a:avLst/>
          </a:prstGeom>
          <a:ln w="31750" cap="sq">
            <a:solidFill>
              <a:srgbClr val="5B6772"/>
            </a:solidFill>
            <a:prstDash val="solid"/>
          </a:ln>
          <a:effectLst>
            <a:outerShdw blurRad="25400" dist="25400" dir="5400000" algn="t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515600" cy="620867"/>
          </a:xfrm>
        </p:spPr>
        <p:txBody>
          <a:bodyPr>
            <a:normAutofit/>
          </a:bodyPr>
          <a:lstStyle>
            <a:lvl1pPr>
              <a:defRPr sz="32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19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9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5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39A6"/>
                </a:solidFill>
              </a:defRPr>
            </a:lvl1pPr>
          </a:lstStyle>
          <a:p>
            <a:fld id="{84DA0953-95D8-6A43-8190-9982F6033625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39A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539A6"/>
                </a:solidFill>
              </a:defRPr>
            </a:lvl1pPr>
          </a:lstStyle>
          <a:p>
            <a:fld id="{E571D698-D843-7A40-B650-E6A890390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2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portfolium.com/KatonVicknair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100" y="4735565"/>
            <a:ext cx="2463800" cy="1981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BBE4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976826"/>
            <a:ext cx="8037096" cy="4904345"/>
          </a:xfrm>
          <a:prstGeom prst="rect">
            <a:avLst/>
          </a:prstGeom>
          <a:solidFill>
            <a:srgbClr val="0539A6">
              <a:alpha val="9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515" y="1881772"/>
            <a:ext cx="1033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40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Georgia State University:</a:t>
            </a:r>
          </a:p>
          <a:p>
            <a:r>
              <a:rPr lang="en-US" sz="40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 </a:t>
            </a:r>
            <a:r>
              <a:rPr lang="en-US" sz="40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Systematised</a:t>
            </a:r>
            <a:r>
              <a:rPr lang="en-US" sz="40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Approach</a:t>
            </a:r>
          </a:p>
          <a:p>
            <a:r>
              <a:rPr lang="en-US" sz="40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To Learner Success</a:t>
            </a:r>
          </a:p>
          <a:p>
            <a:endParaRPr lang="en-US" sz="36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301" y="4589183"/>
            <a:ext cx="3858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Timothy M. </a:t>
            </a:r>
            <a:r>
              <a:rPr lang="en-US" sz="16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Renick</a:t>
            </a:r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, Ph.D.</a:t>
            </a:r>
          </a:p>
          <a:p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Sr. Vice President for Student Success</a:t>
            </a:r>
          </a:p>
          <a:p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twitter: @</a:t>
            </a:r>
            <a:r>
              <a:rPr lang="en-US" sz="16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tim_renick</a:t>
            </a:r>
            <a:endParaRPr lang="en-US" sz="16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515" y="1235441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TEC Conference</a:t>
            </a:r>
          </a:p>
          <a:p>
            <a:r>
              <a:rPr lang="en-US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Auckland  6 August 2019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941615" y="1968859"/>
            <a:ext cx="2114406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6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8" name="Picture 4" descr="Image result for SAT TEST Taker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1980" y="-87912"/>
            <a:ext cx="12763188" cy="69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05289" y="1536332"/>
            <a:ext cx="7886266" cy="3859318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9" y="2634369"/>
            <a:ext cx="101776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-33 points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887808" y="4708221"/>
            <a:ext cx="1721227" cy="202830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70114" y="213937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SAT SCORES</a:t>
            </a:r>
          </a:p>
        </p:txBody>
      </p:sp>
    </p:spTree>
    <p:extLst>
      <p:ext uri="{BB962C8B-B14F-4D97-AF65-F5344CB8AC3E}">
        <p14:creationId xmlns:p14="http://schemas.microsoft.com/office/powerpoint/2010/main" val="1821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6577" y="1355083"/>
            <a:ext cx="9319951" cy="3712217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3450" y="2347889"/>
            <a:ext cx="9316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-$40 million</a:t>
            </a:r>
          </a:p>
        </p:txBody>
      </p:sp>
      <p:sp>
        <p:nvSpPr>
          <p:cNvPr id="3" name="Down Arrow 2"/>
          <p:cNvSpPr/>
          <p:nvPr/>
        </p:nvSpPr>
        <p:spPr>
          <a:xfrm>
            <a:off x="5004262" y="4555590"/>
            <a:ext cx="1721227" cy="202830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19093" y="1648294"/>
            <a:ext cx="674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Appropriations Cuts</a:t>
            </a:r>
          </a:p>
        </p:txBody>
      </p:sp>
    </p:spTree>
    <p:extLst>
      <p:ext uri="{BB962C8B-B14F-4D97-AF65-F5344CB8AC3E}">
        <p14:creationId xmlns:p14="http://schemas.microsoft.com/office/powerpoint/2010/main" val="12098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3499" y="2222218"/>
            <a:ext cx="7285002" cy="2845082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413" y="2199385"/>
            <a:ext cx="94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Are We the Problem</a:t>
            </a:r>
            <a:r>
              <a:rPr lang="fi-FI" sz="9000" dirty="0">
                <a:solidFill>
                  <a:schemeClr val="bg1"/>
                </a:solidFill>
                <a:latin typeface="Century" panose="02040604050505020304" pitchFamily="18" charset="0"/>
                <a:ea typeface="Century Gothic" charset="0"/>
                <a:cs typeface="Century Gothic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05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176463"/>
            <a:ext cx="12416444" cy="7117590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19%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Percent of Confirmed Freshmen Who Did Not Enroll Summer 2015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0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Melt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391437" y="6265138"/>
            <a:ext cx="4511181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5268" y="1910282"/>
            <a:ext cx="0" cy="1189777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467284" y="1281610"/>
            <a:ext cx="67247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/>
          </a:p>
          <a:p>
            <a:r>
              <a:rPr lang="en-US" sz="3600" dirty="0">
                <a:solidFill>
                  <a:srgbClr val="0539A6"/>
                </a:solidFill>
              </a:rPr>
              <a:t>Fall 2015</a:t>
            </a:r>
          </a:p>
          <a:p>
            <a:endParaRPr lang="en-US" dirty="0">
              <a:solidFill>
                <a:srgbClr val="5B6772"/>
              </a:solidFill>
            </a:endParaRPr>
          </a:p>
          <a:p>
            <a:r>
              <a:rPr lang="en-US" sz="3600" b="1" dirty="0">
                <a:solidFill>
                  <a:srgbClr val="5B6772"/>
                </a:solidFill>
              </a:rPr>
              <a:t>Confirmed GSU Freshman Who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Never Attended Any College:	 </a:t>
            </a:r>
            <a:r>
              <a:rPr lang="en-US" sz="3600" b="1" dirty="0">
                <a:solidFill>
                  <a:srgbClr val="D81E00"/>
                </a:solidFill>
              </a:rPr>
              <a:t>278</a:t>
            </a:r>
          </a:p>
          <a:p>
            <a:endParaRPr lang="en-US" sz="800" b="1" dirty="0">
              <a:solidFill>
                <a:srgbClr val="5B6772"/>
              </a:solidFill>
            </a:endParaRPr>
          </a:p>
          <a:p>
            <a:r>
              <a:rPr lang="en-US" sz="3600" b="1" dirty="0">
                <a:solidFill>
                  <a:srgbClr val="5B6772"/>
                </a:solidFill>
              </a:rPr>
              <a:t>Non-white			</a:t>
            </a:r>
            <a:r>
              <a:rPr lang="en-US" sz="3600" b="1" dirty="0">
                <a:solidFill>
                  <a:srgbClr val="D81E00"/>
                </a:solidFill>
              </a:rPr>
              <a:t>76%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First Generation		</a:t>
            </a:r>
            <a:r>
              <a:rPr lang="en-US" sz="3600" b="1" dirty="0">
                <a:solidFill>
                  <a:srgbClr val="D81E00"/>
                </a:solidFill>
              </a:rPr>
              <a:t>45%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Low Income			</a:t>
            </a:r>
            <a:r>
              <a:rPr lang="en-US" sz="3600" b="1" dirty="0">
                <a:solidFill>
                  <a:srgbClr val="D81E00"/>
                </a:solidFill>
              </a:rPr>
              <a:t>71%	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Avg. High School GPA	</a:t>
            </a:r>
            <a:r>
              <a:rPr lang="en-US" sz="3600" b="1" dirty="0">
                <a:solidFill>
                  <a:srgbClr val="D81E00"/>
                </a:solidFill>
              </a:rPr>
              <a:t>3.34</a:t>
            </a:r>
          </a:p>
          <a:p>
            <a:r>
              <a:rPr lang="en-US" sz="3600" dirty="0">
                <a:solidFill>
                  <a:srgbClr val="5B6772"/>
                </a:solidFill>
              </a:rPr>
              <a:t>		</a:t>
            </a:r>
          </a:p>
          <a:p>
            <a:endParaRPr lang="en-US" sz="3600" b="1" dirty="0">
              <a:solidFill>
                <a:srgbClr val="5B6772"/>
              </a:solidFill>
            </a:endParaRPr>
          </a:p>
          <a:p>
            <a:endParaRPr lang="en-US" sz="2800" b="1" dirty="0">
              <a:solidFill>
                <a:srgbClr val="D81E00"/>
              </a:solidFill>
            </a:endParaRPr>
          </a:p>
          <a:p>
            <a:endParaRPr lang="en-US" sz="1400" b="1" dirty="0">
              <a:solidFill>
                <a:srgbClr val="D81E00"/>
              </a:solidFill>
            </a:endParaRPr>
          </a:p>
        </p:txBody>
      </p:sp>
      <p:pic>
        <p:nvPicPr>
          <p:cNvPr id="1026" name="Picture 2" descr="Image result for high school graduation pictur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33" y="1683144"/>
            <a:ext cx="5271435" cy="44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Hidden Obstacles to Enrollment</a:t>
            </a:r>
          </a:p>
        </p:txBody>
      </p:sp>
      <p:pic>
        <p:nvPicPr>
          <p:cNvPr id="4098" name="Picture 2" descr="Image result for FAFSA DORM 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556" y="1384061"/>
            <a:ext cx="6605444" cy="49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770" y="1766355"/>
            <a:ext cx="10515600" cy="4351338"/>
          </a:xfrm>
        </p:spPr>
        <p:txBody>
          <a:bodyPr/>
          <a:lstStyle/>
          <a:p>
            <a:r>
              <a:rPr lang="en-US" dirty="0"/>
              <a:t>Federal Financial</a:t>
            </a:r>
          </a:p>
          <a:p>
            <a:pPr marL="0" indent="0">
              <a:buNone/>
            </a:pPr>
            <a:r>
              <a:rPr lang="en-US" dirty="0"/>
              <a:t>    Aid Application</a:t>
            </a:r>
          </a:p>
          <a:p>
            <a:r>
              <a:rPr lang="en-US" dirty="0"/>
              <a:t>Verification Request</a:t>
            </a:r>
          </a:p>
          <a:p>
            <a:r>
              <a:rPr lang="en-US" dirty="0"/>
              <a:t>State of Georgia </a:t>
            </a:r>
          </a:p>
          <a:p>
            <a:pPr marL="0" indent="0">
              <a:buNone/>
            </a:pPr>
            <a:r>
              <a:rPr lang="en-US" dirty="0"/>
              <a:t>    Immunization Proof</a:t>
            </a:r>
          </a:p>
          <a:p>
            <a:r>
              <a:rPr lang="en-US" dirty="0"/>
              <a:t>Taking Placement </a:t>
            </a:r>
          </a:p>
          <a:p>
            <a:pPr marL="0" indent="0">
              <a:buNone/>
            </a:pPr>
            <a:r>
              <a:rPr lang="en-US" dirty="0"/>
              <a:t>    Exams</a:t>
            </a:r>
          </a:p>
          <a:p>
            <a:r>
              <a:rPr lang="en-US" dirty="0"/>
              <a:t>Registering for Classes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Interactions Before Enrollment     </a:t>
            </a:r>
            <a:r>
              <a:rPr lang="en-US" sz="1400" dirty="0"/>
              <a:t>Source: EAB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11" l="0" r="97165">
                        <a14:foregroundMark x1="48969" y1="10040" x2="48969" y2="10040"/>
                        <a14:foregroundMark x1="2320" y1="22721" x2="2320" y2="22721"/>
                        <a14:foregroundMark x1="2835" y1="32232" x2="2835" y2="32232"/>
                        <a14:foregroundMark x1="2320" y1="31044" x2="2320" y2="31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80" y="986368"/>
            <a:ext cx="3082484" cy="6014022"/>
          </a:xfrm>
          <a:prstGeom prst="rect">
            <a:avLst/>
          </a:prstGeom>
        </p:spPr>
      </p:pic>
      <p:pic>
        <p:nvPicPr>
          <p:cNvPr id="6" name="Picture 2" descr="C:\Users\YiA\Documents\Guide Marketing Collateral\Marketing - Marketing Decks\Marketing - Executive Briefing\2016 screenshots\3. Favorite and hardest clas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" b="98562" l="0" r="98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3939" y="986368"/>
            <a:ext cx="3039406" cy="60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YiA\Documents\Guide Marketing Collateral\Marketing - Marketing Decks\Marketing - Executive Briefing\2016 screenshots\5. Interest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4" l="2217" r="93350">
                        <a14:foregroundMark x1="48768" y1="9707" x2="48768" y2="9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077" y="1042649"/>
            <a:ext cx="3138977" cy="58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21422" y="726756"/>
            <a:ext cx="9232169" cy="318971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094" b="1" dirty="0">
                <a:latin typeface="+mj-lt"/>
                <a:ea typeface="Calibri"/>
                <a:cs typeface="Times New Roman"/>
              </a:rPr>
              <a:t>           </a:t>
            </a:r>
            <a:endParaRPr lang="en-US" sz="3094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6187" b="1" dirty="0">
              <a:solidFill>
                <a:srgbClr val="5B677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3797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250" dirty="0">
              <a:solidFill>
                <a:srgbClr val="4686C6"/>
              </a:solidFill>
              <a:ea typeface="Calibri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685" y="201545"/>
            <a:ext cx="9721906" cy="584773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r>
              <a:rPr lang="en-US" sz="3200" dirty="0">
                <a:solidFill>
                  <a:srgbClr val="0539A6"/>
                </a:solidFill>
                <a:latin typeface="Century Gothic" panose="020B0502020202020204" pitchFamily="34" charset="0"/>
              </a:rPr>
              <a:t>Portal to Guide Students Through Next Steps</a:t>
            </a:r>
            <a:endParaRPr lang="en-US" sz="3200" cap="small" dirty="0">
              <a:solidFill>
                <a:srgbClr val="0539A6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7" name="Picture 2" descr="C:\Users\mooresa\Desktop\2016 Demo Screen Shots\1 - Personalized Pa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483" y="1028921"/>
            <a:ext cx="10455011" cy="573790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F73FCEB7-CD02-4399-BA74-12D9191D6F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3">
            <a:extLst/>
          </a:blip>
          <a:srcRect/>
          <a:stretch/>
        </p:blipFill>
        <p:spPr>
          <a:xfrm>
            <a:off x="5153822" y="258945"/>
            <a:ext cx="6553545" cy="6212433"/>
          </a:xfrm>
          <a:prstGeom prst="rect">
            <a:avLst/>
          </a:prstGeom>
          <a:noFill/>
        </p:spPr>
      </p:pic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Shape 272"/>
          <p:cNvSpPr txBox="1"/>
          <p:nvPr/>
        </p:nvSpPr>
        <p:spPr>
          <a:xfrm>
            <a:off x="8473295" y="1907432"/>
            <a:ext cx="3718705" cy="1354216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buSzPct val="25000"/>
            </a:pPr>
            <a:endParaRPr lang="en-US" sz="2667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270">
            <a:extLst>
              <a:ext uri="{FF2B5EF4-FFF2-40B4-BE49-F238E27FC236}">
                <a16:creationId xmlns="" xmlns:a16="http://schemas.microsoft.com/office/drawing/2014/main" id="{6427CC74-73C0-4C91-8582-D99CAAA2B5EC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3433" y="6557495"/>
            <a:ext cx="1225064" cy="21438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674237" y="788975"/>
            <a:ext cx="3657600" cy="441997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25000"/>
            </a:pP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24/7 Responses Using </a:t>
            </a:r>
            <a:r>
              <a:rPr lang="en-US" sz="4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25000"/>
            </a:pP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Chatbot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25000"/>
            </a:pP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on Smart Devices</a:t>
            </a: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35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36" y="628650"/>
            <a:ext cx="2750585" cy="5449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415" y="632161"/>
            <a:ext cx="2775335" cy="2632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8559" y="3257029"/>
            <a:ext cx="2745241" cy="1683985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pPr algn="l">
              <a:spcAft>
                <a:spcPts val="600"/>
              </a:spcAft>
            </a:pPr>
            <a:endParaRPr lang="en-US" sz="5062" b="1" cap="small">
              <a:solidFill>
                <a:srgbClr val="D81E00"/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algn="l">
              <a:spcAft>
                <a:spcPts val="600"/>
              </a:spcAft>
            </a:pPr>
            <a:endParaRPr lang="en-US" sz="4781" cap="small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038" y="4306451"/>
            <a:ext cx="6465287" cy="177298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>
              <a:solidFill>
                <a:srgbClr val="0539D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57372" y="651721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fld id="{B984C0F9-1805-40D2-8064-186404777B3B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DA82472-5273-4686-8CB4-2FBCF6311DB3}"/>
              </a:ext>
            </a:extLst>
          </p:cNvPr>
          <p:cNvSpPr/>
          <p:nvPr/>
        </p:nvSpPr>
        <p:spPr>
          <a:xfrm>
            <a:off x="4811469" y="4099021"/>
            <a:ext cx="7072691" cy="232008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201,000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C3C0E61-EDE9-4C64-8106-EAE490711B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088" y="309232"/>
            <a:ext cx="4736327" cy="45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6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in Front of Us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620165" y="1092820"/>
          <a:ext cx="9650107" cy="528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5"/>
          <p:cNvSpPr/>
          <p:nvPr/>
        </p:nvSpPr>
        <p:spPr>
          <a:xfrm>
            <a:off x="1714428" y="1861500"/>
            <a:ext cx="8144052" cy="2475995"/>
          </a:xfrm>
          <a:custGeom>
            <a:avLst/>
            <a:gdLst>
              <a:gd name="connsiteX0" fmla="*/ 0 w 7595755"/>
              <a:gd name="connsiteY0" fmla="*/ 1901536 h 2337954"/>
              <a:gd name="connsiteX1" fmla="*/ 41564 w 7595755"/>
              <a:gd name="connsiteY1" fmla="*/ 1922318 h 2337954"/>
              <a:gd name="connsiteX2" fmla="*/ 228600 w 7595755"/>
              <a:gd name="connsiteY2" fmla="*/ 1932709 h 2337954"/>
              <a:gd name="connsiteX3" fmla="*/ 644236 w 7595755"/>
              <a:gd name="connsiteY3" fmla="*/ 2192481 h 2337954"/>
              <a:gd name="connsiteX4" fmla="*/ 935182 w 7595755"/>
              <a:gd name="connsiteY4" fmla="*/ 2078181 h 2337954"/>
              <a:gd name="connsiteX5" fmla="*/ 1153391 w 7595755"/>
              <a:gd name="connsiteY5" fmla="*/ 1984663 h 2337954"/>
              <a:gd name="connsiteX6" fmla="*/ 1381991 w 7595755"/>
              <a:gd name="connsiteY6" fmla="*/ 2057400 h 2337954"/>
              <a:gd name="connsiteX7" fmla="*/ 1766455 w 7595755"/>
              <a:gd name="connsiteY7" fmla="*/ 2337954 h 2337954"/>
              <a:gd name="connsiteX8" fmla="*/ 2306782 w 7595755"/>
              <a:gd name="connsiteY8" fmla="*/ 1672936 h 2337954"/>
              <a:gd name="connsiteX9" fmla="*/ 2514600 w 7595755"/>
              <a:gd name="connsiteY9" fmla="*/ 1620981 h 2337954"/>
              <a:gd name="connsiteX10" fmla="*/ 2753591 w 7595755"/>
              <a:gd name="connsiteY10" fmla="*/ 1465118 h 2337954"/>
              <a:gd name="connsiteX11" fmla="*/ 2899064 w 7595755"/>
              <a:gd name="connsiteY11" fmla="*/ 1174172 h 2337954"/>
              <a:gd name="connsiteX12" fmla="*/ 3106882 w 7595755"/>
              <a:gd name="connsiteY12" fmla="*/ 1215736 h 2337954"/>
              <a:gd name="connsiteX13" fmla="*/ 3314700 w 7595755"/>
              <a:gd name="connsiteY13" fmla="*/ 1111827 h 2337954"/>
              <a:gd name="connsiteX14" fmla="*/ 3512127 w 7595755"/>
              <a:gd name="connsiteY14" fmla="*/ 1309254 h 2337954"/>
              <a:gd name="connsiteX15" fmla="*/ 3667991 w 7595755"/>
              <a:gd name="connsiteY15" fmla="*/ 1226127 h 2337954"/>
              <a:gd name="connsiteX16" fmla="*/ 3896591 w 7595755"/>
              <a:gd name="connsiteY16" fmla="*/ 1153391 h 2337954"/>
              <a:gd name="connsiteX17" fmla="*/ 4083627 w 7595755"/>
              <a:gd name="connsiteY17" fmla="*/ 924791 h 2337954"/>
              <a:gd name="connsiteX18" fmla="*/ 4457700 w 7595755"/>
              <a:gd name="connsiteY18" fmla="*/ 31172 h 2337954"/>
              <a:gd name="connsiteX19" fmla="*/ 4675909 w 7595755"/>
              <a:gd name="connsiteY19" fmla="*/ 228600 h 2337954"/>
              <a:gd name="connsiteX20" fmla="*/ 4852555 w 7595755"/>
              <a:gd name="connsiteY20" fmla="*/ 135081 h 2337954"/>
              <a:gd name="connsiteX21" fmla="*/ 5060373 w 7595755"/>
              <a:gd name="connsiteY21" fmla="*/ 685800 h 2337954"/>
              <a:gd name="connsiteX22" fmla="*/ 5237018 w 7595755"/>
              <a:gd name="connsiteY22" fmla="*/ 696191 h 2337954"/>
              <a:gd name="connsiteX23" fmla="*/ 5444836 w 7595755"/>
              <a:gd name="connsiteY23" fmla="*/ 768927 h 2337954"/>
              <a:gd name="connsiteX24" fmla="*/ 5663045 w 7595755"/>
              <a:gd name="connsiteY24" fmla="*/ 1049481 h 2337954"/>
              <a:gd name="connsiteX25" fmla="*/ 5829300 w 7595755"/>
              <a:gd name="connsiteY25" fmla="*/ 1236518 h 2337954"/>
              <a:gd name="connsiteX26" fmla="*/ 6047509 w 7595755"/>
              <a:gd name="connsiteY26" fmla="*/ 1402772 h 2337954"/>
              <a:gd name="connsiteX27" fmla="*/ 6244936 w 7595755"/>
              <a:gd name="connsiteY27" fmla="*/ 1392381 h 2337954"/>
              <a:gd name="connsiteX28" fmla="*/ 6442364 w 7595755"/>
              <a:gd name="connsiteY28" fmla="*/ 1028700 h 2337954"/>
              <a:gd name="connsiteX29" fmla="*/ 6619009 w 7595755"/>
              <a:gd name="connsiteY29" fmla="*/ 301336 h 2337954"/>
              <a:gd name="connsiteX30" fmla="*/ 6816436 w 7595755"/>
              <a:gd name="connsiteY30" fmla="*/ 446809 h 2337954"/>
              <a:gd name="connsiteX31" fmla="*/ 7045036 w 7595755"/>
              <a:gd name="connsiteY31" fmla="*/ 405245 h 2337954"/>
              <a:gd name="connsiteX32" fmla="*/ 7408718 w 7595755"/>
              <a:gd name="connsiteY32" fmla="*/ 228600 h 2337954"/>
              <a:gd name="connsiteX33" fmla="*/ 7585364 w 7595755"/>
              <a:gd name="connsiteY33" fmla="*/ 31172 h 2337954"/>
              <a:gd name="connsiteX34" fmla="*/ 7595755 w 7595755"/>
              <a:gd name="connsiteY34" fmla="*/ 0 h 2337954"/>
              <a:gd name="connsiteX0" fmla="*/ 0 w 7598875"/>
              <a:gd name="connsiteY0" fmla="*/ 1909762 h 2346180"/>
              <a:gd name="connsiteX1" fmla="*/ 41564 w 7598875"/>
              <a:gd name="connsiteY1" fmla="*/ 1930544 h 2346180"/>
              <a:gd name="connsiteX2" fmla="*/ 228600 w 7598875"/>
              <a:gd name="connsiteY2" fmla="*/ 1940935 h 2346180"/>
              <a:gd name="connsiteX3" fmla="*/ 644236 w 7598875"/>
              <a:gd name="connsiteY3" fmla="*/ 2200707 h 2346180"/>
              <a:gd name="connsiteX4" fmla="*/ 935182 w 7598875"/>
              <a:gd name="connsiteY4" fmla="*/ 2086407 h 2346180"/>
              <a:gd name="connsiteX5" fmla="*/ 1153391 w 7598875"/>
              <a:gd name="connsiteY5" fmla="*/ 1992889 h 2346180"/>
              <a:gd name="connsiteX6" fmla="*/ 1381991 w 7598875"/>
              <a:gd name="connsiteY6" fmla="*/ 2065626 h 2346180"/>
              <a:gd name="connsiteX7" fmla="*/ 1766455 w 7598875"/>
              <a:gd name="connsiteY7" fmla="*/ 2346180 h 2346180"/>
              <a:gd name="connsiteX8" fmla="*/ 2306782 w 7598875"/>
              <a:gd name="connsiteY8" fmla="*/ 1681162 h 2346180"/>
              <a:gd name="connsiteX9" fmla="*/ 2514600 w 7598875"/>
              <a:gd name="connsiteY9" fmla="*/ 1629207 h 2346180"/>
              <a:gd name="connsiteX10" fmla="*/ 2753591 w 7598875"/>
              <a:gd name="connsiteY10" fmla="*/ 1473344 h 2346180"/>
              <a:gd name="connsiteX11" fmla="*/ 2899064 w 7598875"/>
              <a:gd name="connsiteY11" fmla="*/ 1182398 h 2346180"/>
              <a:gd name="connsiteX12" fmla="*/ 3106882 w 7598875"/>
              <a:gd name="connsiteY12" fmla="*/ 1223962 h 2346180"/>
              <a:gd name="connsiteX13" fmla="*/ 3314700 w 7598875"/>
              <a:gd name="connsiteY13" fmla="*/ 1120053 h 2346180"/>
              <a:gd name="connsiteX14" fmla="*/ 3512127 w 7598875"/>
              <a:gd name="connsiteY14" fmla="*/ 1317480 h 2346180"/>
              <a:gd name="connsiteX15" fmla="*/ 3667991 w 7598875"/>
              <a:gd name="connsiteY15" fmla="*/ 1234353 h 2346180"/>
              <a:gd name="connsiteX16" fmla="*/ 3896591 w 7598875"/>
              <a:gd name="connsiteY16" fmla="*/ 1161617 h 2346180"/>
              <a:gd name="connsiteX17" fmla="*/ 4083627 w 7598875"/>
              <a:gd name="connsiteY17" fmla="*/ 933017 h 2346180"/>
              <a:gd name="connsiteX18" fmla="*/ 4457700 w 7598875"/>
              <a:gd name="connsiteY18" fmla="*/ 39398 h 2346180"/>
              <a:gd name="connsiteX19" fmla="*/ 4675909 w 7598875"/>
              <a:gd name="connsiteY19" fmla="*/ 236826 h 2346180"/>
              <a:gd name="connsiteX20" fmla="*/ 4852555 w 7598875"/>
              <a:gd name="connsiteY20" fmla="*/ 143307 h 2346180"/>
              <a:gd name="connsiteX21" fmla="*/ 5060373 w 7598875"/>
              <a:gd name="connsiteY21" fmla="*/ 694026 h 2346180"/>
              <a:gd name="connsiteX22" fmla="*/ 5237018 w 7598875"/>
              <a:gd name="connsiteY22" fmla="*/ 704417 h 2346180"/>
              <a:gd name="connsiteX23" fmla="*/ 5444836 w 7598875"/>
              <a:gd name="connsiteY23" fmla="*/ 777153 h 2346180"/>
              <a:gd name="connsiteX24" fmla="*/ 5663045 w 7598875"/>
              <a:gd name="connsiteY24" fmla="*/ 1057707 h 2346180"/>
              <a:gd name="connsiteX25" fmla="*/ 5829300 w 7598875"/>
              <a:gd name="connsiteY25" fmla="*/ 1244744 h 2346180"/>
              <a:gd name="connsiteX26" fmla="*/ 6047509 w 7598875"/>
              <a:gd name="connsiteY26" fmla="*/ 1410998 h 2346180"/>
              <a:gd name="connsiteX27" fmla="*/ 6244936 w 7598875"/>
              <a:gd name="connsiteY27" fmla="*/ 1400607 h 2346180"/>
              <a:gd name="connsiteX28" fmla="*/ 6442364 w 7598875"/>
              <a:gd name="connsiteY28" fmla="*/ 1036926 h 2346180"/>
              <a:gd name="connsiteX29" fmla="*/ 6619009 w 7598875"/>
              <a:gd name="connsiteY29" fmla="*/ 309562 h 2346180"/>
              <a:gd name="connsiteX30" fmla="*/ 6816436 w 7598875"/>
              <a:gd name="connsiteY30" fmla="*/ 455035 h 2346180"/>
              <a:gd name="connsiteX31" fmla="*/ 7045036 w 7598875"/>
              <a:gd name="connsiteY31" fmla="*/ 413471 h 2346180"/>
              <a:gd name="connsiteX32" fmla="*/ 7408718 w 7598875"/>
              <a:gd name="connsiteY32" fmla="*/ 236826 h 2346180"/>
              <a:gd name="connsiteX33" fmla="*/ 7585364 w 7598875"/>
              <a:gd name="connsiteY33" fmla="*/ 39398 h 2346180"/>
              <a:gd name="connsiteX34" fmla="*/ 7595755 w 7598875"/>
              <a:gd name="connsiteY34" fmla="*/ 8226 h 2346180"/>
              <a:gd name="connsiteX35" fmla="*/ 7598875 w 7598875"/>
              <a:gd name="connsiteY35" fmla="*/ 0 h 2346180"/>
              <a:gd name="connsiteX0" fmla="*/ 0 w 7598875"/>
              <a:gd name="connsiteY0" fmla="*/ 1909762 h 2346180"/>
              <a:gd name="connsiteX1" fmla="*/ 41564 w 7598875"/>
              <a:gd name="connsiteY1" fmla="*/ 1930544 h 2346180"/>
              <a:gd name="connsiteX2" fmla="*/ 258710 w 7598875"/>
              <a:gd name="connsiteY2" fmla="*/ 1910299 h 2346180"/>
              <a:gd name="connsiteX3" fmla="*/ 644236 w 7598875"/>
              <a:gd name="connsiteY3" fmla="*/ 2200707 h 2346180"/>
              <a:gd name="connsiteX4" fmla="*/ 935182 w 7598875"/>
              <a:gd name="connsiteY4" fmla="*/ 2086407 h 2346180"/>
              <a:gd name="connsiteX5" fmla="*/ 1153391 w 7598875"/>
              <a:gd name="connsiteY5" fmla="*/ 1992889 h 2346180"/>
              <a:gd name="connsiteX6" fmla="*/ 1381991 w 7598875"/>
              <a:gd name="connsiteY6" fmla="*/ 2065626 h 2346180"/>
              <a:gd name="connsiteX7" fmla="*/ 1766455 w 7598875"/>
              <a:gd name="connsiteY7" fmla="*/ 2346180 h 2346180"/>
              <a:gd name="connsiteX8" fmla="*/ 2306782 w 7598875"/>
              <a:gd name="connsiteY8" fmla="*/ 1681162 h 2346180"/>
              <a:gd name="connsiteX9" fmla="*/ 2514600 w 7598875"/>
              <a:gd name="connsiteY9" fmla="*/ 1629207 h 2346180"/>
              <a:gd name="connsiteX10" fmla="*/ 2753591 w 7598875"/>
              <a:gd name="connsiteY10" fmla="*/ 1473344 h 2346180"/>
              <a:gd name="connsiteX11" fmla="*/ 2899064 w 7598875"/>
              <a:gd name="connsiteY11" fmla="*/ 1182398 h 2346180"/>
              <a:gd name="connsiteX12" fmla="*/ 3106882 w 7598875"/>
              <a:gd name="connsiteY12" fmla="*/ 1223962 h 2346180"/>
              <a:gd name="connsiteX13" fmla="*/ 3314700 w 7598875"/>
              <a:gd name="connsiteY13" fmla="*/ 1120053 h 2346180"/>
              <a:gd name="connsiteX14" fmla="*/ 3512127 w 7598875"/>
              <a:gd name="connsiteY14" fmla="*/ 1317480 h 2346180"/>
              <a:gd name="connsiteX15" fmla="*/ 3667991 w 7598875"/>
              <a:gd name="connsiteY15" fmla="*/ 1234353 h 2346180"/>
              <a:gd name="connsiteX16" fmla="*/ 3896591 w 7598875"/>
              <a:gd name="connsiteY16" fmla="*/ 1161617 h 2346180"/>
              <a:gd name="connsiteX17" fmla="*/ 4083627 w 7598875"/>
              <a:gd name="connsiteY17" fmla="*/ 933017 h 2346180"/>
              <a:gd name="connsiteX18" fmla="*/ 4457700 w 7598875"/>
              <a:gd name="connsiteY18" fmla="*/ 39398 h 2346180"/>
              <a:gd name="connsiteX19" fmla="*/ 4675909 w 7598875"/>
              <a:gd name="connsiteY19" fmla="*/ 236826 h 2346180"/>
              <a:gd name="connsiteX20" fmla="*/ 4852555 w 7598875"/>
              <a:gd name="connsiteY20" fmla="*/ 143307 h 2346180"/>
              <a:gd name="connsiteX21" fmla="*/ 5060373 w 7598875"/>
              <a:gd name="connsiteY21" fmla="*/ 694026 h 2346180"/>
              <a:gd name="connsiteX22" fmla="*/ 5237018 w 7598875"/>
              <a:gd name="connsiteY22" fmla="*/ 704417 h 2346180"/>
              <a:gd name="connsiteX23" fmla="*/ 5444836 w 7598875"/>
              <a:gd name="connsiteY23" fmla="*/ 777153 h 2346180"/>
              <a:gd name="connsiteX24" fmla="*/ 5663045 w 7598875"/>
              <a:gd name="connsiteY24" fmla="*/ 1057707 h 2346180"/>
              <a:gd name="connsiteX25" fmla="*/ 5829300 w 7598875"/>
              <a:gd name="connsiteY25" fmla="*/ 1244744 h 2346180"/>
              <a:gd name="connsiteX26" fmla="*/ 6047509 w 7598875"/>
              <a:gd name="connsiteY26" fmla="*/ 1410998 h 2346180"/>
              <a:gd name="connsiteX27" fmla="*/ 6244936 w 7598875"/>
              <a:gd name="connsiteY27" fmla="*/ 1400607 h 2346180"/>
              <a:gd name="connsiteX28" fmla="*/ 6442364 w 7598875"/>
              <a:gd name="connsiteY28" fmla="*/ 1036926 h 2346180"/>
              <a:gd name="connsiteX29" fmla="*/ 6619009 w 7598875"/>
              <a:gd name="connsiteY29" fmla="*/ 309562 h 2346180"/>
              <a:gd name="connsiteX30" fmla="*/ 6816436 w 7598875"/>
              <a:gd name="connsiteY30" fmla="*/ 455035 h 2346180"/>
              <a:gd name="connsiteX31" fmla="*/ 7045036 w 7598875"/>
              <a:gd name="connsiteY31" fmla="*/ 413471 h 2346180"/>
              <a:gd name="connsiteX32" fmla="*/ 7408718 w 7598875"/>
              <a:gd name="connsiteY32" fmla="*/ 236826 h 2346180"/>
              <a:gd name="connsiteX33" fmla="*/ 7585364 w 7598875"/>
              <a:gd name="connsiteY33" fmla="*/ 39398 h 2346180"/>
              <a:gd name="connsiteX34" fmla="*/ 7595755 w 7598875"/>
              <a:gd name="connsiteY34" fmla="*/ 8226 h 2346180"/>
              <a:gd name="connsiteX35" fmla="*/ 7598875 w 7598875"/>
              <a:gd name="connsiteY35" fmla="*/ 0 h 2346180"/>
              <a:gd name="connsiteX0" fmla="*/ 0 w 7598875"/>
              <a:gd name="connsiteY0" fmla="*/ 1909762 h 2346180"/>
              <a:gd name="connsiteX1" fmla="*/ 81710 w 7598875"/>
              <a:gd name="connsiteY1" fmla="*/ 1894803 h 2346180"/>
              <a:gd name="connsiteX2" fmla="*/ 258710 w 7598875"/>
              <a:gd name="connsiteY2" fmla="*/ 1910299 h 2346180"/>
              <a:gd name="connsiteX3" fmla="*/ 644236 w 7598875"/>
              <a:gd name="connsiteY3" fmla="*/ 2200707 h 2346180"/>
              <a:gd name="connsiteX4" fmla="*/ 935182 w 7598875"/>
              <a:gd name="connsiteY4" fmla="*/ 2086407 h 2346180"/>
              <a:gd name="connsiteX5" fmla="*/ 1153391 w 7598875"/>
              <a:gd name="connsiteY5" fmla="*/ 1992889 h 2346180"/>
              <a:gd name="connsiteX6" fmla="*/ 1381991 w 7598875"/>
              <a:gd name="connsiteY6" fmla="*/ 2065626 h 2346180"/>
              <a:gd name="connsiteX7" fmla="*/ 1766455 w 7598875"/>
              <a:gd name="connsiteY7" fmla="*/ 2346180 h 2346180"/>
              <a:gd name="connsiteX8" fmla="*/ 2306782 w 7598875"/>
              <a:gd name="connsiteY8" fmla="*/ 1681162 h 2346180"/>
              <a:gd name="connsiteX9" fmla="*/ 2514600 w 7598875"/>
              <a:gd name="connsiteY9" fmla="*/ 1629207 h 2346180"/>
              <a:gd name="connsiteX10" fmla="*/ 2753591 w 7598875"/>
              <a:gd name="connsiteY10" fmla="*/ 1473344 h 2346180"/>
              <a:gd name="connsiteX11" fmla="*/ 2899064 w 7598875"/>
              <a:gd name="connsiteY11" fmla="*/ 1182398 h 2346180"/>
              <a:gd name="connsiteX12" fmla="*/ 3106882 w 7598875"/>
              <a:gd name="connsiteY12" fmla="*/ 1223962 h 2346180"/>
              <a:gd name="connsiteX13" fmla="*/ 3314700 w 7598875"/>
              <a:gd name="connsiteY13" fmla="*/ 1120053 h 2346180"/>
              <a:gd name="connsiteX14" fmla="*/ 3512127 w 7598875"/>
              <a:gd name="connsiteY14" fmla="*/ 1317480 h 2346180"/>
              <a:gd name="connsiteX15" fmla="*/ 3667991 w 7598875"/>
              <a:gd name="connsiteY15" fmla="*/ 1234353 h 2346180"/>
              <a:gd name="connsiteX16" fmla="*/ 3896591 w 7598875"/>
              <a:gd name="connsiteY16" fmla="*/ 1161617 h 2346180"/>
              <a:gd name="connsiteX17" fmla="*/ 4083627 w 7598875"/>
              <a:gd name="connsiteY17" fmla="*/ 933017 h 2346180"/>
              <a:gd name="connsiteX18" fmla="*/ 4457700 w 7598875"/>
              <a:gd name="connsiteY18" fmla="*/ 39398 h 2346180"/>
              <a:gd name="connsiteX19" fmla="*/ 4675909 w 7598875"/>
              <a:gd name="connsiteY19" fmla="*/ 236826 h 2346180"/>
              <a:gd name="connsiteX20" fmla="*/ 4852555 w 7598875"/>
              <a:gd name="connsiteY20" fmla="*/ 143307 h 2346180"/>
              <a:gd name="connsiteX21" fmla="*/ 5060373 w 7598875"/>
              <a:gd name="connsiteY21" fmla="*/ 694026 h 2346180"/>
              <a:gd name="connsiteX22" fmla="*/ 5237018 w 7598875"/>
              <a:gd name="connsiteY22" fmla="*/ 704417 h 2346180"/>
              <a:gd name="connsiteX23" fmla="*/ 5444836 w 7598875"/>
              <a:gd name="connsiteY23" fmla="*/ 777153 h 2346180"/>
              <a:gd name="connsiteX24" fmla="*/ 5663045 w 7598875"/>
              <a:gd name="connsiteY24" fmla="*/ 1057707 h 2346180"/>
              <a:gd name="connsiteX25" fmla="*/ 5829300 w 7598875"/>
              <a:gd name="connsiteY25" fmla="*/ 1244744 h 2346180"/>
              <a:gd name="connsiteX26" fmla="*/ 6047509 w 7598875"/>
              <a:gd name="connsiteY26" fmla="*/ 1410998 h 2346180"/>
              <a:gd name="connsiteX27" fmla="*/ 6244936 w 7598875"/>
              <a:gd name="connsiteY27" fmla="*/ 1400607 h 2346180"/>
              <a:gd name="connsiteX28" fmla="*/ 6442364 w 7598875"/>
              <a:gd name="connsiteY28" fmla="*/ 1036926 h 2346180"/>
              <a:gd name="connsiteX29" fmla="*/ 6619009 w 7598875"/>
              <a:gd name="connsiteY29" fmla="*/ 309562 h 2346180"/>
              <a:gd name="connsiteX30" fmla="*/ 6816436 w 7598875"/>
              <a:gd name="connsiteY30" fmla="*/ 455035 h 2346180"/>
              <a:gd name="connsiteX31" fmla="*/ 7045036 w 7598875"/>
              <a:gd name="connsiteY31" fmla="*/ 413471 h 2346180"/>
              <a:gd name="connsiteX32" fmla="*/ 7408718 w 7598875"/>
              <a:gd name="connsiteY32" fmla="*/ 236826 h 2346180"/>
              <a:gd name="connsiteX33" fmla="*/ 7585364 w 7598875"/>
              <a:gd name="connsiteY33" fmla="*/ 39398 h 2346180"/>
              <a:gd name="connsiteX34" fmla="*/ 7595755 w 7598875"/>
              <a:gd name="connsiteY34" fmla="*/ 8226 h 2346180"/>
              <a:gd name="connsiteX35" fmla="*/ 7598875 w 7598875"/>
              <a:gd name="connsiteY35" fmla="*/ 0 h 2346180"/>
              <a:gd name="connsiteX0" fmla="*/ 0 w 7598875"/>
              <a:gd name="connsiteY0" fmla="*/ 1909762 h 2346180"/>
              <a:gd name="connsiteX1" fmla="*/ 258710 w 7598875"/>
              <a:gd name="connsiteY1" fmla="*/ 1910299 h 2346180"/>
              <a:gd name="connsiteX2" fmla="*/ 644236 w 7598875"/>
              <a:gd name="connsiteY2" fmla="*/ 2200707 h 2346180"/>
              <a:gd name="connsiteX3" fmla="*/ 935182 w 7598875"/>
              <a:gd name="connsiteY3" fmla="*/ 2086407 h 2346180"/>
              <a:gd name="connsiteX4" fmla="*/ 1153391 w 7598875"/>
              <a:gd name="connsiteY4" fmla="*/ 1992889 h 2346180"/>
              <a:gd name="connsiteX5" fmla="*/ 1381991 w 7598875"/>
              <a:gd name="connsiteY5" fmla="*/ 2065626 h 2346180"/>
              <a:gd name="connsiteX6" fmla="*/ 1766455 w 7598875"/>
              <a:gd name="connsiteY6" fmla="*/ 2346180 h 2346180"/>
              <a:gd name="connsiteX7" fmla="*/ 2306782 w 7598875"/>
              <a:gd name="connsiteY7" fmla="*/ 1681162 h 2346180"/>
              <a:gd name="connsiteX8" fmla="*/ 2514600 w 7598875"/>
              <a:gd name="connsiteY8" fmla="*/ 1629207 h 2346180"/>
              <a:gd name="connsiteX9" fmla="*/ 2753591 w 7598875"/>
              <a:gd name="connsiteY9" fmla="*/ 1473344 h 2346180"/>
              <a:gd name="connsiteX10" fmla="*/ 2899064 w 7598875"/>
              <a:gd name="connsiteY10" fmla="*/ 1182398 h 2346180"/>
              <a:gd name="connsiteX11" fmla="*/ 3106882 w 7598875"/>
              <a:gd name="connsiteY11" fmla="*/ 1223962 h 2346180"/>
              <a:gd name="connsiteX12" fmla="*/ 3314700 w 7598875"/>
              <a:gd name="connsiteY12" fmla="*/ 1120053 h 2346180"/>
              <a:gd name="connsiteX13" fmla="*/ 3512127 w 7598875"/>
              <a:gd name="connsiteY13" fmla="*/ 1317480 h 2346180"/>
              <a:gd name="connsiteX14" fmla="*/ 3667991 w 7598875"/>
              <a:gd name="connsiteY14" fmla="*/ 1234353 h 2346180"/>
              <a:gd name="connsiteX15" fmla="*/ 3896591 w 7598875"/>
              <a:gd name="connsiteY15" fmla="*/ 1161617 h 2346180"/>
              <a:gd name="connsiteX16" fmla="*/ 4083627 w 7598875"/>
              <a:gd name="connsiteY16" fmla="*/ 933017 h 2346180"/>
              <a:gd name="connsiteX17" fmla="*/ 4457700 w 7598875"/>
              <a:gd name="connsiteY17" fmla="*/ 39398 h 2346180"/>
              <a:gd name="connsiteX18" fmla="*/ 4675909 w 7598875"/>
              <a:gd name="connsiteY18" fmla="*/ 236826 h 2346180"/>
              <a:gd name="connsiteX19" fmla="*/ 4852555 w 7598875"/>
              <a:gd name="connsiteY19" fmla="*/ 143307 h 2346180"/>
              <a:gd name="connsiteX20" fmla="*/ 5060373 w 7598875"/>
              <a:gd name="connsiteY20" fmla="*/ 694026 h 2346180"/>
              <a:gd name="connsiteX21" fmla="*/ 5237018 w 7598875"/>
              <a:gd name="connsiteY21" fmla="*/ 704417 h 2346180"/>
              <a:gd name="connsiteX22" fmla="*/ 5444836 w 7598875"/>
              <a:gd name="connsiteY22" fmla="*/ 777153 h 2346180"/>
              <a:gd name="connsiteX23" fmla="*/ 5663045 w 7598875"/>
              <a:gd name="connsiteY23" fmla="*/ 1057707 h 2346180"/>
              <a:gd name="connsiteX24" fmla="*/ 5829300 w 7598875"/>
              <a:gd name="connsiteY24" fmla="*/ 1244744 h 2346180"/>
              <a:gd name="connsiteX25" fmla="*/ 6047509 w 7598875"/>
              <a:gd name="connsiteY25" fmla="*/ 1410998 h 2346180"/>
              <a:gd name="connsiteX26" fmla="*/ 6244936 w 7598875"/>
              <a:gd name="connsiteY26" fmla="*/ 1400607 h 2346180"/>
              <a:gd name="connsiteX27" fmla="*/ 6442364 w 7598875"/>
              <a:gd name="connsiteY27" fmla="*/ 1036926 h 2346180"/>
              <a:gd name="connsiteX28" fmla="*/ 6619009 w 7598875"/>
              <a:gd name="connsiteY28" fmla="*/ 309562 h 2346180"/>
              <a:gd name="connsiteX29" fmla="*/ 6816436 w 7598875"/>
              <a:gd name="connsiteY29" fmla="*/ 455035 h 2346180"/>
              <a:gd name="connsiteX30" fmla="*/ 7045036 w 7598875"/>
              <a:gd name="connsiteY30" fmla="*/ 413471 h 2346180"/>
              <a:gd name="connsiteX31" fmla="*/ 7408718 w 7598875"/>
              <a:gd name="connsiteY31" fmla="*/ 236826 h 2346180"/>
              <a:gd name="connsiteX32" fmla="*/ 7585364 w 7598875"/>
              <a:gd name="connsiteY32" fmla="*/ 39398 h 2346180"/>
              <a:gd name="connsiteX33" fmla="*/ 7595755 w 7598875"/>
              <a:gd name="connsiteY33" fmla="*/ 8226 h 2346180"/>
              <a:gd name="connsiteX34" fmla="*/ 7598875 w 7598875"/>
              <a:gd name="connsiteY34" fmla="*/ 0 h 2346180"/>
              <a:gd name="connsiteX0" fmla="*/ 0 w 7598875"/>
              <a:gd name="connsiteY0" fmla="*/ 1909762 h 2346180"/>
              <a:gd name="connsiteX1" fmla="*/ 258710 w 7598875"/>
              <a:gd name="connsiteY1" fmla="*/ 1910299 h 2346180"/>
              <a:gd name="connsiteX2" fmla="*/ 639217 w 7598875"/>
              <a:gd name="connsiteY2" fmla="*/ 2144542 h 2346180"/>
              <a:gd name="connsiteX3" fmla="*/ 935182 w 7598875"/>
              <a:gd name="connsiteY3" fmla="*/ 2086407 h 2346180"/>
              <a:gd name="connsiteX4" fmla="*/ 1153391 w 7598875"/>
              <a:gd name="connsiteY4" fmla="*/ 1992889 h 2346180"/>
              <a:gd name="connsiteX5" fmla="*/ 1381991 w 7598875"/>
              <a:gd name="connsiteY5" fmla="*/ 2065626 h 2346180"/>
              <a:gd name="connsiteX6" fmla="*/ 1766455 w 7598875"/>
              <a:gd name="connsiteY6" fmla="*/ 2346180 h 2346180"/>
              <a:gd name="connsiteX7" fmla="*/ 2306782 w 7598875"/>
              <a:gd name="connsiteY7" fmla="*/ 1681162 h 2346180"/>
              <a:gd name="connsiteX8" fmla="*/ 2514600 w 7598875"/>
              <a:gd name="connsiteY8" fmla="*/ 1629207 h 2346180"/>
              <a:gd name="connsiteX9" fmla="*/ 2753591 w 7598875"/>
              <a:gd name="connsiteY9" fmla="*/ 1473344 h 2346180"/>
              <a:gd name="connsiteX10" fmla="*/ 2899064 w 7598875"/>
              <a:gd name="connsiteY10" fmla="*/ 1182398 h 2346180"/>
              <a:gd name="connsiteX11" fmla="*/ 3106882 w 7598875"/>
              <a:gd name="connsiteY11" fmla="*/ 1223962 h 2346180"/>
              <a:gd name="connsiteX12" fmla="*/ 3314700 w 7598875"/>
              <a:gd name="connsiteY12" fmla="*/ 1120053 h 2346180"/>
              <a:gd name="connsiteX13" fmla="*/ 3512127 w 7598875"/>
              <a:gd name="connsiteY13" fmla="*/ 1317480 h 2346180"/>
              <a:gd name="connsiteX14" fmla="*/ 3667991 w 7598875"/>
              <a:gd name="connsiteY14" fmla="*/ 1234353 h 2346180"/>
              <a:gd name="connsiteX15" fmla="*/ 3896591 w 7598875"/>
              <a:gd name="connsiteY15" fmla="*/ 1161617 h 2346180"/>
              <a:gd name="connsiteX16" fmla="*/ 4083627 w 7598875"/>
              <a:gd name="connsiteY16" fmla="*/ 933017 h 2346180"/>
              <a:gd name="connsiteX17" fmla="*/ 4457700 w 7598875"/>
              <a:gd name="connsiteY17" fmla="*/ 39398 h 2346180"/>
              <a:gd name="connsiteX18" fmla="*/ 4675909 w 7598875"/>
              <a:gd name="connsiteY18" fmla="*/ 236826 h 2346180"/>
              <a:gd name="connsiteX19" fmla="*/ 4852555 w 7598875"/>
              <a:gd name="connsiteY19" fmla="*/ 143307 h 2346180"/>
              <a:gd name="connsiteX20" fmla="*/ 5060373 w 7598875"/>
              <a:gd name="connsiteY20" fmla="*/ 694026 h 2346180"/>
              <a:gd name="connsiteX21" fmla="*/ 5237018 w 7598875"/>
              <a:gd name="connsiteY21" fmla="*/ 704417 h 2346180"/>
              <a:gd name="connsiteX22" fmla="*/ 5444836 w 7598875"/>
              <a:gd name="connsiteY22" fmla="*/ 777153 h 2346180"/>
              <a:gd name="connsiteX23" fmla="*/ 5663045 w 7598875"/>
              <a:gd name="connsiteY23" fmla="*/ 1057707 h 2346180"/>
              <a:gd name="connsiteX24" fmla="*/ 5829300 w 7598875"/>
              <a:gd name="connsiteY24" fmla="*/ 1244744 h 2346180"/>
              <a:gd name="connsiteX25" fmla="*/ 6047509 w 7598875"/>
              <a:gd name="connsiteY25" fmla="*/ 1410998 h 2346180"/>
              <a:gd name="connsiteX26" fmla="*/ 6244936 w 7598875"/>
              <a:gd name="connsiteY26" fmla="*/ 1400607 h 2346180"/>
              <a:gd name="connsiteX27" fmla="*/ 6442364 w 7598875"/>
              <a:gd name="connsiteY27" fmla="*/ 1036926 h 2346180"/>
              <a:gd name="connsiteX28" fmla="*/ 6619009 w 7598875"/>
              <a:gd name="connsiteY28" fmla="*/ 309562 h 2346180"/>
              <a:gd name="connsiteX29" fmla="*/ 6816436 w 7598875"/>
              <a:gd name="connsiteY29" fmla="*/ 455035 h 2346180"/>
              <a:gd name="connsiteX30" fmla="*/ 7045036 w 7598875"/>
              <a:gd name="connsiteY30" fmla="*/ 413471 h 2346180"/>
              <a:gd name="connsiteX31" fmla="*/ 7408718 w 7598875"/>
              <a:gd name="connsiteY31" fmla="*/ 236826 h 2346180"/>
              <a:gd name="connsiteX32" fmla="*/ 7585364 w 7598875"/>
              <a:gd name="connsiteY32" fmla="*/ 39398 h 2346180"/>
              <a:gd name="connsiteX33" fmla="*/ 7595755 w 7598875"/>
              <a:gd name="connsiteY33" fmla="*/ 8226 h 2346180"/>
              <a:gd name="connsiteX34" fmla="*/ 7598875 w 7598875"/>
              <a:gd name="connsiteY34" fmla="*/ 0 h 2346180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57700 w 7598875"/>
              <a:gd name="connsiteY17" fmla="*/ 39398 h 2305332"/>
              <a:gd name="connsiteX18" fmla="*/ 4675909 w 7598875"/>
              <a:gd name="connsiteY18" fmla="*/ 236826 h 2305332"/>
              <a:gd name="connsiteX19" fmla="*/ 4852555 w 7598875"/>
              <a:gd name="connsiteY19" fmla="*/ 143307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97845 w 7598875"/>
              <a:gd name="connsiteY17" fmla="*/ 44504 h 2305332"/>
              <a:gd name="connsiteX18" fmla="*/ 4675909 w 7598875"/>
              <a:gd name="connsiteY18" fmla="*/ 236826 h 2305332"/>
              <a:gd name="connsiteX19" fmla="*/ 4852555 w 7598875"/>
              <a:gd name="connsiteY19" fmla="*/ 143307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97845 w 7598875"/>
              <a:gd name="connsiteY17" fmla="*/ 44504 h 2305332"/>
              <a:gd name="connsiteX18" fmla="*/ 4675909 w 7598875"/>
              <a:gd name="connsiteY18" fmla="*/ 236826 h 2305332"/>
              <a:gd name="connsiteX19" fmla="*/ 4882665 w 7598875"/>
              <a:gd name="connsiteY19" fmla="*/ 148413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97845 w 7598875"/>
              <a:gd name="connsiteY17" fmla="*/ 44504 h 2305332"/>
              <a:gd name="connsiteX18" fmla="*/ 4706019 w 7598875"/>
              <a:gd name="connsiteY18" fmla="*/ 241931 h 2305332"/>
              <a:gd name="connsiteX19" fmla="*/ 4882665 w 7598875"/>
              <a:gd name="connsiteY19" fmla="*/ 148413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634003"/>
              <a:gd name="connsiteY0" fmla="*/ 1965927 h 2361497"/>
              <a:gd name="connsiteX1" fmla="*/ 258710 w 7634003"/>
              <a:gd name="connsiteY1" fmla="*/ 1966464 h 2361497"/>
              <a:gd name="connsiteX2" fmla="*/ 639217 w 7634003"/>
              <a:gd name="connsiteY2" fmla="*/ 2200707 h 2361497"/>
              <a:gd name="connsiteX3" fmla="*/ 935182 w 7634003"/>
              <a:gd name="connsiteY3" fmla="*/ 2142572 h 2361497"/>
              <a:gd name="connsiteX4" fmla="*/ 1153391 w 7634003"/>
              <a:gd name="connsiteY4" fmla="*/ 2049054 h 2361497"/>
              <a:gd name="connsiteX5" fmla="*/ 1381991 w 7634003"/>
              <a:gd name="connsiteY5" fmla="*/ 2121791 h 2361497"/>
              <a:gd name="connsiteX6" fmla="*/ 1866820 w 7634003"/>
              <a:gd name="connsiteY6" fmla="*/ 2361497 h 2361497"/>
              <a:gd name="connsiteX7" fmla="*/ 2306782 w 7634003"/>
              <a:gd name="connsiteY7" fmla="*/ 1737327 h 2361497"/>
              <a:gd name="connsiteX8" fmla="*/ 2514600 w 7634003"/>
              <a:gd name="connsiteY8" fmla="*/ 1685372 h 2361497"/>
              <a:gd name="connsiteX9" fmla="*/ 2753591 w 7634003"/>
              <a:gd name="connsiteY9" fmla="*/ 1529509 h 2361497"/>
              <a:gd name="connsiteX10" fmla="*/ 2899064 w 7634003"/>
              <a:gd name="connsiteY10" fmla="*/ 1238563 h 2361497"/>
              <a:gd name="connsiteX11" fmla="*/ 3106882 w 7634003"/>
              <a:gd name="connsiteY11" fmla="*/ 1280127 h 2361497"/>
              <a:gd name="connsiteX12" fmla="*/ 3314700 w 7634003"/>
              <a:gd name="connsiteY12" fmla="*/ 1176218 h 2361497"/>
              <a:gd name="connsiteX13" fmla="*/ 3512127 w 7634003"/>
              <a:gd name="connsiteY13" fmla="*/ 1373645 h 2361497"/>
              <a:gd name="connsiteX14" fmla="*/ 3667991 w 7634003"/>
              <a:gd name="connsiteY14" fmla="*/ 1290518 h 2361497"/>
              <a:gd name="connsiteX15" fmla="*/ 3896591 w 7634003"/>
              <a:gd name="connsiteY15" fmla="*/ 1217782 h 2361497"/>
              <a:gd name="connsiteX16" fmla="*/ 4083627 w 7634003"/>
              <a:gd name="connsiteY16" fmla="*/ 989182 h 2361497"/>
              <a:gd name="connsiteX17" fmla="*/ 4497845 w 7634003"/>
              <a:gd name="connsiteY17" fmla="*/ 100669 h 2361497"/>
              <a:gd name="connsiteX18" fmla="*/ 4706019 w 7634003"/>
              <a:gd name="connsiteY18" fmla="*/ 298096 h 2361497"/>
              <a:gd name="connsiteX19" fmla="*/ 4882665 w 7634003"/>
              <a:gd name="connsiteY19" fmla="*/ 204578 h 2361497"/>
              <a:gd name="connsiteX20" fmla="*/ 5060373 w 7634003"/>
              <a:gd name="connsiteY20" fmla="*/ 750191 h 2361497"/>
              <a:gd name="connsiteX21" fmla="*/ 5237018 w 7634003"/>
              <a:gd name="connsiteY21" fmla="*/ 760582 h 2361497"/>
              <a:gd name="connsiteX22" fmla="*/ 5444836 w 7634003"/>
              <a:gd name="connsiteY22" fmla="*/ 833318 h 2361497"/>
              <a:gd name="connsiteX23" fmla="*/ 5663045 w 7634003"/>
              <a:gd name="connsiteY23" fmla="*/ 1113872 h 2361497"/>
              <a:gd name="connsiteX24" fmla="*/ 5829300 w 7634003"/>
              <a:gd name="connsiteY24" fmla="*/ 1300909 h 2361497"/>
              <a:gd name="connsiteX25" fmla="*/ 6047509 w 7634003"/>
              <a:gd name="connsiteY25" fmla="*/ 1467163 h 2361497"/>
              <a:gd name="connsiteX26" fmla="*/ 6244936 w 7634003"/>
              <a:gd name="connsiteY26" fmla="*/ 1456772 h 2361497"/>
              <a:gd name="connsiteX27" fmla="*/ 6442364 w 7634003"/>
              <a:gd name="connsiteY27" fmla="*/ 1093091 h 2361497"/>
              <a:gd name="connsiteX28" fmla="*/ 6619009 w 7634003"/>
              <a:gd name="connsiteY28" fmla="*/ 365727 h 2361497"/>
              <a:gd name="connsiteX29" fmla="*/ 6816436 w 7634003"/>
              <a:gd name="connsiteY29" fmla="*/ 511200 h 2361497"/>
              <a:gd name="connsiteX30" fmla="*/ 7045036 w 7634003"/>
              <a:gd name="connsiteY30" fmla="*/ 469636 h 2361497"/>
              <a:gd name="connsiteX31" fmla="*/ 7408718 w 7634003"/>
              <a:gd name="connsiteY31" fmla="*/ 292991 h 2361497"/>
              <a:gd name="connsiteX32" fmla="*/ 7585364 w 7634003"/>
              <a:gd name="connsiteY32" fmla="*/ 95563 h 2361497"/>
              <a:gd name="connsiteX33" fmla="*/ 7595755 w 7634003"/>
              <a:gd name="connsiteY33" fmla="*/ 64391 h 2361497"/>
              <a:gd name="connsiteX34" fmla="*/ 7634003 w 7634003"/>
              <a:gd name="connsiteY34" fmla="*/ 0 h 2361497"/>
              <a:gd name="connsiteX0" fmla="*/ 0 w 7776435"/>
              <a:gd name="connsiteY0" fmla="*/ 1989259 h 2384829"/>
              <a:gd name="connsiteX1" fmla="*/ 258710 w 7776435"/>
              <a:gd name="connsiteY1" fmla="*/ 1989796 h 2384829"/>
              <a:gd name="connsiteX2" fmla="*/ 639217 w 7776435"/>
              <a:gd name="connsiteY2" fmla="*/ 2224039 h 2384829"/>
              <a:gd name="connsiteX3" fmla="*/ 935182 w 7776435"/>
              <a:gd name="connsiteY3" fmla="*/ 2165904 h 2384829"/>
              <a:gd name="connsiteX4" fmla="*/ 1153391 w 7776435"/>
              <a:gd name="connsiteY4" fmla="*/ 2072386 h 2384829"/>
              <a:gd name="connsiteX5" fmla="*/ 1381991 w 7776435"/>
              <a:gd name="connsiteY5" fmla="*/ 2145123 h 2384829"/>
              <a:gd name="connsiteX6" fmla="*/ 1866820 w 7776435"/>
              <a:gd name="connsiteY6" fmla="*/ 2384829 h 2384829"/>
              <a:gd name="connsiteX7" fmla="*/ 2306782 w 7776435"/>
              <a:gd name="connsiteY7" fmla="*/ 1760659 h 2384829"/>
              <a:gd name="connsiteX8" fmla="*/ 2514600 w 7776435"/>
              <a:gd name="connsiteY8" fmla="*/ 1708704 h 2384829"/>
              <a:gd name="connsiteX9" fmla="*/ 2753591 w 7776435"/>
              <a:gd name="connsiteY9" fmla="*/ 1552841 h 2384829"/>
              <a:gd name="connsiteX10" fmla="*/ 2899064 w 7776435"/>
              <a:gd name="connsiteY10" fmla="*/ 1261895 h 2384829"/>
              <a:gd name="connsiteX11" fmla="*/ 3106882 w 7776435"/>
              <a:gd name="connsiteY11" fmla="*/ 1303459 h 2384829"/>
              <a:gd name="connsiteX12" fmla="*/ 3314700 w 7776435"/>
              <a:gd name="connsiteY12" fmla="*/ 1199550 h 2384829"/>
              <a:gd name="connsiteX13" fmla="*/ 3512127 w 7776435"/>
              <a:gd name="connsiteY13" fmla="*/ 1396977 h 2384829"/>
              <a:gd name="connsiteX14" fmla="*/ 3667991 w 7776435"/>
              <a:gd name="connsiteY14" fmla="*/ 1313850 h 2384829"/>
              <a:gd name="connsiteX15" fmla="*/ 3896591 w 7776435"/>
              <a:gd name="connsiteY15" fmla="*/ 1241114 h 2384829"/>
              <a:gd name="connsiteX16" fmla="*/ 4083627 w 7776435"/>
              <a:gd name="connsiteY16" fmla="*/ 1012514 h 2384829"/>
              <a:gd name="connsiteX17" fmla="*/ 4497845 w 7776435"/>
              <a:gd name="connsiteY17" fmla="*/ 124001 h 2384829"/>
              <a:gd name="connsiteX18" fmla="*/ 4706019 w 7776435"/>
              <a:gd name="connsiteY18" fmla="*/ 321428 h 2384829"/>
              <a:gd name="connsiteX19" fmla="*/ 4882665 w 7776435"/>
              <a:gd name="connsiteY19" fmla="*/ 227910 h 2384829"/>
              <a:gd name="connsiteX20" fmla="*/ 5060373 w 7776435"/>
              <a:gd name="connsiteY20" fmla="*/ 773523 h 2384829"/>
              <a:gd name="connsiteX21" fmla="*/ 5237018 w 7776435"/>
              <a:gd name="connsiteY21" fmla="*/ 783914 h 2384829"/>
              <a:gd name="connsiteX22" fmla="*/ 5444836 w 7776435"/>
              <a:gd name="connsiteY22" fmla="*/ 856650 h 2384829"/>
              <a:gd name="connsiteX23" fmla="*/ 5663045 w 7776435"/>
              <a:gd name="connsiteY23" fmla="*/ 1137204 h 2384829"/>
              <a:gd name="connsiteX24" fmla="*/ 5829300 w 7776435"/>
              <a:gd name="connsiteY24" fmla="*/ 1324241 h 2384829"/>
              <a:gd name="connsiteX25" fmla="*/ 6047509 w 7776435"/>
              <a:gd name="connsiteY25" fmla="*/ 1490495 h 2384829"/>
              <a:gd name="connsiteX26" fmla="*/ 6244936 w 7776435"/>
              <a:gd name="connsiteY26" fmla="*/ 1480104 h 2384829"/>
              <a:gd name="connsiteX27" fmla="*/ 6442364 w 7776435"/>
              <a:gd name="connsiteY27" fmla="*/ 1116423 h 2384829"/>
              <a:gd name="connsiteX28" fmla="*/ 6619009 w 7776435"/>
              <a:gd name="connsiteY28" fmla="*/ 389059 h 2384829"/>
              <a:gd name="connsiteX29" fmla="*/ 6816436 w 7776435"/>
              <a:gd name="connsiteY29" fmla="*/ 534532 h 2384829"/>
              <a:gd name="connsiteX30" fmla="*/ 7045036 w 7776435"/>
              <a:gd name="connsiteY30" fmla="*/ 492968 h 2384829"/>
              <a:gd name="connsiteX31" fmla="*/ 7408718 w 7776435"/>
              <a:gd name="connsiteY31" fmla="*/ 316323 h 2384829"/>
              <a:gd name="connsiteX32" fmla="*/ 7585364 w 7776435"/>
              <a:gd name="connsiteY32" fmla="*/ 118895 h 2384829"/>
              <a:gd name="connsiteX33" fmla="*/ 7776410 w 7776435"/>
              <a:gd name="connsiteY33" fmla="*/ 922 h 2384829"/>
              <a:gd name="connsiteX34" fmla="*/ 7634003 w 7776435"/>
              <a:gd name="connsiteY34" fmla="*/ 23332 h 2384829"/>
              <a:gd name="connsiteX0" fmla="*/ 0 w 7634003"/>
              <a:gd name="connsiteY0" fmla="*/ 1965927 h 2361497"/>
              <a:gd name="connsiteX1" fmla="*/ 258710 w 7634003"/>
              <a:gd name="connsiteY1" fmla="*/ 1966464 h 2361497"/>
              <a:gd name="connsiteX2" fmla="*/ 639217 w 7634003"/>
              <a:gd name="connsiteY2" fmla="*/ 2200707 h 2361497"/>
              <a:gd name="connsiteX3" fmla="*/ 935182 w 7634003"/>
              <a:gd name="connsiteY3" fmla="*/ 2142572 h 2361497"/>
              <a:gd name="connsiteX4" fmla="*/ 1153391 w 7634003"/>
              <a:gd name="connsiteY4" fmla="*/ 2049054 h 2361497"/>
              <a:gd name="connsiteX5" fmla="*/ 1381991 w 7634003"/>
              <a:gd name="connsiteY5" fmla="*/ 2121791 h 2361497"/>
              <a:gd name="connsiteX6" fmla="*/ 1866820 w 7634003"/>
              <a:gd name="connsiteY6" fmla="*/ 2361497 h 2361497"/>
              <a:gd name="connsiteX7" fmla="*/ 2306782 w 7634003"/>
              <a:gd name="connsiteY7" fmla="*/ 1737327 h 2361497"/>
              <a:gd name="connsiteX8" fmla="*/ 2514600 w 7634003"/>
              <a:gd name="connsiteY8" fmla="*/ 1685372 h 2361497"/>
              <a:gd name="connsiteX9" fmla="*/ 2753591 w 7634003"/>
              <a:gd name="connsiteY9" fmla="*/ 1529509 h 2361497"/>
              <a:gd name="connsiteX10" fmla="*/ 2899064 w 7634003"/>
              <a:gd name="connsiteY10" fmla="*/ 1238563 h 2361497"/>
              <a:gd name="connsiteX11" fmla="*/ 3106882 w 7634003"/>
              <a:gd name="connsiteY11" fmla="*/ 1280127 h 2361497"/>
              <a:gd name="connsiteX12" fmla="*/ 3314700 w 7634003"/>
              <a:gd name="connsiteY12" fmla="*/ 1176218 h 2361497"/>
              <a:gd name="connsiteX13" fmla="*/ 3512127 w 7634003"/>
              <a:gd name="connsiteY13" fmla="*/ 1373645 h 2361497"/>
              <a:gd name="connsiteX14" fmla="*/ 3667991 w 7634003"/>
              <a:gd name="connsiteY14" fmla="*/ 1290518 h 2361497"/>
              <a:gd name="connsiteX15" fmla="*/ 3896591 w 7634003"/>
              <a:gd name="connsiteY15" fmla="*/ 1217782 h 2361497"/>
              <a:gd name="connsiteX16" fmla="*/ 4083627 w 7634003"/>
              <a:gd name="connsiteY16" fmla="*/ 989182 h 2361497"/>
              <a:gd name="connsiteX17" fmla="*/ 4497845 w 7634003"/>
              <a:gd name="connsiteY17" fmla="*/ 100669 h 2361497"/>
              <a:gd name="connsiteX18" fmla="*/ 4706019 w 7634003"/>
              <a:gd name="connsiteY18" fmla="*/ 298096 h 2361497"/>
              <a:gd name="connsiteX19" fmla="*/ 4882665 w 7634003"/>
              <a:gd name="connsiteY19" fmla="*/ 204578 h 2361497"/>
              <a:gd name="connsiteX20" fmla="*/ 5060373 w 7634003"/>
              <a:gd name="connsiteY20" fmla="*/ 750191 h 2361497"/>
              <a:gd name="connsiteX21" fmla="*/ 5237018 w 7634003"/>
              <a:gd name="connsiteY21" fmla="*/ 760582 h 2361497"/>
              <a:gd name="connsiteX22" fmla="*/ 5444836 w 7634003"/>
              <a:gd name="connsiteY22" fmla="*/ 833318 h 2361497"/>
              <a:gd name="connsiteX23" fmla="*/ 5663045 w 7634003"/>
              <a:gd name="connsiteY23" fmla="*/ 1113872 h 2361497"/>
              <a:gd name="connsiteX24" fmla="*/ 5829300 w 7634003"/>
              <a:gd name="connsiteY24" fmla="*/ 1300909 h 2361497"/>
              <a:gd name="connsiteX25" fmla="*/ 6047509 w 7634003"/>
              <a:gd name="connsiteY25" fmla="*/ 1467163 h 2361497"/>
              <a:gd name="connsiteX26" fmla="*/ 6244936 w 7634003"/>
              <a:gd name="connsiteY26" fmla="*/ 1456772 h 2361497"/>
              <a:gd name="connsiteX27" fmla="*/ 6442364 w 7634003"/>
              <a:gd name="connsiteY27" fmla="*/ 1093091 h 2361497"/>
              <a:gd name="connsiteX28" fmla="*/ 6619009 w 7634003"/>
              <a:gd name="connsiteY28" fmla="*/ 365727 h 2361497"/>
              <a:gd name="connsiteX29" fmla="*/ 6816436 w 7634003"/>
              <a:gd name="connsiteY29" fmla="*/ 511200 h 2361497"/>
              <a:gd name="connsiteX30" fmla="*/ 7045036 w 7634003"/>
              <a:gd name="connsiteY30" fmla="*/ 469636 h 2361497"/>
              <a:gd name="connsiteX31" fmla="*/ 7408718 w 7634003"/>
              <a:gd name="connsiteY31" fmla="*/ 292991 h 2361497"/>
              <a:gd name="connsiteX32" fmla="*/ 7585364 w 7634003"/>
              <a:gd name="connsiteY32" fmla="*/ 95563 h 2361497"/>
              <a:gd name="connsiteX33" fmla="*/ 7634003 w 7634003"/>
              <a:gd name="connsiteY33" fmla="*/ 0 h 236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34003" h="2361497">
                <a:moveTo>
                  <a:pt x="0" y="1965927"/>
                </a:moveTo>
                <a:lnTo>
                  <a:pt x="258710" y="1966464"/>
                </a:lnTo>
                <a:lnTo>
                  <a:pt x="639217" y="2200707"/>
                </a:lnTo>
                <a:lnTo>
                  <a:pt x="935182" y="2142572"/>
                </a:lnTo>
                <a:lnTo>
                  <a:pt x="1153391" y="2049054"/>
                </a:lnTo>
                <a:lnTo>
                  <a:pt x="1381991" y="2121791"/>
                </a:lnTo>
                <a:lnTo>
                  <a:pt x="1866820" y="2361497"/>
                </a:lnTo>
                <a:lnTo>
                  <a:pt x="2306782" y="1737327"/>
                </a:lnTo>
                <a:lnTo>
                  <a:pt x="2514600" y="1685372"/>
                </a:lnTo>
                <a:lnTo>
                  <a:pt x="2753591" y="1529509"/>
                </a:lnTo>
                <a:lnTo>
                  <a:pt x="2899064" y="1238563"/>
                </a:lnTo>
                <a:lnTo>
                  <a:pt x="3106882" y="1280127"/>
                </a:lnTo>
                <a:lnTo>
                  <a:pt x="3314700" y="1176218"/>
                </a:lnTo>
                <a:lnTo>
                  <a:pt x="3512127" y="1373645"/>
                </a:lnTo>
                <a:lnTo>
                  <a:pt x="3667991" y="1290518"/>
                </a:lnTo>
                <a:lnTo>
                  <a:pt x="3896591" y="1217782"/>
                </a:lnTo>
                <a:lnTo>
                  <a:pt x="4083627" y="989182"/>
                </a:lnTo>
                <a:lnTo>
                  <a:pt x="4497845" y="100669"/>
                </a:lnTo>
                <a:lnTo>
                  <a:pt x="4706019" y="298096"/>
                </a:lnTo>
                <a:lnTo>
                  <a:pt x="4882665" y="204578"/>
                </a:lnTo>
                <a:lnTo>
                  <a:pt x="5060373" y="750191"/>
                </a:lnTo>
                <a:lnTo>
                  <a:pt x="5237018" y="760582"/>
                </a:lnTo>
                <a:lnTo>
                  <a:pt x="5444836" y="833318"/>
                </a:lnTo>
                <a:lnTo>
                  <a:pt x="5663045" y="1113872"/>
                </a:lnTo>
                <a:lnTo>
                  <a:pt x="5829300" y="1300909"/>
                </a:lnTo>
                <a:lnTo>
                  <a:pt x="6047509" y="1467163"/>
                </a:lnTo>
                <a:lnTo>
                  <a:pt x="6244936" y="1456772"/>
                </a:lnTo>
                <a:lnTo>
                  <a:pt x="6442364" y="1093091"/>
                </a:lnTo>
                <a:lnTo>
                  <a:pt x="6619009" y="365727"/>
                </a:lnTo>
                <a:lnTo>
                  <a:pt x="6816436" y="511200"/>
                </a:lnTo>
                <a:lnTo>
                  <a:pt x="7045036" y="469636"/>
                </a:lnTo>
                <a:lnTo>
                  <a:pt x="7408718" y="292991"/>
                </a:lnTo>
                <a:lnTo>
                  <a:pt x="7585364" y="95563"/>
                </a:lnTo>
                <a:lnTo>
                  <a:pt x="7634003" y="0"/>
                </a:lnTo>
              </a:path>
            </a:pathLst>
          </a:custGeom>
          <a:noFill/>
          <a:ln w="28575">
            <a:solidFill>
              <a:srgbClr val="053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39A6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713342" y="4240657"/>
            <a:ext cx="8119331" cy="1024102"/>
          </a:xfrm>
          <a:custGeom>
            <a:avLst/>
            <a:gdLst>
              <a:gd name="connsiteX0" fmla="*/ 0 w 7710054"/>
              <a:gd name="connsiteY0" fmla="*/ 955964 h 976746"/>
              <a:gd name="connsiteX1" fmla="*/ 332509 w 7710054"/>
              <a:gd name="connsiteY1" fmla="*/ 976746 h 976746"/>
              <a:gd name="connsiteX2" fmla="*/ 665018 w 7710054"/>
              <a:gd name="connsiteY2" fmla="*/ 685800 h 976746"/>
              <a:gd name="connsiteX3" fmla="*/ 893618 w 7710054"/>
              <a:gd name="connsiteY3" fmla="*/ 831273 h 976746"/>
              <a:gd name="connsiteX4" fmla="*/ 1039091 w 7710054"/>
              <a:gd name="connsiteY4" fmla="*/ 727364 h 976746"/>
              <a:gd name="connsiteX5" fmla="*/ 1236518 w 7710054"/>
              <a:gd name="connsiteY5" fmla="*/ 955964 h 976746"/>
              <a:gd name="connsiteX6" fmla="*/ 1465118 w 7710054"/>
              <a:gd name="connsiteY6" fmla="*/ 966355 h 976746"/>
              <a:gd name="connsiteX7" fmla="*/ 1662545 w 7710054"/>
              <a:gd name="connsiteY7" fmla="*/ 924791 h 976746"/>
              <a:gd name="connsiteX8" fmla="*/ 1849582 w 7710054"/>
              <a:gd name="connsiteY8" fmla="*/ 737755 h 976746"/>
              <a:gd name="connsiteX9" fmla="*/ 2067791 w 7710054"/>
              <a:gd name="connsiteY9" fmla="*/ 654628 h 976746"/>
              <a:gd name="connsiteX10" fmla="*/ 2244436 w 7710054"/>
              <a:gd name="connsiteY10" fmla="*/ 446809 h 976746"/>
              <a:gd name="connsiteX11" fmla="*/ 2421082 w 7710054"/>
              <a:gd name="connsiteY11" fmla="*/ 623455 h 976746"/>
              <a:gd name="connsiteX12" fmla="*/ 2618509 w 7710054"/>
              <a:gd name="connsiteY12" fmla="*/ 509155 h 976746"/>
              <a:gd name="connsiteX13" fmla="*/ 2826327 w 7710054"/>
              <a:gd name="connsiteY13" fmla="*/ 498764 h 976746"/>
              <a:gd name="connsiteX14" fmla="*/ 3054927 w 7710054"/>
              <a:gd name="connsiteY14" fmla="*/ 571500 h 976746"/>
              <a:gd name="connsiteX15" fmla="*/ 3221182 w 7710054"/>
              <a:gd name="connsiteY15" fmla="*/ 571500 h 976746"/>
              <a:gd name="connsiteX16" fmla="*/ 3574472 w 7710054"/>
              <a:gd name="connsiteY16" fmla="*/ 363682 h 976746"/>
              <a:gd name="connsiteX17" fmla="*/ 3938154 w 7710054"/>
              <a:gd name="connsiteY17" fmla="*/ 519546 h 976746"/>
              <a:gd name="connsiteX18" fmla="*/ 4384963 w 7710054"/>
              <a:gd name="connsiteY18" fmla="*/ 509155 h 976746"/>
              <a:gd name="connsiteX19" fmla="*/ 4572000 w 7710054"/>
              <a:gd name="connsiteY19" fmla="*/ 374073 h 976746"/>
              <a:gd name="connsiteX20" fmla="*/ 4769427 w 7710054"/>
              <a:gd name="connsiteY20" fmla="*/ 415637 h 976746"/>
              <a:gd name="connsiteX21" fmla="*/ 4956463 w 7710054"/>
              <a:gd name="connsiteY21" fmla="*/ 571500 h 976746"/>
              <a:gd name="connsiteX22" fmla="*/ 5372100 w 7710054"/>
              <a:gd name="connsiteY22" fmla="*/ 665018 h 976746"/>
              <a:gd name="connsiteX23" fmla="*/ 5943600 w 7710054"/>
              <a:gd name="connsiteY23" fmla="*/ 509155 h 976746"/>
              <a:gd name="connsiteX24" fmla="*/ 6130636 w 7710054"/>
              <a:gd name="connsiteY24" fmla="*/ 571500 h 976746"/>
              <a:gd name="connsiteX25" fmla="*/ 6722918 w 7710054"/>
              <a:gd name="connsiteY25" fmla="*/ 426028 h 976746"/>
              <a:gd name="connsiteX26" fmla="*/ 6899563 w 7710054"/>
              <a:gd name="connsiteY26" fmla="*/ 290946 h 976746"/>
              <a:gd name="connsiteX27" fmla="*/ 7128163 w 7710054"/>
              <a:gd name="connsiteY27" fmla="*/ 405246 h 976746"/>
              <a:gd name="connsiteX28" fmla="*/ 7315200 w 7710054"/>
              <a:gd name="connsiteY28" fmla="*/ 280555 h 976746"/>
              <a:gd name="connsiteX29" fmla="*/ 7491845 w 7710054"/>
              <a:gd name="connsiteY29" fmla="*/ 103909 h 976746"/>
              <a:gd name="connsiteX30" fmla="*/ 7710054 w 7710054"/>
              <a:gd name="connsiteY30" fmla="*/ 0 h 976746"/>
              <a:gd name="connsiteX31" fmla="*/ 7710054 w 7710054"/>
              <a:gd name="connsiteY31" fmla="*/ 0 h 97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10054" h="976746">
                <a:moveTo>
                  <a:pt x="0" y="955964"/>
                </a:moveTo>
                <a:lnTo>
                  <a:pt x="332509" y="976746"/>
                </a:lnTo>
                <a:lnTo>
                  <a:pt x="665018" y="685800"/>
                </a:lnTo>
                <a:lnTo>
                  <a:pt x="893618" y="831273"/>
                </a:lnTo>
                <a:lnTo>
                  <a:pt x="1039091" y="727364"/>
                </a:lnTo>
                <a:lnTo>
                  <a:pt x="1236518" y="955964"/>
                </a:lnTo>
                <a:lnTo>
                  <a:pt x="1465118" y="966355"/>
                </a:lnTo>
                <a:lnTo>
                  <a:pt x="1662545" y="924791"/>
                </a:lnTo>
                <a:lnTo>
                  <a:pt x="1849582" y="737755"/>
                </a:lnTo>
                <a:lnTo>
                  <a:pt x="2067791" y="654628"/>
                </a:lnTo>
                <a:lnTo>
                  <a:pt x="2244436" y="446809"/>
                </a:lnTo>
                <a:lnTo>
                  <a:pt x="2421082" y="623455"/>
                </a:lnTo>
                <a:lnTo>
                  <a:pt x="2618509" y="509155"/>
                </a:lnTo>
                <a:lnTo>
                  <a:pt x="2826327" y="498764"/>
                </a:lnTo>
                <a:lnTo>
                  <a:pt x="3054927" y="571500"/>
                </a:lnTo>
                <a:lnTo>
                  <a:pt x="3221182" y="571500"/>
                </a:lnTo>
                <a:lnTo>
                  <a:pt x="3574472" y="363682"/>
                </a:lnTo>
                <a:lnTo>
                  <a:pt x="3938154" y="519546"/>
                </a:lnTo>
                <a:lnTo>
                  <a:pt x="4384963" y="509155"/>
                </a:lnTo>
                <a:lnTo>
                  <a:pt x="4572000" y="374073"/>
                </a:lnTo>
                <a:lnTo>
                  <a:pt x="4769427" y="415637"/>
                </a:lnTo>
                <a:lnTo>
                  <a:pt x="4956463" y="571500"/>
                </a:lnTo>
                <a:lnTo>
                  <a:pt x="5372100" y="665018"/>
                </a:lnTo>
                <a:lnTo>
                  <a:pt x="5943600" y="509155"/>
                </a:lnTo>
                <a:lnTo>
                  <a:pt x="6130636" y="571500"/>
                </a:lnTo>
                <a:lnTo>
                  <a:pt x="6722918" y="426028"/>
                </a:lnTo>
                <a:lnTo>
                  <a:pt x="6899563" y="290946"/>
                </a:lnTo>
                <a:lnTo>
                  <a:pt x="7128163" y="405246"/>
                </a:lnTo>
                <a:lnTo>
                  <a:pt x="7315200" y="280555"/>
                </a:lnTo>
                <a:lnTo>
                  <a:pt x="7491845" y="103909"/>
                </a:lnTo>
                <a:lnTo>
                  <a:pt x="7710054" y="0"/>
                </a:lnTo>
                <a:lnTo>
                  <a:pt x="7710054" y="0"/>
                </a:lnTo>
              </a:path>
            </a:pathLst>
          </a:custGeom>
          <a:noFill/>
          <a:ln w="28575">
            <a:solidFill>
              <a:srgbClr val="1D2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693150" y="5169749"/>
            <a:ext cx="8116573" cy="413999"/>
          </a:xfrm>
          <a:custGeom>
            <a:avLst/>
            <a:gdLst>
              <a:gd name="connsiteX0" fmla="*/ 0 w 7741227"/>
              <a:gd name="connsiteY0" fmla="*/ 249382 h 394854"/>
              <a:gd name="connsiteX1" fmla="*/ 322118 w 7741227"/>
              <a:gd name="connsiteY1" fmla="*/ 394854 h 394854"/>
              <a:gd name="connsiteX2" fmla="*/ 519545 w 7741227"/>
              <a:gd name="connsiteY2" fmla="*/ 290945 h 394854"/>
              <a:gd name="connsiteX3" fmla="*/ 924791 w 7741227"/>
              <a:gd name="connsiteY3" fmla="*/ 394854 h 394854"/>
              <a:gd name="connsiteX4" fmla="*/ 1080654 w 7741227"/>
              <a:gd name="connsiteY4" fmla="*/ 311727 h 394854"/>
              <a:gd name="connsiteX5" fmla="*/ 1465118 w 7741227"/>
              <a:gd name="connsiteY5" fmla="*/ 322118 h 394854"/>
              <a:gd name="connsiteX6" fmla="*/ 1620982 w 7741227"/>
              <a:gd name="connsiteY6" fmla="*/ 374072 h 394854"/>
              <a:gd name="connsiteX7" fmla="*/ 1901536 w 7741227"/>
              <a:gd name="connsiteY7" fmla="*/ 384463 h 394854"/>
              <a:gd name="connsiteX8" fmla="*/ 2057400 w 7741227"/>
              <a:gd name="connsiteY8" fmla="*/ 322118 h 394854"/>
              <a:gd name="connsiteX9" fmla="*/ 2670464 w 7741227"/>
              <a:gd name="connsiteY9" fmla="*/ 311727 h 394854"/>
              <a:gd name="connsiteX10" fmla="*/ 2815936 w 7741227"/>
              <a:gd name="connsiteY10" fmla="*/ 228600 h 394854"/>
              <a:gd name="connsiteX11" fmla="*/ 3044536 w 7741227"/>
              <a:gd name="connsiteY11" fmla="*/ 218209 h 394854"/>
              <a:gd name="connsiteX12" fmla="*/ 3221182 w 7741227"/>
              <a:gd name="connsiteY12" fmla="*/ 290945 h 394854"/>
              <a:gd name="connsiteX13" fmla="*/ 3605645 w 7741227"/>
              <a:gd name="connsiteY13" fmla="*/ 187036 h 394854"/>
              <a:gd name="connsiteX14" fmla="*/ 3813464 w 7741227"/>
              <a:gd name="connsiteY14" fmla="*/ 249382 h 394854"/>
              <a:gd name="connsiteX15" fmla="*/ 3990109 w 7741227"/>
              <a:gd name="connsiteY15" fmla="*/ 176645 h 394854"/>
              <a:gd name="connsiteX16" fmla="*/ 4592782 w 7741227"/>
              <a:gd name="connsiteY16" fmla="*/ 187036 h 394854"/>
              <a:gd name="connsiteX17" fmla="*/ 4779818 w 7741227"/>
              <a:gd name="connsiteY17" fmla="*/ 145472 h 394854"/>
              <a:gd name="connsiteX18" fmla="*/ 4977245 w 7741227"/>
              <a:gd name="connsiteY18" fmla="*/ 20782 h 394854"/>
              <a:gd name="connsiteX19" fmla="*/ 5174673 w 7741227"/>
              <a:gd name="connsiteY19" fmla="*/ 103909 h 394854"/>
              <a:gd name="connsiteX20" fmla="*/ 5361709 w 7741227"/>
              <a:gd name="connsiteY20" fmla="*/ 103909 h 394854"/>
              <a:gd name="connsiteX21" fmla="*/ 5579918 w 7741227"/>
              <a:gd name="connsiteY21" fmla="*/ 155863 h 394854"/>
              <a:gd name="connsiteX22" fmla="*/ 5756564 w 7741227"/>
              <a:gd name="connsiteY22" fmla="*/ 259772 h 394854"/>
              <a:gd name="connsiteX23" fmla="*/ 5964382 w 7741227"/>
              <a:gd name="connsiteY23" fmla="*/ 187036 h 394854"/>
              <a:gd name="connsiteX24" fmla="*/ 6369627 w 7741227"/>
              <a:gd name="connsiteY24" fmla="*/ 280554 h 394854"/>
              <a:gd name="connsiteX25" fmla="*/ 6764482 w 7741227"/>
              <a:gd name="connsiteY25" fmla="*/ 176645 h 394854"/>
              <a:gd name="connsiteX26" fmla="*/ 6930736 w 7741227"/>
              <a:gd name="connsiteY26" fmla="*/ 10391 h 394854"/>
              <a:gd name="connsiteX27" fmla="*/ 7138554 w 7741227"/>
              <a:gd name="connsiteY27" fmla="*/ 41563 h 394854"/>
              <a:gd name="connsiteX28" fmla="*/ 7284027 w 7741227"/>
              <a:gd name="connsiteY28" fmla="*/ 0 h 394854"/>
              <a:gd name="connsiteX29" fmla="*/ 7512627 w 7741227"/>
              <a:gd name="connsiteY29" fmla="*/ 62345 h 394854"/>
              <a:gd name="connsiteX30" fmla="*/ 7741227 w 7741227"/>
              <a:gd name="connsiteY30" fmla="*/ 31172 h 394854"/>
              <a:gd name="connsiteX31" fmla="*/ 7741227 w 7741227"/>
              <a:gd name="connsiteY31" fmla="*/ 31172 h 39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41227" h="394854">
                <a:moveTo>
                  <a:pt x="0" y="249382"/>
                </a:moveTo>
                <a:lnTo>
                  <a:pt x="322118" y="394854"/>
                </a:lnTo>
                <a:lnTo>
                  <a:pt x="519545" y="290945"/>
                </a:lnTo>
                <a:lnTo>
                  <a:pt x="924791" y="394854"/>
                </a:lnTo>
                <a:lnTo>
                  <a:pt x="1080654" y="311727"/>
                </a:lnTo>
                <a:lnTo>
                  <a:pt x="1465118" y="322118"/>
                </a:lnTo>
                <a:lnTo>
                  <a:pt x="1620982" y="374072"/>
                </a:lnTo>
                <a:lnTo>
                  <a:pt x="1901536" y="384463"/>
                </a:lnTo>
                <a:lnTo>
                  <a:pt x="2057400" y="322118"/>
                </a:lnTo>
                <a:lnTo>
                  <a:pt x="2670464" y="311727"/>
                </a:lnTo>
                <a:lnTo>
                  <a:pt x="2815936" y="228600"/>
                </a:lnTo>
                <a:lnTo>
                  <a:pt x="3044536" y="218209"/>
                </a:lnTo>
                <a:lnTo>
                  <a:pt x="3221182" y="290945"/>
                </a:lnTo>
                <a:lnTo>
                  <a:pt x="3605645" y="187036"/>
                </a:lnTo>
                <a:lnTo>
                  <a:pt x="3813464" y="249382"/>
                </a:lnTo>
                <a:lnTo>
                  <a:pt x="3990109" y="176645"/>
                </a:lnTo>
                <a:lnTo>
                  <a:pt x="4592782" y="187036"/>
                </a:lnTo>
                <a:lnTo>
                  <a:pt x="4779818" y="145472"/>
                </a:lnTo>
                <a:lnTo>
                  <a:pt x="4977245" y="20782"/>
                </a:lnTo>
                <a:lnTo>
                  <a:pt x="5174673" y="103909"/>
                </a:lnTo>
                <a:lnTo>
                  <a:pt x="5361709" y="103909"/>
                </a:lnTo>
                <a:lnTo>
                  <a:pt x="5579918" y="155863"/>
                </a:lnTo>
                <a:lnTo>
                  <a:pt x="5756564" y="259772"/>
                </a:lnTo>
                <a:lnTo>
                  <a:pt x="5964382" y="187036"/>
                </a:lnTo>
                <a:lnTo>
                  <a:pt x="6369627" y="280554"/>
                </a:lnTo>
                <a:lnTo>
                  <a:pt x="6764482" y="176645"/>
                </a:lnTo>
                <a:lnTo>
                  <a:pt x="6930736" y="10391"/>
                </a:lnTo>
                <a:lnTo>
                  <a:pt x="7138554" y="41563"/>
                </a:lnTo>
                <a:lnTo>
                  <a:pt x="7284027" y="0"/>
                </a:lnTo>
                <a:lnTo>
                  <a:pt x="7512627" y="62345"/>
                </a:lnTo>
                <a:lnTo>
                  <a:pt x="7741227" y="31172"/>
                </a:lnTo>
                <a:lnTo>
                  <a:pt x="7741227" y="31172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694306" y="5467659"/>
            <a:ext cx="8115418" cy="359525"/>
          </a:xfrm>
          <a:custGeom>
            <a:avLst/>
            <a:gdLst>
              <a:gd name="connsiteX0" fmla="*/ 0 w 7751618"/>
              <a:gd name="connsiteY0" fmla="*/ 228600 h 342900"/>
              <a:gd name="connsiteX1" fmla="*/ 706582 w 7751618"/>
              <a:gd name="connsiteY1" fmla="*/ 238991 h 342900"/>
              <a:gd name="connsiteX2" fmla="*/ 893618 w 7751618"/>
              <a:gd name="connsiteY2" fmla="*/ 301337 h 342900"/>
              <a:gd name="connsiteX3" fmla="*/ 1101436 w 7751618"/>
              <a:gd name="connsiteY3" fmla="*/ 197428 h 342900"/>
              <a:gd name="connsiteX4" fmla="*/ 1859973 w 7751618"/>
              <a:gd name="connsiteY4" fmla="*/ 207819 h 342900"/>
              <a:gd name="connsiteX5" fmla="*/ 2088573 w 7751618"/>
              <a:gd name="connsiteY5" fmla="*/ 301337 h 342900"/>
              <a:gd name="connsiteX6" fmla="*/ 2504209 w 7751618"/>
              <a:gd name="connsiteY6" fmla="*/ 301337 h 342900"/>
              <a:gd name="connsiteX7" fmla="*/ 2680855 w 7751618"/>
              <a:gd name="connsiteY7" fmla="*/ 238991 h 342900"/>
              <a:gd name="connsiteX8" fmla="*/ 2867891 w 7751618"/>
              <a:gd name="connsiteY8" fmla="*/ 228600 h 342900"/>
              <a:gd name="connsiteX9" fmla="*/ 3106882 w 7751618"/>
              <a:gd name="connsiteY9" fmla="*/ 270164 h 342900"/>
              <a:gd name="connsiteX10" fmla="*/ 3647209 w 7751618"/>
              <a:gd name="connsiteY10" fmla="*/ 259773 h 342900"/>
              <a:gd name="connsiteX11" fmla="*/ 3813464 w 7751618"/>
              <a:gd name="connsiteY11" fmla="*/ 166255 h 342900"/>
              <a:gd name="connsiteX12" fmla="*/ 4021282 w 7751618"/>
              <a:gd name="connsiteY12" fmla="*/ 218210 h 342900"/>
              <a:gd name="connsiteX13" fmla="*/ 4208318 w 7751618"/>
              <a:gd name="connsiteY13" fmla="*/ 342900 h 342900"/>
              <a:gd name="connsiteX14" fmla="*/ 4447309 w 7751618"/>
              <a:gd name="connsiteY14" fmla="*/ 332510 h 342900"/>
              <a:gd name="connsiteX15" fmla="*/ 4592782 w 7751618"/>
              <a:gd name="connsiteY15" fmla="*/ 249382 h 342900"/>
              <a:gd name="connsiteX16" fmla="*/ 4831773 w 7751618"/>
              <a:gd name="connsiteY16" fmla="*/ 238991 h 342900"/>
              <a:gd name="connsiteX17" fmla="*/ 4987636 w 7751618"/>
              <a:gd name="connsiteY17" fmla="*/ 290946 h 342900"/>
              <a:gd name="connsiteX18" fmla="*/ 5195455 w 7751618"/>
              <a:gd name="connsiteY18" fmla="*/ 290946 h 342900"/>
              <a:gd name="connsiteX19" fmla="*/ 5372100 w 7751618"/>
              <a:gd name="connsiteY19" fmla="*/ 197428 h 342900"/>
              <a:gd name="connsiteX20" fmla="*/ 5777345 w 7751618"/>
              <a:gd name="connsiteY20" fmla="*/ 197428 h 342900"/>
              <a:gd name="connsiteX21" fmla="*/ 5964382 w 7751618"/>
              <a:gd name="connsiteY21" fmla="*/ 301337 h 342900"/>
              <a:gd name="connsiteX22" fmla="*/ 6182591 w 7751618"/>
              <a:gd name="connsiteY22" fmla="*/ 290946 h 342900"/>
              <a:gd name="connsiteX23" fmla="*/ 6338455 w 7751618"/>
              <a:gd name="connsiteY23" fmla="*/ 145473 h 342900"/>
              <a:gd name="connsiteX24" fmla="*/ 6546273 w 7751618"/>
              <a:gd name="connsiteY24" fmla="*/ 41564 h 342900"/>
              <a:gd name="connsiteX25" fmla="*/ 6930736 w 7751618"/>
              <a:gd name="connsiteY25" fmla="*/ 0 h 342900"/>
              <a:gd name="connsiteX26" fmla="*/ 7356764 w 7751618"/>
              <a:gd name="connsiteY26" fmla="*/ 114300 h 342900"/>
              <a:gd name="connsiteX27" fmla="*/ 7491845 w 7751618"/>
              <a:gd name="connsiteY27" fmla="*/ 135082 h 342900"/>
              <a:gd name="connsiteX28" fmla="*/ 7751618 w 7751618"/>
              <a:gd name="connsiteY28" fmla="*/ 135082 h 342900"/>
              <a:gd name="connsiteX29" fmla="*/ 7751618 w 7751618"/>
              <a:gd name="connsiteY29" fmla="*/ 135082 h 342900"/>
              <a:gd name="connsiteX0" fmla="*/ 0 w 7762009"/>
              <a:gd name="connsiteY0" fmla="*/ 228600 h 342900"/>
              <a:gd name="connsiteX1" fmla="*/ 706582 w 7762009"/>
              <a:gd name="connsiteY1" fmla="*/ 238991 h 342900"/>
              <a:gd name="connsiteX2" fmla="*/ 893618 w 7762009"/>
              <a:gd name="connsiteY2" fmla="*/ 301337 h 342900"/>
              <a:gd name="connsiteX3" fmla="*/ 1101436 w 7762009"/>
              <a:gd name="connsiteY3" fmla="*/ 197428 h 342900"/>
              <a:gd name="connsiteX4" fmla="*/ 1859973 w 7762009"/>
              <a:gd name="connsiteY4" fmla="*/ 207819 h 342900"/>
              <a:gd name="connsiteX5" fmla="*/ 2088573 w 7762009"/>
              <a:gd name="connsiteY5" fmla="*/ 301337 h 342900"/>
              <a:gd name="connsiteX6" fmla="*/ 2504209 w 7762009"/>
              <a:gd name="connsiteY6" fmla="*/ 301337 h 342900"/>
              <a:gd name="connsiteX7" fmla="*/ 2680855 w 7762009"/>
              <a:gd name="connsiteY7" fmla="*/ 238991 h 342900"/>
              <a:gd name="connsiteX8" fmla="*/ 2867891 w 7762009"/>
              <a:gd name="connsiteY8" fmla="*/ 228600 h 342900"/>
              <a:gd name="connsiteX9" fmla="*/ 3106882 w 7762009"/>
              <a:gd name="connsiteY9" fmla="*/ 270164 h 342900"/>
              <a:gd name="connsiteX10" fmla="*/ 3647209 w 7762009"/>
              <a:gd name="connsiteY10" fmla="*/ 259773 h 342900"/>
              <a:gd name="connsiteX11" fmla="*/ 3813464 w 7762009"/>
              <a:gd name="connsiteY11" fmla="*/ 166255 h 342900"/>
              <a:gd name="connsiteX12" fmla="*/ 4021282 w 7762009"/>
              <a:gd name="connsiteY12" fmla="*/ 218210 h 342900"/>
              <a:gd name="connsiteX13" fmla="*/ 4208318 w 7762009"/>
              <a:gd name="connsiteY13" fmla="*/ 342900 h 342900"/>
              <a:gd name="connsiteX14" fmla="*/ 4447309 w 7762009"/>
              <a:gd name="connsiteY14" fmla="*/ 332510 h 342900"/>
              <a:gd name="connsiteX15" fmla="*/ 4592782 w 7762009"/>
              <a:gd name="connsiteY15" fmla="*/ 249382 h 342900"/>
              <a:gd name="connsiteX16" fmla="*/ 4831773 w 7762009"/>
              <a:gd name="connsiteY16" fmla="*/ 238991 h 342900"/>
              <a:gd name="connsiteX17" fmla="*/ 4987636 w 7762009"/>
              <a:gd name="connsiteY17" fmla="*/ 290946 h 342900"/>
              <a:gd name="connsiteX18" fmla="*/ 5195455 w 7762009"/>
              <a:gd name="connsiteY18" fmla="*/ 290946 h 342900"/>
              <a:gd name="connsiteX19" fmla="*/ 5372100 w 7762009"/>
              <a:gd name="connsiteY19" fmla="*/ 197428 h 342900"/>
              <a:gd name="connsiteX20" fmla="*/ 5777345 w 7762009"/>
              <a:gd name="connsiteY20" fmla="*/ 197428 h 342900"/>
              <a:gd name="connsiteX21" fmla="*/ 5964382 w 7762009"/>
              <a:gd name="connsiteY21" fmla="*/ 301337 h 342900"/>
              <a:gd name="connsiteX22" fmla="*/ 6182591 w 7762009"/>
              <a:gd name="connsiteY22" fmla="*/ 290946 h 342900"/>
              <a:gd name="connsiteX23" fmla="*/ 6338455 w 7762009"/>
              <a:gd name="connsiteY23" fmla="*/ 145473 h 342900"/>
              <a:gd name="connsiteX24" fmla="*/ 6546273 w 7762009"/>
              <a:gd name="connsiteY24" fmla="*/ 41564 h 342900"/>
              <a:gd name="connsiteX25" fmla="*/ 6930736 w 7762009"/>
              <a:gd name="connsiteY25" fmla="*/ 0 h 342900"/>
              <a:gd name="connsiteX26" fmla="*/ 7356764 w 7762009"/>
              <a:gd name="connsiteY26" fmla="*/ 114300 h 342900"/>
              <a:gd name="connsiteX27" fmla="*/ 7491845 w 7762009"/>
              <a:gd name="connsiteY27" fmla="*/ 135082 h 342900"/>
              <a:gd name="connsiteX28" fmla="*/ 7751618 w 7762009"/>
              <a:gd name="connsiteY28" fmla="*/ 135082 h 342900"/>
              <a:gd name="connsiteX29" fmla="*/ 7751618 w 7762009"/>
              <a:gd name="connsiteY29" fmla="*/ 135082 h 342900"/>
              <a:gd name="connsiteX30" fmla="*/ 7762009 w 7762009"/>
              <a:gd name="connsiteY30" fmla="*/ 124691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62009" h="342900">
                <a:moveTo>
                  <a:pt x="0" y="228600"/>
                </a:moveTo>
                <a:lnTo>
                  <a:pt x="706582" y="238991"/>
                </a:lnTo>
                <a:lnTo>
                  <a:pt x="893618" y="301337"/>
                </a:lnTo>
                <a:lnTo>
                  <a:pt x="1101436" y="197428"/>
                </a:lnTo>
                <a:lnTo>
                  <a:pt x="1859973" y="207819"/>
                </a:lnTo>
                <a:lnTo>
                  <a:pt x="2088573" y="301337"/>
                </a:lnTo>
                <a:lnTo>
                  <a:pt x="2504209" y="301337"/>
                </a:lnTo>
                <a:lnTo>
                  <a:pt x="2680855" y="238991"/>
                </a:lnTo>
                <a:lnTo>
                  <a:pt x="2867891" y="228600"/>
                </a:lnTo>
                <a:lnTo>
                  <a:pt x="3106882" y="270164"/>
                </a:lnTo>
                <a:lnTo>
                  <a:pt x="3647209" y="259773"/>
                </a:lnTo>
                <a:lnTo>
                  <a:pt x="3813464" y="166255"/>
                </a:lnTo>
                <a:lnTo>
                  <a:pt x="4021282" y="218210"/>
                </a:lnTo>
                <a:lnTo>
                  <a:pt x="4208318" y="342900"/>
                </a:lnTo>
                <a:lnTo>
                  <a:pt x="4447309" y="332510"/>
                </a:lnTo>
                <a:lnTo>
                  <a:pt x="4592782" y="249382"/>
                </a:lnTo>
                <a:lnTo>
                  <a:pt x="4831773" y="238991"/>
                </a:lnTo>
                <a:lnTo>
                  <a:pt x="4987636" y="290946"/>
                </a:lnTo>
                <a:lnTo>
                  <a:pt x="5195455" y="290946"/>
                </a:lnTo>
                <a:lnTo>
                  <a:pt x="5372100" y="197428"/>
                </a:lnTo>
                <a:lnTo>
                  <a:pt x="5777345" y="197428"/>
                </a:lnTo>
                <a:lnTo>
                  <a:pt x="5964382" y="301337"/>
                </a:lnTo>
                <a:lnTo>
                  <a:pt x="6182591" y="290946"/>
                </a:lnTo>
                <a:lnTo>
                  <a:pt x="6338455" y="145473"/>
                </a:lnTo>
                <a:lnTo>
                  <a:pt x="6546273" y="41564"/>
                </a:lnTo>
                <a:lnTo>
                  <a:pt x="6930736" y="0"/>
                </a:lnTo>
                <a:lnTo>
                  <a:pt x="7356764" y="114300"/>
                </a:lnTo>
                <a:lnTo>
                  <a:pt x="7491845" y="135082"/>
                </a:lnTo>
                <a:lnTo>
                  <a:pt x="7751618" y="135082"/>
                </a:lnTo>
                <a:lnTo>
                  <a:pt x="7751618" y="135082"/>
                </a:lnTo>
                <a:lnTo>
                  <a:pt x="7762009" y="124691"/>
                </a:lnTo>
              </a:path>
            </a:pathLst>
          </a:custGeom>
          <a:noFill/>
          <a:ln w="28575">
            <a:solidFill>
              <a:srgbClr val="D8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298345" y="5630103"/>
            <a:ext cx="45721" cy="45719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0162" y="6394923"/>
            <a:ext cx="50994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Source: New York Times, “The Reproduction of Privilege,” March 12, 2012</a:t>
            </a:r>
          </a:p>
          <a:p>
            <a:endParaRPr lang="en-US" sz="1200" i="1" dirty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07655" y="1869787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Top Income Quartile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7655" y="4077894"/>
            <a:ext cx="2048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D272D"/>
                </a:solidFill>
                <a:latin typeface="Century Gothic" charset="0"/>
                <a:ea typeface="Century Gothic" charset="0"/>
                <a:cs typeface="Century Gothic" charset="0"/>
              </a:rPr>
              <a:t>Third Income Quartile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46974" y="4898190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Second Income Quartile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4752" y="5275039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81E00"/>
                </a:solidFill>
                <a:latin typeface="Century Gothic" charset="0"/>
                <a:ea typeface="Century Gothic" charset="0"/>
                <a:cs typeface="Century Gothic" charset="0"/>
              </a:rPr>
              <a:t>Bottom Income Quartile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5895" y="3545194"/>
            <a:ext cx="928096" cy="400110"/>
          </a:xfrm>
          <a:prstGeom prst="rect">
            <a:avLst/>
          </a:prstGeom>
          <a:solidFill>
            <a:srgbClr val="0539A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40.2</a:t>
            </a: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%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85643" y="1456528"/>
            <a:ext cx="959964" cy="400110"/>
          </a:xfrm>
          <a:prstGeom prst="rect">
            <a:avLst/>
          </a:prstGeom>
          <a:solidFill>
            <a:srgbClr val="0539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82.4%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3044" y="5004798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14.9%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90988" y="4061246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36.1%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2453" y="5245343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10.9%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17944" y="4956198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16.5%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5894" y="5752446"/>
            <a:ext cx="777241" cy="400110"/>
          </a:xfrm>
          <a:prstGeom prst="rect">
            <a:avLst/>
          </a:prstGeom>
          <a:solidFill>
            <a:srgbClr val="D81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6.2</a:t>
            </a: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88741" y="5644371"/>
            <a:ext cx="756866" cy="400110"/>
          </a:xfrm>
          <a:prstGeom prst="rect">
            <a:avLst/>
          </a:prstGeom>
          <a:solidFill>
            <a:srgbClr val="D81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8.3%</a:t>
            </a:r>
          </a:p>
        </p:txBody>
      </p:sp>
    </p:spTree>
    <p:extLst>
      <p:ext uri="{BB962C8B-B14F-4D97-AF65-F5344CB8AC3E}">
        <p14:creationId xmlns:p14="http://schemas.microsoft.com/office/powerpoint/2010/main" val="22826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14-students.png" descr="14-students.p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33200" y="-24126"/>
            <a:ext cx="1219134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8381999" y="-348"/>
            <a:ext cx="3810001" cy="6858348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8452202" y="3009655"/>
            <a:ext cx="3759362" cy="160499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11000" dirty="0">
                <a:solidFill>
                  <a:srgbClr val="3468FA"/>
                </a:solidFill>
              </a:rPr>
              <a:t>+362</a:t>
            </a:r>
            <a:r>
              <a:rPr dirty="0">
                <a:solidFill>
                  <a:srgbClr val="3468FA"/>
                </a:solidFill>
              </a:rPr>
              <a:t> </a:t>
            </a:r>
            <a:endParaRPr lang="en-US" dirty="0">
              <a:solidFill>
                <a:srgbClr val="3468FA"/>
              </a:solidFill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</a:t>
            </a:r>
            <a:r>
              <a:rPr sz="3000" dirty="0">
                <a:solidFill>
                  <a:srgbClr val="FFFFFF"/>
                </a:solidFill>
              </a:rPr>
              <a:t>Students</a:t>
            </a:r>
            <a:r>
              <a:rPr lang="en-US" sz="3000" dirty="0">
                <a:solidFill>
                  <a:srgbClr val="FFFFFF"/>
                </a:solidFill>
              </a:rPr>
              <a:t> per year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8724280" y="1111946"/>
            <a:ext cx="3467720" cy="10570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3200" b="1" dirty="0"/>
              <a:t>Three</a:t>
            </a:r>
            <a:r>
              <a:rPr sz="3200" b="1" dirty="0"/>
              <a:t>-Year Drop in Summer Melt: </a:t>
            </a:r>
            <a:r>
              <a:rPr lang="en-US" sz="3200" b="1" dirty="0"/>
              <a:t>37</a:t>
            </a:r>
            <a:r>
              <a:rPr sz="3200" b="1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2485215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208547"/>
            <a:ext cx="12416444" cy="7149674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2.6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Average Number of Majors Cycled Through By Graduating Seniors in 2010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935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5" b="5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2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Freshman Learning Communities &amp; Meta Majors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817" y="986367"/>
            <a:ext cx="10183815" cy="73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2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Text Box 4"/>
          <p:cNvSpPr txBox="1">
            <a:spLocks noChangeArrowheads="1"/>
          </p:cNvSpPr>
          <p:nvPr/>
        </p:nvSpPr>
        <p:spPr bwMode="auto">
          <a:xfrm>
            <a:off x="2015134" y="6500813"/>
            <a:ext cx="206499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0" tIns="32145" rIns="64290" bIns="32145" anchor="ctr"/>
          <a:lstStyle/>
          <a:p>
            <a:pPr algn="r"/>
            <a:fld id="{A133176C-9430-4716-9F59-C9E0651EE0BA}" type="slidenum">
              <a:rPr lang="en-US" sz="1125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rPr>
              <a:pPr algn="r"/>
              <a:t>24</a:t>
            </a:fld>
            <a:endParaRPr lang="en-US" sz="1125" dirty="0">
              <a:solidFill>
                <a:srgbClr val="878787"/>
              </a:solidFill>
              <a:latin typeface="Calibri" pitchFamily="34" charset="0"/>
              <a:ea typeface="ＭＳ Ｐゴシック" charset="-128"/>
              <a:sym typeface="Calibri" pitchFamily="34" charset="0"/>
            </a:endParaRPr>
          </a:p>
        </p:txBody>
      </p:sp>
      <p:sp>
        <p:nvSpPr>
          <p:cNvPr id="9231" name="Rectangle 5"/>
          <p:cNvSpPr>
            <a:spLocks/>
          </p:cNvSpPr>
          <p:nvPr/>
        </p:nvSpPr>
        <p:spPr bwMode="auto">
          <a:xfrm>
            <a:off x="74464" y="723496"/>
            <a:ext cx="8604870" cy="41969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en-US" sz="1969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       </a:t>
            </a:r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				</a:t>
            </a:r>
          </a:p>
          <a:p>
            <a:pPr algn="l"/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</a:t>
            </a:r>
          </a:p>
          <a:p>
            <a:pPr algn="l"/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						</a:t>
            </a:r>
          </a:p>
          <a:p>
            <a:pPr algn="l"/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  	</a:t>
            </a:r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Business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Education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Exploratory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STEM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Humanities &amp; Arts				Health Professions			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Policy/Social Science</a:t>
            </a:r>
          </a:p>
          <a:p>
            <a:pPr algn="l"/>
            <a:r>
              <a:rPr lang="en-US" sz="3797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					</a:t>
            </a:r>
          </a:p>
          <a:p>
            <a:pPr algn="l"/>
            <a:endParaRPr lang="en-US" sz="1406" b="1" dirty="0">
              <a:solidFill>
                <a:srgbClr val="4686C6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734" y="183883"/>
            <a:ext cx="9001125" cy="707884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r>
              <a:rPr lang="en-US" sz="4000" dirty="0">
                <a:solidFill>
                  <a:srgbClr val="0539D0"/>
                </a:solidFill>
              </a:rPr>
              <a:t>Choice Architecture: Meta Majors</a:t>
            </a:r>
            <a:endParaRPr lang="en-US" sz="3797" cap="small" dirty="0">
              <a:solidFill>
                <a:srgbClr val="0539D0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028" name="Picture 4" descr="http://www.d-mars.com/wp-content/uploads/2014/11/community-imag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2045" y="1950644"/>
            <a:ext cx="4890128" cy="418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30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20" y="1244229"/>
            <a:ext cx="10624842" cy="52690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Guides with Live Job Data</a:t>
            </a:r>
          </a:p>
        </p:txBody>
      </p:sp>
    </p:spTree>
    <p:extLst>
      <p:ext uri="{BB962C8B-B14F-4D97-AF65-F5344CB8AC3E}">
        <p14:creationId xmlns:p14="http://schemas.microsoft.com/office/powerpoint/2010/main" val="3925051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2222" y="-89690"/>
            <a:ext cx="12416444" cy="7037380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052355" y="1025318"/>
            <a:ext cx="5407478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BFADA0-7350-40D5-9E64-0EB1FBC7AD24}"/>
              </a:ext>
            </a:extLst>
          </p:cNvPr>
          <p:cNvSpPr txBox="1"/>
          <p:nvPr/>
        </p:nvSpPr>
        <p:spPr>
          <a:xfrm>
            <a:off x="1279640" y="235617"/>
            <a:ext cx="900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535BB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Faculty and Department Seed 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2BC207-7E2D-492C-BBBB-8B42529DFAC8}"/>
              </a:ext>
            </a:extLst>
          </p:cNvPr>
          <p:cNvSpPr txBox="1"/>
          <p:nvPr/>
        </p:nvSpPr>
        <p:spPr>
          <a:xfrm>
            <a:off x="-914400" y="1162377"/>
            <a:ext cx="12048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                         	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The Department of History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             Skills-Based Approach to U.S. History Survey Courses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6975CA-DDD7-4638-B315-B98E0771830D}"/>
              </a:ext>
            </a:extLst>
          </p:cNvPr>
          <p:cNvSpPr txBox="1"/>
          <p:nvPr/>
        </p:nvSpPr>
        <p:spPr>
          <a:xfrm>
            <a:off x="545659" y="1795065"/>
            <a:ext cx="10924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35BB"/>
                </a:solidFill>
                <a:latin typeface="Century Gothic" charset="0"/>
                <a:ea typeface="Century Gothic" charset="0"/>
                <a:cs typeface="Century Gothic" charset="0"/>
              </a:rPr>
              <a:t>Use Tableau to interpret historical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35BB"/>
                </a:solidFill>
                <a:latin typeface="Century Gothic" charset="0"/>
                <a:ea typeface="Century Gothic" charset="0"/>
                <a:cs typeface="Century Gothic" charset="0"/>
              </a:rPr>
              <a:t>Data viz software as tool for presenting historical findings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35BB"/>
                </a:solidFill>
                <a:latin typeface="Century Gothic" charset="0"/>
                <a:ea typeface="Century Gothic" charset="0"/>
                <a:cs typeface="Century Gothic" charset="0"/>
              </a:rPr>
              <a:t>Did NOT require any alteration to existing SLOs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49B146-3E84-4E64-B0CB-8862BDDE15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422" y="4014548"/>
            <a:ext cx="8476920" cy="27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9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7" y="-76199"/>
            <a:ext cx="12201527" cy="167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527" y="263680"/>
            <a:ext cx="12201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9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Signature Experiences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" y="1391046"/>
            <a:ext cx="12161520" cy="6400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F13D91-53D9-41CE-B349-BAA5B77D7788}"/>
              </a:ext>
            </a:extLst>
          </p:cNvPr>
          <p:cNvSpPr>
            <a:spLocks/>
          </p:cNvSpPr>
          <p:nvPr/>
        </p:nvSpPr>
        <p:spPr bwMode="auto">
          <a:xfrm>
            <a:off x="1824261" y="1600201"/>
            <a:ext cx="7888262" cy="100790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/>
            <a:endParaRPr lang="en-US" sz="2391" dirty="0">
              <a:solidFill>
                <a:srgbClr val="3A6DD5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1DB598-F138-49BC-8226-ED1BED5A35AB}"/>
              </a:ext>
            </a:extLst>
          </p:cNvPr>
          <p:cNvSpPr/>
          <p:nvPr/>
        </p:nvSpPr>
        <p:spPr>
          <a:xfrm>
            <a:off x="376989" y="1744851"/>
            <a:ext cx="6096000" cy="6586418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1D274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For-Credit Outside-the-Classroom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1D274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Experiences offered by every major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1D274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1D274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 of graduating seniors complete at least one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1D274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1D274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1D274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4" descr="Image result for Georgia state university students in laboratory pics">
            <a:extLst>
              <a:ext uri="{FF2B5EF4-FFF2-40B4-BE49-F238E27FC236}">
                <a16:creationId xmlns="" xmlns:a16="http://schemas.microsoft.com/office/drawing/2014/main" id="{FA396531-71B0-4352-B252-14F05ADD6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989" y="1600201"/>
            <a:ext cx="5707581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59062"/>
      </p:ext>
    </p:extLst>
  </p:cSld>
  <p:clrMapOvr>
    <a:masterClrMapping/>
  </p:clrMapOvr>
  <p:transition spd="slow">
    <p:cover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1" y="0"/>
            <a:ext cx="5257799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My GSU Experience</a:t>
            </a:r>
          </a:p>
        </p:txBody>
      </p:sp>
      <p:pic>
        <p:nvPicPr>
          <p:cNvPr id="2050" name="Picture 2" descr="https://lh4.googleusercontent.com/VF4ruzHHqN5I2S4-FO-qWPN-Zd4LenyFvwLKFAnZakoXD07cA_9hqPvc51xCXHHrmYWupZbZr3PUmQV3fDdSr_TpsZPm5qeuJtOgcZD8HBAJZ8gkMsj_wErzeh1wRurzrLB2">
            <a:hlinkClick r:id="rId2"/>
            <a:extLst>
              <a:ext uri="{FF2B5EF4-FFF2-40B4-BE49-F238E27FC236}">
                <a16:creationId xmlns="" xmlns:a16="http://schemas.microsoft.com/office/drawing/2014/main" id="{B28F2A86-3D2E-5B41-866C-652EC5A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43"/>
            <a:ext cx="12254752" cy="688534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4868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588" y="187979"/>
            <a:ext cx="10515600" cy="620867"/>
          </a:xfrm>
        </p:spPr>
        <p:txBody>
          <a:bodyPr>
            <a:normAutofit/>
          </a:bodyPr>
          <a:lstStyle/>
          <a:p>
            <a:r>
              <a:rPr lang="en-US" sz="2800" dirty="0"/>
              <a:t>Meetings </a:t>
            </a:r>
            <a:r>
              <a:rPr lang="en-US" sz="2800"/>
              <a:t>of Pre-Seniors with </a:t>
            </a:r>
            <a:r>
              <a:rPr lang="en-US" sz="2800" dirty="0"/>
              <a:t>Career Counselors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45254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3397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0872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09015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95C04653-42CE-493A-BE71-8D00E1FAC72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8358" y="1187116"/>
          <a:ext cx="7352800" cy="524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D36BA7F-40D1-4CE3-876C-8E0204531158}"/>
              </a:ext>
            </a:extLst>
          </p:cNvPr>
          <p:cNvSpPr/>
          <p:nvPr/>
        </p:nvSpPr>
        <p:spPr>
          <a:xfrm>
            <a:off x="1550129" y="2161827"/>
            <a:ext cx="29274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      685% </a:t>
            </a: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3-year increase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CB726C4-70A8-4781-AEC1-5D9B97839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350" y="1327305"/>
            <a:ext cx="2454943" cy="51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Demographics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E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5254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3397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0872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9015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5" y="986367"/>
            <a:ext cx="10391775" cy="58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8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7411453" y="-144379"/>
            <a:ext cx="4780548" cy="7002379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7767184" y="2023066"/>
            <a:ext cx="4977645" cy="355481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15000" dirty="0">
                <a:solidFill>
                  <a:srgbClr val="3468FA"/>
                </a:solidFill>
              </a:rPr>
              <a:t>-32%</a:t>
            </a:r>
            <a:r>
              <a:rPr sz="15000" dirty="0">
                <a:solidFill>
                  <a:srgbClr val="3468FA"/>
                </a:solidFill>
              </a:rPr>
              <a:t> </a:t>
            </a:r>
            <a:endParaRPr lang="en-US" sz="15000" dirty="0">
              <a:solidFill>
                <a:srgbClr val="3468FA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dirty="0">
              <a:solidFill>
                <a:srgbClr val="FFFFFF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Drop in Major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Changes After the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Freshman Year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7852611" y="1009799"/>
            <a:ext cx="4339389" cy="564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57C408F-3CEF-453F-A2B5-87D27240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47" y="0"/>
            <a:ext cx="755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7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64168"/>
            <a:ext cx="12416444" cy="700529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43%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Percent of Students Receiving Non-Passing Grades in Introductory Math Courses in 2008 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368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2038" y="1569856"/>
            <a:ext cx="5758302" cy="536502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Pre-Calculus, College Algebra, Intro to Statistics</a:t>
            </a:r>
            <a:endParaRPr lang="en-US" sz="900" b="1" dirty="0"/>
          </a:p>
          <a:p>
            <a:pPr>
              <a:spcAft>
                <a:spcPts val="1200"/>
              </a:spcAft>
            </a:pPr>
            <a:r>
              <a:rPr lang="en-US" dirty="0"/>
              <a:t>DFW Prior to Change:  </a:t>
            </a:r>
            <a:r>
              <a:rPr lang="en-US" b="1" dirty="0">
                <a:solidFill>
                  <a:srgbClr val="5B6772"/>
                </a:solidFill>
              </a:rPr>
              <a:t>43%</a:t>
            </a:r>
            <a:r>
              <a:rPr lang="en-US" dirty="0"/>
              <a:t> DFW Today:   </a:t>
            </a:r>
            <a:r>
              <a:rPr lang="en-US" b="1" dirty="0">
                <a:solidFill>
                  <a:srgbClr val="5B6772"/>
                </a:solidFill>
              </a:rPr>
              <a:t>28% (35%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5B6772"/>
                </a:solidFill>
              </a:rPr>
              <a:t>drop)</a:t>
            </a:r>
            <a:endParaRPr lang="en-US" dirty="0"/>
          </a:p>
          <a:p>
            <a:r>
              <a:rPr lang="en-US" dirty="0"/>
              <a:t>Number of Students enrolled in courses taught through the MILE, 2017-18: </a:t>
            </a:r>
            <a:r>
              <a:rPr lang="en-US" b="1" dirty="0">
                <a:solidFill>
                  <a:srgbClr val="5B6772"/>
                </a:solidFill>
              </a:rPr>
              <a:t>8,500</a:t>
            </a:r>
            <a:r>
              <a:rPr lang="en-US" dirty="0">
                <a:solidFill>
                  <a:srgbClr val="5B6772"/>
                </a:solidFill>
              </a:rPr>
              <a:t>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5400" b="1" dirty="0">
                <a:solidFill>
                  <a:srgbClr val="C00000"/>
                </a:solidFill>
              </a:rPr>
              <a:t>+1,275 </a:t>
            </a:r>
            <a:r>
              <a:rPr lang="en-US" dirty="0"/>
              <a:t>Students Passing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Strengthening Math Pathways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168" y="1561764"/>
            <a:ext cx="5231283" cy="44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47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783" y="375698"/>
            <a:ext cx="10515600" cy="620867"/>
          </a:xfrm>
        </p:spPr>
        <p:txBody>
          <a:bodyPr/>
          <a:lstStyle/>
          <a:p>
            <a:r>
              <a:rPr lang="en-US" dirty="0"/>
              <a:t>Adaptive Learning at Scale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73569" y="1099593"/>
          <a:ext cx="10222010" cy="5440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32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239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91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880"/>
                      <a:endParaRPr lang="en-US" sz="1200" b="1" dirty="0">
                        <a:solidFill>
                          <a:srgbClr val="0539A6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STUDENTS</a:t>
                      </a: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SECTIONS</a:t>
                      </a: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DFW</a:t>
                      </a: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POLS 1101   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/>
                      <a:r>
                        <a:rPr lang="en-US" sz="1600" b="1" dirty="0">
                          <a:solidFill>
                            <a:srgbClr val="D81E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American Government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4694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55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16.3%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1070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Elementary Statistics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2701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25.2%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ECON 2105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Principle</a:t>
                      </a:r>
                      <a:r>
                        <a:rPr lang="en-US" sz="1600" b="1" baseline="0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of Macroeconomics</a:t>
                      </a:r>
                      <a:endParaRPr lang="en-US" sz="1600" b="1" dirty="0">
                        <a:solidFill>
                          <a:srgbClr val="D81E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2340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38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PSYC 1101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Introduction to General Psychology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2252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21.8%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POLS 2401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Global Issues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2250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35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18.9%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FILM 2700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History of the Motion Picture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2226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59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ECON 2106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Principles of Microeconomics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2122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31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24.7%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1101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Introduction to Mathematical Modeling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2019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26.5%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1111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College Algebra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1540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45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20.2%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SOCI 1101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Introductory Sociology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1432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29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1113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Pre-calculus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1289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34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27.5%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CHEM 1211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Principles of Chemistry I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1096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37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17.2%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BIOL 1103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Introductory Biology I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1051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48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24.8%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AutoShape 2" descr="Image result for gates foundatio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gates foundation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Image result for gates foundation 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3514" y="160338"/>
            <a:ext cx="676973" cy="6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94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Eliminating Bottlenecks: Peer Tutors</a:t>
            </a:r>
          </a:p>
        </p:txBody>
      </p: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43465" y="1295401"/>
            <a:ext cx="9020651" cy="5908249"/>
            <a:chOff x="205736" y="3398347"/>
            <a:chExt cx="8708158" cy="5242037"/>
          </a:xfrm>
        </p:grpSpPr>
        <p:grpSp>
          <p:nvGrpSpPr>
            <p:cNvPr id="36" name="Group 7"/>
            <p:cNvGrpSpPr>
              <a:grpSpLocks/>
            </p:cNvGrpSpPr>
            <p:nvPr/>
          </p:nvGrpSpPr>
          <p:grpSpPr bwMode="auto">
            <a:xfrm>
              <a:off x="205736" y="3398347"/>
              <a:ext cx="8708158" cy="5242037"/>
              <a:chOff x="-119" y="36"/>
              <a:chExt cx="3820" cy="2068"/>
            </a:xfrm>
          </p:grpSpPr>
          <p:graphicFrame>
            <p:nvGraphicFramePr>
              <p:cNvPr id="57" name="Object 3"/>
              <p:cNvGraphicFramePr>
                <a:graphicFrameLocks/>
              </p:cNvGraphicFramePr>
              <p:nvPr>
                <p:extLst/>
              </p:nvPr>
            </p:nvGraphicFramePr>
            <p:xfrm>
              <a:off x="-119" y="36"/>
              <a:ext cx="3820" cy="20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58" name="Rectangle 9"/>
              <p:cNvSpPr>
                <a:spLocks/>
              </p:cNvSpPr>
              <p:nvPr/>
            </p:nvSpPr>
            <p:spPr bwMode="auto">
              <a:xfrm>
                <a:off x="131" y="262"/>
                <a:ext cx="478" cy="20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BIOL</a:t>
                </a:r>
              </a:p>
            </p:txBody>
          </p:sp>
          <p:sp>
            <p:nvSpPr>
              <p:cNvPr id="59" name="Rectangle 10"/>
              <p:cNvSpPr>
                <a:spLocks/>
              </p:cNvSpPr>
              <p:nvPr/>
            </p:nvSpPr>
            <p:spPr bwMode="auto">
              <a:xfrm>
                <a:off x="615" y="261"/>
                <a:ext cx="502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POLS</a:t>
                </a:r>
              </a:p>
            </p:txBody>
          </p:sp>
          <p:sp>
            <p:nvSpPr>
              <p:cNvPr id="60" name="Rectangle 11"/>
              <p:cNvSpPr>
                <a:spLocks/>
              </p:cNvSpPr>
              <p:nvPr/>
            </p:nvSpPr>
            <p:spPr bwMode="auto">
              <a:xfrm>
                <a:off x="1123" y="261"/>
                <a:ext cx="486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PHIL</a:t>
                </a:r>
              </a:p>
            </p:txBody>
          </p:sp>
          <p:sp>
            <p:nvSpPr>
              <p:cNvPr id="61" name="Rectangle 12"/>
              <p:cNvSpPr>
                <a:spLocks/>
              </p:cNvSpPr>
              <p:nvPr/>
            </p:nvSpPr>
            <p:spPr bwMode="auto">
              <a:xfrm>
                <a:off x="1681" y="262"/>
                <a:ext cx="367" cy="20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CHEM</a:t>
                </a:r>
              </a:p>
            </p:txBody>
          </p:sp>
          <p:sp>
            <p:nvSpPr>
              <p:cNvPr id="62" name="Rectangle 13"/>
              <p:cNvSpPr>
                <a:spLocks/>
              </p:cNvSpPr>
              <p:nvPr/>
            </p:nvSpPr>
            <p:spPr bwMode="auto">
              <a:xfrm>
                <a:off x="2120" y="261"/>
                <a:ext cx="494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ACCT</a:t>
                </a:r>
              </a:p>
            </p:txBody>
          </p:sp>
          <p:sp>
            <p:nvSpPr>
              <p:cNvPr id="63" name="Rectangle 14"/>
              <p:cNvSpPr>
                <a:spLocks/>
              </p:cNvSpPr>
              <p:nvPr/>
            </p:nvSpPr>
            <p:spPr bwMode="auto">
              <a:xfrm>
                <a:off x="2611" y="261"/>
                <a:ext cx="495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PHYS</a:t>
                </a:r>
              </a:p>
            </p:txBody>
          </p:sp>
          <p:sp>
            <p:nvSpPr>
              <p:cNvPr id="64" name="Rectangle 15"/>
              <p:cNvSpPr>
                <a:spLocks/>
              </p:cNvSpPr>
              <p:nvPr/>
            </p:nvSpPr>
            <p:spPr bwMode="auto">
              <a:xfrm>
                <a:off x="3112" y="261"/>
                <a:ext cx="485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CRJU</a:t>
                </a:r>
              </a:p>
            </p:txBody>
          </p:sp>
        </p:grp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862939" y="7884828"/>
              <a:ext cx="605366" cy="24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rgbClr val="0539A6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  <a:sym typeface="Gill Sans" charset="0"/>
                </a:rPr>
                <a:t>No SI</a:t>
              </a: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1282039" y="7884828"/>
              <a:ext cx="605366" cy="24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539A6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  <a:sym typeface="Gill Sans" charset="0"/>
                </a:rPr>
                <a:t>SI</a:t>
              </a:r>
            </a:p>
          </p:txBody>
        </p:sp>
        <p:grpSp>
          <p:nvGrpSpPr>
            <p:cNvPr id="39" name="Group 35"/>
            <p:cNvGrpSpPr>
              <a:grpSpLocks/>
            </p:cNvGrpSpPr>
            <p:nvPr/>
          </p:nvGrpSpPr>
          <p:grpSpPr bwMode="auto">
            <a:xfrm>
              <a:off x="1975026" y="7884832"/>
              <a:ext cx="1055379" cy="245775"/>
              <a:chOff x="1916420" y="5411788"/>
              <a:chExt cx="1055379" cy="270352"/>
            </a:xfrm>
          </p:grpSpPr>
          <p:sp>
            <p:nvSpPr>
              <p:cNvPr id="55" name="Rectangle 36"/>
              <p:cNvSpPr>
                <a:spLocks noChangeArrowheads="1"/>
              </p:cNvSpPr>
              <p:nvPr/>
            </p:nvSpPr>
            <p:spPr bwMode="auto">
              <a:xfrm>
                <a:off x="1916420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6" name="Rectangle 37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0" name="Group 38"/>
            <p:cNvGrpSpPr>
              <a:grpSpLocks/>
            </p:cNvGrpSpPr>
            <p:nvPr/>
          </p:nvGrpSpPr>
          <p:grpSpPr bwMode="auto">
            <a:xfrm>
              <a:off x="3105324" y="7884832"/>
              <a:ext cx="1055381" cy="245775"/>
              <a:chOff x="1916418" y="5411788"/>
              <a:chExt cx="1055381" cy="270352"/>
            </a:xfrm>
          </p:grpSpPr>
          <p:sp>
            <p:nvSpPr>
              <p:cNvPr id="53" name="Rectangle 39"/>
              <p:cNvSpPr>
                <a:spLocks noChangeArrowheads="1"/>
              </p:cNvSpPr>
              <p:nvPr/>
            </p:nvSpPr>
            <p:spPr bwMode="auto">
              <a:xfrm>
                <a:off x="1916418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4" name="Rectangle 40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1" name="Group 41"/>
            <p:cNvGrpSpPr>
              <a:grpSpLocks/>
            </p:cNvGrpSpPr>
            <p:nvPr/>
          </p:nvGrpSpPr>
          <p:grpSpPr bwMode="auto">
            <a:xfrm>
              <a:off x="4217095" y="7884832"/>
              <a:ext cx="1048510" cy="245775"/>
              <a:chOff x="1923289" y="5411788"/>
              <a:chExt cx="1048510" cy="270352"/>
            </a:xfrm>
          </p:grpSpPr>
          <p:sp>
            <p:nvSpPr>
              <p:cNvPr id="51" name="Rectangle 42"/>
              <p:cNvSpPr>
                <a:spLocks noChangeArrowheads="1"/>
              </p:cNvSpPr>
              <p:nvPr/>
            </p:nvSpPr>
            <p:spPr bwMode="auto">
              <a:xfrm>
                <a:off x="1923289" y="5411798"/>
                <a:ext cx="605368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2" name="Rectangle 43"/>
              <p:cNvSpPr>
                <a:spLocks noChangeArrowheads="1"/>
              </p:cNvSpPr>
              <p:nvPr/>
            </p:nvSpPr>
            <p:spPr bwMode="auto">
              <a:xfrm>
                <a:off x="2366432" y="5411788"/>
                <a:ext cx="605367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2" name="Group 44"/>
            <p:cNvGrpSpPr>
              <a:grpSpLocks/>
            </p:cNvGrpSpPr>
            <p:nvPr/>
          </p:nvGrpSpPr>
          <p:grpSpPr bwMode="auto">
            <a:xfrm>
              <a:off x="5329456" y="7884832"/>
              <a:ext cx="1066449" cy="245775"/>
              <a:chOff x="1905350" y="5411788"/>
              <a:chExt cx="1066449" cy="270352"/>
            </a:xfrm>
          </p:grpSpPr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1905350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3" name="Group 47"/>
            <p:cNvGrpSpPr>
              <a:grpSpLocks/>
            </p:cNvGrpSpPr>
            <p:nvPr/>
          </p:nvGrpSpPr>
          <p:grpSpPr bwMode="auto">
            <a:xfrm>
              <a:off x="6456746" y="7884832"/>
              <a:ext cx="1056759" cy="245775"/>
              <a:chOff x="1915040" y="5411788"/>
              <a:chExt cx="1056759" cy="270352"/>
            </a:xfrm>
          </p:grpSpPr>
          <p:sp>
            <p:nvSpPr>
              <p:cNvPr id="47" name="Rectangle 48"/>
              <p:cNvSpPr>
                <a:spLocks noChangeArrowheads="1"/>
              </p:cNvSpPr>
              <p:nvPr/>
            </p:nvSpPr>
            <p:spPr bwMode="auto">
              <a:xfrm>
                <a:off x="1915040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48" name="Rectangle 49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4" name="Group 50"/>
            <p:cNvGrpSpPr>
              <a:grpSpLocks/>
            </p:cNvGrpSpPr>
            <p:nvPr/>
          </p:nvGrpSpPr>
          <p:grpSpPr bwMode="auto">
            <a:xfrm>
              <a:off x="7564602" y="7884826"/>
              <a:ext cx="1079204" cy="245767"/>
              <a:chOff x="1892596" y="5425768"/>
              <a:chExt cx="1079204" cy="270344"/>
            </a:xfrm>
          </p:grpSpPr>
          <p:sp>
            <p:nvSpPr>
              <p:cNvPr id="45" name="Rectangle 51"/>
              <p:cNvSpPr>
                <a:spLocks noChangeArrowheads="1"/>
              </p:cNvSpPr>
              <p:nvPr/>
            </p:nvSpPr>
            <p:spPr bwMode="auto">
              <a:xfrm>
                <a:off x="1892596" y="5425768"/>
                <a:ext cx="605368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46" name="Rectangle 52"/>
              <p:cNvSpPr>
                <a:spLocks noChangeArrowheads="1"/>
              </p:cNvSpPr>
              <p:nvPr/>
            </p:nvSpPr>
            <p:spPr bwMode="auto">
              <a:xfrm>
                <a:off x="2366434" y="5425771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415742" y="1324141"/>
            <a:ext cx="8476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Supplemental Instruction (SI)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13231" y="2157579"/>
            <a:ext cx="26332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Course GPA</a:t>
            </a:r>
          </a:p>
          <a:p>
            <a:pPr algn="ctr">
              <a:spcAft>
                <a:spcPts val="600"/>
              </a:spcAft>
            </a:pPr>
            <a:r>
              <a:rPr lang="de-DE" sz="2200" dirty="0" err="1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No</a:t>
            </a:r>
            <a:r>
              <a:rPr lang="de-DE" sz="220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SI: </a:t>
            </a:r>
            <a:r>
              <a:rPr lang="de-DE" sz="22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2.41</a:t>
            </a:r>
          </a:p>
          <a:p>
            <a:pPr algn="ctr"/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SI: </a:t>
            </a:r>
            <a:r>
              <a:rPr lang="de-DE" sz="2800" b="1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2.91</a:t>
            </a:r>
          </a:p>
          <a:p>
            <a:pPr algn="ctr"/>
            <a:endParaRPr lang="de-DE" sz="2200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Aft>
                <a:spcPts val="600"/>
              </a:spcAft>
            </a:pPr>
            <a:r>
              <a:rPr lang="de-DE" sz="2200" dirty="0" err="1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One</a:t>
            </a: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-Year </a:t>
            </a:r>
            <a:b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Retention</a:t>
            </a:r>
          </a:p>
          <a:p>
            <a:pPr algn="ctr">
              <a:spcAft>
                <a:spcPts val="600"/>
              </a:spcAft>
            </a:pPr>
            <a:r>
              <a:rPr lang="de-DE" sz="2200" dirty="0" err="1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No</a:t>
            </a:r>
            <a:r>
              <a:rPr lang="de-DE" sz="220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SI: </a:t>
            </a:r>
            <a:r>
              <a:rPr lang="de-DE" sz="22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83.5%</a:t>
            </a:r>
          </a:p>
          <a:p>
            <a:pPr algn="ctr"/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SI: </a:t>
            </a:r>
            <a:r>
              <a:rPr lang="de-DE" sz="2800" b="1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91.2%</a:t>
            </a:r>
          </a:p>
          <a:p>
            <a:pPr algn="ctr"/>
            <a:endParaRPr lang="de-DE" sz="2200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de-DE" sz="2200" dirty="0" err="1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Students</a:t>
            </a: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de-DE" sz="2800" b="1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9,700</a:t>
            </a:r>
            <a:endParaRPr lang="en-US" sz="2800" b="1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52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64168"/>
            <a:ext cx="12416444" cy="700529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1,000+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Number of Fully Registered Students Being Dropped Each Semester for Non-Payment in 2010-2011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353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he Calculus of Student Success: ROI…"/>
          <p:cNvSpPr>
            <a:spLocks noGrp="1"/>
          </p:cNvSpPr>
          <p:nvPr>
            <p:ph type="body" idx="14"/>
          </p:nvPr>
        </p:nvSpPr>
        <p:spPr>
          <a:xfrm>
            <a:off x="520594" y="898358"/>
            <a:ext cx="3651466" cy="5325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spcBef>
                <a:spcPts val="900"/>
              </a:spcBef>
              <a:defRPr sz="2520"/>
            </a:pPr>
            <a:r>
              <a:rPr lang="en-US" sz="129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&lt; 30%</a:t>
            </a: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  <a:defRPr sz="2520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  <a:defRPr sz="2520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900"/>
              </a:spcBef>
              <a:defRPr sz="2520"/>
            </a:pPr>
            <a:r>
              <a:rPr lang="en-US" sz="4200" dirty="0">
                <a:solidFill>
                  <a:srgbClr val="0535BB"/>
                </a:solidFill>
                <a:latin typeface="+mn-lt"/>
                <a:ea typeface="+mn-ea"/>
                <a:cs typeface="+mn-cs"/>
              </a:rPr>
              <a:t>Likelihood that a college student who stops out for financial reasons will ever complete degree at the institution</a:t>
            </a: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  <a:defRPr sz="2520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  <a:defRPr sz="2520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Placeholder 6">
            <a:extLst>
              <a:ext uri="{FF2B5EF4-FFF2-40B4-BE49-F238E27FC236}">
                <a16:creationId xmlns="" xmlns:a16="http://schemas.microsoft.com/office/drawing/2014/main" id="{C98675F7-BB5A-40E5-9AE4-DC927E56569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674" y="10"/>
            <a:ext cx="736332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162768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67409" y="1226350"/>
            <a:ext cx="5924591" cy="58160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539D0"/>
                </a:solidFill>
              </a:rPr>
              <a:t>Seniors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100" dirty="0">
              <a:solidFill>
                <a:srgbClr val="0539D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539D0"/>
                </a:solidFill>
              </a:rPr>
              <a:t>Academically on track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6000" dirty="0">
                <a:solidFill>
                  <a:srgbClr val="0539D0"/>
                </a:solidFill>
              </a:rPr>
              <a:t>Balance below $1,500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6000" dirty="0">
              <a:solidFill>
                <a:srgbClr val="0539D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3200" b="1" dirty="0">
              <a:solidFill>
                <a:srgbClr val="5B677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Who were we dropping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038742" y="4407169"/>
            <a:ext cx="10515600" cy="169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5B677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DFA971-9088-4159-A37E-914C73CC8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89" y="1524061"/>
            <a:ext cx="4970273" cy="48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42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83895" y="3517477"/>
            <a:ext cx="3976180" cy="52637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3200" b="1" dirty="0">
              <a:solidFill>
                <a:srgbClr val="5B677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Panther Retention Grants 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24912" y="4003803"/>
            <a:ext cx="10515600" cy="1694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Graduated:   </a:t>
            </a:r>
            <a:r>
              <a:rPr lang="en-US" sz="3200" b="1" dirty="0">
                <a:solidFill>
                  <a:srgbClr val="606060"/>
                </a:solidFill>
              </a:rPr>
              <a:t>86.5%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b="1" dirty="0">
              <a:solidFill>
                <a:srgbClr val="5B677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Grant Recipients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Graduated 2016-17:  </a:t>
            </a:r>
            <a:r>
              <a:rPr lang="en-US" sz="3200" b="1" dirty="0">
                <a:solidFill>
                  <a:srgbClr val="5B6772"/>
                </a:solidFill>
              </a:rPr>
              <a:t>1,321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12" y="2212386"/>
            <a:ext cx="4793856" cy="1125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89" y="1614814"/>
            <a:ext cx="5626694" cy="46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21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7932821" y="-348"/>
            <a:ext cx="4259179" cy="6858348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7932821" y="2419207"/>
            <a:ext cx="4576894" cy="2469907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10500" dirty="0">
                <a:solidFill>
                  <a:srgbClr val="134FF9"/>
                </a:solidFill>
              </a:rPr>
              <a:t>13,000</a:t>
            </a:r>
            <a:r>
              <a:rPr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  Grants Awarded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       Since 2011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8724280" y="1358167"/>
            <a:ext cx="3467720" cy="564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D25B7A1-CCBB-4EDF-9C54-A6BC873D3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5874"/>
            <a:ext cx="8157411" cy="68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300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109" y="3994443"/>
            <a:ext cx="3337791" cy="2684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BBE4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288" y="58526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723900" y="1355557"/>
            <a:ext cx="0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7248733-E299-4279-BD85-19D51D46C446}"/>
              </a:ext>
            </a:extLst>
          </p:cNvPr>
          <p:cNvSpPr/>
          <p:nvPr/>
        </p:nvSpPr>
        <p:spPr>
          <a:xfrm>
            <a:off x="379394" y="433000"/>
            <a:ext cx="7525333" cy="144392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  34,000 Students on the Atlanta campus (Research 1 Institution)</a:t>
            </a:r>
          </a:p>
          <a:p>
            <a:r>
              <a:rPr lang="en-US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  53,000+ Students as of 2016 with Perimeter College consolidation</a:t>
            </a:r>
          </a:p>
          <a:p>
            <a:r>
              <a:rPr lang="en-US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  #2 in the U.S. in Innovation </a:t>
            </a:r>
            <a:r>
              <a:rPr lang="en-US" sz="12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(2019 US News and World Report)</a:t>
            </a:r>
          </a:p>
          <a:p>
            <a:r>
              <a:rPr lang="en-US" sz="12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    </a:t>
            </a:r>
            <a:r>
              <a:rPr lang="en-US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#2 in the U.S. in Undergraduate Education </a:t>
            </a:r>
            <a:r>
              <a:rPr lang="en-US" sz="12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(2019 US News and World Report)</a:t>
            </a:r>
          </a:p>
        </p:txBody>
      </p:sp>
    </p:spTree>
    <p:extLst>
      <p:ext uri="{BB962C8B-B14F-4D97-AF65-F5344CB8AC3E}">
        <p14:creationId xmlns:p14="http://schemas.microsoft.com/office/powerpoint/2010/main" val="44924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64168"/>
            <a:ext cx="12416444" cy="700529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5,760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Students Who Dropped Out of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Georgia State in 2010 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368436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8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Advisement: GPS Advising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928" y="2087727"/>
            <a:ext cx="7192975" cy="383794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838200" y="1253331"/>
            <a:ext cx="10297562" cy="76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1D274F"/>
                </a:solidFill>
              </a:rPr>
              <a:t>Predictive Analytics Project with EAB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361643" y="2347310"/>
            <a:ext cx="0" cy="2249213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91105" y="2357820"/>
            <a:ext cx="0" cy="567558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59117" y="4901324"/>
            <a:ext cx="6884276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9117" y="3198649"/>
            <a:ext cx="3442138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77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9504" y="227772"/>
            <a:ext cx="10515600" cy="620867"/>
          </a:xfrm>
        </p:spPr>
        <p:txBody>
          <a:bodyPr>
            <a:normAutofit/>
          </a:bodyPr>
          <a:lstStyle/>
          <a:p>
            <a:r>
              <a:rPr lang="en-US"/>
              <a:t>Registration Tracking </a:t>
            </a:r>
            <a:r>
              <a:rPr lang="en-US" dirty="0"/>
              <a:t>and Academic Maps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414608"/>
              </p:ext>
            </p:extLst>
          </p:nvPr>
        </p:nvGraphicFramePr>
        <p:xfrm>
          <a:off x="649705" y="1732547"/>
          <a:ext cx="11213432" cy="50322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67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067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4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1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2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</a:pPr>
                      <a:endParaRPr lang="en-US" sz="1200" b="0" i="0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616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1 of ENGL 1101, ENGL 1102 or ENGL 1103 (C or Better)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MATH 1113 or Higher (B-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1211K (B- or Better) </a:t>
                      </a:r>
                    </a:p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</a:pPr>
                      <a:r>
                        <a:rPr lang="en-US" sz="1200" b="0" i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 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ENGL 1102 or 1103 (C or Better) 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MATH 2211 or Higher (B- or Better) 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1212K  (B-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Maintain a cumulative GPA of 2.25 or Better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4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3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4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959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2400 (B- or Better)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MATH 2212 (C or better)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PHY 2211k (C or better) </a:t>
                      </a:r>
                    </a:p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 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3410 (C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PHY 2212k ( B- or Better) (C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Maintain a cumulative GPA of 2.25 or Better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5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5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6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704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4000 with a C or Better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4110 with a C or Better 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4010 with a C or Better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4120 with a C or Better  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7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8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666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4160 with a B- or better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4190 with a C or Better 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6998191-F3EE-4F10-B8B5-4550BFB838B5}"/>
              </a:ext>
            </a:extLst>
          </p:cNvPr>
          <p:cNvSpPr/>
          <p:nvPr/>
        </p:nvSpPr>
        <p:spPr>
          <a:xfrm>
            <a:off x="569738" y="1065207"/>
            <a:ext cx="2634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606060"/>
                </a:solidFill>
              </a:rPr>
              <a:t>B.S. in Chemistry</a:t>
            </a:r>
          </a:p>
        </p:txBody>
      </p:sp>
    </p:spTree>
    <p:extLst>
      <p:ext uri="{BB962C8B-B14F-4D97-AF65-F5344CB8AC3E}">
        <p14:creationId xmlns:p14="http://schemas.microsoft.com/office/powerpoint/2010/main" val="1686979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in ‘Marker’ Courses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505862" y="2259998"/>
          <a:ext cx="3555150" cy="43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361" y="1508805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Graduation Rate in Major by Introductory Course Grade</a:t>
            </a:r>
            <a:endParaRPr lang="en-US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  <a:sym typeface="Verdana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/>
          </p:nvPr>
        </p:nvGraphicFramePr>
        <p:xfrm>
          <a:off x="4261114" y="2289306"/>
          <a:ext cx="3555150" cy="43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3"/>
          <p:cNvGraphicFramePr>
            <a:graphicFrameLocks/>
          </p:cNvGraphicFramePr>
          <p:nvPr>
            <p:extLst/>
          </p:nvPr>
        </p:nvGraphicFramePr>
        <p:xfrm>
          <a:off x="8016366" y="2289306"/>
          <a:ext cx="3555150" cy="43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283438" y="3948490"/>
            <a:ext cx="272192" cy="785446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23100" y="3701937"/>
            <a:ext cx="289777" cy="1483339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93941" y="4341213"/>
            <a:ext cx="276182" cy="121334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814593" y="5934535"/>
            <a:ext cx="439615" cy="0"/>
          </a:xfrm>
          <a:prstGeom prst="line">
            <a:avLst/>
          </a:prstGeom>
          <a:ln w="19050">
            <a:solidFill>
              <a:srgbClr val="05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306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3495" y="2051827"/>
            <a:ext cx="5977051" cy="2798954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1562" y="2362740"/>
            <a:ext cx="66994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51,545</a:t>
            </a:r>
          </a:p>
        </p:txBody>
      </p:sp>
      <p:pic>
        <p:nvPicPr>
          <p:cNvPr id="2050" name="Picture 2" descr="Image result for Georgia State Students pic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9881" y="-42308"/>
            <a:ext cx="12841881" cy="71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753" y="3898669"/>
            <a:ext cx="4866042" cy="1808266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41186" y="3826132"/>
            <a:ext cx="5412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58,260</a:t>
            </a:r>
            <a:endParaRPr lang="fi-FI" sz="120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55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Increased Retention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8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81023" y="1508805"/>
          <a:ext cx="13588678" cy="5762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25847" y="1508805"/>
            <a:ext cx="50273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Increased Average First Term Retention</a:t>
            </a:r>
          </a:p>
          <a:p>
            <a:r>
              <a:rPr lang="en-US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Fall to Spring Retention</a:t>
            </a:r>
            <a:endParaRPr lang="en-US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15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02534" y="1780248"/>
          <a:ext cx="6845033" cy="4766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62" y="252212"/>
            <a:ext cx="10515600" cy="620867"/>
          </a:xfrm>
        </p:spPr>
        <p:txBody>
          <a:bodyPr>
            <a:noAutofit/>
          </a:bodyPr>
          <a:lstStyle/>
          <a:p>
            <a:r>
              <a:rPr lang="en-US" sz="3400" dirty="0"/>
              <a:t>Results: Decline in Time to Degree</a:t>
            </a:r>
          </a:p>
        </p:txBody>
      </p:sp>
      <p:sp>
        <p:nvSpPr>
          <p:cNvPr id="2" name="AutoShape 2" descr="Image result for georgia state student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Image result for georgia state student pics"/>
          <p:cNvSpPr>
            <a:spLocks noChangeAspect="1" noChangeArrowheads="1"/>
          </p:cNvSpPr>
          <p:nvPr/>
        </p:nvSpPr>
        <p:spPr bwMode="auto">
          <a:xfrm>
            <a:off x="0" y="7937"/>
            <a:ext cx="155576" cy="30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Image result for georgia state student pics"/>
          <p:cNvSpPr>
            <a:spLocks noChangeAspect="1" noChangeArrowheads="1"/>
          </p:cNvSpPr>
          <p:nvPr/>
        </p:nvSpPr>
        <p:spPr bwMode="auto">
          <a:xfrm flipH="1">
            <a:off x="155574" y="7938"/>
            <a:ext cx="152401" cy="15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6" descr="http://admissions.gsu.edu/files/2013/04/20120112MLB_SlideShow_287PS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406" y="1391133"/>
            <a:ext cx="3057023" cy="51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26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2015134" y="6500813"/>
            <a:ext cx="206499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0" tIns="32145" rIns="64290" bIns="32145" anchor="ctr"/>
          <a:lstStyle/>
          <a:p>
            <a:pPr algn="r"/>
            <a:fld id="{BA6952C9-4653-4DC1-8A81-5FB1533B31CF}" type="slidenum">
              <a:rPr lang="en-US" sz="1125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rPr>
              <a:pPr algn="r"/>
              <a:t>47</a:t>
            </a:fld>
            <a:endParaRPr lang="en-US" sz="1125" dirty="0">
              <a:solidFill>
                <a:srgbClr val="878787"/>
              </a:solidFill>
              <a:latin typeface="Calibri" pitchFamily="34" charset="0"/>
              <a:ea typeface="ＭＳ Ｐゴシック" charset="-128"/>
              <a:sym typeface="Calibri" pitchFamily="34" charset="0"/>
            </a:endParaRPr>
          </a:p>
        </p:txBody>
      </p:sp>
      <p:sp>
        <p:nvSpPr>
          <p:cNvPr id="2" name="Rectangle 4"/>
          <p:cNvSpPr>
            <a:spLocks/>
          </p:cNvSpPr>
          <p:nvPr/>
        </p:nvSpPr>
        <p:spPr bwMode="auto">
          <a:xfrm>
            <a:off x="1815333" y="1"/>
            <a:ext cx="8395022" cy="124122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/>
          <a:p>
            <a:pPr>
              <a:lnSpc>
                <a:spcPts val="3023"/>
              </a:lnSpc>
              <a:defRPr/>
            </a:pPr>
            <a:endParaRPr lang="en-US" sz="3094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38" name="Rectangle 5"/>
          <p:cNvSpPr>
            <a:spLocks/>
          </p:cNvSpPr>
          <p:nvPr/>
        </p:nvSpPr>
        <p:spPr bwMode="auto">
          <a:xfrm>
            <a:off x="1824262" y="1224485"/>
            <a:ext cx="8781231" cy="59717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06"/>
              </a:spcBef>
            </a:pPr>
            <a:endParaRPr lang="en-US" sz="2812" dirty="0">
              <a:solidFill>
                <a:srgbClr val="274897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39" name="Rectangle 6"/>
          <p:cNvSpPr>
            <a:spLocks/>
          </p:cNvSpPr>
          <p:nvPr/>
        </p:nvSpPr>
        <p:spPr bwMode="auto">
          <a:xfrm>
            <a:off x="1824261" y="1358465"/>
            <a:ext cx="7888262" cy="100790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/>
            <a:endParaRPr lang="en-US" sz="2391" dirty="0">
              <a:solidFill>
                <a:srgbClr val="3A6DD5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40" name="Rectangle 7"/>
          <p:cNvSpPr>
            <a:spLocks/>
          </p:cNvSpPr>
          <p:nvPr/>
        </p:nvSpPr>
        <p:spPr bwMode="auto">
          <a:xfrm>
            <a:off x="1824261" y="832994"/>
            <a:ext cx="8540255" cy="423267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1195"/>
              </a:spcBef>
              <a:buSzPct val="93000"/>
            </a:pPr>
            <a:endParaRPr lang="en-US" sz="1969" dirty="0">
              <a:solidFill>
                <a:srgbClr val="315AAD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6211" y="1884919"/>
            <a:ext cx="740664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>
                <a:solidFill>
                  <a:srgbClr val="0539A6"/>
                </a:solidFill>
                <a:latin typeface="Calibri" panose="020F0502020204030204" pitchFamily="34" charset="0"/>
                <a:ea typeface="Calibri"/>
                <a:cs typeface="Times New Roman"/>
              </a:rPr>
              <a:t>$18 million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Savings to the Class of 2018 in tuition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and fees when compared to the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Class of 2012</a:t>
            </a:r>
          </a:p>
        </p:txBody>
      </p:sp>
      <p:sp>
        <p:nvSpPr>
          <p:cNvPr id="3" name="Rectangle 2"/>
          <p:cNvSpPr/>
          <p:nvPr/>
        </p:nvSpPr>
        <p:spPr>
          <a:xfrm>
            <a:off x="699312" y="125512"/>
            <a:ext cx="8031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39A6"/>
                </a:solidFill>
              </a:rPr>
              <a:t>ROI for Students</a:t>
            </a:r>
            <a:endParaRPr lang="en-US" sz="4219" cap="small" dirty="0">
              <a:solidFill>
                <a:srgbClr val="0539A6"/>
              </a:solidFill>
              <a:latin typeface="Verdana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2892829" y="-1464647"/>
            <a:ext cx="15517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42D20A-CEB8-4657-862A-152AFD3E31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98" y="1551714"/>
            <a:ext cx="5289461" cy="47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14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5558589" y="-80211"/>
            <a:ext cx="6633411" cy="693821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5710989" y="3009655"/>
            <a:ext cx="184731" cy="743217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endParaRPr lang="en-US" sz="3000" dirty="0">
              <a:solidFill>
                <a:srgbClr val="FFFFFF"/>
              </a:solidFill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5895720" y="514948"/>
            <a:ext cx="6139627" cy="55351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lang="en-US" sz="3200" b="1" dirty="0"/>
          </a:p>
          <a:p>
            <a:r>
              <a:rPr lang="en-US" sz="4000" b="1" dirty="0"/>
              <a:t>             STEM Degrees</a:t>
            </a:r>
          </a:p>
          <a:p>
            <a:r>
              <a:rPr lang="en-US" sz="4000" b="1" dirty="0"/>
              <a:t>        Awarded Since 2011</a:t>
            </a:r>
          </a:p>
          <a:p>
            <a:endParaRPr lang="en-US" sz="900" b="1" dirty="0"/>
          </a:p>
          <a:p>
            <a:r>
              <a:rPr lang="en-US" sz="1800" b="1" dirty="0"/>
              <a:t>                          (compared to gains in enrollment)</a:t>
            </a:r>
          </a:p>
          <a:p>
            <a:endParaRPr lang="en-US" sz="3200" b="1" dirty="0"/>
          </a:p>
          <a:p>
            <a:r>
              <a:rPr lang="en-US" sz="4000" b="1" dirty="0"/>
              <a:t>African American	</a:t>
            </a:r>
            <a:r>
              <a:rPr lang="en-US" sz="4800" b="1" dirty="0">
                <a:solidFill>
                  <a:srgbClr val="3468FA"/>
                </a:solidFill>
              </a:rPr>
              <a:t>+114%</a:t>
            </a:r>
            <a:r>
              <a:rPr lang="en-US" sz="4800" b="1" dirty="0">
                <a:solidFill>
                  <a:srgbClr val="134FF9"/>
                </a:solidFill>
              </a:rPr>
              <a:t> </a:t>
            </a:r>
            <a:r>
              <a:rPr lang="en-US" sz="1800" b="1" dirty="0"/>
              <a:t>(14%)</a:t>
            </a:r>
          </a:p>
          <a:p>
            <a:endParaRPr lang="en-US" sz="2000" b="1" dirty="0"/>
          </a:p>
          <a:p>
            <a:r>
              <a:rPr lang="en-US" sz="4000" b="1" dirty="0"/>
              <a:t>African Am Male	</a:t>
            </a:r>
            <a:r>
              <a:rPr lang="en-US" sz="4800" b="1" dirty="0">
                <a:solidFill>
                  <a:srgbClr val="3468FA"/>
                </a:solidFill>
              </a:rPr>
              <a:t>+153%</a:t>
            </a:r>
            <a:r>
              <a:rPr lang="en-US" sz="4800" b="1" dirty="0">
                <a:solidFill>
                  <a:srgbClr val="134FF9"/>
                </a:solidFill>
              </a:rPr>
              <a:t> </a:t>
            </a:r>
            <a:r>
              <a:rPr lang="en-US" sz="1800" b="1" dirty="0"/>
              <a:t>(15%)</a:t>
            </a:r>
          </a:p>
          <a:p>
            <a:endParaRPr lang="en-US" sz="2000" b="1" dirty="0"/>
          </a:p>
          <a:p>
            <a:r>
              <a:rPr lang="en-US" sz="4000" b="1" dirty="0"/>
              <a:t>Hispanic					</a:t>
            </a:r>
            <a:r>
              <a:rPr lang="en-US" sz="4800" b="1" dirty="0">
                <a:solidFill>
                  <a:srgbClr val="3468FA"/>
                </a:solidFill>
              </a:rPr>
              <a:t>+275% </a:t>
            </a:r>
            <a:r>
              <a:rPr lang="en-US" sz="1800" b="1" dirty="0"/>
              <a:t>(24%)</a:t>
            </a:r>
            <a:endParaRPr sz="1800" b="1" dirty="0"/>
          </a:p>
        </p:txBody>
      </p:sp>
      <p:pic>
        <p:nvPicPr>
          <p:cNvPr id="6" name="Picture 4" descr="Image result for Georgia state university students in laboratory pics">
            <a:extLst>
              <a:ext uri="{FF2B5EF4-FFF2-40B4-BE49-F238E27FC236}">
                <a16:creationId xmlns="" xmlns:a16="http://schemas.microsoft.com/office/drawing/2014/main" id="{B3DB0B00-C08A-4960-A035-DD8A96EA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7964"/>
            <a:ext cx="5558589" cy="52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9506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0"/>
            <a:ext cx="12416444" cy="6941127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6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Impacts</a:t>
            </a:r>
            <a:endParaRPr lang="en-US" sz="160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446421" y="4784728"/>
            <a:ext cx="7218947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2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13784-5F74-45F9-AF18-C3F72479ABD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104" name="Picture 8" descr="http://images.nationalgeographic.com/wpf/media-live/photos/000/037/cache/atlanta-walkingtour-sweet-auburn_3794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Image result for auburn Ave pics"/>
          <p:cNvSpPr>
            <a:spLocks noChangeAspect="1" noChangeArrowheads="1"/>
          </p:cNvSpPr>
          <p:nvPr/>
        </p:nvSpPr>
        <p:spPr bwMode="auto">
          <a:xfrm>
            <a:off x="1633388" y="-101575"/>
            <a:ext cx="214313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266"/>
          </a:p>
        </p:txBody>
      </p:sp>
      <p:pic>
        <p:nvPicPr>
          <p:cNvPr id="7" name="Picture 6" descr="http://a.abcnews.go.com/images/US/gty_martin_luther_king_jr_ll_130115_wma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034" y="4303636"/>
            <a:ext cx="3357333" cy="25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rojectaccesstfam.org/uploads/6/2/3/9/62398151/382539_ori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771" y="4086745"/>
            <a:ext cx="3014483" cy="25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thekingcenter.org/sites/default/files/styles/mixed_media_slideshow/public/3rd%20King%20Family%20Home.JPG?itok=8NxNj-H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108" y="646138"/>
            <a:ext cx="3014608" cy="226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0F791C-579E-40A1-B5C3-F90175334F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486" y="2070266"/>
            <a:ext cx="2064163" cy="20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0"/>
            <a:ext cx="1143994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0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0"/>
            <a:ext cx="12036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0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Recognition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5677" y="5707310"/>
            <a:ext cx="5508561" cy="856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6119" y="3715138"/>
            <a:ext cx="3950881" cy="2848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91121" y="1289635"/>
            <a:ext cx="3803282" cy="5404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805" y="1090897"/>
            <a:ext cx="3564627" cy="24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3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5461" y="1658571"/>
            <a:ext cx="7672754" cy="49006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The Calculus of Student Success: </a:t>
            </a:r>
            <a:r>
              <a:rPr lang="en-US" dirty="0">
                <a:solidFill>
                  <a:srgbClr val="5B6772"/>
                </a:solidFill>
              </a:rPr>
              <a:t>ROI</a:t>
            </a:r>
          </a:p>
          <a:p>
            <a:pPr marL="0" lvl="0" indent="0">
              <a:buNone/>
            </a:pPr>
            <a:endParaRPr lang="de-DE" dirty="0"/>
          </a:p>
          <a:p>
            <a:pPr marL="914400" lvl="0" indent="0">
              <a:spcAft>
                <a:spcPts val="1800"/>
              </a:spcAft>
              <a:buNone/>
            </a:pPr>
            <a:r>
              <a:rPr lang="de-DE" sz="2400" dirty="0"/>
              <a:t>1-point increase in retention = </a:t>
            </a:r>
            <a:br>
              <a:rPr lang="de-DE" sz="2400" dirty="0"/>
            </a:br>
            <a:r>
              <a:rPr lang="de-DE" sz="3200" b="1" dirty="0">
                <a:solidFill>
                  <a:srgbClr val="5B6772"/>
                </a:solidFill>
              </a:rPr>
              <a:t>325 students</a:t>
            </a:r>
          </a:p>
          <a:p>
            <a:pPr marL="914400" lvl="0" indent="0">
              <a:spcAft>
                <a:spcPts val="1800"/>
              </a:spcAft>
              <a:buNone/>
            </a:pPr>
            <a:r>
              <a:rPr lang="en-US" sz="2400" dirty="0"/>
              <a:t>Average student tuition </a:t>
            </a:r>
            <a:br>
              <a:rPr lang="en-US" sz="2400" dirty="0"/>
            </a:br>
            <a:r>
              <a:rPr lang="en-US" sz="2400" dirty="0"/>
              <a:t>&amp; fees annually/student = </a:t>
            </a:r>
            <a:r>
              <a:rPr lang="en-US" sz="3200" b="1" dirty="0">
                <a:solidFill>
                  <a:srgbClr val="5B6772"/>
                </a:solidFill>
              </a:rPr>
              <a:t>$9,800</a:t>
            </a:r>
          </a:p>
          <a:p>
            <a:pPr marL="914400" lvl="0" indent="0">
              <a:buNone/>
            </a:pPr>
            <a:r>
              <a:rPr lang="en-US" sz="2400" dirty="0"/>
              <a:t>ROI for each 1-point increase  = 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4800" b="1" dirty="0">
                <a:solidFill>
                  <a:srgbClr val="D81E00"/>
                </a:solidFill>
              </a:rPr>
              <a:t>$3.18 </a:t>
            </a:r>
            <a:r>
              <a:rPr lang="en-US" sz="4800" dirty="0">
                <a:solidFill>
                  <a:srgbClr val="5B6772"/>
                </a:solidFill>
              </a:rPr>
              <a:t>million/year</a:t>
            </a:r>
          </a:p>
          <a:p>
            <a:pPr marL="155448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dirty="0">
              <a:solidFill>
                <a:srgbClr val="D81E00"/>
              </a:solidFill>
            </a:endParaRPr>
          </a:p>
          <a:p>
            <a:pPr marL="155448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D81E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6712" y="369469"/>
            <a:ext cx="10515600" cy="620867"/>
          </a:xfrm>
        </p:spPr>
        <p:txBody>
          <a:bodyPr/>
          <a:lstStyle/>
          <a:p>
            <a:r>
              <a:rPr lang="en-US" dirty="0"/>
              <a:t>The Cost of Inaction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110" y="5637164"/>
            <a:ext cx="362811" cy="720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50" y="2527579"/>
            <a:ext cx="362649" cy="7208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288605" y="2628900"/>
            <a:ext cx="0" cy="3860912"/>
          </a:xfrm>
          <a:prstGeom prst="line">
            <a:avLst/>
          </a:prstGeom>
          <a:ln w="12700">
            <a:solidFill>
              <a:srgbClr val="D6D6D6"/>
            </a:solidFill>
            <a:headEnd type="triangle"/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33480" y="6085211"/>
            <a:ext cx="6294149" cy="0"/>
          </a:xfrm>
          <a:prstGeom prst="line">
            <a:avLst/>
          </a:prstGeom>
          <a:ln w="12700">
            <a:solidFill>
              <a:srgbClr val="D6D6D6"/>
            </a:solidFill>
            <a:headEnd type="triangle"/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eachtree and Aubu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574" y="2123090"/>
            <a:ext cx="4600095" cy="3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320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State Undergraduate Degrees Awarded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892" y="2293750"/>
            <a:ext cx="5852645" cy="363914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911604" y="3893130"/>
            <a:ext cx="4511181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95349" y="2426572"/>
            <a:ext cx="0" cy="1189777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7" y="1387362"/>
            <a:ext cx="4094329" cy="48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527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Bachelor’s Degrees Awarded Annually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240731"/>
              </p:ext>
            </p:extLst>
          </p:nvPr>
        </p:nvGraphicFramePr>
        <p:xfrm>
          <a:off x="717963" y="1155752"/>
          <a:ext cx="10671628" cy="2837515"/>
        </p:xfrm>
        <a:graphic>
          <a:graphicData uri="http://schemas.openxmlformats.org/drawingml/2006/table">
            <a:tbl>
              <a:tblPr firstCol="1" lastCol="1">
                <a:tableStyleId>{BC89EF96-8CEA-46FF-86C4-4CE0E7609802}</a:tableStyleId>
              </a:tblPr>
              <a:tblGrid>
                <a:gridCol w="2430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30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3140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09060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48264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2880" marR="7620" marT="7620" marB="0" anchor="b">
                    <a:lnL w="12700" cmpd="sng"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2009-10</a:t>
                      </a:r>
                    </a:p>
                  </a:txBody>
                  <a:tcPr marL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2017</a:t>
                      </a:r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- 18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6-Year Change</a:t>
                      </a:r>
                    </a:p>
                  </a:txBody>
                  <a:tcPr marL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 Change</a:t>
                      </a:r>
                    </a:p>
                  </a:txBody>
                  <a:tcPr marL="7620" marR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39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2642">
                <a:tc>
                  <a:txBody>
                    <a:bodyPr/>
                    <a:lstStyle/>
                    <a:p>
                      <a:pPr algn="l" fontAlgn="ctr">
                        <a:lnSpc>
                          <a:spcPts val="2380"/>
                        </a:lnSpc>
                      </a:pPr>
                      <a:r>
                        <a:rPr lang="en-US" sz="2400" b="0" u="none" strike="noStrike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African American</a:t>
                      </a:r>
                      <a:endParaRPr lang="en-US" sz="2400" b="0" i="0" u="none" strike="noStrike" dirty="0">
                        <a:solidFill>
                          <a:srgbClr val="0539A6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7620" marT="7620" marB="0" anchor="ctr">
                    <a:lnL w="12700" cmpd="sng"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1,001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2,040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+1,039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+103%</a:t>
                      </a:r>
                    </a:p>
                  </a:txBody>
                  <a:tcPr marL="7620" marR="22860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39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21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u="none" strike="noStrike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Pell</a:t>
                      </a:r>
                      <a:endParaRPr lang="en-US" sz="2400" b="0" i="0" u="none" strike="noStrike" dirty="0">
                        <a:solidFill>
                          <a:srgbClr val="0539A6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1,498</a:t>
                      </a:r>
                      <a:endParaRPr lang="en-US" sz="36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3,428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+1,930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+129%</a:t>
                      </a:r>
                    </a:p>
                  </a:txBody>
                  <a:tcPr marL="7620" marR="22860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4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Hispanic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196</a:t>
                      </a:r>
                      <a:endParaRPr lang="en-US" sz="36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557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+361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+184%</a:t>
                      </a:r>
                    </a:p>
                  </a:txBody>
                  <a:tcPr marL="7620" marR="22860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8" name="Picture 4" descr="Image result for georgia state university graduatio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911" y="4084479"/>
            <a:ext cx="4489539" cy="26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georgia state university graduation pic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380" y="4067011"/>
            <a:ext cx="3707210" cy="26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georgia state university graduation pic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963" y="4084479"/>
            <a:ext cx="4708917" cy="26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700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847938" cy="620867"/>
          </a:xfrm>
        </p:spPr>
        <p:txBody>
          <a:bodyPr>
            <a:noAutofit/>
          </a:bodyPr>
          <a:lstStyle/>
          <a:p>
            <a:r>
              <a:rPr lang="en-US" dirty="0"/>
              <a:t>Graduation Rates by Race &amp; Ethnicity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1880" y="1143000"/>
          <a:ext cx="10847938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64896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41425"/>
            <a:ext cx="10515600" cy="10445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Top 100 Degree Producers: Non-Profit Universities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5B6772"/>
                </a:solidFill>
              </a:rPr>
              <a:t>2018 African-American Bachelor's - All Disciplines Combined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 in Degrees Conferred to African Americans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35330" y="1948771"/>
          <a:ext cx="10492508" cy="4057919"/>
        </p:xfrm>
        <a:graphic>
          <a:graphicData uri="http://schemas.openxmlformats.org/drawingml/2006/table">
            <a:tbl>
              <a:tblPr/>
              <a:tblGrid>
                <a:gridCol w="19874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808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81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82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82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825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236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7728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%Grads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%Chg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6757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Institutions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State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34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Georgia State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   1,930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D81E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982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FAMU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1,477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-7%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University of Central Florida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1,401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-1%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University of Maryland-University College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1,443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Howard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D.C.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1,194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North Carolina A &amp; T State University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1,227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Florida International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Florida Atlantic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University of Memphis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The University of Texas at Arlington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</a:t>
                      </a:r>
                      <a:r>
                        <a:rPr lang="en-US" sz="1500" b="0" i="0" u="none" strike="noStrike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92</a:t>
                      </a:r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-7%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805384" y="6191356"/>
            <a:ext cx="6386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B6772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Source: Diverse Issues in Higher Education, 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07116" y="3846916"/>
            <a:ext cx="3356388" cy="9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1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3006" y="990336"/>
            <a:ext cx="8666104" cy="54548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2017 Entering Cohort: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535BB"/>
                </a:solidFill>
              </a:rPr>
              <a:t>100%</a:t>
            </a:r>
            <a:r>
              <a:rPr lang="en-US" sz="3200" dirty="0">
                <a:solidFill>
                  <a:srgbClr val="0539D0"/>
                </a:solidFill>
              </a:rPr>
              <a:t> </a:t>
            </a:r>
            <a:r>
              <a:rPr lang="en-US" sz="3200" dirty="0">
                <a:solidFill>
                  <a:srgbClr val="5B6772"/>
                </a:solidFill>
              </a:rPr>
              <a:t>Pell, </a:t>
            </a:r>
            <a:r>
              <a:rPr lang="en-US" sz="3200" b="1" dirty="0">
                <a:solidFill>
                  <a:srgbClr val="0535BB"/>
                </a:solidFill>
              </a:rPr>
              <a:t>100%</a:t>
            </a:r>
            <a:r>
              <a:rPr lang="en-US" sz="3200" dirty="0">
                <a:solidFill>
                  <a:srgbClr val="0539D0"/>
                </a:solidFill>
              </a:rPr>
              <a:t> </a:t>
            </a:r>
            <a:r>
              <a:rPr lang="en-US" sz="3200" dirty="0">
                <a:solidFill>
                  <a:srgbClr val="5B6772"/>
                </a:solidFill>
              </a:rPr>
              <a:t>URMs</a:t>
            </a:r>
          </a:p>
          <a:p>
            <a:pPr marL="0" indent="0">
              <a:buNone/>
            </a:pPr>
            <a:endParaRPr lang="en-US" sz="3200" dirty="0">
              <a:solidFill>
                <a:srgbClr val="5B6772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Learning communities,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Predictive-analytics tracking,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Proactive advising,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Scholarships, Panther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Retention Grants,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Near-peer mentoring, SI</a:t>
            </a:r>
          </a:p>
          <a:p>
            <a:pPr marL="0" indent="0">
              <a:buNone/>
            </a:pPr>
            <a:endParaRPr lang="en-US" sz="3200" dirty="0">
              <a:solidFill>
                <a:srgbClr val="5B6772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5B6772"/>
                </a:solidFill>
              </a:rPr>
              <a:t>2-year Associate-Degree</a:t>
            </a:r>
          </a:p>
          <a:p>
            <a:pPr marL="0" indent="0">
              <a:buNone/>
            </a:pPr>
            <a:r>
              <a:rPr lang="en-US" sz="3200">
                <a:solidFill>
                  <a:srgbClr val="5B6772"/>
                </a:solidFill>
              </a:rPr>
              <a:t>Graduate Rate</a:t>
            </a:r>
            <a:r>
              <a:rPr lang="en-US" sz="3200" dirty="0">
                <a:solidFill>
                  <a:srgbClr val="5B6772"/>
                </a:solidFill>
              </a:rPr>
              <a:t>:  </a:t>
            </a:r>
            <a:r>
              <a:rPr lang="en-US" sz="4700" b="1" dirty="0">
                <a:solidFill>
                  <a:srgbClr val="0535BB"/>
                </a:solidFill>
              </a:rPr>
              <a:t>85%</a:t>
            </a:r>
          </a:p>
          <a:p>
            <a:pPr marL="0" indent="0">
              <a:buNone/>
            </a:pPr>
            <a:endParaRPr lang="en-US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800" b="1" dirty="0">
              <a:solidFill>
                <a:srgbClr val="D81E00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5B6772"/>
              </a:solidFill>
            </a:endParaRPr>
          </a:p>
          <a:p>
            <a:pPr lvl="8"/>
            <a:endParaRPr lang="en-US" sz="1400" dirty="0">
              <a:solidFill>
                <a:srgbClr val="5B6772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rgbClr val="5B6772"/>
              </a:solidFill>
            </a:endParaRPr>
          </a:p>
          <a:p>
            <a:endParaRPr lang="en-US" sz="4400" dirty="0">
              <a:solidFill>
                <a:srgbClr val="5B677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5B6772"/>
              </a:solidFill>
            </a:endParaRPr>
          </a:p>
          <a:p>
            <a:pPr marL="0" lvl="0" indent="0">
              <a:buNone/>
            </a:pPr>
            <a:endParaRPr lang="de-DE" dirty="0"/>
          </a:p>
          <a:p>
            <a:pPr marL="155448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D81E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291" y="202649"/>
            <a:ext cx="10515600" cy="620867"/>
          </a:xfrm>
        </p:spPr>
        <p:txBody>
          <a:bodyPr/>
          <a:lstStyle/>
          <a:p>
            <a:r>
              <a:rPr lang="en-US" dirty="0"/>
              <a:t>LIFT Program at Perimeter College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3F5DC8-B37E-40EF-8886-88314F7900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512" y="1323975"/>
            <a:ext cx="5867400" cy="512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852" y="-128337"/>
            <a:ext cx="12741209" cy="7001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D8E50FE-2EBF-431E-909F-135F3FCB42BA}"/>
              </a:ext>
            </a:extLst>
          </p:cNvPr>
          <p:cNvSpPr/>
          <p:nvPr/>
        </p:nvSpPr>
        <p:spPr>
          <a:xfrm>
            <a:off x="387159" y="5562360"/>
            <a:ext cx="4732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http://success.gsu.edu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15AE06F-3FD1-4520-BF5A-E4C6DA5E4BD6}"/>
              </a:ext>
            </a:extLst>
          </p:cNvPr>
          <p:cNvSpPr/>
          <p:nvPr/>
        </p:nvSpPr>
        <p:spPr>
          <a:xfrm>
            <a:off x="7625163" y="5562359"/>
            <a:ext cx="3962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twitter: @</a:t>
            </a:r>
            <a:r>
              <a:rPr lang="en-US" sz="3200" b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tim_renick</a:t>
            </a:r>
            <a:endParaRPr lang="en-US" sz="3200" b="1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7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CDFD083-BBCB-4DD6-90FB-F2868A734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6016469" cy="6858001"/>
          </a:xfrm>
          <a:custGeom>
            <a:avLst/>
            <a:gdLst>
              <a:gd name="connsiteX0" fmla="*/ 0 w 6016489"/>
              <a:gd name="connsiteY0" fmla="*/ 0 h 6858001"/>
              <a:gd name="connsiteX1" fmla="*/ 6016489 w 6016489"/>
              <a:gd name="connsiteY1" fmla="*/ 0 h 6858001"/>
              <a:gd name="connsiteX2" fmla="*/ 6016489 w 6016489"/>
              <a:gd name="connsiteY2" fmla="*/ 3 h 6858001"/>
              <a:gd name="connsiteX3" fmla="*/ 4217356 w 6016489"/>
              <a:gd name="connsiteY3" fmla="*/ 3 h 6858001"/>
              <a:gd name="connsiteX4" fmla="*/ 4429187 w 6016489"/>
              <a:gd name="connsiteY4" fmla="*/ 675864 h 6858001"/>
              <a:gd name="connsiteX5" fmla="*/ 4426326 w 6016489"/>
              <a:gd name="connsiteY5" fmla="*/ 675864 h 6858001"/>
              <a:gd name="connsiteX6" fmla="*/ 5659819 w 6016489"/>
              <a:gd name="connsiteY6" fmla="*/ 4611414 h 6858001"/>
              <a:gd name="connsiteX7" fmla="*/ 3962482 w 6016489"/>
              <a:gd name="connsiteY7" fmla="*/ 6858000 h 6858001"/>
              <a:gd name="connsiteX8" fmla="*/ 6016489 w 6016489"/>
              <a:gd name="connsiteY8" fmla="*/ 6858000 h 6858001"/>
              <a:gd name="connsiteX9" fmla="*/ 6016489 w 6016489"/>
              <a:gd name="connsiteY9" fmla="*/ 6858001 h 6858001"/>
              <a:gd name="connsiteX10" fmla="*/ 0 w 6016489"/>
              <a:gd name="connsiteY10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21D178-2088-4EA3-A046-49042248E5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056" y="10"/>
            <a:ext cx="4831627" cy="452000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B5918D-F611-4D8C-9F31-D113F796FC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8531" y="-1"/>
            <a:ext cx="8123469" cy="6858000"/>
          </a:xfrm>
          <a:custGeom>
            <a:avLst/>
            <a:gdLst>
              <a:gd name="connsiteX0" fmla="*/ 5181344 w 8123469"/>
              <a:gd name="connsiteY0" fmla="*/ 0 h 6858000"/>
              <a:gd name="connsiteX1" fmla="*/ 8123469 w 8123469"/>
              <a:gd name="connsiteY1" fmla="*/ 0 h 6858000"/>
              <a:gd name="connsiteX2" fmla="*/ 8123469 w 8123469"/>
              <a:gd name="connsiteY2" fmla="*/ 6858000 h 6858000"/>
              <a:gd name="connsiteX3" fmla="*/ 0 w 812346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801412" y="6356350"/>
            <a:ext cx="15523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F113784-5F74-45F9-AF18-C3F72479ABD3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10" descr="Image result for auburn Ave pics"/>
          <p:cNvSpPr>
            <a:spLocks noChangeAspect="1" noChangeArrowheads="1"/>
          </p:cNvSpPr>
          <p:nvPr/>
        </p:nvSpPr>
        <p:spPr bwMode="auto">
          <a:xfrm>
            <a:off x="1633388" y="-101575"/>
            <a:ext cx="214313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32604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Rates by Race &amp; Ethnicity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45254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3397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0872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9015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25847" y="1508805"/>
            <a:ext cx="847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Where we were: </a:t>
            </a:r>
            <a:r>
              <a:rPr lang="en-US" sz="280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2003</a:t>
            </a:r>
            <a:endParaRPr lang="en-US" sz="2800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  <a:sym typeface="Verdana" pitchFamily="34" charset="0"/>
            </a:endParaRPr>
          </a:p>
        </p:txBody>
      </p:sp>
      <p:graphicFrame>
        <p:nvGraphicFramePr>
          <p:cNvPr id="18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1215157" y="2048354"/>
          <a:ext cx="9708654" cy="44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3918857" y="4572000"/>
            <a:ext cx="0" cy="424543"/>
          </a:xfrm>
          <a:prstGeom prst="line">
            <a:avLst/>
          </a:prstGeom>
          <a:ln>
            <a:solidFill>
              <a:srgbClr val="05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74228" y="4572000"/>
            <a:ext cx="0" cy="424543"/>
          </a:xfrm>
          <a:prstGeom prst="line">
            <a:avLst/>
          </a:prstGeom>
          <a:ln>
            <a:solidFill>
              <a:srgbClr val="5B6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180613" y="4572000"/>
            <a:ext cx="0" cy="62048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44783" y="505369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WHITE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0096" y="4965192"/>
            <a:ext cx="154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AFRICAN</a:t>
            </a: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AMERICAN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09936" y="514861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charset="0"/>
                <a:ea typeface="Century Gothic" charset="0"/>
                <a:cs typeface="Century Gothic" charset="0"/>
              </a:rPr>
              <a:t>HISPANIC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00039" y="1703154"/>
          <a:ext cx="7512874" cy="446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Demographics: Race &amp; Ethnicity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152" y="1794116"/>
            <a:ext cx="3483864" cy="43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05862" y="1825625"/>
          <a:ext cx="731037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Low-Income Students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272" y="1810634"/>
            <a:ext cx="3493063" cy="43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BBE4FF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entury Gothic" charset="0"/>
            <a:ea typeface="Century Gothic" charset="0"/>
            <a:cs typeface="Century Gothic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4686C6"/>
    </a:accent1>
    <a:accent2>
      <a:srgbClr val="333399"/>
    </a:accent2>
    <a:accent3>
      <a:srgbClr val="FFFFFF"/>
    </a:accent3>
    <a:accent4>
      <a:srgbClr val="000000"/>
    </a:accent4>
    <a:accent5>
      <a:srgbClr val="B0C3DF"/>
    </a:accent5>
    <a:accent6>
      <a:srgbClr val="2D2D8A"/>
    </a:accent6>
    <a:hlink>
      <a:srgbClr val="009999"/>
    </a:hlink>
    <a:folHlink>
      <a:srgbClr val="99CC00"/>
    </a:folHlink>
  </a:clrScheme>
  <a:fontScheme name="Default - Title Slide">
    <a:majorFont>
      <a:latin typeface="Tahoma"/>
      <a:ea typeface="ヒラギノ角ゴ ProN W3"/>
      <a:cs typeface="ヒラギノ角ゴ ProN W3"/>
    </a:majorFont>
    <a:minorFont>
      <a:latin typeface="Arial"/>
      <a:ea typeface="ヒラギノ角ゴ ProN W3"/>
      <a:cs typeface="ヒラギノ角ゴ ProN W3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DC4691BF00A443899034738234036697" version="1.0.0">
  <systemFields>
    <field name="Objective-Id">
      <value order="0">A1457380</value>
    </field>
    <field name="Objective-Title">
      <value order="0">2 Oritetanga Conference Keynote -Tim Renick</value>
    </field>
    <field name="Objective-Description">
      <value order="0"/>
    </field>
    <field name="Objective-CreationStamp">
      <value order="0">2019-08-06T21:07:59Z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2019-08-12T21:59:45Z</value>
    </field>
    <field name="Objective-Owner">
      <value order="0">Lisa Eames</value>
    </field>
    <field name="Objective-Path">
      <value order="0">Objective Global Folder:TEC Global Folder:Career Development:Deliveries:Products and Services:Products and Events:Events:Oritetanga Event:Presentations from conference</value>
    </field>
    <field name="Objective-Parent">
      <value order="0">Presentations from conference</value>
    </field>
    <field name="Objective-State">
      <value order="0">Being Drafted</value>
    </field>
    <field name="Objective-VersionId">
      <value order="0">vA3226361</value>
    </field>
    <field name="Objective-Version">
      <value order="0">0.1</value>
    </field>
    <field name="Objective-VersionNumber">
      <value order="0">1</value>
    </field>
    <field name="Objective-VersionComment">
      <value order="0"/>
    </field>
    <field name="Objective-FileNumber">
      <value order="0">qA124798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Fund Name">
        <value order="0"/>
      </field>
      <field name="Objective-Sub Sector">
        <value order="0"/>
      </field>
      <field name="Objective-Reference">
        <value order="0"/>
      </field>
      <field name="Objective-Financial Year">
        <value order="0"/>
      </field>
      <field name="Objective-EDUMIS Number">
        <value order="0"/>
      </field>
      <field name="Objective-Action">
        <value order="0"/>
      </field>
      <field name="Objective-Calendar Year">
        <value order="0"/>
      </field>
      <field name="Objective-Date">
        <value order="0"/>
      </field>
      <field name="Objective-Responsible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85749</TotalTime>
  <Words>1375</Words>
  <Application>Microsoft Office PowerPoint</Application>
  <PresentationFormat>Widescreen</PresentationFormat>
  <Paragraphs>508</Paragraphs>
  <Slides>59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ＭＳ Ｐゴシック</vt:lpstr>
      <vt:lpstr>Arial</vt:lpstr>
      <vt:lpstr>Calibri</vt:lpstr>
      <vt:lpstr>Calibri Light</vt:lpstr>
      <vt:lpstr>Century</vt:lpstr>
      <vt:lpstr>Century Gothic</vt:lpstr>
      <vt:lpstr>Gill Sans</vt:lpstr>
      <vt:lpstr>Gill Sans MT</vt:lpstr>
      <vt:lpstr>Helvetica</vt:lpstr>
      <vt:lpstr>Helvetica Light</vt:lpstr>
      <vt:lpstr>Symbol</vt:lpstr>
      <vt:lpstr>Times New Roman</vt:lpstr>
      <vt:lpstr>Verdana</vt:lpstr>
      <vt:lpstr>Office Theme</vt:lpstr>
      <vt:lpstr>PowerPoint Presentation</vt:lpstr>
      <vt:lpstr>The Challenge in Front of Us</vt:lpstr>
      <vt:lpstr>Changing Demographics</vt:lpstr>
      <vt:lpstr>PowerPoint Presentation</vt:lpstr>
      <vt:lpstr>PowerPoint Presentation</vt:lpstr>
      <vt:lpstr>PowerPoint Presentation</vt:lpstr>
      <vt:lpstr>Graduation Rates by Race &amp; Ethnicity</vt:lpstr>
      <vt:lpstr>Changing Demographics: Race &amp; Ethnicity</vt:lpstr>
      <vt:lpstr>Low-Income Students</vt:lpstr>
      <vt:lpstr>PowerPoint Presentation</vt:lpstr>
      <vt:lpstr>PowerPoint Presentation</vt:lpstr>
      <vt:lpstr>PowerPoint Presentation</vt:lpstr>
      <vt:lpstr>PowerPoint Presentation</vt:lpstr>
      <vt:lpstr>Summer Melt</vt:lpstr>
      <vt:lpstr>The Hidden Obstacles to Enrollment</vt:lpstr>
      <vt:lpstr>Personalized Interactions Before Enrollment     Source: EAB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Overwhelming Choices</vt:lpstr>
      <vt:lpstr>Freshman Learning Communities &amp; Meta Majors</vt:lpstr>
      <vt:lpstr>PowerPoint Presentation</vt:lpstr>
      <vt:lpstr>Academic Guides with Live Job Data</vt:lpstr>
      <vt:lpstr>PowerPoint Presentation</vt:lpstr>
      <vt:lpstr>PowerPoint Presentation</vt:lpstr>
      <vt:lpstr>My GSU Experience</vt:lpstr>
      <vt:lpstr>Meetings of Pre-Seniors with Career Counselors </vt:lpstr>
      <vt:lpstr>PowerPoint Presentation</vt:lpstr>
      <vt:lpstr>PowerPoint Presentation</vt:lpstr>
      <vt:lpstr>Strengthening Math Pathways</vt:lpstr>
      <vt:lpstr>Adaptive Learning at Scale</vt:lpstr>
      <vt:lpstr>Eliminating Bottlenecks: Peer Tutors</vt:lpstr>
      <vt:lpstr>PowerPoint Presentation</vt:lpstr>
      <vt:lpstr>PowerPoint Presentation</vt:lpstr>
      <vt:lpstr>Who were we dropping  </vt:lpstr>
      <vt:lpstr>Panther Retention Grants  </vt:lpstr>
      <vt:lpstr>PowerPoint Presentation</vt:lpstr>
      <vt:lpstr>PowerPoint Presentation</vt:lpstr>
      <vt:lpstr>Advisement: GPS Advising</vt:lpstr>
      <vt:lpstr>Registration Tracking and Academic Maps</vt:lpstr>
      <vt:lpstr>Performance in ‘Marker’ Courses</vt:lpstr>
      <vt:lpstr>PowerPoint Presentation</vt:lpstr>
      <vt:lpstr>Results: Increased Retention</vt:lpstr>
      <vt:lpstr>Results: Decline in Time to Degree</vt:lpstr>
      <vt:lpstr>PowerPoint Presentation</vt:lpstr>
      <vt:lpstr>PowerPoint Presentation</vt:lpstr>
      <vt:lpstr>PowerPoint Presentation</vt:lpstr>
      <vt:lpstr>Overwhelming Choices</vt:lpstr>
      <vt:lpstr>Overwhelming Choices</vt:lpstr>
      <vt:lpstr>Growing Recognition</vt:lpstr>
      <vt:lpstr>The Cost of Inaction</vt:lpstr>
      <vt:lpstr>Georgia State Undergraduate Degrees Awarded</vt:lpstr>
      <vt:lpstr>Bachelor’s Degrees Awarded Annually</vt:lpstr>
      <vt:lpstr>Graduation Rates by Race &amp; Ethnicity</vt:lpstr>
      <vt:lpstr>#1 in Degrees Conferred to African Americans</vt:lpstr>
      <vt:lpstr>LIFT Program at Perimeter College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James Fluker</cp:lastModifiedBy>
  <cp:revision>731</cp:revision>
  <cp:lastPrinted>2018-12-04T14:43:53Z</cp:lastPrinted>
  <dcterms:created xsi:type="dcterms:W3CDTF">2016-06-21T19:07:53Z</dcterms:created>
  <dcterms:modified xsi:type="dcterms:W3CDTF">2019-09-11T02:41:53Z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A1457380</vt:lpwstr>
  </property>
  <property fmtid="{D5CDD505-2E9C-101B-9397-08002B2CF9AE}" pid="4" name="Objective-Title">
    <vt:lpwstr>2 Oritetanga Conference Keynote -Tim Renick</vt:lpwstr>
  </property>
  <property fmtid="{D5CDD505-2E9C-101B-9397-08002B2CF9AE}" pid="5" name="Objective-Description">
    <vt:lpwstr/>
  </property>
  <property fmtid="{D5CDD505-2E9C-101B-9397-08002B2CF9AE}" pid="6" name="Objective-CreationStamp">
    <vt:filetime>2019-08-12T21:59:42Z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2019-08-12T22:00:29Z</vt:filetime>
  </property>
  <property fmtid="{D5CDD505-2E9C-101B-9397-08002B2CF9AE}" pid="11" name="Objective-Owner">
    <vt:lpwstr>Lisa Eames</vt:lpwstr>
  </property>
  <property fmtid="{D5CDD505-2E9C-101B-9397-08002B2CF9AE}" pid="12" name="Objective-Path">
    <vt:lpwstr>Objective Global Folder:TEC Global Folder:Career Development:Deliveries:Products and Services:Products and Events:Events:Oritetanga Event:Presentations from conference:</vt:lpwstr>
  </property>
  <property fmtid="{D5CDD505-2E9C-101B-9397-08002B2CF9AE}" pid="13" name="Objective-Parent">
    <vt:lpwstr>Presentations from conference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vA3226361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none]</vt:lpwstr>
  </property>
  <property fmtid="{D5CDD505-2E9C-101B-9397-08002B2CF9AE}" pid="21" name="Objective-Caveats">
    <vt:lpwstr/>
  </property>
  <property fmtid="{D5CDD505-2E9C-101B-9397-08002B2CF9AE}" pid="22" name="Objective-Fund Name">
    <vt:lpwstr/>
  </property>
  <property fmtid="{D5CDD505-2E9C-101B-9397-08002B2CF9AE}" pid="23" name="Objective-Sub Sector">
    <vt:lpwstr/>
  </property>
  <property fmtid="{D5CDD505-2E9C-101B-9397-08002B2CF9AE}" pid="24" name="Objective-Reference">
    <vt:lpwstr/>
  </property>
  <property fmtid="{D5CDD505-2E9C-101B-9397-08002B2CF9AE}" pid="25" name="Objective-Financial Year">
    <vt:lpwstr/>
  </property>
  <property fmtid="{D5CDD505-2E9C-101B-9397-08002B2CF9AE}" pid="26" name="Objective-EDUMIS Number">
    <vt:lpwstr/>
  </property>
  <property fmtid="{D5CDD505-2E9C-101B-9397-08002B2CF9AE}" pid="27" name="Objective-Action">
    <vt:lpwstr/>
  </property>
  <property fmtid="{D5CDD505-2E9C-101B-9397-08002B2CF9AE}" pid="28" name="Objective-Calendar Year">
    <vt:lpwstr/>
  </property>
  <property fmtid="{D5CDD505-2E9C-101B-9397-08002B2CF9AE}" pid="29" name="Objective-Date">
    <vt:lpwstr/>
  </property>
  <property fmtid="{D5CDD505-2E9C-101B-9397-08002B2CF9AE}" pid="30" name="Objective-Responsible">
    <vt:lpwstr/>
  </property>
  <property fmtid="{D5CDD505-2E9C-101B-9397-08002B2CF9AE}" pid="31" name="Objective-Comment">
    <vt:lpwstr/>
  </property>
  <property fmtid="{D5CDD505-2E9C-101B-9397-08002B2CF9AE}" pid="32" name="Objective-Reference [system]">
    <vt:lpwstr/>
  </property>
  <property fmtid="{D5CDD505-2E9C-101B-9397-08002B2CF9AE}" pid="33" name="Objective-Date [system]">
    <vt:lpwstr/>
  </property>
  <property fmtid="{D5CDD505-2E9C-101B-9397-08002B2CF9AE}" pid="34" name="Objective-Action [system]">
    <vt:lpwstr/>
  </property>
  <property fmtid="{D5CDD505-2E9C-101B-9397-08002B2CF9AE}" pid="35" name="Objective-Responsible [system]">
    <vt:lpwstr/>
  </property>
  <property fmtid="{D5CDD505-2E9C-101B-9397-08002B2CF9AE}" pid="36" name="Objective-Financial Year [system]">
    <vt:lpwstr/>
  </property>
  <property fmtid="{D5CDD505-2E9C-101B-9397-08002B2CF9AE}" pid="37" name="Objective-Calendar Year [system]">
    <vt:lpwstr/>
  </property>
  <property fmtid="{D5CDD505-2E9C-101B-9397-08002B2CF9AE}" pid="38" name="Objective-EDUMIS Number [system]">
    <vt:lpwstr/>
  </property>
  <property fmtid="{D5CDD505-2E9C-101B-9397-08002B2CF9AE}" pid="39" name="Objective-Sub Sector [system]">
    <vt:lpwstr/>
  </property>
  <property fmtid="{D5CDD505-2E9C-101B-9397-08002B2CF9AE}" pid="40" name="Objective-Fund Name [system]">
    <vt:lpwstr/>
  </property>
</Properties>
</file>