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73" r:id="rId3"/>
    <p:sldId id="281" r:id="rId4"/>
    <p:sldId id="274" r:id="rId5"/>
    <p:sldId id="295" r:id="rId6"/>
    <p:sldId id="296" r:id="rId7"/>
    <p:sldId id="297" r:id="rId8"/>
    <p:sldId id="298" r:id="rId9"/>
    <p:sldId id="309" r:id="rId10"/>
    <p:sldId id="299" r:id="rId11"/>
    <p:sldId id="300" r:id="rId12"/>
    <p:sldId id="308" r:id="rId13"/>
    <p:sldId id="301" r:id="rId14"/>
    <p:sldId id="307" r:id="rId15"/>
    <p:sldId id="305" r:id="rId16"/>
    <p:sldId id="304" r:id="rId17"/>
    <p:sldId id="290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857BD2E-DE4F-4972-AC87-BB2D1ECE774D}">
          <p14:sldIdLst>
            <p14:sldId id="273"/>
            <p14:sldId id="281"/>
            <p14:sldId id="274"/>
            <p14:sldId id="295"/>
            <p14:sldId id="296"/>
            <p14:sldId id="297"/>
            <p14:sldId id="298"/>
            <p14:sldId id="309"/>
            <p14:sldId id="299"/>
            <p14:sldId id="300"/>
            <p14:sldId id="308"/>
            <p14:sldId id="301"/>
            <p14:sldId id="307"/>
            <p14:sldId id="305"/>
            <p14:sldId id="304"/>
            <p14:sldId id="290"/>
          </p14:sldIdLst>
        </p14:section>
        <p14:section name="Untitled Section" id="{5D961AC4-6B9A-4B1F-B911-DC614C9BFBA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9530"/>
    <p:restoredTop sz="94571"/>
  </p:normalViewPr>
  <p:slideViewPr>
    <p:cSldViewPr snapToGrid="0" snapToObjects="1">
      <p:cViewPr varScale="1">
        <p:scale>
          <a:sx n="44" d="100"/>
          <a:sy n="44" d="100"/>
        </p:scale>
        <p:origin x="91" y="24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8" /><Relationship Type="http://schemas.openxmlformats.org/officeDocument/2006/relationships/slide" Target="slides/slide11.xml" Id="rId13" /><Relationship Type="http://schemas.openxmlformats.org/officeDocument/2006/relationships/slide" Target="slides/slide16.xml" Id="rId18" /><Relationship Type="http://schemas.openxmlformats.org/officeDocument/2006/relationships/slide" Target="slides/slide1.xml" Id="rId3" /><Relationship Type="http://schemas.openxmlformats.org/officeDocument/2006/relationships/presProps" Target="presProps.xml" Id="rId21" /><Relationship Type="http://schemas.openxmlformats.org/officeDocument/2006/relationships/slide" Target="slides/slide5.xml" Id="rId7" /><Relationship Type="http://schemas.openxmlformats.org/officeDocument/2006/relationships/slide" Target="slides/slide10.xml" Id="rId12" /><Relationship Type="http://schemas.openxmlformats.org/officeDocument/2006/relationships/slide" Target="slides/slide15.xml" Id="rId17" /><Relationship Type="http://schemas.openxmlformats.org/officeDocument/2006/relationships/slideMaster" Target="slideMasters/slideMaster1.xml" Id="rId2" /><Relationship Type="http://schemas.openxmlformats.org/officeDocument/2006/relationships/slide" Target="slides/slide14.xml" Id="rId16" /><Relationship Type="http://schemas.openxmlformats.org/officeDocument/2006/relationships/handoutMaster" Target="handoutMasters/handoutMaster1.xml" Id="rId20" /><Relationship Type="http://schemas.openxmlformats.org/officeDocument/2006/relationships/slide" Target="slides/slide4.xml" Id="rId6" /><Relationship Type="http://schemas.openxmlformats.org/officeDocument/2006/relationships/slide" Target="slides/slide9.xml" Id="rId11" /><Relationship Type="http://schemas.openxmlformats.org/officeDocument/2006/relationships/tableStyles" Target="tableStyles.xml" Id="rId24" /><Relationship Type="http://schemas.openxmlformats.org/officeDocument/2006/relationships/slide" Target="slides/slide3.xml" Id="rId5" /><Relationship Type="http://schemas.openxmlformats.org/officeDocument/2006/relationships/slide" Target="slides/slide13.xml" Id="rId15" /><Relationship Type="http://schemas.openxmlformats.org/officeDocument/2006/relationships/theme" Target="theme/theme1.xml" Id="rId23" /><Relationship Type="http://schemas.openxmlformats.org/officeDocument/2006/relationships/slide" Target="slides/slide8.xml" Id="rId10" /><Relationship Type="http://schemas.openxmlformats.org/officeDocument/2006/relationships/notesMaster" Target="notesMasters/notesMaster1.xml" Id="rId19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slide" Target="slides/slide12.xml" Id="rId14" /><Relationship Type="http://schemas.openxmlformats.org/officeDocument/2006/relationships/viewProps" Target="viewProps.xml" Id="rId22" /><Relationship Type="http://schemas.openxmlformats.org/officeDocument/2006/relationships/customXml" Target="/customXML/item2.xml" Id="R5ae0dcf2be0947f7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94A95-D3E0-2A42-B0C6-9BA9718AC46F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E8AEF-2D2A-974D-B870-F023C324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21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CE198-2792-4A5C-B80D-62B6136D448E}" type="datetimeFigureOut">
              <a:rPr lang="en-NZ" smtClean="0"/>
              <a:t>5/08/2019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F6D7B-4F8B-4428-ACFA-139ECF2B37D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0046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F6D7B-4F8B-4428-ACFA-139ECF2B37D9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9241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30906"/>
            <a:ext cx="10363200" cy="1470025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8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1FCE-A578-A740-8A3B-C3EAE33C9F8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13351FF-7AAD-9D47-BBC7-23AAC4E56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6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1FCE-A578-A740-8A3B-C3EAE33C9F8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13351FF-7AAD-9D47-BBC7-23AAC4E56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43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1FCE-A578-A740-8A3B-C3EAE33C9F8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13351FF-7AAD-9D47-BBC7-23AAC4E56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66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1FCE-A578-A740-8A3B-C3EAE33C9F8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13351FF-7AAD-9D47-BBC7-23AAC4E56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19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1FCE-A578-A740-8A3B-C3EAE33C9F8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13351FF-7AAD-9D47-BBC7-23AAC4E56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82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1FCE-A578-A740-8A3B-C3EAE33C9F8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13351FF-7AAD-9D47-BBC7-23AAC4E56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05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1FCE-A578-A740-8A3B-C3EAE33C9F8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13351FF-7AAD-9D47-BBC7-23AAC4E56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27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1FCE-A578-A740-8A3B-C3EAE33C9F8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13351FF-7AAD-9D47-BBC7-23AAC4E56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30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1FCE-A578-A740-8A3B-C3EAE33C9F8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13351FF-7AAD-9D47-BBC7-23AAC4E56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9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30906"/>
            <a:ext cx="10363200" cy="1470025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30906"/>
            <a:ext cx="10363200" cy="1470025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20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30906"/>
            <a:ext cx="10363200" cy="1470025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6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30906"/>
            <a:ext cx="10363200" cy="1470025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3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30906"/>
            <a:ext cx="10363200" cy="1470025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6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30906"/>
            <a:ext cx="10363200" cy="1470025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7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1FCE-A578-A740-8A3B-C3EAE33C9F8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7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1FCE-A578-A740-8A3B-C3EAE33C9F8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8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11FCE-A578-A740-8A3B-C3EAE33C9F8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0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2" r:id="rId5"/>
    <p:sldLayoutId id="2147483671" r:id="rId6"/>
    <p:sldLayoutId id="2147483673" r:id="rId7"/>
    <p:sldLayoutId id="2147483650" r:id="rId8"/>
    <p:sldLayoutId id="2147483674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95" y="152719"/>
            <a:ext cx="8229600" cy="161952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mi-NZ" dirty="0"/>
              <a:t>Once Left Behind, Now Well Ahead </a:t>
            </a:r>
            <a:br>
              <a:rPr lang="mi-NZ" dirty="0"/>
            </a:br>
            <a:r>
              <a:rPr lang="mi-NZ" sz="3100" dirty="0"/>
              <a:t>TEC Oritetanga Learner Success Conference</a:t>
            </a:r>
            <a:r>
              <a:rPr lang="mi-NZ" dirty="0"/>
              <a:t/>
            </a:r>
            <a:br>
              <a:rPr lang="mi-NZ" dirty="0"/>
            </a:br>
            <a:r>
              <a:rPr lang="mi-NZ" sz="2700" dirty="0"/>
              <a:t>6-7 August 2019</a:t>
            </a:r>
            <a:br>
              <a:rPr lang="mi-NZ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327905"/>
            <a:ext cx="4126992" cy="12371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mi-NZ" sz="1800" b="1" dirty="0"/>
              <a:t>Dr Stuart Middleton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mi-NZ" sz="1800" b="1" dirty="0"/>
              <a:t>Specialist Advisor to the Chief Executive</a:t>
            </a:r>
          </a:p>
          <a:p>
            <a:pPr marL="0" indent="0">
              <a:spcBef>
                <a:spcPts val="0"/>
              </a:spcBef>
              <a:buNone/>
            </a:pPr>
            <a:r>
              <a:rPr lang="mi-NZ" sz="1800" b="1" dirty="0"/>
              <a:t>Manukau Insitute of Technology</a:t>
            </a:r>
          </a:p>
          <a:p>
            <a:pPr marL="0" indent="0">
              <a:spcBef>
                <a:spcPts val="0"/>
              </a:spcBef>
              <a:buNone/>
            </a:pPr>
            <a:r>
              <a:rPr lang="mi-NZ" sz="1800" b="1" dirty="0"/>
              <a:t>New Zealand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88475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93519"/>
          </a:xfrm>
        </p:spPr>
        <p:txBody>
          <a:bodyPr>
            <a:normAutofit/>
          </a:bodyPr>
          <a:lstStyle/>
          <a:p>
            <a:r>
              <a:rPr lang="mi-NZ" b="1" dirty="0">
                <a:solidFill>
                  <a:srgbClr val="FF0000"/>
                </a:solidFill>
              </a:rPr>
              <a:t>	</a:t>
            </a:r>
            <a:r>
              <a:rPr lang="mi-NZ" sz="3200" b="1" dirty="0">
                <a:solidFill>
                  <a:srgbClr val="FF0000"/>
                </a:solidFill>
              </a:rPr>
              <a:t>Who were the students? 2010 – 2016</a:t>
            </a:r>
            <a:br>
              <a:rPr lang="mi-NZ" sz="3200" b="1" dirty="0">
                <a:solidFill>
                  <a:srgbClr val="FF0000"/>
                </a:solidFill>
              </a:rPr>
            </a:br>
            <a:r>
              <a:rPr lang="mi-NZ" sz="3200" b="1" dirty="0">
                <a:solidFill>
                  <a:srgbClr val="FF0000"/>
                </a:solidFill>
              </a:rPr>
              <a:t>						</a:t>
            </a:r>
            <a:r>
              <a:rPr lang="mi-NZ" sz="2800" b="1" dirty="0">
                <a:solidFill>
                  <a:srgbClr val="FF0000"/>
                </a:solidFill>
              </a:rPr>
              <a:t>(n  = 916)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871472" y="1768158"/>
            <a:ext cx="8229600" cy="5089843"/>
          </a:xfrm>
        </p:spPr>
        <p:txBody>
          <a:bodyPr/>
          <a:lstStyle/>
          <a:p>
            <a:r>
              <a:rPr lang="mi-NZ" b="1" dirty="0">
                <a:solidFill>
                  <a:srgbClr val="FF0000"/>
                </a:solidFill>
              </a:rPr>
              <a:t>GENDER		</a:t>
            </a:r>
            <a:r>
              <a:rPr lang="mi-NZ" b="1" dirty="0"/>
              <a:t>Male</a:t>
            </a:r>
            <a:r>
              <a:rPr lang="mi-NZ" b="1" dirty="0">
                <a:solidFill>
                  <a:srgbClr val="FF0000"/>
                </a:solidFill>
              </a:rPr>
              <a:t>			</a:t>
            </a:r>
            <a:r>
              <a:rPr lang="mi-NZ" b="1" dirty="0"/>
              <a:t>60.10%</a:t>
            </a:r>
          </a:p>
          <a:p>
            <a:pPr marL="0" indent="0">
              <a:buNone/>
            </a:pPr>
            <a:r>
              <a:rPr lang="mi-NZ" b="1" dirty="0">
                <a:solidFill>
                  <a:srgbClr val="FF0000"/>
                </a:solidFill>
              </a:rPr>
              <a:t>					</a:t>
            </a:r>
            <a:r>
              <a:rPr lang="mi-NZ" b="1" dirty="0"/>
              <a:t>Female		39.90% </a:t>
            </a:r>
          </a:p>
          <a:p>
            <a:pPr marL="0" indent="0">
              <a:buNone/>
            </a:pPr>
            <a:endParaRPr lang="mi-NZ" b="1" dirty="0"/>
          </a:p>
          <a:p>
            <a:r>
              <a:rPr lang="mi-NZ" b="1" dirty="0">
                <a:solidFill>
                  <a:srgbClr val="FF0000"/>
                </a:solidFill>
              </a:rPr>
              <a:t>ETHNICITY</a:t>
            </a:r>
            <a:r>
              <a:rPr lang="mi-NZ" b="1" dirty="0"/>
              <a:t>		NZ Maori		44.60%</a:t>
            </a:r>
          </a:p>
          <a:p>
            <a:pPr marL="0" indent="0">
              <a:buNone/>
            </a:pPr>
            <a:r>
              <a:rPr lang="mi-NZ" b="1" dirty="0"/>
              <a:t>					NZ Pakeha		24.10%</a:t>
            </a:r>
          </a:p>
          <a:p>
            <a:pPr marL="0" indent="0">
              <a:buNone/>
            </a:pPr>
            <a:r>
              <a:rPr lang="mi-NZ" b="1" dirty="0"/>
              <a:t>					Pasifika		26.80%</a:t>
            </a:r>
          </a:p>
          <a:p>
            <a:pPr marL="0" indent="0">
              <a:buNone/>
            </a:pPr>
            <a:r>
              <a:rPr lang="mi-NZ" b="1" dirty="0"/>
              <a:t>					Other			  4.40%</a:t>
            </a:r>
          </a:p>
          <a:p>
            <a:pPr marL="0" indent="0">
              <a:buNone/>
            </a:pPr>
            <a:endParaRPr lang="mi-NZ" dirty="0"/>
          </a:p>
          <a:p>
            <a:r>
              <a:rPr lang="mi-NZ" b="1" dirty="0">
                <a:solidFill>
                  <a:srgbClr val="FF0000"/>
                </a:solidFill>
              </a:rPr>
              <a:t>SCHOOLS		</a:t>
            </a:r>
            <a:r>
              <a:rPr lang="mi-NZ" b="1" dirty="0"/>
              <a:t>Decile 1 – 3		71.40%</a:t>
            </a:r>
          </a:p>
          <a:p>
            <a:pPr marL="0" indent="0">
              <a:buNone/>
            </a:pPr>
            <a:r>
              <a:rPr lang="mi-NZ" b="1" dirty="0"/>
              <a:t>					Decile 4 – 7		15.50%</a:t>
            </a:r>
          </a:p>
          <a:p>
            <a:pPr marL="0" indent="0">
              <a:buNone/>
            </a:pPr>
            <a:r>
              <a:rPr lang="mi-NZ" b="1" dirty="0"/>
              <a:t>					Decile 8 - 10		12.20%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466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620" y="685801"/>
            <a:ext cx="7734970" cy="4898065"/>
          </a:xfrm>
        </p:spPr>
      </p:pic>
    </p:spTree>
    <p:extLst>
      <p:ext uri="{BB962C8B-B14F-4D97-AF65-F5344CB8AC3E}">
        <p14:creationId xmlns:p14="http://schemas.microsoft.com/office/powerpoint/2010/main" val="1164690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64146"/>
          </a:xfrm>
        </p:spPr>
        <p:txBody>
          <a:bodyPr>
            <a:normAutofit/>
          </a:bodyPr>
          <a:lstStyle/>
          <a:p>
            <a:r>
              <a:rPr lang="mi-NZ" b="1" dirty="0">
                <a:solidFill>
                  <a:srgbClr val="FF0000"/>
                </a:solidFill>
              </a:rPr>
              <a:t>	</a:t>
            </a:r>
            <a:r>
              <a:rPr lang="mi-NZ" sz="3200" b="1" dirty="0">
                <a:solidFill>
                  <a:srgbClr val="FF0000"/>
                </a:solidFill>
              </a:rPr>
              <a:t>Student Success 2010 - 2016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981200" y="1353313"/>
            <a:ext cx="8229600" cy="5089843"/>
          </a:xfrm>
        </p:spPr>
        <p:txBody>
          <a:bodyPr/>
          <a:lstStyle/>
          <a:p>
            <a:pPr marL="0" indent="0">
              <a:buNone/>
            </a:pPr>
            <a:endParaRPr lang="mi-NZ" dirty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942483"/>
              </p:ext>
            </p:extLst>
          </p:nvPr>
        </p:nvGraphicFramePr>
        <p:xfrm>
          <a:off x="2353056" y="1048512"/>
          <a:ext cx="7749336" cy="531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7740">
                <a:tc gridSpan="4">
                  <a:txBody>
                    <a:bodyPr/>
                    <a:lstStyle/>
                    <a:p>
                      <a:pPr algn="l"/>
                      <a:r>
                        <a:rPr lang="mi-NZ" dirty="0">
                          <a:solidFill>
                            <a:schemeClr val="tx1"/>
                          </a:solidFill>
                        </a:rPr>
                        <a:t>			</a:t>
                      </a:r>
                      <a:r>
                        <a:rPr lang="mi-NZ" sz="2000" dirty="0">
                          <a:solidFill>
                            <a:srgbClr val="0070C0"/>
                          </a:solidFill>
                        </a:rPr>
                        <a:t>Characterised as failures at Year 10.......</a:t>
                      </a:r>
                      <a:endParaRPr lang="mi-NZ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i-NZ" sz="1600" b="1" dirty="0"/>
                        <a:t>Qual.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i-NZ" sz="1600" b="1" dirty="0"/>
                        <a:t>NZQF</a:t>
                      </a:r>
                      <a:r>
                        <a:rPr lang="mi-NZ" sz="1600" b="1" baseline="0" dirty="0"/>
                        <a:t> Level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i-NZ" sz="1600" b="1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584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i-NZ" b="1" dirty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i-NZ" b="1" dirty="0"/>
                        <a:t>67.0%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i-NZ" sz="2000" b="1" dirty="0"/>
                        <a:t>NCEA</a:t>
                      </a:r>
                      <a:endParaRPr lang="en-US" sz="2000" b="1" dirty="0"/>
                    </a:p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i-NZ" b="1" dirty="0"/>
                        <a:t>2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i-NZ" b="1" dirty="0"/>
                        <a:t>30.0%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i-NZ" b="1" dirty="0"/>
                        <a:t>3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i-NZ" b="1" dirty="0"/>
                        <a:t>  2.0%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i-NZ" b="1" dirty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i-NZ" b="1" dirty="0"/>
                        <a:t>2.0%   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i-NZ" b="1" dirty="0"/>
                        <a:t>69%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i-NZ" b="1" dirty="0"/>
                        <a:t>2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i-NZ" b="1" dirty="0"/>
                        <a:t>31.0%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i-NZ" b="1" dirty="0"/>
                        <a:t>62%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i-NZ" sz="2000" b="1" dirty="0"/>
                        <a:t>NZQF / MIT</a:t>
                      </a:r>
                      <a:endParaRPr lang="en-US" sz="2000" b="1" dirty="0"/>
                    </a:p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i-NZ" b="1" dirty="0"/>
                        <a:t>3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i-NZ" b="1" dirty="0"/>
                        <a:t>27.0%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i-NZ" b="1" dirty="0"/>
                        <a:t>29%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i-NZ" b="1" dirty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i-NZ" b="1" dirty="0"/>
                        <a:t>18.0%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i-NZ" b="1" dirty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i-NZ" b="1" dirty="0"/>
                        <a:t>10.0%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i-NZ" b="1" dirty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i-NZ" b="1" dirty="0"/>
                        <a:t>  3.0%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i-NZ" b="1" dirty="0"/>
                        <a:t>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i-NZ" b="1" dirty="0"/>
                        <a:t>  6.0%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48324" y="1514697"/>
            <a:ext cx="391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66D3D4C7-7F93-4D52-A56D-14578B498DB8}"/>
              </a:ext>
            </a:extLst>
          </p:cNvPr>
          <p:cNvSpPr/>
          <p:nvPr/>
        </p:nvSpPr>
        <p:spPr>
          <a:xfrm>
            <a:off x="3721884" y="2036191"/>
            <a:ext cx="620754" cy="1046375"/>
          </a:xfrm>
          <a:prstGeom prst="rightBrace">
            <a:avLst>
              <a:gd name="adj1" fmla="val 17445"/>
              <a:gd name="adj2" fmla="val 50000"/>
            </a:avLst>
          </a:prstGeom>
          <a:noFill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82E9CEF9-22A1-4749-8817-A3CB73F7C0C2}"/>
              </a:ext>
            </a:extLst>
          </p:cNvPr>
          <p:cNvSpPr/>
          <p:nvPr/>
        </p:nvSpPr>
        <p:spPr>
          <a:xfrm>
            <a:off x="3721884" y="3387365"/>
            <a:ext cx="620754" cy="2977351"/>
          </a:xfrm>
          <a:prstGeom prst="rightBrace">
            <a:avLst>
              <a:gd name="adj1" fmla="val 50854"/>
              <a:gd name="adj2" fmla="val 50000"/>
            </a:avLst>
          </a:prstGeom>
          <a:noFill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19313305-073F-4DF2-961C-17CA914B7034}"/>
              </a:ext>
            </a:extLst>
          </p:cNvPr>
          <p:cNvSpPr/>
          <p:nvPr/>
        </p:nvSpPr>
        <p:spPr>
          <a:xfrm>
            <a:off x="8292155" y="3515065"/>
            <a:ext cx="620754" cy="2860718"/>
          </a:xfrm>
          <a:prstGeom prst="rightBrace">
            <a:avLst>
              <a:gd name="adj1" fmla="val 50854"/>
              <a:gd name="adj2" fmla="val 50052"/>
            </a:avLst>
          </a:prstGeom>
          <a:noFill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D676EE0D-02DF-4638-80BC-41FE9716DD3D}"/>
              </a:ext>
            </a:extLst>
          </p:cNvPr>
          <p:cNvSpPr/>
          <p:nvPr/>
        </p:nvSpPr>
        <p:spPr>
          <a:xfrm>
            <a:off x="8290560" y="2307305"/>
            <a:ext cx="620754" cy="1046375"/>
          </a:xfrm>
          <a:prstGeom prst="rightBrace">
            <a:avLst>
              <a:gd name="adj1" fmla="val 17445"/>
              <a:gd name="adj2" fmla="val 50000"/>
            </a:avLst>
          </a:prstGeom>
          <a:noFill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D5818-A96B-4237-B897-78A2E49B79A3}"/>
              </a:ext>
            </a:extLst>
          </p:cNvPr>
          <p:cNvSpPr txBox="1"/>
          <p:nvPr/>
        </p:nvSpPr>
        <p:spPr>
          <a:xfrm>
            <a:off x="2617510" y="6378623"/>
            <a:ext cx="5769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2000" b="1" dirty="0">
                <a:solidFill>
                  <a:srgbClr val="0070C0"/>
                </a:solidFill>
              </a:rPr>
              <a:t>....... acknowledged as successes 4-5-6 year later.</a:t>
            </a:r>
            <a:endParaRPr lang="en-NZ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74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9"/>
            <a:ext cx="8229600" cy="794745"/>
          </a:xfrm>
        </p:spPr>
        <p:txBody>
          <a:bodyPr>
            <a:normAutofit/>
          </a:bodyPr>
          <a:lstStyle/>
          <a:p>
            <a:r>
              <a:rPr lang="en-NZ" sz="3200" b="1" dirty="0">
                <a:solidFill>
                  <a:srgbClr val="FF0000"/>
                </a:solidFill>
              </a:rPr>
              <a:t>	Consequential changes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9763" y="1255365"/>
            <a:ext cx="4626244" cy="4870799"/>
          </a:xfrm>
        </p:spPr>
        <p:txBody>
          <a:bodyPr/>
          <a:lstStyle/>
          <a:p>
            <a:pPr marL="0" indent="0">
              <a:buNone/>
            </a:pPr>
            <a:r>
              <a:rPr lang="en-NZ" sz="2400" b="1"/>
              <a:t>The THS </a:t>
            </a:r>
            <a:r>
              <a:rPr lang="en-NZ" sz="2400" b="1" dirty="0"/>
              <a:t>opened </a:t>
            </a:r>
            <a:r>
              <a:rPr lang="en-NZ" sz="2400" b="1"/>
              <a:t>the doors……</a:t>
            </a:r>
            <a:endParaRPr lang="en-NZ" sz="2400" b="1" dirty="0"/>
          </a:p>
          <a:p>
            <a:pPr marL="0" indent="0">
              <a:buNone/>
            </a:pPr>
            <a:endParaRPr lang="en-NZ" sz="2000" dirty="0"/>
          </a:p>
          <a:p>
            <a:r>
              <a:rPr lang="en-NZ" sz="2000" dirty="0"/>
              <a:t>Youth Guarantee Policy (YG)</a:t>
            </a:r>
          </a:p>
          <a:p>
            <a:r>
              <a:rPr lang="en-NZ" sz="2000" dirty="0"/>
              <a:t>Fees Free Youth Guarantee places</a:t>
            </a:r>
          </a:p>
          <a:p>
            <a:r>
              <a:rPr lang="en-NZ" sz="2000" dirty="0"/>
              <a:t>Trades Academies</a:t>
            </a:r>
          </a:p>
          <a:p>
            <a:r>
              <a:rPr lang="en-NZ" sz="2000" dirty="0"/>
              <a:t>Dual Pathway Programmes</a:t>
            </a:r>
          </a:p>
          <a:p>
            <a:r>
              <a:rPr lang="en-NZ" sz="2000" dirty="0"/>
              <a:t>More Tertiary / Industry Cooperation</a:t>
            </a:r>
          </a:p>
          <a:p>
            <a:r>
              <a:rPr lang="en-NZ" sz="2000" dirty="0"/>
              <a:t>Customised training (MIT in Schools)</a:t>
            </a:r>
          </a:p>
          <a:p>
            <a:r>
              <a:rPr lang="en-NZ" sz="2000" dirty="0"/>
              <a:t>New Pathways to Postsecondary</a:t>
            </a:r>
          </a:p>
          <a:p>
            <a:r>
              <a:rPr lang="en-NZ" sz="2000" dirty="0"/>
              <a:t>MIT in the Pacific (Tonga/Samoa)</a:t>
            </a:r>
          </a:p>
          <a:p>
            <a:r>
              <a:rPr lang="en-NZ" sz="2000" dirty="0"/>
              <a:t>New Pathways to Employment</a:t>
            </a:r>
          </a:p>
          <a:p>
            <a:r>
              <a:rPr lang="en-NZ" sz="2000" dirty="0"/>
              <a:t>Vocational options in some </a:t>
            </a:r>
          </a:p>
          <a:p>
            <a:pPr marL="0" indent="0">
              <a:buNone/>
            </a:pPr>
            <a:r>
              <a:rPr lang="en-NZ" sz="2000" dirty="0"/>
              <a:t>	Secondary Schools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1255364"/>
            <a:ext cx="3922363" cy="48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51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64146"/>
          </a:xfrm>
        </p:spPr>
        <p:txBody>
          <a:bodyPr>
            <a:normAutofit/>
          </a:bodyPr>
          <a:lstStyle/>
          <a:p>
            <a:r>
              <a:rPr lang="mi-NZ" sz="3200" b="1" dirty="0">
                <a:solidFill>
                  <a:srgbClr val="FF0000"/>
                </a:solidFill>
              </a:rPr>
              <a:t>	Impact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871472" y="1048513"/>
            <a:ext cx="8229600" cy="5089843"/>
          </a:xfrm>
        </p:spPr>
        <p:txBody>
          <a:bodyPr/>
          <a:lstStyle/>
          <a:p>
            <a:pPr marL="0" indent="0">
              <a:buNone/>
            </a:pPr>
            <a:endParaRPr lang="mi-NZ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21" y="1048512"/>
            <a:ext cx="3723932" cy="5377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88991" y="1410346"/>
            <a:ext cx="377383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b="1" dirty="0"/>
              <a:t>Impact of Changes Post-MIT 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Over </a:t>
            </a:r>
            <a:r>
              <a:rPr lang="en-NZ" b="1" dirty="0"/>
              <a:t>900 </a:t>
            </a:r>
            <a:r>
              <a:rPr lang="en-NZ" dirty="0"/>
              <a:t>students have been through the </a:t>
            </a:r>
            <a:r>
              <a:rPr lang="en-NZ" b="1" dirty="0"/>
              <a:t>MIT THS</a:t>
            </a:r>
          </a:p>
          <a:p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1" dirty="0"/>
              <a:t>32,000+ </a:t>
            </a:r>
            <a:r>
              <a:rPr lang="en-NZ" dirty="0"/>
              <a:t>have been through a </a:t>
            </a:r>
            <a:r>
              <a:rPr lang="en-NZ" b="1" dirty="0"/>
              <a:t>Secondary/Tertiary Trades Academy</a:t>
            </a:r>
          </a:p>
          <a:p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1" dirty="0"/>
              <a:t>74,600+ </a:t>
            </a:r>
            <a:r>
              <a:rPr lang="en-NZ" dirty="0"/>
              <a:t>students have benefitted from the </a:t>
            </a:r>
            <a:r>
              <a:rPr lang="en-NZ" b="1" dirty="0"/>
              <a:t>Youth Guarantee Fees Free Places</a:t>
            </a:r>
          </a:p>
          <a:p>
            <a:endParaRPr lang="mi-NZ" dirty="0"/>
          </a:p>
          <a:p>
            <a:pPr algn="ctr"/>
            <a:r>
              <a:rPr lang="mi-NZ" sz="1400" dirty="0"/>
              <a:t>	</a:t>
            </a:r>
            <a:r>
              <a:rPr lang="mi-NZ" sz="1400" b="1" dirty="0"/>
              <a:t>(Figures supplied by NZ Ministry of 	Education, September 2018.)</a:t>
            </a:r>
            <a:endParaRPr lang="en-NZ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13880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1420"/>
          </a:xfrm>
        </p:spPr>
        <p:txBody>
          <a:bodyPr>
            <a:normAutofit fontScale="90000"/>
          </a:bodyPr>
          <a:lstStyle/>
          <a:p>
            <a:pPr algn="ctr"/>
            <a:r>
              <a:rPr lang="mi-NZ" sz="2700" b="1" dirty="0"/>
              <a:t>The MIT Tertiary High School development has been a significant change agent in New Zealand Education</a:t>
            </a:r>
            <a:r>
              <a:rPr lang="mi-NZ" sz="2200" dirty="0"/>
              <a:t/>
            </a:r>
            <a:br>
              <a:rPr lang="mi-NZ" sz="2200" dirty="0"/>
            </a:b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871472" y="1048513"/>
            <a:ext cx="8229600" cy="5089843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endParaRPr lang="mi-NZ" sz="2000" dirty="0"/>
          </a:p>
          <a:p>
            <a:pPr marL="0" indent="0">
              <a:buNone/>
            </a:pPr>
            <a:endParaRPr lang="mi-NZ" sz="2300" dirty="0"/>
          </a:p>
          <a:p>
            <a:pPr marL="0" indent="0">
              <a:buNone/>
            </a:pPr>
            <a:endParaRPr lang="mi-NZ" sz="2000" dirty="0"/>
          </a:p>
          <a:p>
            <a:r>
              <a:rPr lang="mi-NZ" sz="2900" dirty="0"/>
              <a:t>	</a:t>
            </a:r>
            <a:r>
              <a:rPr lang="mi-NZ" sz="2900" b="1" dirty="0">
                <a:solidFill>
                  <a:srgbClr val="FF0000"/>
                </a:solidFill>
              </a:rPr>
              <a:t>Early access </a:t>
            </a:r>
            <a:r>
              <a:rPr lang="mi-NZ" sz="2900" dirty="0"/>
              <a:t>to vocational and technical education and training.</a:t>
            </a:r>
          </a:p>
          <a:p>
            <a:endParaRPr lang="mi-NZ" sz="2900" dirty="0"/>
          </a:p>
          <a:p>
            <a:r>
              <a:rPr lang="mi-NZ" sz="2900" dirty="0"/>
              <a:t>	</a:t>
            </a:r>
            <a:r>
              <a:rPr lang="mi-NZ" sz="2900" b="1" dirty="0">
                <a:solidFill>
                  <a:srgbClr val="FF0000"/>
                </a:solidFill>
              </a:rPr>
              <a:t>Multiple Pathways </a:t>
            </a:r>
            <a:r>
              <a:rPr lang="mi-NZ" sz="2900" dirty="0"/>
              <a:t>and </a:t>
            </a:r>
            <a:r>
              <a:rPr lang="mi-NZ" sz="2900" b="1" dirty="0">
                <a:solidFill>
                  <a:srgbClr val="FF0000"/>
                </a:solidFill>
              </a:rPr>
              <a:t>Managed Transitions</a:t>
            </a:r>
          </a:p>
          <a:p>
            <a:endParaRPr lang="mi-NZ" sz="2900" b="1" dirty="0">
              <a:solidFill>
                <a:srgbClr val="FF0000"/>
              </a:solidFill>
            </a:endParaRPr>
          </a:p>
          <a:p>
            <a:r>
              <a:rPr lang="mi-NZ" sz="2900" b="1" dirty="0"/>
              <a:t>	</a:t>
            </a:r>
            <a:r>
              <a:rPr lang="mi-NZ" sz="2900" b="1" dirty="0">
                <a:solidFill>
                  <a:srgbClr val="FF0000"/>
                </a:solidFill>
              </a:rPr>
              <a:t>Seamlessness </a:t>
            </a:r>
            <a:r>
              <a:rPr lang="mi-NZ" sz="2900" dirty="0"/>
              <a:t>and</a:t>
            </a:r>
            <a:r>
              <a:rPr lang="mi-NZ" sz="2900" b="1" dirty="0">
                <a:solidFill>
                  <a:srgbClr val="FF0000"/>
                </a:solidFill>
              </a:rPr>
              <a:t> Flexibility</a:t>
            </a:r>
          </a:p>
          <a:p>
            <a:endParaRPr lang="mi-NZ" sz="2900" b="1" dirty="0">
              <a:solidFill>
                <a:srgbClr val="FF0000"/>
              </a:solidFill>
            </a:endParaRPr>
          </a:p>
          <a:p>
            <a:r>
              <a:rPr lang="mi-NZ" sz="2900" b="1" dirty="0"/>
              <a:t>	</a:t>
            </a:r>
            <a:r>
              <a:rPr lang="mi-NZ" sz="2900" b="1" dirty="0">
                <a:solidFill>
                  <a:srgbClr val="FF0000"/>
                </a:solidFill>
              </a:rPr>
              <a:t>Acceleration</a:t>
            </a:r>
            <a:r>
              <a:rPr lang="mi-NZ" sz="2900" b="1" dirty="0"/>
              <a:t> </a:t>
            </a:r>
            <a:r>
              <a:rPr lang="mi-NZ" sz="2900" dirty="0"/>
              <a:t>for students who are falling behind</a:t>
            </a:r>
          </a:p>
          <a:p>
            <a:endParaRPr lang="mi-NZ" sz="2900" dirty="0"/>
          </a:p>
          <a:p>
            <a:r>
              <a:rPr lang="mi-NZ" sz="2900" b="1" dirty="0">
                <a:solidFill>
                  <a:srgbClr val="FF0000"/>
                </a:solidFill>
              </a:rPr>
              <a:t>	A clear line of sight to employment </a:t>
            </a:r>
            <a:r>
              <a:rPr lang="mi-NZ" sz="2900" dirty="0"/>
              <a:t>creating a </a:t>
            </a:r>
            <a:r>
              <a:rPr lang="mi-NZ" sz="2900" b="1" dirty="0">
                <a:solidFill>
                  <a:srgbClr val="FF0000"/>
                </a:solidFill>
              </a:rPr>
              <a:t>Sense of Purpose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600" i="1" dirty="0"/>
              <a:t>“Every great advance replaces traditional complexities by a new simplicity.”</a:t>
            </a:r>
            <a:r>
              <a:rPr lang="en-US" i="1" dirty="0"/>
              <a:t>																</a:t>
            </a:r>
            <a:r>
              <a:rPr lang="en-US" sz="1500" b="1" dirty="0"/>
              <a:t>Simon Winchester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												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030769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565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mi-NZ" sz="4400" b="1" dirty="0">
                <a:solidFill>
                  <a:srgbClr val="FFFF00"/>
                </a:solidFill>
              </a:rPr>
              <a:t>Ngā mihi nui hoki kia koutou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0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i-NZ" b="1" dirty="0">
                <a:solidFill>
                  <a:srgbClr val="FF0000"/>
                </a:solidFill>
              </a:rPr>
              <a:t>	</a:t>
            </a:r>
            <a:r>
              <a:rPr lang="mi-NZ" sz="3200" b="1" dirty="0">
                <a:solidFill>
                  <a:srgbClr val="FF0000"/>
                </a:solidFill>
              </a:rPr>
              <a:t>NZ’s slightly dirty little secrets!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981200" y="1696825"/>
            <a:ext cx="8229600" cy="4429338"/>
          </a:xfrm>
        </p:spPr>
        <p:txBody>
          <a:bodyPr>
            <a:normAutofit/>
          </a:bodyPr>
          <a:lstStyle/>
          <a:p>
            <a:r>
              <a:rPr lang="mi-NZ" b="1" dirty="0"/>
              <a:t>Students were dropping out of school</a:t>
            </a:r>
          </a:p>
          <a:p>
            <a:endParaRPr lang="mi-NZ" b="1" dirty="0"/>
          </a:p>
          <a:p>
            <a:r>
              <a:rPr lang="mi-NZ" b="1" dirty="0"/>
              <a:t>There were large gaps in academic preparation for further education and training</a:t>
            </a:r>
          </a:p>
          <a:p>
            <a:endParaRPr lang="mi-NZ" b="1" dirty="0"/>
          </a:p>
          <a:p>
            <a:r>
              <a:rPr lang="mi-NZ" b="1" dirty="0"/>
              <a:t>NZ had seen the growth of a substantial group of NEETs</a:t>
            </a:r>
          </a:p>
          <a:p>
            <a:endParaRPr lang="mi-NZ" b="1" dirty="0"/>
          </a:p>
          <a:p>
            <a:r>
              <a:rPr lang="mi-NZ" b="1" dirty="0"/>
              <a:t>Pathways between secondary schools and postsecondary education and training were at best broken</a:t>
            </a:r>
          </a:p>
          <a:p>
            <a:endParaRPr lang="mi-N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04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64146"/>
          </a:xfrm>
        </p:spPr>
        <p:txBody>
          <a:bodyPr>
            <a:normAutofit/>
          </a:bodyPr>
          <a:lstStyle/>
          <a:p>
            <a:r>
              <a:rPr lang="mi-NZ" b="1" dirty="0">
                <a:solidFill>
                  <a:srgbClr val="FF0000"/>
                </a:solidFill>
              </a:rPr>
              <a:t>	</a:t>
            </a:r>
            <a:r>
              <a:rPr lang="mi-NZ" sz="3200" b="1" dirty="0">
                <a:solidFill>
                  <a:srgbClr val="FF0000"/>
                </a:solidFill>
              </a:rPr>
              <a:t>An opportunity comes along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871472" y="1048513"/>
            <a:ext cx="8229600" cy="561575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mi-NZ" dirty="0"/>
              <a:t>	</a:t>
            </a:r>
            <a:endParaRPr lang="mi-NZ" sz="4500" dirty="0"/>
          </a:p>
          <a:p>
            <a:pPr marL="0" indent="0">
              <a:lnSpc>
                <a:spcPct val="170000"/>
              </a:lnSpc>
              <a:buNone/>
            </a:pPr>
            <a:r>
              <a:rPr lang="mi-NZ" sz="9600" b="1" dirty="0"/>
              <a:t>THE PROBLEM: </a:t>
            </a:r>
            <a:r>
              <a:rPr lang="mi-NZ" sz="9600" b="1" dirty="0"/>
              <a:t>	</a:t>
            </a:r>
            <a:r>
              <a:rPr lang="mi-NZ" sz="9600" dirty="0"/>
              <a:t>the </a:t>
            </a:r>
            <a:r>
              <a:rPr lang="mi-NZ" sz="9600" dirty="0"/>
              <a:t>education system was </a:t>
            </a:r>
            <a:r>
              <a:rPr lang="mi-NZ" sz="9600" b="1" dirty="0"/>
              <a:t>fragmented</a:t>
            </a:r>
            <a:r>
              <a:rPr lang="mi-NZ" sz="9600" dirty="0"/>
              <a:t>, </a:t>
            </a:r>
            <a:r>
              <a:rPr lang="mi-NZ" sz="9600" dirty="0"/>
              <a:t>							</a:t>
            </a:r>
            <a:r>
              <a:rPr lang="mi-NZ" sz="9600" b="1" dirty="0"/>
              <a:t>disjointed</a:t>
            </a:r>
            <a:r>
              <a:rPr lang="mi-NZ" sz="9600" dirty="0"/>
              <a:t>, </a:t>
            </a:r>
            <a:r>
              <a:rPr lang="mi-NZ" sz="9600" b="1" dirty="0"/>
              <a:t>performing to low levels</a:t>
            </a:r>
            <a:r>
              <a:rPr lang="mi-NZ" sz="9600" dirty="0"/>
              <a:t>, </a:t>
            </a:r>
            <a:r>
              <a:rPr lang="mi-NZ" sz="9600" dirty="0"/>
              <a:t>							</a:t>
            </a:r>
            <a:r>
              <a:rPr lang="mi-NZ" sz="9600" b="1" dirty="0"/>
              <a:t>providing </a:t>
            </a:r>
            <a:r>
              <a:rPr lang="mi-NZ" sz="9600" b="1" dirty="0"/>
              <a:t>inequitable outcomes </a:t>
            </a:r>
            <a:r>
              <a:rPr lang="mi-NZ" sz="9600" dirty="0"/>
              <a:t>for many.</a:t>
            </a:r>
          </a:p>
          <a:p>
            <a:pPr marL="0" indent="0">
              <a:buNone/>
            </a:pPr>
            <a:endParaRPr lang="mi-NZ" sz="9600" dirty="0"/>
          </a:p>
          <a:p>
            <a:pPr marL="0" indent="0">
              <a:buNone/>
            </a:pPr>
            <a:r>
              <a:rPr lang="mi-NZ" sz="9600" dirty="0"/>
              <a:t>The SOLUTION: </a:t>
            </a:r>
            <a:r>
              <a:rPr lang="mi-NZ" sz="9600" dirty="0"/>
              <a:t>an </a:t>
            </a:r>
            <a:r>
              <a:rPr lang="mi-NZ" sz="9600" dirty="0"/>
              <a:t>approach that........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mi-NZ" sz="9600" b="1" dirty="0"/>
              <a:t>addressed early school leaving </a:t>
            </a:r>
            <a:r>
              <a:rPr lang="mi-NZ" sz="9600" dirty="0"/>
              <a:t>/ </a:t>
            </a:r>
            <a:r>
              <a:rPr lang="mi-NZ" sz="9600" b="1" dirty="0"/>
              <a:t>disengagement,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mi-NZ" sz="9600" b="1" dirty="0"/>
              <a:t>developed Pathways and Managed Transitions,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mi-NZ" sz="9600" b="1" dirty="0"/>
              <a:t>Led to seamless progression, 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mi-NZ" sz="9600" b="1" dirty="0"/>
              <a:t>through early access to applied learning,</a:t>
            </a:r>
            <a:endParaRPr lang="mi-NZ" sz="9600" dirty="0"/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mi-NZ" sz="9600" b="1" dirty="0"/>
              <a:t>which accelerated</a:t>
            </a:r>
            <a:r>
              <a:rPr lang="mi-NZ" sz="9600" dirty="0"/>
              <a:t> </a:t>
            </a:r>
            <a:r>
              <a:rPr lang="mi-NZ" sz="9600" b="1" dirty="0"/>
              <a:t>students</a:t>
            </a:r>
            <a:r>
              <a:rPr lang="mi-NZ" sz="9600" dirty="0"/>
              <a:t> </a:t>
            </a:r>
            <a:r>
              <a:rPr lang="mi-NZ" sz="9600" b="1" dirty="0"/>
              <a:t>not slowed them down.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mi-NZ" sz="9600" dirty="0"/>
          </a:p>
          <a:p>
            <a:pPr marL="0" indent="0">
              <a:buNone/>
            </a:pPr>
            <a:r>
              <a:rPr lang="mi-NZ" dirty="0"/>
              <a:t>	</a:t>
            </a:r>
          </a:p>
          <a:p>
            <a:pPr marL="0" indent="0">
              <a:buNone/>
            </a:pPr>
            <a:endParaRPr lang="mi-NZ" dirty="0"/>
          </a:p>
          <a:p>
            <a:pPr marL="0" indent="0">
              <a:buNone/>
            </a:pPr>
            <a:endParaRPr lang="mi-NZ" dirty="0"/>
          </a:p>
          <a:p>
            <a:endParaRPr lang="mi-NZ" dirty="0"/>
          </a:p>
          <a:p>
            <a:endParaRPr lang="mi-N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9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81722"/>
          </a:xfrm>
        </p:spPr>
        <p:txBody>
          <a:bodyPr>
            <a:normAutofit fontScale="90000"/>
          </a:bodyPr>
          <a:lstStyle/>
          <a:p>
            <a:r>
              <a:rPr lang="mi-NZ" b="1" dirty="0">
                <a:solidFill>
                  <a:srgbClr val="FF0000"/>
                </a:solidFill>
              </a:rPr>
              <a:t>	</a:t>
            </a:r>
            <a:r>
              <a:rPr lang="mi-NZ" sz="3200" b="1" dirty="0">
                <a:solidFill>
                  <a:srgbClr val="FF0000"/>
                </a:solidFill>
              </a:rPr>
              <a:t>A new approach emerges: </a:t>
            </a:r>
            <a:br>
              <a:rPr lang="mi-NZ" sz="3200" b="1" dirty="0">
                <a:solidFill>
                  <a:srgbClr val="FF0000"/>
                </a:solidFill>
              </a:rPr>
            </a:br>
            <a:r>
              <a:rPr lang="mi-NZ" sz="3200" b="1" dirty="0">
                <a:solidFill>
                  <a:srgbClr val="FF0000"/>
                </a:solidFill>
              </a:rPr>
              <a:t>				MANUKAU TERTIARY HIGH SCHOOL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871472" y="1635253"/>
            <a:ext cx="8229600" cy="5089843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mi-NZ" b="1" dirty="0"/>
              <a:t>	</a:t>
            </a:r>
          </a:p>
          <a:p>
            <a:pPr marL="0" indent="0" algn="ctr">
              <a:buNone/>
            </a:pPr>
            <a:r>
              <a:rPr lang="mi-NZ" sz="5800" b="1" dirty="0"/>
              <a:t>Target Group</a:t>
            </a:r>
          </a:p>
          <a:p>
            <a:pPr marL="0" indent="0">
              <a:lnSpc>
                <a:spcPct val="160000"/>
              </a:lnSpc>
              <a:buNone/>
            </a:pPr>
            <a:endParaRPr lang="mi-NZ" sz="1200" dirty="0"/>
          </a:p>
          <a:p>
            <a:pPr>
              <a:lnSpc>
                <a:spcPct val="160000"/>
              </a:lnSpc>
            </a:pPr>
            <a:r>
              <a:rPr lang="mi-NZ" sz="5100" b="1" dirty="0"/>
              <a:t>Failing Students offered a place in the THS</a:t>
            </a:r>
          </a:p>
          <a:p>
            <a:pPr>
              <a:lnSpc>
                <a:spcPct val="160000"/>
              </a:lnSpc>
            </a:pPr>
            <a:r>
              <a:rPr lang="mi-NZ" sz="5100" b="1" dirty="0"/>
              <a:t>Fulltime enrolments at MIT (at age c.15 years)</a:t>
            </a:r>
          </a:p>
          <a:p>
            <a:pPr>
              <a:lnSpc>
                <a:spcPct val="160000"/>
              </a:lnSpc>
            </a:pPr>
            <a:r>
              <a:rPr lang="mi-NZ" sz="5100" b="1" dirty="0"/>
              <a:t>Integrated senior secondary / tertiary learning</a:t>
            </a:r>
          </a:p>
          <a:p>
            <a:pPr>
              <a:lnSpc>
                <a:spcPct val="160000"/>
              </a:lnSpc>
            </a:pPr>
            <a:r>
              <a:rPr lang="mi-NZ" sz="5100" b="1" dirty="0"/>
              <a:t>Work simultaneously towards NZ School Qualifications (NCEA) and NZ qualifications </a:t>
            </a:r>
          </a:p>
          <a:p>
            <a:pPr marL="0" indent="0" algn="ctr">
              <a:lnSpc>
                <a:spcPct val="160000"/>
              </a:lnSpc>
              <a:buNone/>
            </a:pPr>
            <a:endParaRPr lang="mi-NZ" sz="2800" b="1" dirty="0"/>
          </a:p>
          <a:p>
            <a:pPr marL="0" indent="0" algn="ctr">
              <a:buNone/>
            </a:pPr>
            <a:r>
              <a:rPr lang="mi-NZ" sz="4200" b="1" dirty="0">
                <a:solidFill>
                  <a:srgbClr val="FF0000"/>
                </a:solidFill>
              </a:rPr>
              <a:t>THEY WOULD NOT BE TAKEN </a:t>
            </a:r>
            <a:r>
              <a:rPr lang="mi-NZ" sz="4200" b="1" u="sng" dirty="0"/>
              <a:t>OUT OF </a:t>
            </a:r>
            <a:r>
              <a:rPr lang="mi-NZ" sz="4200" b="1" dirty="0">
                <a:solidFill>
                  <a:srgbClr val="FF0000"/>
                </a:solidFill>
              </a:rPr>
              <a:t>SCHOOL, </a:t>
            </a:r>
          </a:p>
          <a:p>
            <a:pPr marL="0" indent="0" algn="ctr">
              <a:buNone/>
            </a:pPr>
            <a:r>
              <a:rPr lang="mi-NZ" sz="4200" b="1" dirty="0">
                <a:solidFill>
                  <a:srgbClr val="FF0000"/>
                </a:solidFill>
              </a:rPr>
              <a:t>THEY WOULD BE </a:t>
            </a:r>
            <a:r>
              <a:rPr lang="mi-NZ" sz="4200" b="1" u="sng" dirty="0"/>
              <a:t>IN</a:t>
            </a:r>
            <a:r>
              <a:rPr lang="mi-NZ" sz="4200" b="1" dirty="0"/>
              <a:t> </a:t>
            </a:r>
            <a:r>
              <a:rPr lang="mi-NZ" sz="4200" b="1" dirty="0">
                <a:solidFill>
                  <a:srgbClr val="FF0000"/>
                </a:solidFill>
              </a:rPr>
              <a:t>SCHOOL </a:t>
            </a:r>
          </a:p>
          <a:p>
            <a:pPr marL="0" indent="0" algn="ctr">
              <a:buNone/>
            </a:pPr>
            <a:r>
              <a:rPr lang="mi-NZ" sz="4200" b="1" dirty="0">
                <a:solidFill>
                  <a:srgbClr val="FF0000"/>
                </a:solidFill>
              </a:rPr>
              <a:t>BUT THEY WOULD NOT BE </a:t>
            </a:r>
            <a:r>
              <a:rPr lang="mi-NZ" sz="4200" b="1" dirty="0"/>
              <a:t>AT</a:t>
            </a:r>
            <a:r>
              <a:rPr lang="mi-NZ" sz="4200" b="1" dirty="0">
                <a:solidFill>
                  <a:srgbClr val="FF0000"/>
                </a:solidFill>
              </a:rPr>
              <a:t> SCHOOL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08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64146"/>
          </a:xfrm>
        </p:spPr>
        <p:txBody>
          <a:bodyPr>
            <a:normAutofit/>
          </a:bodyPr>
          <a:lstStyle/>
          <a:p>
            <a:r>
              <a:rPr lang="mi-NZ" sz="3200" b="1" dirty="0">
                <a:solidFill>
                  <a:srgbClr val="FF0000"/>
                </a:solidFill>
              </a:rPr>
              <a:t>	THS Programme – Year 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871472" y="1048513"/>
            <a:ext cx="8229600" cy="508984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mi-NZ" sz="2000" b="1" dirty="0"/>
              <a:t>Emphasis on essential skills: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mi-NZ" dirty="0"/>
              <a:t>		</a:t>
            </a:r>
            <a:r>
              <a:rPr lang="mi-NZ" sz="1800" b="1" dirty="0">
                <a:solidFill>
                  <a:srgbClr val="FF0000"/>
                </a:solidFill>
              </a:rPr>
              <a:t>Literacy, Numeracy, Social and Digital Skills</a:t>
            </a:r>
          </a:p>
          <a:p>
            <a:pPr marL="0" indent="0">
              <a:spcBef>
                <a:spcPts val="0"/>
              </a:spcBef>
              <a:buNone/>
            </a:pPr>
            <a:endParaRPr lang="mi-NZ" sz="18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mi-NZ" sz="2000" b="1" dirty="0"/>
              <a:t>School Qualifications:</a:t>
            </a:r>
            <a:r>
              <a:rPr lang="mi-NZ" dirty="0"/>
              <a:t/>
            </a:r>
            <a:br>
              <a:rPr lang="mi-NZ" dirty="0"/>
            </a:br>
            <a:r>
              <a:rPr lang="mi-NZ" dirty="0"/>
              <a:t>		</a:t>
            </a:r>
            <a:r>
              <a:rPr lang="mi-NZ" sz="1800" b="1" dirty="0">
                <a:solidFill>
                  <a:srgbClr val="FF0000"/>
                </a:solidFill>
              </a:rPr>
              <a:t>NCEA </a:t>
            </a:r>
            <a:r>
              <a:rPr lang="mi-NZ" sz="1800" dirty="0"/>
              <a:t>Levels 1 and 2 </a:t>
            </a:r>
          </a:p>
          <a:p>
            <a:pPr marL="0" indent="0">
              <a:spcBef>
                <a:spcPts val="0"/>
              </a:spcBef>
              <a:buNone/>
            </a:pPr>
            <a:endParaRPr lang="mi-NZ" sz="1800" dirty="0"/>
          </a:p>
          <a:p>
            <a:pPr>
              <a:spcBef>
                <a:spcPts val="0"/>
              </a:spcBef>
            </a:pPr>
            <a:r>
              <a:rPr lang="mi-NZ" sz="2000" b="1" dirty="0"/>
              <a:t>MIT / NZQF </a:t>
            </a:r>
            <a:r>
              <a:rPr lang="mi-NZ" sz="2000" b="1" dirty="0"/>
              <a:t>Qualifications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mi-NZ" sz="1800" dirty="0"/>
              <a:t>		</a:t>
            </a:r>
            <a:r>
              <a:rPr lang="mi-NZ" sz="1800" b="1" dirty="0">
                <a:solidFill>
                  <a:srgbClr val="FF0000"/>
                </a:solidFill>
              </a:rPr>
              <a:t>MIT Certificate in Tertiary Pathways (Level 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mi-NZ" sz="1800" dirty="0"/>
              <a:t>		</a:t>
            </a:r>
            <a:r>
              <a:rPr lang="mi-NZ" sz="1800" b="1" dirty="0">
                <a:solidFill>
                  <a:srgbClr val="FF0000"/>
                </a:solidFill>
              </a:rPr>
              <a:t>MIT Certificate in Pathways to Tertiary Studies (Level 2)</a:t>
            </a:r>
          </a:p>
          <a:p>
            <a:pPr marL="0" indent="0">
              <a:spcBef>
                <a:spcPts val="0"/>
              </a:spcBef>
              <a:buNone/>
            </a:pPr>
            <a:endParaRPr lang="mi-NZ" sz="18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mi-NZ" sz="2000" b="1" dirty="0"/>
              <a:t>Other Courses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mi-NZ" dirty="0"/>
              <a:t>		</a:t>
            </a:r>
            <a:r>
              <a:rPr lang="mi-NZ" sz="1800" b="1" dirty="0">
                <a:solidFill>
                  <a:srgbClr val="FF0000"/>
                </a:solidFill>
              </a:rPr>
              <a:t>Preparing for Careers and Professions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mi-NZ" sz="1800" dirty="0"/>
              <a:t>		(Students complete courses in </a:t>
            </a:r>
            <a:r>
              <a:rPr lang="mi-NZ" sz="1800" u="sng" dirty="0"/>
              <a:t>four</a:t>
            </a:r>
            <a:r>
              <a:rPr lang="mi-NZ" sz="1800" dirty="0"/>
              <a:t> technical disciplnes in Years 1 and 2)</a:t>
            </a:r>
          </a:p>
          <a:p>
            <a:pPr marL="0" indent="0">
              <a:spcBef>
                <a:spcPts val="0"/>
              </a:spcBef>
              <a:buNone/>
            </a:pPr>
            <a:endParaRPr lang="mi-NZ" sz="1800" dirty="0"/>
          </a:p>
          <a:p>
            <a:pPr>
              <a:spcBef>
                <a:spcPts val="0"/>
              </a:spcBef>
            </a:pPr>
            <a:r>
              <a:rPr lang="mi-NZ" sz="2000" b="1" dirty="0"/>
              <a:t>Managing Learning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sz="1800" b="1" dirty="0">
                <a:solidFill>
                  <a:srgbClr val="FF0000"/>
                </a:solidFill>
              </a:rPr>
              <a:t>Individual Education Plan </a:t>
            </a:r>
            <a:r>
              <a:rPr lang="en-US" sz="1800" dirty="0"/>
              <a:t>/ </a:t>
            </a:r>
            <a:r>
              <a:rPr lang="en-US" sz="1800" b="1" dirty="0">
                <a:solidFill>
                  <a:srgbClr val="FF0000"/>
                </a:solidFill>
              </a:rPr>
              <a:t>Academic Advisories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	Seeking additional support (within MIT)</a:t>
            </a:r>
          </a:p>
        </p:txBody>
      </p:sp>
    </p:spTree>
    <p:extLst>
      <p:ext uri="{BB962C8B-B14F-4D97-AF65-F5344CB8AC3E}">
        <p14:creationId xmlns:p14="http://schemas.microsoft.com/office/powerpoint/2010/main" val="3209711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64146"/>
          </a:xfrm>
        </p:spPr>
        <p:txBody>
          <a:bodyPr>
            <a:normAutofit/>
          </a:bodyPr>
          <a:lstStyle/>
          <a:p>
            <a:r>
              <a:rPr lang="mi-NZ" b="1" dirty="0">
                <a:solidFill>
                  <a:srgbClr val="FF0000"/>
                </a:solidFill>
              </a:rPr>
              <a:t>	</a:t>
            </a:r>
            <a:r>
              <a:rPr lang="mi-NZ" sz="3200" b="1" dirty="0">
                <a:solidFill>
                  <a:srgbClr val="FF0000"/>
                </a:solidFill>
              </a:rPr>
              <a:t>THS Programme 	 - 	Year 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871472" y="1048513"/>
            <a:ext cx="8540806" cy="5089843"/>
          </a:xfrm>
        </p:spPr>
        <p:txBody>
          <a:bodyPr/>
          <a:lstStyle/>
          <a:p>
            <a:r>
              <a:rPr lang="mi-NZ" b="1" dirty="0"/>
              <a:t>School Qualifications</a:t>
            </a:r>
          </a:p>
          <a:p>
            <a:pPr marL="0" indent="0">
              <a:buNone/>
            </a:pPr>
            <a:r>
              <a:rPr lang="mi-NZ" b="1" dirty="0"/>
              <a:t>		</a:t>
            </a:r>
            <a:r>
              <a:rPr lang="mi-NZ" sz="1800" dirty="0"/>
              <a:t>complete	NCEA Level 2 </a:t>
            </a:r>
            <a:r>
              <a:rPr lang="mi-NZ" sz="1800" b="1" dirty="0">
                <a:solidFill>
                  <a:srgbClr val="FF0000"/>
                </a:solidFill>
              </a:rPr>
              <a:t>then</a:t>
            </a:r>
            <a:r>
              <a:rPr lang="mi-NZ" sz="1800" dirty="0">
                <a:solidFill>
                  <a:srgbClr val="FF0000"/>
                </a:solidFill>
              </a:rPr>
              <a:t>	</a:t>
            </a:r>
            <a:r>
              <a:rPr lang="mi-NZ" sz="1800" dirty="0">
                <a:solidFill>
                  <a:schemeClr val="bg1">
                    <a:lumMod val="50000"/>
                  </a:schemeClr>
                </a:solidFill>
              </a:rPr>
              <a:t>					</a:t>
            </a:r>
            <a:r>
              <a:rPr lang="mi-NZ" sz="1800" dirty="0"/>
              <a:t>start Level 3 (if UE) 	</a:t>
            </a:r>
            <a:r>
              <a:rPr lang="mi-NZ" sz="1800" dirty="0">
                <a:solidFill>
                  <a:schemeClr val="bg1">
                    <a:lumMod val="50000"/>
                  </a:schemeClr>
                </a:solidFill>
              </a:rPr>
              <a:t>														</a:t>
            </a:r>
            <a:r>
              <a:rPr lang="mi-NZ" sz="1800" b="1" dirty="0"/>
              <a:t>OR</a:t>
            </a:r>
            <a:r>
              <a:rPr lang="mi-NZ" sz="1800" dirty="0"/>
              <a:t>	</a:t>
            </a:r>
            <a:r>
              <a:rPr lang="mi-NZ" sz="1800" dirty="0">
                <a:solidFill>
                  <a:schemeClr val="bg1">
                    <a:lumMod val="50000"/>
                  </a:schemeClr>
                </a:solidFill>
              </a:rPr>
              <a:t>																	</a:t>
            </a:r>
            <a:r>
              <a:rPr lang="mi-NZ" sz="1800" dirty="0"/>
              <a:t>start MIT VET Quals</a:t>
            </a:r>
            <a:endParaRPr lang="mi-NZ" dirty="0"/>
          </a:p>
          <a:p>
            <a:r>
              <a:rPr lang="en-US" b="1" dirty="0"/>
              <a:t>MIT Qualifications	</a:t>
            </a:r>
            <a:r>
              <a:rPr lang="en-US" dirty="0"/>
              <a:t>		</a:t>
            </a:r>
          </a:p>
          <a:p>
            <a:pPr marL="0" indent="0">
              <a:buNone/>
            </a:pPr>
            <a:r>
              <a:rPr lang="en-US" sz="1800" dirty="0"/>
              <a:t>		NCEA Level 3  (Degree Bound)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					</a:t>
            </a:r>
            <a:r>
              <a:rPr lang="en-US" sz="1800" dirty="0"/>
              <a:t>start degree preparation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pPr marL="0" indent="0">
              <a:buNone/>
            </a:pPr>
            <a:r>
              <a:rPr lang="en-US" sz="1800" b="1" dirty="0"/>
              <a:t>													OR</a:t>
            </a:r>
          </a:p>
          <a:p>
            <a:pPr marL="0" indent="0">
              <a:buNone/>
            </a:pPr>
            <a:r>
              <a:rPr lang="en-US" sz="1800" b="1" dirty="0"/>
              <a:t>		</a:t>
            </a:r>
            <a:r>
              <a:rPr lang="en-US" sz="1800" dirty="0"/>
              <a:t>MIT / NZ VET courses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			                           </a:t>
            </a:r>
            <a:r>
              <a:rPr lang="en-US" sz="1800" dirty="0"/>
              <a:t>L 3/4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/>
              <a:t>Other Courses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en-US" sz="1800" dirty="0"/>
              <a:t>Continue Preparing for Careers and </a:t>
            </a:r>
            <a:r>
              <a:rPr lang="en-US" sz="1800" dirty="0"/>
              <a:t>Professions</a:t>
            </a:r>
          </a:p>
          <a:p>
            <a:pPr marL="0" indent="0">
              <a:buNone/>
            </a:pPr>
            <a:r>
              <a:rPr lang="en-US" sz="1800" dirty="0"/>
              <a:t>		Academic Support</a:t>
            </a:r>
          </a:p>
          <a:p>
            <a:pPr marL="0" indent="0">
              <a:buNone/>
            </a:pPr>
            <a:r>
              <a:rPr lang="en-US" sz="1800" dirty="0"/>
              <a:t>		Pastoral Care</a:t>
            </a:r>
            <a:endParaRPr lang="en-US" sz="1800" dirty="0"/>
          </a:p>
        </p:txBody>
      </p:sp>
      <p:sp>
        <p:nvSpPr>
          <p:cNvPr id="2" name="Down Arrow 1"/>
          <p:cNvSpPr/>
          <p:nvPr/>
        </p:nvSpPr>
        <p:spPr>
          <a:xfrm rot="16200000">
            <a:off x="6654457" y="718316"/>
            <a:ext cx="322592" cy="20631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Down Arrow 9"/>
          <p:cNvSpPr/>
          <p:nvPr/>
        </p:nvSpPr>
        <p:spPr>
          <a:xfrm rot="17051561">
            <a:off x="6660843" y="990158"/>
            <a:ext cx="328589" cy="205627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Down Arrow 11"/>
          <p:cNvSpPr/>
          <p:nvPr/>
        </p:nvSpPr>
        <p:spPr>
          <a:xfrm rot="16200000">
            <a:off x="6656409" y="2063853"/>
            <a:ext cx="322592" cy="20592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Down Arrow 12"/>
          <p:cNvSpPr/>
          <p:nvPr/>
        </p:nvSpPr>
        <p:spPr>
          <a:xfrm rot="16200000">
            <a:off x="6656410" y="2717486"/>
            <a:ext cx="322592" cy="20592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1112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64146"/>
          </a:xfrm>
        </p:spPr>
        <p:txBody>
          <a:bodyPr>
            <a:normAutofit/>
          </a:bodyPr>
          <a:lstStyle/>
          <a:p>
            <a:r>
              <a:rPr lang="mi-NZ" b="1" dirty="0">
                <a:solidFill>
                  <a:srgbClr val="FF0000"/>
                </a:solidFill>
              </a:rPr>
              <a:t>	THS Programme 		Year 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081221" y="1487838"/>
            <a:ext cx="3664573" cy="229374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871472" y="1048513"/>
            <a:ext cx="8229600" cy="5089843"/>
          </a:xfrm>
        </p:spPr>
        <p:txBody>
          <a:bodyPr/>
          <a:lstStyle/>
          <a:p>
            <a:r>
              <a:rPr lang="mi-NZ" b="1" dirty="0"/>
              <a:t>School Qualifications</a:t>
            </a:r>
          </a:p>
          <a:p>
            <a:pPr marL="0" indent="0">
              <a:buNone/>
            </a:pPr>
            <a:r>
              <a:rPr lang="en-US" sz="1800" dirty="0"/>
              <a:t>	</a:t>
            </a:r>
          </a:p>
          <a:p>
            <a:pPr marL="0" indent="0">
              <a:buNone/>
            </a:pPr>
            <a:r>
              <a:rPr lang="en-US" sz="1800" dirty="0"/>
              <a:t>NCEA Level 3 – Small group 	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						</a:t>
            </a:r>
            <a:r>
              <a:rPr lang="en-US" sz="1800" dirty="0"/>
              <a:t>University Entrance</a:t>
            </a:r>
          </a:p>
          <a:p>
            <a:pPr marL="0" indent="0">
              <a:buNone/>
            </a:pPr>
            <a:r>
              <a:rPr lang="en-US" sz="1800" dirty="0"/>
              <a:t>NCEA Level 2 -	 Small group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	 						</a:t>
            </a:r>
            <a:r>
              <a:rPr lang="en-US" sz="1800" dirty="0"/>
              <a:t>completing NCEA Level 2</a:t>
            </a:r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  <a:p>
            <a:r>
              <a:rPr lang="en-US" b="1" dirty="0"/>
              <a:t>MIT / NZ Career </a:t>
            </a:r>
            <a:r>
              <a:rPr lang="en-US" b="1" dirty="0" smtClean="0"/>
              <a:t>Qualifications at L3 (generally)</a:t>
            </a:r>
            <a:endParaRPr lang="en-US" b="1" dirty="0"/>
          </a:p>
          <a:p>
            <a:pPr marL="0" indent="0">
              <a:buNone/>
            </a:pPr>
            <a:r>
              <a:rPr lang="en-US" sz="1800" b="1" dirty="0"/>
              <a:t>		</a:t>
            </a:r>
            <a:r>
              <a:rPr lang="en-US" sz="1800" dirty="0"/>
              <a:t>Most of the group move into a wide range of MIT / NZ </a:t>
            </a:r>
            <a:r>
              <a:rPr lang="en-US" sz="1800" dirty="0" err="1"/>
              <a:t>programmes</a:t>
            </a:r>
            <a:endParaRPr lang="en-US" sz="1800" dirty="0"/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en-US" sz="1800" dirty="0"/>
              <a:t>In reality students are full-time MIT tertiary students but they 					retain a capability of accessing THS support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8758" y="5579394"/>
            <a:ext cx="6789497" cy="55896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/>
              <a:t>Year 4   - Continued access to and support of THS</a:t>
            </a:r>
          </a:p>
        </p:txBody>
      </p:sp>
    </p:spTree>
    <p:extLst>
      <p:ext uri="{BB962C8B-B14F-4D97-AF65-F5344CB8AC3E}">
        <p14:creationId xmlns:p14="http://schemas.microsoft.com/office/powerpoint/2010/main" val="1134297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64146"/>
          </a:xfrm>
        </p:spPr>
        <p:txBody>
          <a:bodyPr>
            <a:normAutofit/>
          </a:bodyPr>
          <a:lstStyle/>
          <a:p>
            <a:r>
              <a:rPr lang="mi-NZ" b="1" dirty="0">
                <a:solidFill>
                  <a:srgbClr val="FF0000"/>
                </a:solidFill>
              </a:rPr>
              <a:t>	THS Programme 		Year 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C948904-1361-4516-95D4-70190BE03923}"/>
              </a:ext>
            </a:extLst>
          </p:cNvPr>
          <p:cNvSpPr/>
          <p:nvPr/>
        </p:nvSpPr>
        <p:spPr>
          <a:xfrm>
            <a:off x="1725939" y="2507531"/>
            <a:ext cx="8942061" cy="4166647"/>
          </a:xfrm>
          <a:prstGeom prst="ellips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Down Arrow 1"/>
          <p:cNvSpPr/>
          <p:nvPr/>
        </p:nvSpPr>
        <p:spPr>
          <a:xfrm>
            <a:off x="4081221" y="1487838"/>
            <a:ext cx="3664573" cy="229374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871472" y="1048513"/>
            <a:ext cx="8229600" cy="5089843"/>
          </a:xfrm>
        </p:spPr>
        <p:txBody>
          <a:bodyPr/>
          <a:lstStyle/>
          <a:p>
            <a:r>
              <a:rPr lang="mi-NZ" b="1" dirty="0"/>
              <a:t>School Qualifications</a:t>
            </a:r>
          </a:p>
          <a:p>
            <a:pPr marL="0" indent="0">
              <a:buNone/>
            </a:pPr>
            <a:r>
              <a:rPr lang="en-US" sz="1800" dirty="0"/>
              <a:t>	</a:t>
            </a:r>
          </a:p>
          <a:p>
            <a:pPr marL="0" indent="0">
              <a:buNone/>
            </a:pPr>
            <a:r>
              <a:rPr lang="en-US" sz="1800" dirty="0"/>
              <a:t>NCEA Level 3 – Small group 	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						</a:t>
            </a:r>
            <a:r>
              <a:rPr lang="en-US" sz="1800" dirty="0"/>
              <a:t>University Entrance</a:t>
            </a:r>
          </a:p>
          <a:p>
            <a:pPr marL="0" indent="0">
              <a:buNone/>
            </a:pPr>
            <a:r>
              <a:rPr lang="en-US" sz="1800" dirty="0"/>
              <a:t>NCEA Level 2 -	 Small group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	 						</a:t>
            </a:r>
            <a:r>
              <a:rPr lang="en-US" sz="1800" dirty="0"/>
              <a:t>completing NCEA Level 2</a:t>
            </a:r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  <a:p>
            <a:r>
              <a:rPr lang="en-US" b="1" dirty="0"/>
              <a:t>MIT / NZ Career Qualifications</a:t>
            </a:r>
          </a:p>
          <a:p>
            <a:pPr marL="0" indent="0">
              <a:buNone/>
            </a:pPr>
            <a:r>
              <a:rPr lang="en-US" sz="1800" b="1" dirty="0"/>
              <a:t>		</a:t>
            </a:r>
            <a:r>
              <a:rPr lang="en-US" sz="1800" dirty="0"/>
              <a:t>Most of the group move into a wide range of MIT / NZ </a:t>
            </a:r>
            <a:r>
              <a:rPr lang="en-US" sz="1800" dirty="0" err="1"/>
              <a:t>programmes</a:t>
            </a:r>
            <a:endParaRPr lang="en-US" sz="1800" dirty="0"/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en-US" sz="1800" dirty="0"/>
              <a:t>In reality students are full-time MIT tertiary students but they 					retain a capability of accessing THS support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8758" y="5579394"/>
            <a:ext cx="6789497" cy="55896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/>
              <a:t>Year 4   - Continued access to and support of THS</a:t>
            </a:r>
          </a:p>
        </p:txBody>
      </p:sp>
    </p:spTree>
    <p:extLst>
      <p:ext uri="{BB962C8B-B14F-4D97-AF65-F5344CB8AC3E}">
        <p14:creationId xmlns:p14="http://schemas.microsoft.com/office/powerpoint/2010/main" val="4149450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w MIT 1">
      <a:dk1>
        <a:sysClr val="windowText" lastClr="000000"/>
      </a:dk1>
      <a:lt1>
        <a:sysClr val="window" lastClr="FFFFFF"/>
      </a:lt1>
      <a:dk2>
        <a:srgbClr val="C90D22"/>
      </a:dk2>
      <a:lt2>
        <a:srgbClr val="9B9B9B"/>
      </a:lt2>
      <a:accent1>
        <a:srgbClr val="F2A900"/>
      </a:accent1>
      <a:accent2>
        <a:srgbClr val="FF6A13"/>
      </a:accent2>
      <a:accent3>
        <a:srgbClr val="64A70B"/>
      </a:accent3>
      <a:accent4>
        <a:srgbClr val="0095C8"/>
      </a:accent4>
      <a:accent5>
        <a:srgbClr val="E1006B"/>
      </a:accent5>
      <a:accent6>
        <a:srgbClr val="772583"/>
      </a:accent6>
      <a:hlink>
        <a:srgbClr val="00308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DC4691BF00A443899034738234036697" version="1.0.0">
  <systemFields>
    <field name="Objective-Id">
      <value order="0">A1457383</value>
    </field>
    <field name="Objective-Title">
      <value order="0">12 Oritetanga Conference Panel Secondary Tertiary School - Stuart Middleton</value>
    </field>
    <field name="Objective-Description">
      <value order="0"/>
    </field>
    <field name="Objective-CreationStamp">
      <value order="0">2019-08-06T21:07:56Z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2019-08-12T21:59:46Z</value>
    </field>
    <field name="Objective-Owner">
      <value order="0">Lisa Eames</value>
    </field>
    <field name="Objective-Path">
      <value order="0">Objective Global Folder:TEC Global Folder:Career Development:Deliveries:Products and Services:Products and Events:Events:Oritetanga Event:Presentations from conference</value>
    </field>
    <field name="Objective-Parent">
      <value order="0">Presentations from conference</value>
    </field>
    <field name="Objective-State">
      <value order="0">Being Drafted</value>
    </field>
    <field name="Objective-VersionId">
      <value order="0">vA3226364</value>
    </field>
    <field name="Objective-Version">
      <value order="0">0.1</value>
    </field>
    <field name="Objective-VersionNumber">
      <value order="0">1</value>
    </field>
    <field name="Objective-VersionComment">
      <value order="0"/>
    </field>
    <field name="Objective-FileNumber">
      <value order="0">qA124798</value>
    </field>
    <field name="Objective-Classification">
      <value order="0"/>
    </field>
    <field name="Objective-Caveats">
      <value order="0"/>
    </field>
  </systemFields>
  <catalogues>
    <catalogue name="Document Type Catalogue" type="type" ori="id:cA6">
      <field name="Objective-Fund Name">
        <value order="0"/>
      </field>
      <field name="Objective-Sub Sector">
        <value order="0"/>
      </field>
      <field name="Objective-Reference">
        <value order="0"/>
      </field>
      <field name="Objective-Financial Year">
        <value order="0"/>
      </field>
      <field name="Objective-EDUMIS Number">
        <value order="0"/>
      </field>
      <field name="Objective-Action">
        <value order="0"/>
      </field>
      <field name="Objective-Calendar Year">
        <value order="0"/>
      </field>
      <field name="Objective-Date">
        <value order="0"/>
      </field>
      <field name="Objective-Responsible">
        <value order="0"/>
      </field>
    </catalogue>
  </catalogues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DC4691BF00A44389903473823403669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263</Words>
  <Application>Microsoft Office PowerPoint</Application>
  <PresentationFormat>Widescreen</PresentationFormat>
  <Paragraphs>184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Once Left Behind, Now Well Ahead  TEC Oritetanga Learner Success Conference 6-7 August 2019 </vt:lpstr>
      <vt:lpstr>Ngā mihi nui hoki kia koutou</vt:lpstr>
      <vt:lpstr> NZ’s slightly dirty little secrets!</vt:lpstr>
      <vt:lpstr> An opportunity comes along</vt:lpstr>
      <vt:lpstr> A new approach emerges:      MANUKAU TERTIARY HIGH SCHOOL</vt:lpstr>
      <vt:lpstr> THS Programme – Year 1</vt:lpstr>
      <vt:lpstr> THS Programme   -  Year 2</vt:lpstr>
      <vt:lpstr> THS Programme   Year 3</vt:lpstr>
      <vt:lpstr> THS Programme   Year 3</vt:lpstr>
      <vt:lpstr> Who were the students? 2010 – 2016       (n  = 916)</vt:lpstr>
      <vt:lpstr>PowerPoint Presentation</vt:lpstr>
      <vt:lpstr> Student Success 2010 - 2016</vt:lpstr>
      <vt:lpstr> Consequential changes</vt:lpstr>
      <vt:lpstr> Impact</vt:lpstr>
      <vt:lpstr>The MIT Tertiary High School development has been a significant change agent in New Zealand Education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Talia Brown</dc:creator>
  <cp:lastModifiedBy>Encore Event Technologies</cp:lastModifiedBy>
  <cp:revision>102</cp:revision>
  <cp:lastPrinted>2019-07-16T23:57:48Z</cp:lastPrinted>
  <dcterms:created xsi:type="dcterms:W3CDTF">2015-01-20T03:47:32Z</dcterms:created>
  <dcterms:modified xsi:type="dcterms:W3CDTF">2019-08-05T08:19:33Z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A1457383</vt:lpwstr>
  </property>
  <property fmtid="{D5CDD505-2E9C-101B-9397-08002B2CF9AE}" pid="4" name="Objective-Title">
    <vt:lpwstr>12 Oritetanga Conference Panel Secondary Tertiary School - Stuart Middleton</vt:lpwstr>
  </property>
  <property fmtid="{D5CDD505-2E9C-101B-9397-08002B2CF9AE}" pid="5" name="Objective-Description">
    <vt:lpwstr/>
  </property>
  <property fmtid="{D5CDD505-2E9C-101B-9397-08002B2CF9AE}" pid="6" name="Objective-CreationStamp">
    <vt:filetime>2019-08-06T21:07:56Z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2019-08-12T21:59:46Z</vt:filetime>
  </property>
  <property fmtid="{D5CDD505-2E9C-101B-9397-08002B2CF9AE}" pid="11" name="Objective-Owner">
    <vt:lpwstr>Lisa Eames</vt:lpwstr>
  </property>
  <property fmtid="{D5CDD505-2E9C-101B-9397-08002B2CF9AE}" pid="12" name="Objective-Path">
    <vt:lpwstr>Objective Global Folder:TEC Global Folder:Career Development:Deliveries:Products and Services:Products and Events:Events:Oritetanga Event:Presentations from conference</vt:lpwstr>
  </property>
  <property fmtid="{D5CDD505-2E9C-101B-9397-08002B2CF9AE}" pid="13" name="Objective-Parent">
    <vt:lpwstr>Presentations from conference</vt:lpwstr>
  </property>
  <property fmtid="{D5CDD505-2E9C-101B-9397-08002B2CF9AE}" pid="14" name="Objective-State">
    <vt:lpwstr>Being Drafted</vt:lpwstr>
  </property>
  <property fmtid="{D5CDD505-2E9C-101B-9397-08002B2CF9AE}" pid="15" name="Objective-VersionId">
    <vt:lpwstr>vA3226364</vt:lpwstr>
  </property>
  <property fmtid="{D5CDD505-2E9C-101B-9397-08002B2CF9AE}" pid="16" name="Objective-Version">
    <vt:lpwstr>0.1</vt:lpwstr>
  </property>
  <property fmtid="{D5CDD505-2E9C-101B-9397-08002B2CF9AE}" pid="17" name="Objective-VersionNumber">
    <vt:r8>1</vt:r8>
  </property>
  <property fmtid="{D5CDD505-2E9C-101B-9397-08002B2CF9AE}" pid="18" name="Objective-VersionComment">
    <vt:lpwstr/>
  </property>
  <property fmtid="{D5CDD505-2E9C-101B-9397-08002B2CF9AE}" pid="19" name="Objective-FileNumber">
    <vt:lpwstr>qA124798</vt:lpwstr>
  </property>
  <property fmtid="{D5CDD505-2E9C-101B-9397-08002B2CF9AE}" pid="20" name="Objective-Classification">
    <vt:lpwstr/>
  </property>
  <property fmtid="{D5CDD505-2E9C-101B-9397-08002B2CF9AE}" pid="21" name="Objective-Caveats">
    <vt:lpwstr/>
  </property>
  <property fmtid="{D5CDD505-2E9C-101B-9397-08002B2CF9AE}" pid="22" name="Objective-Fund Name">
    <vt:lpwstr/>
  </property>
  <property fmtid="{D5CDD505-2E9C-101B-9397-08002B2CF9AE}" pid="23" name="Objective-Sub Sector">
    <vt:lpwstr/>
  </property>
  <property fmtid="{D5CDD505-2E9C-101B-9397-08002B2CF9AE}" pid="24" name="Objective-Reference">
    <vt:lpwstr/>
  </property>
  <property fmtid="{D5CDD505-2E9C-101B-9397-08002B2CF9AE}" pid="25" name="Objective-Financial Year">
    <vt:lpwstr/>
  </property>
  <property fmtid="{D5CDD505-2E9C-101B-9397-08002B2CF9AE}" pid="26" name="Objective-EDUMIS Number">
    <vt:lpwstr/>
  </property>
  <property fmtid="{D5CDD505-2E9C-101B-9397-08002B2CF9AE}" pid="27" name="Objective-Action">
    <vt:lpwstr/>
  </property>
  <property fmtid="{D5CDD505-2E9C-101B-9397-08002B2CF9AE}" pid="28" name="Objective-Calendar Year">
    <vt:lpwstr/>
  </property>
  <property fmtid="{D5CDD505-2E9C-101B-9397-08002B2CF9AE}" pid="29" name="Objective-Date">
    <vt:lpwstr/>
  </property>
  <property fmtid="{D5CDD505-2E9C-101B-9397-08002B2CF9AE}" pid="30" name="Objective-Responsible">
    <vt:lpwstr/>
  </property>
  <property fmtid="{D5CDD505-2E9C-101B-9397-08002B2CF9AE}" pid="31" name="Objective-Comment">
    <vt:lpwstr/>
  </property>
  <property fmtid="{D5CDD505-2E9C-101B-9397-08002B2CF9AE}" pid="32" name="Objective-Reference [system]">
    <vt:lpwstr/>
  </property>
  <property fmtid="{D5CDD505-2E9C-101B-9397-08002B2CF9AE}" pid="33" name="Objective-Date [system]">
    <vt:lpwstr/>
  </property>
  <property fmtid="{D5CDD505-2E9C-101B-9397-08002B2CF9AE}" pid="34" name="Objective-Action [system]">
    <vt:lpwstr/>
  </property>
  <property fmtid="{D5CDD505-2E9C-101B-9397-08002B2CF9AE}" pid="35" name="Objective-Responsible [system]">
    <vt:lpwstr/>
  </property>
  <property fmtid="{D5CDD505-2E9C-101B-9397-08002B2CF9AE}" pid="36" name="Objective-Financial Year [system]">
    <vt:lpwstr/>
  </property>
  <property fmtid="{D5CDD505-2E9C-101B-9397-08002B2CF9AE}" pid="37" name="Objective-Calendar Year [system]">
    <vt:lpwstr/>
  </property>
  <property fmtid="{D5CDD505-2E9C-101B-9397-08002B2CF9AE}" pid="38" name="Objective-EDUMIS Number [system]">
    <vt:lpwstr/>
  </property>
  <property fmtid="{D5CDD505-2E9C-101B-9397-08002B2CF9AE}" pid="39" name="Objective-Sub Sector [system]">
    <vt:lpwstr/>
  </property>
  <property fmtid="{D5CDD505-2E9C-101B-9397-08002B2CF9AE}" pid="40" name="Objective-Fund Name [system]">
    <vt:lpwstr/>
  </property>
</Properties>
</file>