
<file path=[Content_Types].xml><?xml version="1.0" encoding="utf-8"?>
<Types xmlns="http://schemas.openxmlformats.org/package/2006/content-types">
  <Default Extension="xml" ContentType="application/xml"/>
  <Default Extension="jpeg" ContentType="image/jpeg"/>
  <Default Extension="tiff" ContentType="image/tiff"/>
  <Default Extension="jpg" ContentType="image/jpeg"/>
  <Default Extension="emf" ContentType="image/x-emf"/>
  <Default Extension="rels" ContentType="application/vnd.openxmlformats-package.relationships+xml"/>
  <Default Extension="png" ContentType="image/png"/>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handoutMasterIdLst>
    <p:handoutMasterId r:id="rId27"/>
  </p:handoutMasterIdLst>
  <p:sldIdLst>
    <p:sldId id="278" r:id="rId5"/>
    <p:sldId id="327" r:id="rId6"/>
    <p:sldId id="319" r:id="rId7"/>
    <p:sldId id="321" r:id="rId8"/>
    <p:sldId id="361" r:id="rId9"/>
    <p:sldId id="371" r:id="rId10"/>
    <p:sldId id="372" r:id="rId11"/>
    <p:sldId id="339" r:id="rId12"/>
    <p:sldId id="359" r:id="rId13"/>
    <p:sldId id="368" r:id="rId14"/>
    <p:sldId id="373" r:id="rId15"/>
    <p:sldId id="374" r:id="rId16"/>
    <p:sldId id="342" r:id="rId17"/>
    <p:sldId id="358" r:id="rId18"/>
    <p:sldId id="354" r:id="rId19"/>
    <p:sldId id="346" r:id="rId20"/>
    <p:sldId id="279" r:id="rId21"/>
    <p:sldId id="348" r:id="rId22"/>
    <p:sldId id="344" r:id="rId23"/>
    <p:sldId id="364" r:id="rId24"/>
    <p:sldId id="375" r:id="rId25"/>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90" autoAdjust="0"/>
    <p:restoredTop sz="93210" autoAdjust="0"/>
  </p:normalViewPr>
  <p:slideViewPr>
    <p:cSldViewPr>
      <p:cViewPr>
        <p:scale>
          <a:sx n="70" d="100"/>
          <a:sy n="70" d="100"/>
        </p:scale>
        <p:origin x="1280" y="920"/>
      </p:cViewPr>
      <p:guideLst>
        <p:guide orient="horz" pos="2160"/>
        <p:guide pos="2880"/>
      </p:guideLst>
    </p:cSldViewPr>
  </p:slideViewPr>
  <p:notesTextViewPr>
    <p:cViewPr>
      <p:scale>
        <a:sx n="3" d="2"/>
        <a:sy n="3" d="2"/>
      </p:scale>
      <p:origin x="0" y="0"/>
    </p:cViewPr>
  </p:notesTextViewPr>
  <p:sorterViewPr>
    <p:cViewPr>
      <p:scale>
        <a:sx n="130" d="100"/>
        <a:sy n="130" d="100"/>
      </p:scale>
      <p:origin x="0" y="0"/>
    </p:cViewPr>
  </p:sorterViewPr>
  <p:notesViewPr>
    <p:cSldViewPr>
      <p:cViewPr varScale="1">
        <p:scale>
          <a:sx n="78" d="100"/>
          <a:sy n="78" d="100"/>
        </p:scale>
        <p:origin x="3336" y="96"/>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5.xml" Id="rId9" /><Relationship Type="http://schemas.openxmlformats.org/officeDocument/2006/relationships/slide" Target="slides/slide16.xml" Id="rId20" /><Relationship Type="http://schemas.openxmlformats.org/officeDocument/2006/relationships/slide" Target="slides/slide17.xml" Id="rId21" /><Relationship Type="http://schemas.openxmlformats.org/officeDocument/2006/relationships/slide" Target="slides/slide18.xml" Id="rId22" /><Relationship Type="http://schemas.openxmlformats.org/officeDocument/2006/relationships/slide" Target="slides/slide19.xml" Id="rId23" /><Relationship Type="http://schemas.openxmlformats.org/officeDocument/2006/relationships/slide" Target="slides/slide20.xml" Id="rId24" /><Relationship Type="http://schemas.openxmlformats.org/officeDocument/2006/relationships/slide" Target="slides/slide21.xml" Id="rId25" /><Relationship Type="http://schemas.openxmlformats.org/officeDocument/2006/relationships/notesMaster" Target="notesMasters/notesMaster1.xml" Id="rId26" /><Relationship Type="http://schemas.openxmlformats.org/officeDocument/2006/relationships/handoutMaster" Target="handoutMasters/handoutMaster1.xml" Id="rId27" /><Relationship Type="http://schemas.openxmlformats.org/officeDocument/2006/relationships/presProps" Target="presProps.xml" Id="rId28" /><Relationship Type="http://schemas.openxmlformats.org/officeDocument/2006/relationships/viewProps" Target="viewProps.xml" Id="rId29" /><Relationship Type="http://schemas.openxmlformats.org/officeDocument/2006/relationships/theme" Target="theme/theme1.xml" Id="rId30" /><Relationship Type="http://schemas.openxmlformats.org/officeDocument/2006/relationships/tableStyles" Target="tableStyles.xml" Id="rId31" /><Relationship Type="http://schemas.openxmlformats.org/officeDocument/2006/relationships/slide" Target="slides/slide6.xml" Id="rId10" /><Relationship Type="http://schemas.openxmlformats.org/officeDocument/2006/relationships/slide" Target="slides/slide7.xml" Id="rId11" /><Relationship Type="http://schemas.openxmlformats.org/officeDocument/2006/relationships/slide" Target="slides/slide8.xml" Id="rId12" /><Relationship Type="http://schemas.openxmlformats.org/officeDocument/2006/relationships/slide" Target="slides/slide9.xml" Id="rId13" /><Relationship Type="http://schemas.openxmlformats.org/officeDocument/2006/relationships/slide" Target="slides/slide10.xml" Id="rId14" /><Relationship Type="http://schemas.openxmlformats.org/officeDocument/2006/relationships/slide" Target="slides/slide11.xml" Id="rId15" /><Relationship Type="http://schemas.openxmlformats.org/officeDocument/2006/relationships/slide" Target="slides/slide12.xml" Id="rId16" /><Relationship Type="http://schemas.openxmlformats.org/officeDocument/2006/relationships/slide" Target="slides/slide13.xml" Id="rId17" /><Relationship Type="http://schemas.openxmlformats.org/officeDocument/2006/relationships/slide" Target="slides/slide14.xml" Id="rId18" /><Relationship Type="http://schemas.openxmlformats.org/officeDocument/2006/relationships/slide" Target="slides/slide15.xml" Id="rId19" /><Relationship Type="http://schemas.openxmlformats.org/officeDocument/2006/relationships/customXml" Target="../customXml/item1.xml" Id="rId1" /><Relationship Type="http://schemas.openxmlformats.org/officeDocument/2006/relationships/customXml" Target="../customXml/item2.xml" Id="rId2" /><Relationship Type="http://schemas.openxmlformats.org/officeDocument/2006/relationships/customXml" Target="../customXml/item3.xml" Id="rId3" /><Relationship Type="http://schemas.openxmlformats.org/officeDocument/2006/relationships/slideMaster" Target="slideMasters/slideMaster1.xml" Id="rId4" /><Relationship Type="http://schemas.openxmlformats.org/officeDocument/2006/relationships/slide" Target="slides/slide1.xml" Id="rId5" /><Relationship Type="http://schemas.openxmlformats.org/officeDocument/2006/relationships/slide" Target="slides/slide2.xml" Id="rId6" /><Relationship Type="http://schemas.openxmlformats.org/officeDocument/2006/relationships/slide" Target="slides/slide3.xml" Id="rId7" /><Relationship Type="http://schemas.openxmlformats.org/officeDocument/2006/relationships/slide" Target="slides/slide4.xml" Id="rId8" /><Relationship Type="http://schemas.openxmlformats.org/officeDocument/2006/relationships/customXml" Target="/customXML/item4.xml" Id="R6efbfd815c2d4fad"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CEB72048-B623-4CB0-A4E0-B03A81A7B1C6}" type="datetimeFigureOut">
              <a:rPr lang="en-NZ" smtClean="0"/>
              <a:t>7/08/19</a:t>
            </a:fld>
            <a:endParaRPr lang="en-NZ"/>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60AAFAA5-3CB5-448B-AC87-B6871893DBA7}" type="slidenum">
              <a:rPr lang="en-NZ" smtClean="0"/>
              <a:t>‹#›</a:t>
            </a:fld>
            <a:endParaRPr lang="en-NZ"/>
          </a:p>
        </p:txBody>
      </p:sp>
    </p:spTree>
    <p:extLst>
      <p:ext uri="{BB962C8B-B14F-4D97-AF65-F5344CB8AC3E}">
        <p14:creationId xmlns:p14="http://schemas.microsoft.com/office/powerpoint/2010/main" val="3723705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CE2B0BAE-2AD0-4B14-BCF0-74E449C10EA2}" type="datetimeFigureOut">
              <a:rPr lang="en-NZ" smtClean="0"/>
              <a:t>7/08/19</a:t>
            </a:fld>
            <a:endParaRPr lang="en-NZ"/>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DF0F2A4-3808-43AE-AB18-E72CCD2B62C1}" type="slidenum">
              <a:rPr lang="en-NZ" smtClean="0"/>
              <a:t>‹#›</a:t>
            </a:fld>
            <a:endParaRPr lang="en-NZ"/>
          </a:p>
        </p:txBody>
      </p:sp>
    </p:spTree>
    <p:extLst>
      <p:ext uri="{BB962C8B-B14F-4D97-AF65-F5344CB8AC3E}">
        <p14:creationId xmlns:p14="http://schemas.microsoft.com/office/powerpoint/2010/main" val="88611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Kei </a:t>
            </a:r>
            <a:r>
              <a:rPr lang="en-GB" sz="1200" kern="1200" dirty="0" err="1" smtClean="0">
                <a:solidFill>
                  <a:schemeClr val="tx1"/>
                </a:solidFill>
                <a:effectLst/>
                <a:latin typeface="+mn-lt"/>
                <a:ea typeface="+mn-ea"/>
                <a:cs typeface="+mn-cs"/>
              </a:rPr>
              <a:t>aku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rangatira</a:t>
            </a:r>
            <a:endParaRPr lang="en-NZ"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Kua</a:t>
            </a:r>
            <a:r>
              <a:rPr lang="en-GB" sz="1200" kern="1200" dirty="0" smtClean="0">
                <a:solidFill>
                  <a:schemeClr val="tx1"/>
                </a:solidFill>
                <a:effectLst/>
                <a:latin typeface="+mn-lt"/>
                <a:ea typeface="+mn-ea"/>
                <a:cs typeface="+mn-cs"/>
              </a:rPr>
              <a:t> hui </a:t>
            </a:r>
            <a:r>
              <a:rPr lang="en-GB" sz="1200" kern="1200" dirty="0" err="1" smtClean="0">
                <a:solidFill>
                  <a:schemeClr val="tx1"/>
                </a:solidFill>
                <a:effectLst/>
                <a:latin typeface="+mn-lt"/>
                <a:ea typeface="+mn-ea"/>
                <a:cs typeface="+mn-cs"/>
              </a:rPr>
              <a:t>mai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nei</a:t>
            </a:r>
            <a:endParaRPr lang="en-NZ"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Hei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whakawhanake</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 </a:t>
            </a:r>
            <a:r>
              <a:rPr lang="en-GB" sz="1200" kern="1200" dirty="0" err="1" smtClean="0">
                <a:solidFill>
                  <a:schemeClr val="tx1"/>
                </a:solidFill>
                <a:effectLst/>
                <a:latin typeface="+mn-lt"/>
                <a:ea typeface="+mn-ea"/>
                <a:cs typeface="+mn-cs"/>
              </a:rPr>
              <a:t>ngā</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kaupapa</a:t>
            </a:r>
            <a:r>
              <a:rPr lang="en-GB" sz="1200" kern="1200" dirty="0" smtClean="0">
                <a:solidFill>
                  <a:schemeClr val="tx1"/>
                </a:solidFill>
                <a:effectLst/>
                <a:latin typeface="+mn-lt"/>
                <a:ea typeface="+mn-ea"/>
                <a:cs typeface="+mn-cs"/>
              </a:rPr>
              <a:t> o </a:t>
            </a:r>
            <a:r>
              <a:rPr lang="en-GB" sz="1200" kern="1200" dirty="0" err="1" smtClean="0">
                <a:solidFill>
                  <a:schemeClr val="tx1"/>
                </a:solidFill>
                <a:effectLst/>
                <a:latin typeface="+mn-lt"/>
                <a:ea typeface="+mn-ea"/>
                <a:cs typeface="+mn-cs"/>
              </a:rPr>
              <a:t>te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wā</a:t>
            </a:r>
            <a:endParaRPr lang="en-NZ"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Tēnā</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koutou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Katoa</a:t>
            </a:r>
            <a:endParaRPr lang="en-NZ" dirty="0"/>
          </a:p>
        </p:txBody>
      </p:sp>
      <p:sp>
        <p:nvSpPr>
          <p:cNvPr id="4" name="Slide Number Placeholder 3"/>
          <p:cNvSpPr>
            <a:spLocks noGrp="1"/>
          </p:cNvSpPr>
          <p:nvPr>
            <p:ph type="sldNum" sz="quarter" idx="10"/>
          </p:nvPr>
        </p:nvSpPr>
        <p:spPr/>
        <p:txBody>
          <a:bodyPr/>
          <a:lstStyle/>
          <a:p>
            <a:fld id="{3DF0F2A4-3808-43AE-AB18-E72CCD2B62C1}" type="slidenum">
              <a:rPr lang="en-NZ" smtClean="0"/>
              <a:t>1</a:t>
            </a:fld>
            <a:endParaRPr lang="en-NZ" dirty="0"/>
          </a:p>
        </p:txBody>
      </p:sp>
    </p:spTree>
    <p:extLst>
      <p:ext uri="{BB962C8B-B14F-4D97-AF65-F5344CB8AC3E}">
        <p14:creationId xmlns:p14="http://schemas.microsoft.com/office/powerpoint/2010/main" val="405084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Whilst 50% of students are Maori, some 76% would be considered priority learners by TEC definitions</a:t>
            </a:r>
            <a:endParaRPr lang="en-NZ" dirty="0"/>
          </a:p>
        </p:txBody>
      </p:sp>
      <p:sp>
        <p:nvSpPr>
          <p:cNvPr id="4" name="Slide Number Placeholder 3"/>
          <p:cNvSpPr>
            <a:spLocks noGrp="1"/>
          </p:cNvSpPr>
          <p:nvPr>
            <p:ph type="sldNum" sz="quarter" idx="10"/>
          </p:nvPr>
        </p:nvSpPr>
        <p:spPr/>
        <p:txBody>
          <a:bodyPr/>
          <a:lstStyle/>
          <a:p>
            <a:fld id="{3DF0F2A4-3808-43AE-AB18-E72CCD2B62C1}" type="slidenum">
              <a:rPr lang="en-NZ" smtClean="0"/>
              <a:t>5</a:t>
            </a:fld>
            <a:endParaRPr lang="en-NZ"/>
          </a:p>
        </p:txBody>
      </p:sp>
    </p:spTree>
    <p:extLst>
      <p:ext uri="{BB962C8B-B14F-4D97-AF65-F5344CB8AC3E}">
        <p14:creationId xmlns:p14="http://schemas.microsoft.com/office/powerpoint/2010/main" val="2886279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0F2A4-3808-43AE-AB18-E72CCD2B62C1}" type="slidenum">
              <a:rPr lang="en-NZ" smtClean="0"/>
              <a:t>14</a:t>
            </a:fld>
            <a:endParaRPr lang="en-NZ"/>
          </a:p>
        </p:txBody>
      </p:sp>
    </p:spTree>
    <p:extLst>
      <p:ext uri="{BB962C8B-B14F-4D97-AF65-F5344CB8AC3E}">
        <p14:creationId xmlns:p14="http://schemas.microsoft.com/office/powerpoint/2010/main" val="234333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Developed</a:t>
            </a:r>
            <a:r>
              <a:rPr lang="en-US" baseline="0" dirty="0" smtClean="0"/>
              <a:t> institute wide via large scale staff involvement</a:t>
            </a:r>
          </a:p>
          <a:p>
            <a:r>
              <a:rPr lang="en-US" baseline="0" dirty="0" smtClean="0"/>
              <a:t>What emerged was a desire for a specific priority around Maori students, whereas traditionally there were more generic student success statements. </a:t>
            </a:r>
          </a:p>
          <a:p>
            <a:r>
              <a:rPr lang="en-US" baseline="0" dirty="0" smtClean="0"/>
              <a:t>This in turn allowed other frameworks to begin to specifically address how they ensured success for Maori, e.g. the model of learning, our learning design framework</a:t>
            </a:r>
          </a:p>
          <a:p>
            <a:r>
              <a:rPr lang="en-US" baseline="0" dirty="0" smtClean="0"/>
              <a:t>And the (via self assessment) realizing we needed to up our own </a:t>
            </a:r>
            <a:r>
              <a:rPr lang="en-US" baseline="0" dirty="0" err="1" smtClean="0"/>
              <a:t>caspabilities</a:t>
            </a:r>
            <a:r>
              <a:rPr lang="en-US" baseline="0" dirty="0" smtClean="0"/>
              <a:t>, hence </a:t>
            </a:r>
            <a:r>
              <a:rPr lang="en-US" baseline="0" dirty="0" err="1" smtClean="0"/>
              <a:t>Herea</a:t>
            </a:r>
            <a:r>
              <a:rPr lang="en-US" baseline="0" dirty="0" smtClean="0"/>
              <a:t> </a:t>
            </a:r>
            <a:r>
              <a:rPr lang="en-US" baseline="0" dirty="0" err="1" smtClean="0"/>
              <a:t>te</a:t>
            </a:r>
            <a:r>
              <a:rPr lang="en-US" baseline="0" dirty="0" smtClean="0"/>
              <a:t> </a:t>
            </a:r>
            <a:r>
              <a:rPr lang="en-US" baseline="0" dirty="0" err="1" smtClean="0"/>
              <a:t>ra</a:t>
            </a:r>
            <a:endParaRPr lang="en-NZ" dirty="0"/>
          </a:p>
        </p:txBody>
      </p:sp>
      <p:sp>
        <p:nvSpPr>
          <p:cNvPr id="4" name="Slide Number Placeholder 3"/>
          <p:cNvSpPr>
            <a:spLocks noGrp="1"/>
          </p:cNvSpPr>
          <p:nvPr>
            <p:ph type="sldNum" sz="quarter" idx="10"/>
          </p:nvPr>
        </p:nvSpPr>
        <p:spPr/>
        <p:txBody>
          <a:bodyPr/>
          <a:lstStyle/>
          <a:p>
            <a:fld id="{3DF0F2A4-3808-43AE-AB18-E72CCD2B62C1}" type="slidenum">
              <a:rPr lang="en-NZ" smtClean="0"/>
              <a:t>16</a:t>
            </a:fld>
            <a:endParaRPr lang="en-NZ"/>
          </a:p>
        </p:txBody>
      </p:sp>
    </p:spTree>
    <p:extLst>
      <p:ext uri="{BB962C8B-B14F-4D97-AF65-F5344CB8AC3E}">
        <p14:creationId xmlns:p14="http://schemas.microsoft.com/office/powerpoint/2010/main" val="3471089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365"/>
            <a:ext cx="9144000" cy="6096000"/>
          </a:xfrm>
          <a:prstGeom prst="rect">
            <a:avLst/>
          </a:prstGeom>
        </p:spPr>
      </p:pic>
      <p:sp>
        <p:nvSpPr>
          <p:cNvPr id="27" name="Rectangle 26"/>
          <p:cNvSpPr/>
          <p:nvPr userDrawn="1"/>
        </p:nvSpPr>
        <p:spPr>
          <a:xfrm>
            <a:off x="7071074" y="6101763"/>
            <a:ext cx="2072926" cy="7562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userDrawn="1">
            <p:ph type="ctrTitle"/>
          </p:nvPr>
        </p:nvSpPr>
        <p:spPr>
          <a:xfrm>
            <a:off x="539552" y="2642230"/>
            <a:ext cx="5747901" cy="2195611"/>
          </a:xfrm>
          <a:solidFill>
            <a:schemeClr val="bg1">
              <a:alpha val="70000"/>
            </a:schemeClr>
          </a:solidFill>
        </p:spPr>
        <p:txBody>
          <a:bodyPr lIns="144000" tIns="144000" rIns="144000" bIns="144000" anchor="ctr" anchorCtr="0">
            <a:noAutofit/>
          </a:bodyPr>
          <a:lstStyle>
            <a:lvl1pPr algn="l">
              <a:defRPr sz="4500"/>
            </a:lvl1pPr>
          </a:lstStyle>
          <a:p>
            <a:r>
              <a:rPr lang="en-US" smtClean="0"/>
              <a:t>Click to edit Master title style</a:t>
            </a:r>
            <a:endParaRPr lang="en-NZ" dirty="0"/>
          </a:p>
        </p:txBody>
      </p:sp>
      <p:sp>
        <p:nvSpPr>
          <p:cNvPr id="3" name="Subtitle 2"/>
          <p:cNvSpPr>
            <a:spLocks noGrp="1"/>
          </p:cNvSpPr>
          <p:nvPr userDrawn="1">
            <p:ph type="subTitle" idx="1"/>
          </p:nvPr>
        </p:nvSpPr>
        <p:spPr>
          <a:xfrm>
            <a:off x="539552" y="4802581"/>
            <a:ext cx="5747901" cy="715256"/>
          </a:xfrm>
          <a:solidFill>
            <a:schemeClr val="accent4"/>
          </a:solidFill>
        </p:spPr>
        <p:txBody>
          <a:bodyPr lIns="144000" tIns="144000" rIns="144000" bIns="144000" anchor="ctr" anchorCtr="0">
            <a:noAutofit/>
          </a:bodyPr>
          <a:lstStyle>
            <a:lvl1pPr marL="0" indent="0" algn="l">
              <a:spcBef>
                <a:spcPts val="0"/>
              </a:spcBef>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smtClean="0"/>
          </a:p>
        </p:txBody>
      </p:sp>
      <p:sp>
        <p:nvSpPr>
          <p:cNvPr id="26" name="Rectangle 25"/>
          <p:cNvSpPr/>
          <p:nvPr userDrawn="1"/>
        </p:nvSpPr>
        <p:spPr>
          <a:xfrm>
            <a:off x="-25170" y="6100273"/>
            <a:ext cx="7909538" cy="7577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1364" y="6065763"/>
            <a:ext cx="1520111" cy="675605"/>
          </a:xfrm>
          <a:prstGeom prst="rect">
            <a:avLst/>
          </a:prstGeom>
        </p:spPr>
      </p:pic>
      <p:sp>
        <p:nvSpPr>
          <p:cNvPr id="28" name="Rectangle 27"/>
          <p:cNvSpPr/>
          <p:nvPr userDrawn="1"/>
        </p:nvSpPr>
        <p:spPr>
          <a:xfrm>
            <a:off x="-30234" y="6065012"/>
            <a:ext cx="9174234"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7479" y="6316694"/>
            <a:ext cx="3377477" cy="274344"/>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63749" y="6318829"/>
            <a:ext cx="1201016" cy="268247"/>
          </a:xfrm>
          <a:prstGeom prst="rect">
            <a:avLst/>
          </a:prstGeom>
        </p:spPr>
      </p:pic>
    </p:spTree>
    <p:extLst>
      <p:ext uri="{BB962C8B-B14F-4D97-AF65-F5344CB8AC3E}">
        <p14:creationId xmlns:p14="http://schemas.microsoft.com/office/powerpoint/2010/main" val="2898766914"/>
      </p:ext>
    </p:extLst>
  </p:cSld>
  <p:clrMapOvr>
    <a:masterClrMapping/>
  </p:clrMapOvr>
  <p:timing>
    <p:tnLst>
      <p:par>
        <p:cTn id="1" dur="indefinite" restart="never" nodeType="tmRoot"/>
      </p:par>
    </p:tnLst>
  </p:timing>
  <p:hf sldNum="0" hdr="0" ftr="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F986A40F-FDF1-47A9-8499-BF2413E4A0E7}" type="datetime3">
              <a:rPr lang="en-NZ" smtClean="0"/>
              <a:pPr/>
              <a:t>7 August 2019</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EB163EB7-DB84-4EC3-8D8A-2DD3FE216EAB}" type="slidenum">
              <a:rPr lang="en-NZ" smtClean="0"/>
              <a:pPr/>
              <a:t>‹#›</a:t>
            </a:fld>
            <a:endParaRPr lang="en-NZ" dirty="0"/>
          </a:p>
        </p:txBody>
      </p:sp>
    </p:spTree>
    <p:extLst>
      <p:ext uri="{BB962C8B-B14F-4D97-AF65-F5344CB8AC3E}">
        <p14:creationId xmlns:p14="http://schemas.microsoft.com/office/powerpoint/2010/main" val="40418685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noFill/>
        </p:spPr>
        <p:txBody>
          <a:bodyPr/>
          <a:lstStyle>
            <a:lvl1pPr algn="ctr">
              <a:defRPr>
                <a:solidFill>
                  <a:schemeClr val="accent1"/>
                </a:solidFill>
              </a:defRPr>
            </a:lvl1pPr>
          </a:lstStyle>
          <a:p>
            <a:r>
              <a:rPr lang="en-US" smtClean="0"/>
              <a:t>Click to edit Master title style</a:t>
            </a:r>
            <a:endParaRPr lang="en-NZ" dirty="0"/>
          </a:p>
        </p:txBody>
      </p:sp>
      <p:sp>
        <p:nvSpPr>
          <p:cNvPr id="3" name="Content Placeholder 2"/>
          <p:cNvSpPr>
            <a:spLocks noGrp="1"/>
          </p:cNvSpPr>
          <p:nvPr>
            <p:ph idx="1"/>
          </p:nvPr>
        </p:nvSpPr>
        <p:spPr/>
        <p:txBody>
          <a:bodyPr lIns="0" tIns="0" rIns="0" bIns="0">
            <a:noAutofit/>
          </a:bodyPr>
          <a:lstStyle>
            <a:lvl1pPr marL="539750" indent="-539750">
              <a:defRPr sz="3200"/>
            </a:lvl1pPr>
            <a:lvl2pPr marL="895350" indent="-552450">
              <a:buFont typeface="Calibri" panose="020F0502020204030204" pitchFamily="34" charset="0"/>
              <a:buChar char="−"/>
              <a:defRPr sz="2700"/>
            </a:lvl2pPr>
            <a:lvl3pPr marL="1250950" indent="-565150">
              <a:buFont typeface="Calibri" panose="020F0502020204030204" pitchFamily="34" charset="0"/>
              <a:buChar char="−"/>
              <a:defRPr sz="2700"/>
            </a:lvl3pPr>
            <a:lvl4pPr marL="1617663" indent="-588963">
              <a:buFont typeface="Calibri" panose="020F0502020204030204" pitchFamily="34" charset="0"/>
              <a:buChar char="−"/>
              <a:defRPr sz="2700"/>
            </a:lvl4pPr>
            <a:lvl5pPr marL="1885950" indent="-514350">
              <a:buFont typeface="Calibri" panose="020F0502020204030204" pitchFamily="34" charset="0"/>
              <a:buChar char="−"/>
              <a:defRPr sz="2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12" name="Date Placeholder 11"/>
          <p:cNvSpPr>
            <a:spLocks noGrp="1"/>
          </p:cNvSpPr>
          <p:nvPr>
            <p:ph type="dt" sz="half" idx="10"/>
          </p:nvPr>
        </p:nvSpPr>
        <p:spPr/>
        <p:txBody>
          <a:bodyPr/>
          <a:lstStyle/>
          <a:p>
            <a:fld id="{F986A40F-FDF1-47A9-8499-BF2413E4A0E7}" type="datetime3">
              <a:rPr lang="en-NZ" smtClean="0"/>
              <a:pPr/>
              <a:t>7 August 2019</a:t>
            </a:fld>
            <a:endParaRPr lang="en-NZ" dirty="0"/>
          </a:p>
        </p:txBody>
      </p:sp>
      <p:sp>
        <p:nvSpPr>
          <p:cNvPr id="13" name="Footer Placeholder 12"/>
          <p:cNvSpPr>
            <a:spLocks noGrp="1"/>
          </p:cNvSpPr>
          <p:nvPr>
            <p:ph type="ftr" sz="quarter" idx="11"/>
          </p:nvPr>
        </p:nvSpPr>
        <p:spPr/>
        <p:txBody>
          <a:bodyPr/>
          <a:lstStyle/>
          <a:p>
            <a:endParaRPr lang="en-NZ" dirty="0"/>
          </a:p>
        </p:txBody>
      </p:sp>
      <p:sp>
        <p:nvSpPr>
          <p:cNvPr id="14" name="Slide Number Placeholder 13"/>
          <p:cNvSpPr>
            <a:spLocks noGrp="1"/>
          </p:cNvSpPr>
          <p:nvPr>
            <p:ph type="sldNum" sz="quarter" idx="12"/>
          </p:nvPr>
        </p:nvSpPr>
        <p:spPr/>
        <p:txBody>
          <a:bodyPr/>
          <a:lstStyle/>
          <a:p>
            <a:fld id="{EB163EB7-DB84-4EC3-8D8A-2DD3FE216EAB}" type="slidenum">
              <a:rPr lang="en-NZ" smtClean="0"/>
              <a:pPr/>
              <a:t>‹#›</a:t>
            </a:fld>
            <a:endParaRPr lang="en-NZ" dirty="0"/>
          </a:p>
        </p:txBody>
      </p:sp>
    </p:spTree>
    <p:extLst>
      <p:ext uri="{BB962C8B-B14F-4D97-AF65-F5344CB8AC3E}">
        <p14:creationId xmlns:p14="http://schemas.microsoft.com/office/powerpoint/2010/main" val="16925937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8" name="Date Placeholder 7"/>
          <p:cNvSpPr>
            <a:spLocks noGrp="1"/>
          </p:cNvSpPr>
          <p:nvPr>
            <p:ph type="dt" sz="half" idx="10"/>
          </p:nvPr>
        </p:nvSpPr>
        <p:spPr/>
        <p:txBody>
          <a:bodyPr/>
          <a:lstStyle/>
          <a:p>
            <a:fld id="{9CE3D30D-A5D7-401F-9B76-E72F8678B0F4}" type="datetime3">
              <a:rPr lang="en-NZ" smtClean="0"/>
              <a:t>7 August 2019</a:t>
            </a:fld>
            <a:endParaRPr lang="en-NZ" dirty="0"/>
          </a:p>
        </p:txBody>
      </p:sp>
      <p:sp>
        <p:nvSpPr>
          <p:cNvPr id="9" name="Footer Placeholder 8"/>
          <p:cNvSpPr>
            <a:spLocks noGrp="1"/>
          </p:cNvSpPr>
          <p:nvPr>
            <p:ph type="ftr" sz="quarter" idx="11"/>
          </p:nvPr>
        </p:nvSpPr>
        <p:spPr/>
        <p:txBody>
          <a:bodyPr/>
          <a:lstStyle/>
          <a:p>
            <a:endParaRPr lang="en-NZ" dirty="0"/>
          </a:p>
        </p:txBody>
      </p:sp>
      <p:sp>
        <p:nvSpPr>
          <p:cNvPr id="10" name="Slide Number Placeholder 9"/>
          <p:cNvSpPr>
            <a:spLocks noGrp="1"/>
          </p:cNvSpPr>
          <p:nvPr>
            <p:ph type="sldNum" sz="quarter" idx="12"/>
          </p:nvPr>
        </p:nvSpPr>
        <p:spPr/>
        <p:txBody>
          <a:bodyPr/>
          <a:lstStyle/>
          <a:p>
            <a:fld id="{EB163EB7-DB84-4EC3-8D8A-2DD3FE216EAB}" type="slidenum">
              <a:rPr lang="en-NZ" smtClean="0"/>
              <a:pPr/>
              <a:t>‹#›</a:t>
            </a:fld>
            <a:endParaRPr lang="en-NZ" dirty="0"/>
          </a:p>
        </p:txBody>
      </p:sp>
    </p:spTree>
    <p:extLst>
      <p:ext uri="{BB962C8B-B14F-4D97-AF65-F5344CB8AC3E}">
        <p14:creationId xmlns:p14="http://schemas.microsoft.com/office/powerpoint/2010/main" val="32057230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10" name="Date Placeholder 9"/>
          <p:cNvSpPr>
            <a:spLocks noGrp="1"/>
          </p:cNvSpPr>
          <p:nvPr>
            <p:ph type="dt" sz="half" idx="10"/>
          </p:nvPr>
        </p:nvSpPr>
        <p:spPr/>
        <p:txBody>
          <a:bodyPr/>
          <a:lstStyle/>
          <a:p>
            <a:fld id="{340248EE-F7DF-4DB7-9863-3F61B24FA557}" type="datetime3">
              <a:rPr lang="en-NZ" smtClean="0"/>
              <a:t>7 August 2019</a:t>
            </a:fld>
            <a:endParaRPr lang="en-NZ" dirty="0"/>
          </a:p>
        </p:txBody>
      </p:sp>
      <p:sp>
        <p:nvSpPr>
          <p:cNvPr id="11" name="Footer Placeholder 10"/>
          <p:cNvSpPr>
            <a:spLocks noGrp="1"/>
          </p:cNvSpPr>
          <p:nvPr>
            <p:ph type="ftr" sz="quarter" idx="11"/>
          </p:nvPr>
        </p:nvSpPr>
        <p:spPr/>
        <p:txBody>
          <a:bodyPr/>
          <a:lstStyle/>
          <a:p>
            <a:endParaRPr lang="en-NZ" dirty="0"/>
          </a:p>
        </p:txBody>
      </p:sp>
      <p:sp>
        <p:nvSpPr>
          <p:cNvPr id="12" name="Slide Number Placeholder 11"/>
          <p:cNvSpPr>
            <a:spLocks noGrp="1"/>
          </p:cNvSpPr>
          <p:nvPr>
            <p:ph type="sldNum" sz="quarter" idx="12"/>
          </p:nvPr>
        </p:nvSpPr>
        <p:spPr/>
        <p:txBody>
          <a:bodyPr/>
          <a:lstStyle/>
          <a:p>
            <a:fld id="{EB163EB7-DB84-4EC3-8D8A-2DD3FE216EAB}" type="slidenum">
              <a:rPr lang="en-NZ" smtClean="0"/>
              <a:pPr/>
              <a:t>‹#›</a:t>
            </a:fld>
            <a:endParaRPr lang="en-NZ" dirty="0"/>
          </a:p>
        </p:txBody>
      </p:sp>
    </p:spTree>
    <p:extLst>
      <p:ext uri="{BB962C8B-B14F-4D97-AF65-F5344CB8AC3E}">
        <p14:creationId xmlns:p14="http://schemas.microsoft.com/office/powerpoint/2010/main" val="747839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8" name="Date Placeholder 7"/>
          <p:cNvSpPr>
            <a:spLocks noGrp="1"/>
          </p:cNvSpPr>
          <p:nvPr>
            <p:ph type="dt" sz="half" idx="10"/>
          </p:nvPr>
        </p:nvSpPr>
        <p:spPr/>
        <p:txBody>
          <a:bodyPr/>
          <a:lstStyle/>
          <a:p>
            <a:fld id="{F986A40F-FDF1-47A9-8499-BF2413E4A0E7}" type="datetime3">
              <a:rPr lang="en-NZ" smtClean="0"/>
              <a:pPr/>
              <a:t>7 August 2019</a:t>
            </a:fld>
            <a:endParaRPr lang="en-NZ" dirty="0"/>
          </a:p>
        </p:txBody>
      </p:sp>
      <p:sp>
        <p:nvSpPr>
          <p:cNvPr id="9" name="Footer Placeholder 8"/>
          <p:cNvSpPr>
            <a:spLocks noGrp="1"/>
          </p:cNvSpPr>
          <p:nvPr>
            <p:ph type="ftr" sz="quarter" idx="11"/>
          </p:nvPr>
        </p:nvSpPr>
        <p:spPr/>
        <p:txBody>
          <a:bodyPr/>
          <a:lstStyle/>
          <a:p>
            <a:endParaRPr lang="en-NZ" dirty="0"/>
          </a:p>
        </p:txBody>
      </p:sp>
      <p:sp>
        <p:nvSpPr>
          <p:cNvPr id="10" name="Slide Number Placeholder 9"/>
          <p:cNvSpPr>
            <a:spLocks noGrp="1"/>
          </p:cNvSpPr>
          <p:nvPr>
            <p:ph type="sldNum" sz="quarter" idx="12"/>
          </p:nvPr>
        </p:nvSpPr>
        <p:spPr/>
        <p:txBody>
          <a:bodyPr/>
          <a:lstStyle/>
          <a:p>
            <a:fld id="{EB163EB7-DB84-4EC3-8D8A-2DD3FE216EAB}" type="slidenum">
              <a:rPr lang="en-NZ" smtClean="0"/>
              <a:pPr/>
              <a:t>‹#›</a:t>
            </a:fld>
            <a:endParaRPr lang="en-NZ" dirty="0"/>
          </a:p>
        </p:txBody>
      </p:sp>
    </p:spTree>
    <p:extLst>
      <p:ext uri="{BB962C8B-B14F-4D97-AF65-F5344CB8AC3E}">
        <p14:creationId xmlns:p14="http://schemas.microsoft.com/office/powerpoint/2010/main" val="20963880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986A40F-FDF1-47A9-8499-BF2413E4A0E7}" type="datetime3">
              <a:rPr lang="en-NZ" smtClean="0"/>
              <a:pPr/>
              <a:t>7 August 2019</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EB163EB7-DB84-4EC3-8D8A-2DD3FE216EAB}" type="slidenum">
              <a:rPr lang="en-NZ" smtClean="0"/>
              <a:pPr/>
              <a:t>‹#›</a:t>
            </a:fld>
            <a:endParaRPr lang="en-NZ" dirty="0"/>
          </a:p>
        </p:txBody>
      </p:sp>
    </p:spTree>
    <p:extLst>
      <p:ext uri="{BB962C8B-B14F-4D97-AF65-F5344CB8AC3E}">
        <p14:creationId xmlns:p14="http://schemas.microsoft.com/office/powerpoint/2010/main" val="25741023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NZ"/>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986A40F-FDF1-47A9-8499-BF2413E4A0E7}" type="datetime3">
              <a:rPr lang="en-NZ" smtClean="0"/>
              <a:pPr/>
              <a:t>7 August 2019</a:t>
            </a:fld>
            <a:endParaRPr lang="en-NZ" dirty="0"/>
          </a:p>
        </p:txBody>
      </p:sp>
      <p:sp>
        <p:nvSpPr>
          <p:cNvPr id="9" name="Footer Placeholder 8"/>
          <p:cNvSpPr>
            <a:spLocks noGrp="1"/>
          </p:cNvSpPr>
          <p:nvPr>
            <p:ph type="ftr" sz="quarter" idx="11"/>
          </p:nvPr>
        </p:nvSpPr>
        <p:spPr/>
        <p:txBody>
          <a:bodyPr/>
          <a:lstStyle/>
          <a:p>
            <a:endParaRPr lang="en-NZ" dirty="0"/>
          </a:p>
        </p:txBody>
      </p:sp>
      <p:sp>
        <p:nvSpPr>
          <p:cNvPr id="10" name="Slide Number Placeholder 9"/>
          <p:cNvSpPr>
            <a:spLocks noGrp="1"/>
          </p:cNvSpPr>
          <p:nvPr>
            <p:ph type="sldNum" sz="quarter" idx="12"/>
          </p:nvPr>
        </p:nvSpPr>
        <p:spPr/>
        <p:txBody>
          <a:bodyPr/>
          <a:lstStyle/>
          <a:p>
            <a:fld id="{EB163EB7-DB84-4EC3-8D8A-2DD3FE216EAB}" type="slidenum">
              <a:rPr lang="en-NZ" smtClean="0"/>
              <a:pPr/>
              <a:t>‹#›</a:t>
            </a:fld>
            <a:endParaRPr lang="en-NZ" dirty="0"/>
          </a:p>
        </p:txBody>
      </p:sp>
    </p:spTree>
    <p:extLst>
      <p:ext uri="{BB962C8B-B14F-4D97-AF65-F5344CB8AC3E}">
        <p14:creationId xmlns:p14="http://schemas.microsoft.com/office/powerpoint/2010/main" val="25134571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NZ"/>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NZ"/>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986A40F-FDF1-47A9-8499-BF2413E4A0E7}" type="datetime3">
              <a:rPr lang="en-NZ" smtClean="0"/>
              <a:pPr/>
              <a:t>7 August 2019</a:t>
            </a:fld>
            <a:endParaRPr lang="en-NZ" dirty="0"/>
          </a:p>
        </p:txBody>
      </p:sp>
      <p:sp>
        <p:nvSpPr>
          <p:cNvPr id="9" name="Footer Placeholder 8"/>
          <p:cNvSpPr>
            <a:spLocks noGrp="1"/>
          </p:cNvSpPr>
          <p:nvPr>
            <p:ph type="ftr" sz="quarter" idx="11"/>
          </p:nvPr>
        </p:nvSpPr>
        <p:spPr/>
        <p:txBody>
          <a:bodyPr/>
          <a:lstStyle/>
          <a:p>
            <a:endParaRPr lang="en-NZ" dirty="0"/>
          </a:p>
        </p:txBody>
      </p:sp>
      <p:sp>
        <p:nvSpPr>
          <p:cNvPr id="10" name="Slide Number Placeholder 9"/>
          <p:cNvSpPr>
            <a:spLocks noGrp="1"/>
          </p:cNvSpPr>
          <p:nvPr>
            <p:ph type="sldNum" sz="quarter" idx="12"/>
          </p:nvPr>
        </p:nvSpPr>
        <p:spPr/>
        <p:txBody>
          <a:bodyPr/>
          <a:lstStyle/>
          <a:p>
            <a:fld id="{EB163EB7-DB84-4EC3-8D8A-2DD3FE216EAB}" type="slidenum">
              <a:rPr lang="en-NZ" smtClean="0"/>
              <a:pPr/>
              <a:t>‹#›</a:t>
            </a:fld>
            <a:endParaRPr lang="en-NZ" dirty="0"/>
          </a:p>
        </p:txBody>
      </p:sp>
    </p:spTree>
    <p:extLst>
      <p:ext uri="{BB962C8B-B14F-4D97-AF65-F5344CB8AC3E}">
        <p14:creationId xmlns:p14="http://schemas.microsoft.com/office/powerpoint/2010/main" val="33356698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9" name="Date Placeholder 8"/>
          <p:cNvSpPr>
            <a:spLocks noGrp="1"/>
          </p:cNvSpPr>
          <p:nvPr>
            <p:ph type="dt" sz="half" idx="10"/>
          </p:nvPr>
        </p:nvSpPr>
        <p:spPr/>
        <p:txBody>
          <a:bodyPr/>
          <a:lstStyle/>
          <a:p>
            <a:fld id="{F986A40F-FDF1-47A9-8499-BF2413E4A0E7}" type="datetime3">
              <a:rPr lang="en-NZ" smtClean="0"/>
              <a:pPr/>
              <a:t>7 August 2019</a:t>
            </a:fld>
            <a:endParaRPr lang="en-NZ" dirty="0"/>
          </a:p>
        </p:txBody>
      </p:sp>
      <p:sp>
        <p:nvSpPr>
          <p:cNvPr id="10" name="Footer Placeholder 9"/>
          <p:cNvSpPr>
            <a:spLocks noGrp="1"/>
          </p:cNvSpPr>
          <p:nvPr>
            <p:ph type="ftr" sz="quarter" idx="11"/>
          </p:nvPr>
        </p:nvSpPr>
        <p:spPr/>
        <p:txBody>
          <a:bodyPr/>
          <a:lstStyle/>
          <a:p>
            <a:endParaRPr lang="en-NZ" dirty="0"/>
          </a:p>
        </p:txBody>
      </p:sp>
      <p:sp>
        <p:nvSpPr>
          <p:cNvPr id="11" name="Slide Number Placeholder 10"/>
          <p:cNvSpPr>
            <a:spLocks noGrp="1"/>
          </p:cNvSpPr>
          <p:nvPr>
            <p:ph type="sldNum" sz="quarter" idx="12"/>
          </p:nvPr>
        </p:nvSpPr>
        <p:spPr/>
        <p:txBody>
          <a:bodyPr/>
          <a:lstStyle/>
          <a:p>
            <a:fld id="{EB163EB7-DB84-4EC3-8D8A-2DD3FE216EAB}" type="slidenum">
              <a:rPr lang="en-NZ" smtClean="0"/>
              <a:pPr/>
              <a:t>‹#›</a:t>
            </a:fld>
            <a:endParaRPr lang="en-NZ" dirty="0"/>
          </a:p>
        </p:txBody>
      </p:sp>
    </p:spTree>
    <p:extLst>
      <p:ext uri="{BB962C8B-B14F-4D97-AF65-F5344CB8AC3E}">
        <p14:creationId xmlns:p14="http://schemas.microsoft.com/office/powerpoint/2010/main" val="23718088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750793" y="0"/>
            <a:ext cx="324412" cy="285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5077" y="0"/>
            <a:ext cx="755870" cy="285453"/>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Placeholder 1"/>
          <p:cNvSpPr>
            <a:spLocks noGrp="1"/>
          </p:cNvSpPr>
          <p:nvPr>
            <p:ph type="title"/>
          </p:nvPr>
        </p:nvSpPr>
        <p:spPr>
          <a:xfrm>
            <a:off x="628649" y="365126"/>
            <a:ext cx="7886701" cy="1325563"/>
          </a:xfrm>
          <a:prstGeom prst="rect">
            <a:avLst/>
          </a:prstGeom>
          <a:noFill/>
        </p:spPr>
        <p:txBody>
          <a:bodyPr vert="horz" lIns="432000" tIns="45720" rIns="432000" bIns="45720" rtlCol="0" anchor="ctr">
            <a:normAutofit/>
          </a:bodyPr>
          <a:lstStyle/>
          <a:p>
            <a:r>
              <a:rPr lang="en-US" smtClean="0"/>
              <a:t>Click to edit Master title style</a:t>
            </a:r>
            <a:endParaRPr lang="en-NZ" dirty="0"/>
          </a:p>
        </p:txBody>
      </p:sp>
      <p:sp>
        <p:nvSpPr>
          <p:cNvPr id="3" name="Text Placeholder 2"/>
          <p:cNvSpPr>
            <a:spLocks noGrp="1"/>
          </p:cNvSpPr>
          <p:nvPr>
            <p:ph type="body" idx="1"/>
          </p:nvPr>
        </p:nvSpPr>
        <p:spPr>
          <a:xfrm>
            <a:off x="628650" y="1825625"/>
            <a:ext cx="7886700" cy="4351338"/>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82687" y="6118116"/>
            <a:ext cx="1101566" cy="489585"/>
          </a:xfrm>
          <a:prstGeom prst="rect">
            <a:avLst/>
          </a:prstGeom>
        </p:spPr>
      </p:pic>
      <p:sp>
        <p:nvSpPr>
          <p:cNvPr id="10" name="Date Placeholder 9"/>
          <p:cNvSpPr>
            <a:spLocks noGrp="1"/>
          </p:cNvSpPr>
          <p:nvPr>
            <p:ph type="dt" sz="half" idx="2"/>
          </p:nvPr>
        </p:nvSpPr>
        <p:spPr>
          <a:xfrm>
            <a:off x="6890154" y="6607701"/>
            <a:ext cx="2057400" cy="250299"/>
          </a:xfrm>
          <a:prstGeom prst="rect">
            <a:avLst/>
          </a:prstGeom>
        </p:spPr>
        <p:txBody>
          <a:bodyPr vert="horz" lIns="91440" tIns="45720" rIns="91440" bIns="45720" rtlCol="0" anchor="ctr"/>
          <a:lstStyle>
            <a:lvl1pPr algn="r">
              <a:defRPr sz="900">
                <a:solidFill>
                  <a:schemeClr val="tx1">
                    <a:tint val="75000"/>
                  </a:schemeClr>
                </a:solidFill>
              </a:defRPr>
            </a:lvl1pPr>
          </a:lstStyle>
          <a:p>
            <a:fld id="{F986A40F-FDF1-47A9-8499-BF2413E4A0E7}" type="datetime3">
              <a:rPr lang="en-NZ" smtClean="0"/>
              <a:pPr/>
              <a:t>7 August 2019</a:t>
            </a:fld>
            <a:endParaRPr lang="en-NZ" dirty="0"/>
          </a:p>
        </p:txBody>
      </p:sp>
      <p:sp>
        <p:nvSpPr>
          <p:cNvPr id="11" name="Footer Placeholder 10"/>
          <p:cNvSpPr>
            <a:spLocks noGrp="1"/>
          </p:cNvSpPr>
          <p:nvPr>
            <p:ph type="ftr" sz="quarter" idx="3"/>
          </p:nvPr>
        </p:nvSpPr>
        <p:spPr>
          <a:xfrm>
            <a:off x="107504" y="6607701"/>
            <a:ext cx="3086100" cy="250299"/>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Z" dirty="0"/>
          </a:p>
        </p:txBody>
      </p:sp>
      <p:sp>
        <p:nvSpPr>
          <p:cNvPr id="12" name="Slide Number Placeholder 11"/>
          <p:cNvSpPr>
            <a:spLocks noGrp="1"/>
          </p:cNvSpPr>
          <p:nvPr>
            <p:ph type="sldNum" sz="quarter" idx="4"/>
          </p:nvPr>
        </p:nvSpPr>
        <p:spPr>
          <a:xfrm>
            <a:off x="750793" y="0"/>
            <a:ext cx="324412" cy="285453"/>
          </a:xfrm>
          <a:prstGeom prst="rect">
            <a:avLst/>
          </a:prstGeom>
        </p:spPr>
        <p:txBody>
          <a:bodyPr vert="horz" lIns="91440" tIns="45720" rIns="91440" bIns="45720" rtlCol="0" anchor="ctr"/>
          <a:lstStyle>
            <a:lvl1pPr algn="ctr">
              <a:defRPr sz="900">
                <a:solidFill>
                  <a:schemeClr val="bg1"/>
                </a:solidFill>
              </a:defRPr>
            </a:lvl1pPr>
          </a:lstStyle>
          <a:p>
            <a:fld id="{EB163EB7-DB84-4EC3-8D8A-2DD3FE216EAB}" type="slidenum">
              <a:rPr lang="en-NZ" smtClean="0"/>
              <a:pPr/>
              <a:t>‹#›</a:t>
            </a:fld>
            <a:endParaRPr lang="en-NZ" dirty="0"/>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99992" y="6078517"/>
            <a:ext cx="3111857" cy="563371"/>
          </a:xfrm>
          <a:prstGeom prst="rect">
            <a:avLst/>
          </a:prstGeom>
        </p:spPr>
      </p:pic>
    </p:spTree>
    <p:extLst>
      <p:ext uri="{BB962C8B-B14F-4D97-AF65-F5344CB8AC3E}">
        <p14:creationId xmlns:p14="http://schemas.microsoft.com/office/powerpoint/2010/main" val="1969676061"/>
      </p:ext>
    </p:extLst>
  </p:cSld>
  <p:clrMap bg1="lt1" tx1="dk1" bg2="lt2" tx2="dk2" accent1="accent1" accent2="accent2" accent3="accent3" accent4="accent4" accent5="accent5" accent6="accent6" hlink="hlink" folHlink="folHlink"/>
  <p:sldLayoutIdLst>
    <p:sldLayoutId id="214748368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iming>
    <p:tnLst>
      <p:par>
        <p:cTn id="1" dur="indefinite" restart="never" nodeType="tmRoot"/>
      </p:par>
    </p:tnLst>
  </p:timing>
  <p:hf hdr="0"/>
  <p:txStyles>
    <p:titleStyle>
      <a:lvl1pPr algn="ctr" defTabSz="685800" rtl="0" eaLnBrk="1" latinLnBrk="0" hangingPunct="1">
        <a:lnSpc>
          <a:spcPct val="90000"/>
        </a:lnSpc>
        <a:spcBef>
          <a:spcPct val="0"/>
        </a:spcBef>
        <a:buNone/>
        <a:defRPr sz="3300" kern="1200">
          <a:solidFill>
            <a:schemeClr val="accent3"/>
          </a:solidFill>
          <a:latin typeface="+mj-lt"/>
          <a:ea typeface="+mj-ea"/>
          <a:cs typeface="+mj-cs"/>
        </a:defRPr>
      </a:lvl1pPr>
    </p:titleStyle>
    <p:bodyStyle>
      <a:lvl1pPr marL="534988" indent="-534988" algn="l" defTabSz="685800" rtl="0" eaLnBrk="1" latinLnBrk="0" hangingPunct="1">
        <a:lnSpc>
          <a:spcPct val="90000"/>
        </a:lnSpc>
        <a:spcBef>
          <a:spcPts val="750"/>
        </a:spcBef>
        <a:buClr>
          <a:schemeClr val="accent2"/>
        </a:buClr>
        <a:buSzPct val="120000"/>
        <a:buFont typeface="Wingdings" panose="05000000000000000000" pitchFamily="2" charset="2"/>
        <a:buChar char="§"/>
        <a:defRPr sz="3200" kern="1200">
          <a:solidFill>
            <a:schemeClr val="tx1"/>
          </a:solidFill>
          <a:latin typeface="+mn-lt"/>
          <a:ea typeface="+mn-ea"/>
          <a:cs typeface="+mn-cs"/>
        </a:defRPr>
      </a:lvl1pPr>
      <a:lvl2pPr marL="893763" indent="-550863" algn="l" defTabSz="685800" rtl="0" eaLnBrk="1" latinLnBrk="0" hangingPunct="1">
        <a:lnSpc>
          <a:spcPct val="90000"/>
        </a:lnSpc>
        <a:spcBef>
          <a:spcPts val="375"/>
        </a:spcBef>
        <a:buClr>
          <a:schemeClr val="accent2"/>
        </a:buClr>
        <a:buSzPct val="120000"/>
        <a:buFont typeface="Calibri" panose="020F0502020204030204" pitchFamily="34" charset="0"/>
        <a:buChar char="−"/>
        <a:defRPr sz="2700" kern="1200">
          <a:solidFill>
            <a:schemeClr val="tx1"/>
          </a:solidFill>
          <a:latin typeface="+mn-lt"/>
          <a:ea typeface="+mn-ea"/>
          <a:cs typeface="+mn-cs"/>
        </a:defRPr>
      </a:lvl2pPr>
      <a:lvl3pPr marL="1254125" indent="-568325" algn="l" defTabSz="685800" rtl="0" eaLnBrk="1" latinLnBrk="0" hangingPunct="1">
        <a:lnSpc>
          <a:spcPct val="90000"/>
        </a:lnSpc>
        <a:spcBef>
          <a:spcPts val="375"/>
        </a:spcBef>
        <a:buClr>
          <a:schemeClr val="accent2"/>
        </a:buClr>
        <a:buSzPct val="120000"/>
        <a:buFont typeface="Calibri" panose="020F0502020204030204" pitchFamily="34" charset="0"/>
        <a:buChar char="−"/>
        <a:defRPr sz="2700" kern="1200">
          <a:solidFill>
            <a:schemeClr val="tx1"/>
          </a:solidFill>
          <a:latin typeface="+mn-lt"/>
          <a:ea typeface="+mn-ea"/>
          <a:cs typeface="+mn-cs"/>
        </a:defRPr>
      </a:lvl3pPr>
      <a:lvl4pPr marL="1612900" indent="-584200" algn="l" defTabSz="685800" rtl="0" eaLnBrk="1" latinLnBrk="0" hangingPunct="1">
        <a:lnSpc>
          <a:spcPct val="90000"/>
        </a:lnSpc>
        <a:spcBef>
          <a:spcPts val="375"/>
        </a:spcBef>
        <a:buClr>
          <a:schemeClr val="accent2"/>
        </a:buClr>
        <a:buSzPct val="120000"/>
        <a:buFont typeface="Calibri" panose="020F0502020204030204" pitchFamily="34" charset="0"/>
        <a:buChar char="−"/>
        <a:defRPr sz="2700" kern="1200">
          <a:solidFill>
            <a:schemeClr val="tx1"/>
          </a:solidFill>
          <a:latin typeface="+mn-lt"/>
          <a:ea typeface="+mn-ea"/>
          <a:cs typeface="+mn-cs"/>
        </a:defRPr>
      </a:lvl4pPr>
      <a:lvl5pPr marL="1973263" indent="-601663" algn="l" defTabSz="685800" rtl="0" eaLnBrk="1" latinLnBrk="0" hangingPunct="1">
        <a:lnSpc>
          <a:spcPct val="90000"/>
        </a:lnSpc>
        <a:spcBef>
          <a:spcPts val="375"/>
        </a:spcBef>
        <a:buClr>
          <a:schemeClr val="accent2"/>
        </a:buClr>
        <a:buSzPct val="120000"/>
        <a:buFont typeface="Calibri" panose="020F0502020204030204" pitchFamily="34" charset="0"/>
        <a:buChar char="−"/>
        <a:defRPr sz="27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deaschool.ac.nz/swf/model.html" TargetMode="Externa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emf"/><Relationship Id="rId3" Type="http://schemas.openxmlformats.org/officeDocument/2006/relationships/image" Target="../media/image1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851920" y="1124744"/>
            <a:ext cx="3953048" cy="2195611"/>
          </a:xfrm>
          <a:noFill/>
        </p:spPr>
        <p:txBody>
          <a:bodyPr/>
          <a:lstStyle/>
          <a:p>
            <a:pPr algn="r"/>
            <a:r>
              <a:rPr lang="en-NZ" sz="6600" b="1" dirty="0" smtClean="0">
                <a:solidFill>
                  <a:schemeClr val="bg1"/>
                </a:solidFill>
              </a:rPr>
              <a:t>Institution Wide </a:t>
            </a:r>
            <a:r>
              <a:rPr lang="en-NZ" sz="6600" b="1" dirty="0" err="1" smtClean="0">
                <a:solidFill>
                  <a:schemeClr val="bg1"/>
                </a:solidFill>
              </a:rPr>
              <a:t>Leadership@EIT</a:t>
            </a:r>
            <a:endParaRPr lang="en-NZ" sz="6600" b="1" dirty="0">
              <a:solidFill>
                <a:schemeClr val="bg1"/>
              </a:solidFill>
            </a:endParaRPr>
          </a:p>
        </p:txBody>
      </p:sp>
      <p:sp>
        <p:nvSpPr>
          <p:cNvPr id="4" name="Date Placeholder 3"/>
          <p:cNvSpPr>
            <a:spLocks noGrp="1"/>
          </p:cNvSpPr>
          <p:nvPr>
            <p:ph type="dt" sz="half" idx="4294967295"/>
          </p:nvPr>
        </p:nvSpPr>
        <p:spPr>
          <a:xfrm>
            <a:off x="7086600" y="6607175"/>
            <a:ext cx="2057400" cy="250825"/>
          </a:xfrm>
        </p:spPr>
        <p:txBody>
          <a:bodyPr/>
          <a:lstStyle/>
          <a:p>
            <a:fld id="{F986A40F-FDF1-47A9-8499-BF2413E4A0E7}" type="datetime3">
              <a:rPr lang="en-NZ" smtClean="0"/>
              <a:pPr/>
              <a:t>7 August 2019</a:t>
            </a:fld>
            <a:endParaRPr lang="en-NZ" dirty="0"/>
          </a:p>
        </p:txBody>
      </p:sp>
      <p:sp>
        <p:nvSpPr>
          <p:cNvPr id="6" name="Slide Number Placeholder 5"/>
          <p:cNvSpPr>
            <a:spLocks noGrp="1"/>
          </p:cNvSpPr>
          <p:nvPr>
            <p:ph type="sldNum" sz="quarter" idx="4294967295"/>
          </p:nvPr>
        </p:nvSpPr>
        <p:spPr>
          <a:xfrm>
            <a:off x="0" y="0"/>
            <a:ext cx="323850" cy="285750"/>
          </a:xfrm>
        </p:spPr>
        <p:txBody>
          <a:bodyPr/>
          <a:lstStyle/>
          <a:p>
            <a:fld id="{EB163EB7-DB84-4EC3-8D8A-2DD3FE216EAB}" type="slidenum">
              <a:rPr lang="en-NZ" smtClean="0"/>
              <a:pPr/>
              <a:t>1</a:t>
            </a:fld>
            <a:endParaRPr lang="en-NZ" dirty="0"/>
          </a:p>
        </p:txBody>
      </p:sp>
    </p:spTree>
    <p:extLst>
      <p:ext uri="{BB962C8B-B14F-4D97-AF65-F5344CB8AC3E}">
        <p14:creationId xmlns:p14="http://schemas.microsoft.com/office/powerpoint/2010/main" val="607538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nchor="t"/>
          <a:lstStyle/>
          <a:p>
            <a:pPr eaLnBrk="1" hangingPunct="1"/>
            <a:r>
              <a:rPr lang="en-US" altLang="en-US" dirty="0"/>
              <a:t>m</a:t>
            </a:r>
            <a:r>
              <a:rPr lang="en-US" altLang="en-US" dirty="0" smtClean="0"/>
              <a:t>erger principles underpinning success</a:t>
            </a:r>
          </a:p>
        </p:txBody>
      </p:sp>
      <p:sp>
        <p:nvSpPr>
          <p:cNvPr id="13315" name="Content Placeholder 2"/>
          <p:cNvSpPr>
            <a:spLocks noGrp="1"/>
          </p:cNvSpPr>
          <p:nvPr>
            <p:ph idx="1"/>
          </p:nvPr>
        </p:nvSpPr>
        <p:spPr>
          <a:xfrm>
            <a:off x="971600" y="1412776"/>
            <a:ext cx="7416824" cy="5110162"/>
          </a:xfrm>
        </p:spPr>
        <p:txBody>
          <a:bodyPr/>
          <a:lstStyle/>
          <a:p>
            <a:pPr eaLnBrk="1" hangingPunct="1"/>
            <a:r>
              <a:rPr lang="en-US" altLang="en-US" sz="2000" dirty="0" smtClean="0"/>
              <a:t>focus on </a:t>
            </a:r>
            <a:r>
              <a:rPr lang="en-US" altLang="en-US" sz="2000" b="1" i="1" dirty="0" smtClean="0"/>
              <a:t>student success </a:t>
            </a:r>
            <a:r>
              <a:rPr lang="en-US" altLang="en-US" sz="2000" dirty="0" smtClean="0"/>
              <a:t>in </a:t>
            </a:r>
            <a:r>
              <a:rPr lang="en-US" altLang="en-US" sz="2000" b="1" i="1" dirty="0" smtClean="0"/>
              <a:t>quality education</a:t>
            </a:r>
            <a:endParaRPr lang="en-US" altLang="en-US" sz="2000" dirty="0" smtClean="0"/>
          </a:p>
          <a:p>
            <a:pPr eaLnBrk="1" hangingPunct="1"/>
            <a:r>
              <a:rPr lang="en-US" altLang="en-US" sz="2000" dirty="0" smtClean="0"/>
              <a:t>genuine</a:t>
            </a:r>
            <a:r>
              <a:rPr lang="en-US" altLang="en-US" sz="2000" b="1" dirty="0" smtClean="0"/>
              <a:t> </a:t>
            </a:r>
            <a:r>
              <a:rPr lang="en-US" altLang="en-US" sz="2000" b="1" i="1" dirty="0" smtClean="0"/>
              <a:t>partnership</a:t>
            </a:r>
            <a:r>
              <a:rPr lang="en-US" altLang="en-US" sz="2000" dirty="0" smtClean="0"/>
              <a:t> with open and transparent processes</a:t>
            </a:r>
          </a:p>
          <a:p>
            <a:pPr eaLnBrk="1" hangingPunct="1"/>
            <a:r>
              <a:rPr lang="en-US" altLang="en-US" sz="2000" dirty="0" smtClean="0"/>
              <a:t>respect </a:t>
            </a:r>
            <a:r>
              <a:rPr lang="en-US" altLang="en-US" sz="2000" b="1" i="1" dirty="0" smtClean="0"/>
              <a:t>histories</a:t>
            </a:r>
            <a:r>
              <a:rPr lang="en-US" altLang="en-US" sz="2000" dirty="0"/>
              <a:t> </a:t>
            </a:r>
            <a:r>
              <a:rPr lang="en-US" altLang="en-US" sz="2000" dirty="0" smtClean="0"/>
              <a:t>- acknowledge strengths and weaknesses</a:t>
            </a:r>
          </a:p>
          <a:p>
            <a:pPr eaLnBrk="1" hangingPunct="1"/>
            <a:r>
              <a:rPr lang="en-US" altLang="en-US" sz="2000" dirty="0" smtClean="0"/>
              <a:t>build </a:t>
            </a:r>
            <a:r>
              <a:rPr lang="en-US" altLang="en-US" sz="2000" b="1" i="1" dirty="0" smtClean="0"/>
              <a:t>shared vision</a:t>
            </a:r>
            <a:r>
              <a:rPr lang="en-US" altLang="en-US" sz="2000" dirty="0" smtClean="0"/>
              <a:t>, </a:t>
            </a:r>
            <a:r>
              <a:rPr lang="en-US" altLang="en-US" sz="2000" dirty="0" err="1" smtClean="0"/>
              <a:t>organisational</a:t>
            </a:r>
            <a:r>
              <a:rPr lang="en-US" altLang="en-US" sz="2000" dirty="0" smtClean="0"/>
              <a:t> </a:t>
            </a:r>
            <a:r>
              <a:rPr lang="en-US" altLang="en-US" sz="2000" b="1" i="1" dirty="0" smtClean="0"/>
              <a:t>values</a:t>
            </a:r>
            <a:r>
              <a:rPr lang="en-US" altLang="en-US" sz="2000" dirty="0" smtClean="0"/>
              <a:t> and </a:t>
            </a:r>
            <a:r>
              <a:rPr lang="en-US" altLang="en-US" sz="2000" b="1" i="1" dirty="0" smtClean="0"/>
              <a:t>cultures</a:t>
            </a:r>
          </a:p>
          <a:p>
            <a:pPr eaLnBrk="1" hangingPunct="1"/>
            <a:r>
              <a:rPr lang="en-US" altLang="en-US" sz="2000" dirty="0" smtClean="0"/>
              <a:t>strong</a:t>
            </a:r>
            <a:r>
              <a:rPr lang="en-US" altLang="en-US" sz="2000" b="1" dirty="0" smtClean="0"/>
              <a:t> </a:t>
            </a:r>
            <a:r>
              <a:rPr lang="en-US" altLang="en-US" sz="2000" b="1" i="1" dirty="0" smtClean="0"/>
              <a:t>local identity</a:t>
            </a:r>
            <a:r>
              <a:rPr lang="en-US" altLang="en-US" sz="2000" dirty="0" smtClean="0"/>
              <a:t>, but an </a:t>
            </a:r>
            <a:r>
              <a:rPr lang="en-US" altLang="en-US" sz="2000" b="1" i="1" dirty="0" smtClean="0"/>
              <a:t>integrated</a:t>
            </a:r>
            <a:r>
              <a:rPr lang="en-US" altLang="en-US" sz="2000" b="1" dirty="0" smtClean="0"/>
              <a:t> </a:t>
            </a:r>
            <a:r>
              <a:rPr lang="en-US" altLang="en-US" sz="2000" dirty="0" smtClean="0"/>
              <a:t>institution</a:t>
            </a:r>
          </a:p>
          <a:p>
            <a:r>
              <a:rPr lang="en-NZ" altLang="en-US" sz="2000" dirty="0" smtClean="0"/>
              <a:t>effective </a:t>
            </a:r>
            <a:r>
              <a:rPr lang="en-NZ" altLang="en-US" sz="2000" b="1" i="1" dirty="0" smtClean="0"/>
              <a:t>decision making </a:t>
            </a:r>
            <a:r>
              <a:rPr lang="en-NZ" altLang="en-US" sz="2000" dirty="0" smtClean="0"/>
              <a:t>and </a:t>
            </a:r>
            <a:r>
              <a:rPr lang="en-NZ" altLang="en-US" sz="2000" b="1" i="1" dirty="0" smtClean="0"/>
              <a:t>influence</a:t>
            </a:r>
            <a:r>
              <a:rPr lang="en-NZ" altLang="en-US" sz="2000" dirty="0" smtClean="0"/>
              <a:t> at </a:t>
            </a:r>
            <a:r>
              <a:rPr lang="en-NZ" altLang="en-US" sz="2000" b="1" i="1" dirty="0" smtClean="0"/>
              <a:t>local</a:t>
            </a:r>
            <a:r>
              <a:rPr lang="en-NZ" altLang="en-US" sz="2000" b="1" dirty="0" smtClean="0"/>
              <a:t> </a:t>
            </a:r>
            <a:r>
              <a:rPr lang="en-NZ" altLang="en-US" sz="2000" dirty="0" smtClean="0"/>
              <a:t>level</a:t>
            </a:r>
          </a:p>
          <a:p>
            <a:pPr eaLnBrk="1" hangingPunct="1"/>
            <a:r>
              <a:rPr lang="en-NZ" altLang="en-US" sz="2000" dirty="0" smtClean="0"/>
              <a:t>effective </a:t>
            </a:r>
            <a:r>
              <a:rPr lang="en-NZ" altLang="en-US" sz="2000" b="1" i="1" dirty="0" smtClean="0"/>
              <a:t>decision making across</a:t>
            </a:r>
            <a:r>
              <a:rPr lang="en-NZ" altLang="en-US" sz="2000" dirty="0" smtClean="0"/>
              <a:t> institution</a:t>
            </a:r>
            <a:r>
              <a:rPr lang="en-NZ" altLang="en-US" sz="2000" b="1" dirty="0" smtClean="0"/>
              <a:t> </a:t>
            </a:r>
          </a:p>
          <a:p>
            <a:pPr eaLnBrk="1" hangingPunct="1"/>
            <a:r>
              <a:rPr lang="en-US" altLang="en-US" sz="2000" dirty="0" smtClean="0"/>
              <a:t>effective </a:t>
            </a:r>
            <a:r>
              <a:rPr lang="en-US" altLang="en-US" sz="2000" b="1" i="1" dirty="0" smtClean="0"/>
              <a:t>pooling of resources</a:t>
            </a:r>
          </a:p>
          <a:p>
            <a:pPr eaLnBrk="1" hangingPunct="1"/>
            <a:r>
              <a:rPr lang="en-US" altLang="en-US" sz="2000" dirty="0" smtClean="0"/>
              <a:t>focus on </a:t>
            </a:r>
            <a:r>
              <a:rPr lang="en-US" altLang="en-US" sz="2000" b="1" i="1" dirty="0" smtClean="0"/>
              <a:t>people</a:t>
            </a:r>
          </a:p>
          <a:p>
            <a:pPr eaLnBrk="1" hangingPunct="1"/>
            <a:r>
              <a:rPr lang="en-US" altLang="en-US" sz="2000" dirty="0" smtClean="0"/>
              <a:t>be prepared to </a:t>
            </a:r>
            <a:r>
              <a:rPr lang="en-US" altLang="en-US" sz="2000" b="1" i="1" dirty="0" smtClean="0"/>
              <a:t>make hard </a:t>
            </a:r>
            <a:r>
              <a:rPr lang="en-US" altLang="en-US" sz="2000" dirty="0" smtClean="0"/>
              <a:t>decisions</a:t>
            </a:r>
          </a:p>
          <a:p>
            <a:pPr eaLnBrk="1" hangingPunct="1"/>
            <a:r>
              <a:rPr lang="en-US" altLang="en-US" sz="2000" dirty="0" smtClean="0"/>
              <a:t>be prepared to </a:t>
            </a:r>
            <a:r>
              <a:rPr lang="en-US" altLang="en-US" sz="2000" b="1" i="1" dirty="0" smtClean="0"/>
              <a:t>accept change</a:t>
            </a:r>
          </a:p>
          <a:p>
            <a:pPr eaLnBrk="1" hangingPunct="1"/>
            <a:r>
              <a:rPr lang="en-US" altLang="en-US" sz="2000" dirty="0" smtClean="0"/>
              <a:t>effective </a:t>
            </a:r>
            <a:r>
              <a:rPr lang="en-US" altLang="en-US" sz="2000" b="1" i="1" dirty="0" smtClean="0"/>
              <a:t>open</a:t>
            </a:r>
            <a:r>
              <a:rPr lang="en-US" altLang="en-US" sz="2000" dirty="0" smtClean="0"/>
              <a:t> </a:t>
            </a:r>
            <a:r>
              <a:rPr lang="en-US" altLang="en-US" sz="2000" b="1" i="1" dirty="0" smtClean="0"/>
              <a:t>communication</a:t>
            </a:r>
          </a:p>
        </p:txBody>
      </p:sp>
    </p:spTree>
    <p:extLst>
      <p:ext uri="{BB962C8B-B14F-4D97-AF65-F5344CB8AC3E}">
        <p14:creationId xmlns:p14="http://schemas.microsoft.com/office/powerpoint/2010/main" val="922895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par>
                          <p:cTn id="8" fill="hold" nodeType="with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Effect transition="in" filter="fade">
                                      <p:cBhvr>
                                        <p:cTn id="11" dur="500"/>
                                        <p:tgtEl>
                                          <p:spTgt spid="13315">
                                            <p:txEl>
                                              <p:pRg st="1" end="1"/>
                                            </p:txEl>
                                          </p:spTgt>
                                        </p:tgtEl>
                                      </p:cBhvr>
                                    </p:animEffect>
                                  </p:childTnLst>
                                </p:cTn>
                              </p:par>
                            </p:childTnLst>
                          </p:cTn>
                        </p:par>
                        <p:par>
                          <p:cTn id="12" fill="hold" nodeType="with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fade">
                                      <p:cBhvr>
                                        <p:cTn id="15" dur="500"/>
                                        <p:tgtEl>
                                          <p:spTgt spid="13315">
                                            <p:txEl>
                                              <p:pRg st="2" end="2"/>
                                            </p:txEl>
                                          </p:spTgt>
                                        </p:tgtEl>
                                      </p:cBhvr>
                                    </p:animEffect>
                                  </p:childTnLst>
                                </p:cTn>
                              </p:par>
                            </p:childTnLst>
                          </p:cTn>
                        </p:par>
                        <p:par>
                          <p:cTn id="16" fill="hold" nodeType="with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Effect transition="in" filter="fade">
                                      <p:cBhvr>
                                        <p:cTn id="19" dur="500"/>
                                        <p:tgtEl>
                                          <p:spTgt spid="13315">
                                            <p:txEl>
                                              <p:pRg st="3" end="3"/>
                                            </p:txEl>
                                          </p:spTgt>
                                        </p:tgtEl>
                                      </p:cBhvr>
                                    </p:animEffect>
                                  </p:childTnLst>
                                </p:cTn>
                              </p:par>
                            </p:childTnLst>
                          </p:cTn>
                        </p:par>
                        <p:par>
                          <p:cTn id="20" fill="hold" nodeType="with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animEffect transition="in" filter="fade">
                                      <p:cBhvr>
                                        <p:cTn id="23" dur="500"/>
                                        <p:tgtEl>
                                          <p:spTgt spid="13315">
                                            <p:txEl>
                                              <p:pRg st="4" end="4"/>
                                            </p:txEl>
                                          </p:spTgt>
                                        </p:tgtEl>
                                      </p:cBhvr>
                                    </p:animEffect>
                                  </p:childTnLst>
                                </p:cTn>
                              </p:par>
                            </p:childTnLst>
                          </p:cTn>
                        </p:par>
                        <p:par>
                          <p:cTn id="24" fill="hold" nodeType="with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animEffect transition="in" filter="fade">
                                      <p:cBhvr>
                                        <p:cTn id="27" dur="500"/>
                                        <p:tgtEl>
                                          <p:spTgt spid="13315">
                                            <p:txEl>
                                              <p:pRg st="5" end="5"/>
                                            </p:txEl>
                                          </p:spTgt>
                                        </p:tgtEl>
                                      </p:cBhvr>
                                    </p:animEffect>
                                  </p:childTnLst>
                                </p:cTn>
                              </p:par>
                            </p:childTnLst>
                          </p:cTn>
                        </p:par>
                        <p:par>
                          <p:cTn id="28" fill="hold" nodeType="with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animEffect transition="in" filter="fade">
                                      <p:cBhvr>
                                        <p:cTn id="31" dur="500"/>
                                        <p:tgtEl>
                                          <p:spTgt spid="13315">
                                            <p:txEl>
                                              <p:pRg st="6" end="6"/>
                                            </p:txEl>
                                          </p:spTgt>
                                        </p:tgtEl>
                                      </p:cBhvr>
                                    </p:animEffect>
                                  </p:childTnLst>
                                </p:cTn>
                              </p:par>
                            </p:childTnLst>
                          </p:cTn>
                        </p:par>
                        <p:par>
                          <p:cTn id="32" fill="hold" nodeType="with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13315">
                                            <p:txEl>
                                              <p:pRg st="7" end="7"/>
                                            </p:txEl>
                                          </p:spTgt>
                                        </p:tgtEl>
                                        <p:attrNameLst>
                                          <p:attrName>style.visibility</p:attrName>
                                        </p:attrNameLst>
                                      </p:cBhvr>
                                      <p:to>
                                        <p:strVal val="visible"/>
                                      </p:to>
                                    </p:set>
                                    <p:animEffect transition="in" filter="fade">
                                      <p:cBhvr>
                                        <p:cTn id="35" dur="500"/>
                                        <p:tgtEl>
                                          <p:spTgt spid="13315">
                                            <p:txEl>
                                              <p:pRg st="7" end="7"/>
                                            </p:txEl>
                                          </p:spTgt>
                                        </p:tgtEl>
                                      </p:cBhvr>
                                    </p:animEffect>
                                  </p:childTnLst>
                                </p:cTn>
                              </p:par>
                            </p:childTnLst>
                          </p:cTn>
                        </p:par>
                        <p:par>
                          <p:cTn id="36" fill="hold" nodeType="with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13315">
                                            <p:txEl>
                                              <p:pRg st="8" end="8"/>
                                            </p:txEl>
                                          </p:spTgt>
                                        </p:tgtEl>
                                        <p:attrNameLst>
                                          <p:attrName>style.visibility</p:attrName>
                                        </p:attrNameLst>
                                      </p:cBhvr>
                                      <p:to>
                                        <p:strVal val="visible"/>
                                      </p:to>
                                    </p:set>
                                    <p:animEffect transition="in" filter="fade">
                                      <p:cBhvr>
                                        <p:cTn id="39" dur="500"/>
                                        <p:tgtEl>
                                          <p:spTgt spid="13315">
                                            <p:txEl>
                                              <p:pRg st="8" end="8"/>
                                            </p:txEl>
                                          </p:spTgt>
                                        </p:tgtEl>
                                      </p:cBhvr>
                                    </p:animEffect>
                                  </p:childTnLst>
                                </p:cTn>
                              </p:par>
                            </p:childTnLst>
                          </p:cTn>
                        </p:par>
                        <p:par>
                          <p:cTn id="40" fill="hold" nodeType="withGroup">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315">
                                            <p:txEl>
                                              <p:pRg st="9" end="9"/>
                                            </p:txEl>
                                          </p:spTgt>
                                        </p:tgtEl>
                                        <p:attrNameLst>
                                          <p:attrName>style.visibility</p:attrName>
                                        </p:attrNameLst>
                                      </p:cBhvr>
                                      <p:to>
                                        <p:strVal val="visible"/>
                                      </p:to>
                                    </p:set>
                                    <p:animEffect transition="in" filter="fade">
                                      <p:cBhvr>
                                        <p:cTn id="43" dur="500"/>
                                        <p:tgtEl>
                                          <p:spTgt spid="13315">
                                            <p:txEl>
                                              <p:pRg st="9" end="9"/>
                                            </p:txEl>
                                          </p:spTgt>
                                        </p:tgtEl>
                                      </p:cBhvr>
                                    </p:animEffect>
                                  </p:childTnLst>
                                </p:cTn>
                              </p:par>
                            </p:childTnLst>
                          </p:cTn>
                        </p:par>
                        <p:par>
                          <p:cTn id="44" fill="hold" nodeType="withGroup">
                            <p:stCondLst>
                              <p:cond delay="5000"/>
                            </p:stCondLst>
                            <p:childTnLst>
                              <p:par>
                                <p:cTn id="45" presetID="10" presetClass="entr" presetSubtype="0" fill="hold" nodeType="afterEffect">
                                  <p:stCondLst>
                                    <p:cond delay="0"/>
                                  </p:stCondLst>
                                  <p:childTnLst>
                                    <p:set>
                                      <p:cBhvr>
                                        <p:cTn id="46" dur="1" fill="hold">
                                          <p:stCondLst>
                                            <p:cond delay="0"/>
                                          </p:stCondLst>
                                        </p:cTn>
                                        <p:tgtEl>
                                          <p:spTgt spid="13315">
                                            <p:txEl>
                                              <p:pRg st="10" end="10"/>
                                            </p:txEl>
                                          </p:spTgt>
                                        </p:tgtEl>
                                        <p:attrNameLst>
                                          <p:attrName>style.visibility</p:attrName>
                                        </p:attrNameLst>
                                      </p:cBhvr>
                                      <p:to>
                                        <p:strVal val="visible"/>
                                      </p:to>
                                    </p:set>
                                    <p:animEffect transition="in" filter="fade">
                                      <p:cBhvr>
                                        <p:cTn id="47" dur="500"/>
                                        <p:tgtEl>
                                          <p:spTgt spid="13315">
                                            <p:txEl>
                                              <p:pRg st="10" end="10"/>
                                            </p:txEl>
                                          </p:spTgt>
                                        </p:tgtEl>
                                      </p:cBhvr>
                                    </p:animEffect>
                                  </p:childTnLst>
                                </p:cTn>
                              </p:par>
                            </p:childTnLst>
                          </p:cTn>
                        </p:par>
                        <p:par>
                          <p:cTn id="48" fill="hold" nodeType="withGroup">
                            <p:stCondLst>
                              <p:cond delay="5500"/>
                            </p:stCondLst>
                            <p:childTnLst>
                              <p:par>
                                <p:cTn id="49" presetID="10" presetClass="entr" presetSubtype="0" fill="hold" nodeType="afterEffect">
                                  <p:stCondLst>
                                    <p:cond delay="0"/>
                                  </p:stCondLst>
                                  <p:childTnLst>
                                    <p:set>
                                      <p:cBhvr>
                                        <p:cTn id="50" dur="1" fill="hold">
                                          <p:stCondLst>
                                            <p:cond delay="0"/>
                                          </p:stCondLst>
                                        </p:cTn>
                                        <p:tgtEl>
                                          <p:spTgt spid="13315">
                                            <p:txEl>
                                              <p:pRg st="11" end="11"/>
                                            </p:txEl>
                                          </p:spTgt>
                                        </p:tgtEl>
                                        <p:attrNameLst>
                                          <p:attrName>style.visibility</p:attrName>
                                        </p:attrNameLst>
                                      </p:cBhvr>
                                      <p:to>
                                        <p:strVal val="visible"/>
                                      </p:to>
                                    </p:set>
                                    <p:animEffect transition="in" filter="fade">
                                      <p:cBhvr>
                                        <p:cTn id="51" dur="500"/>
                                        <p:tgtEl>
                                          <p:spTgt spid="1331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nchor="t"/>
          <a:lstStyle/>
          <a:p>
            <a:r>
              <a:rPr lang="en-NZ" altLang="en-US" dirty="0" smtClean="0"/>
              <a:t/>
            </a:r>
            <a:br>
              <a:rPr lang="en-NZ" altLang="en-US" dirty="0" smtClean="0"/>
            </a:br>
            <a:r>
              <a:rPr lang="en-NZ" altLang="en-US" dirty="0" smtClean="0"/>
              <a:t>leadership is critical </a:t>
            </a:r>
            <a:endParaRPr lang="en-US" altLang="en-US" dirty="0" smtClean="0"/>
          </a:p>
        </p:txBody>
      </p:sp>
      <p:sp>
        <p:nvSpPr>
          <p:cNvPr id="17411" name="Content Placeholder 2"/>
          <p:cNvSpPr>
            <a:spLocks noGrp="1"/>
          </p:cNvSpPr>
          <p:nvPr>
            <p:ph idx="1"/>
          </p:nvPr>
        </p:nvSpPr>
        <p:spPr>
          <a:xfrm>
            <a:off x="478631" y="1844824"/>
            <a:ext cx="8186738" cy="4043363"/>
          </a:xfrm>
        </p:spPr>
        <p:txBody>
          <a:bodyPr/>
          <a:lstStyle/>
          <a:p>
            <a:pPr lvl="1">
              <a:buFont typeface="Arial" panose="020B0604020202020204" pitchFamily="34" charset="0"/>
              <a:buChar char="•"/>
            </a:pPr>
            <a:r>
              <a:rPr lang="en-NZ" altLang="en-US" dirty="0" smtClean="0"/>
              <a:t>leadership has to own it – be visible and vocal</a:t>
            </a:r>
            <a:endParaRPr lang="en-US" altLang="en-US" dirty="0" smtClean="0"/>
          </a:p>
          <a:p>
            <a:pPr>
              <a:buFont typeface="Arial" panose="020B0604020202020204" pitchFamily="34" charset="0"/>
              <a:buNone/>
            </a:pPr>
            <a:endParaRPr lang="en-US" altLang="en-US" dirty="0" smtClean="0"/>
          </a:p>
          <a:p>
            <a:endParaRPr lang="en-NZ" altLang="en-US" dirty="0" smtClean="0"/>
          </a:p>
          <a:p>
            <a:pPr>
              <a:buFont typeface="Arial" panose="020B0604020202020204" pitchFamily="34" charset="0"/>
              <a:buNone/>
            </a:pPr>
            <a:endParaRPr lang="en-US" altLang="en-US" dirty="0" smtClean="0"/>
          </a:p>
        </p:txBody>
      </p:sp>
    </p:spTree>
    <p:extLst>
      <p:ext uri="{BB962C8B-B14F-4D97-AF65-F5344CB8AC3E}">
        <p14:creationId xmlns:p14="http://schemas.microsoft.com/office/powerpoint/2010/main" val="427669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5"/>
          <p:cNvGrpSpPr>
            <a:grpSpLocks/>
          </p:cNvGrpSpPr>
          <p:nvPr/>
        </p:nvGrpSpPr>
        <p:grpSpPr bwMode="auto">
          <a:xfrm>
            <a:off x="1890713" y="1108075"/>
            <a:ext cx="5489599" cy="4985221"/>
            <a:chOff x="2339752" y="404664"/>
            <a:chExt cx="5035550" cy="4968552"/>
          </a:xfrm>
        </p:grpSpPr>
        <p:pic>
          <p:nvPicPr>
            <p:cNvPr id="30723" name="Picture 2" descr="EIT Leadership Fram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04664"/>
              <a:ext cx="503555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3"/>
            <p:cNvSpPr txBox="1">
              <a:spLocks noChangeArrowheads="1"/>
            </p:cNvSpPr>
            <p:nvPr/>
          </p:nvSpPr>
          <p:spPr bwMode="auto">
            <a:xfrm>
              <a:off x="2339752" y="4941168"/>
              <a:ext cx="1080120" cy="4320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rebuchet MS" panose="020B0603020202020204" pitchFamily="34" charset="0"/>
                </a:defRPr>
              </a:lvl1pPr>
              <a:lvl2pPr marL="742950" indent="-285750">
                <a:spcBef>
                  <a:spcPct val="20000"/>
                </a:spcBef>
                <a:buFont typeface="Arial" panose="020B0604020202020204" pitchFamily="34" charset="0"/>
                <a:buChar char="–"/>
                <a:defRPr sz="2800">
                  <a:solidFill>
                    <a:schemeClr val="tx1"/>
                  </a:solidFill>
                  <a:latin typeface="Trebuchet MS" panose="020B0603020202020204" pitchFamily="34" charset="0"/>
                </a:defRPr>
              </a:lvl2pPr>
              <a:lvl3pPr marL="1143000" indent="-228600">
                <a:spcBef>
                  <a:spcPct val="20000"/>
                </a:spcBef>
                <a:buFont typeface="Arial" panose="020B0604020202020204" pitchFamily="34" charset="0"/>
                <a:buChar char="•"/>
                <a:defRPr sz="2400">
                  <a:solidFill>
                    <a:schemeClr val="tx1"/>
                  </a:solidFill>
                  <a:latin typeface="Trebuchet MS" panose="020B0603020202020204" pitchFamily="34" charset="0"/>
                </a:defRPr>
              </a:lvl3pPr>
              <a:lvl4pPr marL="1600200" indent="-228600">
                <a:spcBef>
                  <a:spcPct val="20000"/>
                </a:spcBef>
                <a:buFont typeface="Arial" panose="020B0604020202020204" pitchFamily="34" charset="0"/>
                <a:buChar char="–"/>
                <a:defRPr sz="2000">
                  <a:solidFill>
                    <a:schemeClr val="tx1"/>
                  </a:solidFill>
                  <a:latin typeface="Trebuchet MS" panose="020B0603020202020204" pitchFamily="34" charset="0"/>
                </a:defRPr>
              </a:lvl4pPr>
              <a:lvl5pPr marL="2057400" indent="-228600">
                <a:spcBef>
                  <a:spcPct val="20000"/>
                </a:spcBef>
                <a:buFont typeface="Arial" panose="020B0604020202020204" pitchFamily="34" charset="0"/>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sp>
        <p:nvSpPr>
          <p:cNvPr id="30722" name="TextBox 5"/>
          <p:cNvSpPr txBox="1">
            <a:spLocks noChangeArrowheads="1"/>
          </p:cNvSpPr>
          <p:nvPr/>
        </p:nvSpPr>
        <p:spPr bwMode="auto">
          <a:xfrm>
            <a:off x="827088" y="188913"/>
            <a:ext cx="77057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rebuchet MS" panose="020B0603020202020204" pitchFamily="34" charset="0"/>
              </a:defRPr>
            </a:lvl1pPr>
            <a:lvl2pPr marL="742950" indent="-285750">
              <a:spcBef>
                <a:spcPct val="20000"/>
              </a:spcBef>
              <a:buFont typeface="Arial" panose="020B0604020202020204" pitchFamily="34" charset="0"/>
              <a:buChar char="–"/>
              <a:defRPr sz="2800">
                <a:solidFill>
                  <a:schemeClr val="tx1"/>
                </a:solidFill>
                <a:latin typeface="Trebuchet MS" panose="020B0603020202020204" pitchFamily="34" charset="0"/>
              </a:defRPr>
            </a:lvl2pPr>
            <a:lvl3pPr marL="1143000" indent="-228600">
              <a:spcBef>
                <a:spcPct val="20000"/>
              </a:spcBef>
              <a:buFont typeface="Arial" panose="020B0604020202020204" pitchFamily="34" charset="0"/>
              <a:buChar char="•"/>
              <a:defRPr sz="2400">
                <a:solidFill>
                  <a:schemeClr val="tx1"/>
                </a:solidFill>
                <a:latin typeface="Trebuchet MS" panose="020B0603020202020204" pitchFamily="34" charset="0"/>
              </a:defRPr>
            </a:lvl3pPr>
            <a:lvl4pPr marL="1600200" indent="-228600">
              <a:spcBef>
                <a:spcPct val="20000"/>
              </a:spcBef>
              <a:buFont typeface="Arial" panose="020B0604020202020204" pitchFamily="34" charset="0"/>
              <a:buChar char="–"/>
              <a:defRPr sz="2000">
                <a:solidFill>
                  <a:schemeClr val="tx1"/>
                </a:solidFill>
                <a:latin typeface="Trebuchet MS" panose="020B0603020202020204" pitchFamily="34" charset="0"/>
              </a:defRPr>
            </a:lvl4pPr>
            <a:lvl5pPr marL="2057400" indent="-228600">
              <a:spcBef>
                <a:spcPct val="20000"/>
              </a:spcBef>
              <a:buFont typeface="Arial" panose="020B0604020202020204" pitchFamily="34" charset="0"/>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defRPr>
            </a:lvl9pPr>
          </a:lstStyle>
          <a:p>
            <a:pPr algn="ctr" eaLnBrk="1" hangingPunct="1">
              <a:spcBef>
                <a:spcPct val="0"/>
              </a:spcBef>
              <a:buFontTx/>
              <a:buNone/>
            </a:pPr>
            <a:r>
              <a:rPr lang="en-US" altLang="en-US" sz="4400" b="1"/>
              <a:t>EIT Leadership Framework</a:t>
            </a:r>
            <a:endParaRPr lang="en-NZ" altLang="en-US" sz="4400" b="1"/>
          </a:p>
        </p:txBody>
      </p:sp>
    </p:spTree>
    <p:extLst>
      <p:ext uri="{BB962C8B-B14F-4D97-AF65-F5344CB8AC3E}">
        <p14:creationId xmlns:p14="http://schemas.microsoft.com/office/powerpoint/2010/main" val="583767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327570"/>
          </a:xfrm>
        </p:spPr>
        <p:txBody>
          <a:bodyPr>
            <a:normAutofit fontScale="90000"/>
          </a:bodyPr>
          <a:lstStyle/>
          <a:p>
            <a:r>
              <a:rPr lang="en-US" dirty="0" smtClean="0"/>
              <a:t>EIT’s EPI Story</a:t>
            </a:r>
            <a:endParaRPr lang="en-NZ" dirty="0"/>
          </a:p>
        </p:txBody>
      </p:sp>
      <p:sp>
        <p:nvSpPr>
          <p:cNvPr id="4" name="Date Placeholder 3"/>
          <p:cNvSpPr>
            <a:spLocks noGrp="1"/>
          </p:cNvSpPr>
          <p:nvPr>
            <p:ph type="dt" sz="half" idx="10"/>
          </p:nvPr>
        </p:nvSpPr>
        <p:spPr/>
        <p:txBody>
          <a:bodyPr/>
          <a:lstStyle/>
          <a:p>
            <a:fld id="{F986A40F-FDF1-47A9-8499-BF2413E4A0E7}" type="datetime3">
              <a:rPr lang="en-NZ" smtClean="0"/>
              <a:pPr/>
              <a:t>7 August 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B163EB7-DB84-4EC3-8D8A-2DD3FE216EAB}" type="slidenum">
              <a:rPr lang="en-NZ" smtClean="0"/>
              <a:pPr/>
              <a:t>13</a:t>
            </a:fld>
            <a:endParaRPr lang="en-NZ" dirty="0"/>
          </a:p>
        </p:txBody>
      </p:sp>
      <p:pic>
        <p:nvPicPr>
          <p:cNvPr id="9" name="Content Placeholder 8"/>
          <p:cNvPicPr>
            <a:picLocks noGrp="1" noChangeAspect="1"/>
          </p:cNvPicPr>
          <p:nvPr>
            <p:ph idx="1"/>
          </p:nvPr>
        </p:nvPicPr>
        <p:blipFill>
          <a:blip r:embed="rId2"/>
          <a:stretch>
            <a:fillRect/>
          </a:stretch>
        </p:blipFill>
        <p:spPr>
          <a:xfrm>
            <a:off x="129828" y="772370"/>
            <a:ext cx="8618636" cy="5276193"/>
          </a:xfrm>
          <a:prstGeom prst="rect">
            <a:avLst/>
          </a:prstGeom>
        </p:spPr>
      </p:pic>
      <p:sp>
        <p:nvSpPr>
          <p:cNvPr id="3" name="TextBox 2"/>
          <p:cNvSpPr txBox="1"/>
          <p:nvPr/>
        </p:nvSpPr>
        <p:spPr>
          <a:xfrm>
            <a:off x="7559824" y="1700808"/>
            <a:ext cx="1387730" cy="553998"/>
          </a:xfrm>
          <a:prstGeom prst="rect">
            <a:avLst/>
          </a:prstGeom>
          <a:noFill/>
        </p:spPr>
        <p:txBody>
          <a:bodyPr wrap="square" rtlCol="0">
            <a:spAutoFit/>
          </a:bodyPr>
          <a:lstStyle/>
          <a:p>
            <a:r>
              <a:rPr lang="en-US" sz="1000" dirty="0" smtClean="0">
                <a:solidFill>
                  <a:srgbClr val="C00000"/>
                </a:solidFill>
              </a:rPr>
              <a:t>Non Maori and Pasifika</a:t>
            </a:r>
          </a:p>
          <a:p>
            <a:r>
              <a:rPr lang="en-US" sz="1000" dirty="0" smtClean="0">
                <a:solidFill>
                  <a:schemeClr val="accent1"/>
                </a:solidFill>
              </a:rPr>
              <a:t>Maori</a:t>
            </a:r>
          </a:p>
          <a:p>
            <a:r>
              <a:rPr lang="en-US" sz="1000" dirty="0" smtClean="0">
                <a:solidFill>
                  <a:srgbClr val="FFC000"/>
                </a:solidFill>
              </a:rPr>
              <a:t>Pasifika</a:t>
            </a:r>
            <a:endParaRPr lang="en-NZ" sz="1000" dirty="0">
              <a:solidFill>
                <a:srgbClr val="FFC000"/>
              </a:solidFill>
            </a:endParaRPr>
          </a:p>
        </p:txBody>
      </p:sp>
    </p:spTree>
    <p:extLst>
      <p:ext uri="{BB962C8B-B14F-4D97-AF65-F5344CB8AC3E}">
        <p14:creationId xmlns:p14="http://schemas.microsoft.com/office/powerpoint/2010/main" val="1127535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4" name="Date Placeholder 3"/>
          <p:cNvSpPr>
            <a:spLocks noGrp="1"/>
          </p:cNvSpPr>
          <p:nvPr>
            <p:ph type="dt" sz="half" idx="10"/>
          </p:nvPr>
        </p:nvSpPr>
        <p:spPr/>
        <p:txBody>
          <a:bodyPr/>
          <a:lstStyle/>
          <a:p>
            <a:fld id="{F986A40F-FDF1-47A9-8499-BF2413E4A0E7}" type="datetime3">
              <a:rPr lang="en-NZ" smtClean="0"/>
              <a:pPr/>
              <a:t>7 August 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B163EB7-DB84-4EC3-8D8A-2DD3FE216EAB}" type="slidenum">
              <a:rPr lang="en-NZ" smtClean="0"/>
              <a:pPr/>
              <a:t>14</a:t>
            </a:fld>
            <a:endParaRPr lang="en-NZ" dirty="0"/>
          </a:p>
        </p:txBody>
      </p:sp>
      <p:sp>
        <p:nvSpPr>
          <p:cNvPr id="8" name="Content Placeholder 7"/>
          <p:cNvSpPr>
            <a:spLocks noGrp="1"/>
          </p:cNvSpPr>
          <p:nvPr>
            <p:ph idx="1"/>
          </p:nvPr>
        </p:nvSpPr>
        <p:spPr/>
        <p:txBody>
          <a:bodyPr/>
          <a:lstStyle/>
          <a:p>
            <a:endParaRPr lang="en-NZ"/>
          </a:p>
        </p:txBody>
      </p:sp>
      <p:pic>
        <p:nvPicPr>
          <p:cNvPr id="3" name="Picture 2"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5126"/>
            <a:ext cx="8109996" cy="56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own Arrow 10"/>
          <p:cNvSpPr/>
          <p:nvPr/>
        </p:nvSpPr>
        <p:spPr>
          <a:xfrm rot="10800000" flipH="1">
            <a:off x="8194823" y="2271800"/>
            <a:ext cx="376511" cy="43711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252941" y="1925262"/>
            <a:ext cx="193601" cy="1632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9148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87610"/>
          </a:xfrm>
        </p:spPr>
        <p:txBody>
          <a:bodyPr>
            <a:normAutofit/>
          </a:bodyPr>
          <a:lstStyle/>
          <a:p>
            <a:r>
              <a:rPr lang="en-US" dirty="0" smtClean="0"/>
              <a:t>EIT strategic framework</a:t>
            </a:r>
            <a:endParaRPr lang="en-NZ" dirty="0"/>
          </a:p>
        </p:txBody>
      </p:sp>
      <p:sp>
        <p:nvSpPr>
          <p:cNvPr id="4" name="Date Placeholder 3"/>
          <p:cNvSpPr>
            <a:spLocks noGrp="1"/>
          </p:cNvSpPr>
          <p:nvPr>
            <p:ph type="dt" sz="half" idx="10"/>
          </p:nvPr>
        </p:nvSpPr>
        <p:spPr/>
        <p:txBody>
          <a:bodyPr/>
          <a:lstStyle/>
          <a:p>
            <a:fld id="{F986A40F-FDF1-47A9-8499-BF2413E4A0E7}" type="datetime3">
              <a:rPr lang="en-NZ" smtClean="0"/>
              <a:pPr/>
              <a:t>7 August 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B163EB7-DB84-4EC3-8D8A-2DD3FE216EAB}" type="slidenum">
              <a:rPr lang="en-NZ" smtClean="0"/>
              <a:pPr/>
              <a:t>15</a:t>
            </a:fld>
            <a:endParaRPr lang="en-NZ" dirty="0"/>
          </a:p>
        </p:txBody>
      </p:sp>
      <p:pic>
        <p:nvPicPr>
          <p:cNvPr id="7" name="Content Placeholder 6"/>
          <p:cNvPicPr>
            <a:picLocks noGrp="1" noChangeAspect="1"/>
          </p:cNvPicPr>
          <p:nvPr>
            <p:ph idx="1"/>
          </p:nvPr>
        </p:nvPicPr>
        <p:blipFill>
          <a:blip r:embed="rId2"/>
          <a:stretch>
            <a:fillRect/>
          </a:stretch>
        </p:blipFill>
        <p:spPr>
          <a:xfrm>
            <a:off x="107505" y="1132411"/>
            <a:ext cx="2952328" cy="2106741"/>
          </a:xfrm>
          <a:prstGeom prst="rect">
            <a:avLst/>
          </a:prstGeom>
        </p:spPr>
      </p:pic>
      <p:pic>
        <p:nvPicPr>
          <p:cNvPr id="9" name="Picture 8"/>
          <p:cNvPicPr>
            <a:picLocks noChangeAspect="1"/>
          </p:cNvPicPr>
          <p:nvPr/>
        </p:nvPicPr>
        <p:blipFill>
          <a:blip r:embed="rId3"/>
          <a:stretch>
            <a:fillRect/>
          </a:stretch>
        </p:blipFill>
        <p:spPr>
          <a:xfrm>
            <a:off x="1604848" y="2185781"/>
            <a:ext cx="3116494" cy="1872208"/>
          </a:xfrm>
          <a:prstGeom prst="rect">
            <a:avLst/>
          </a:prstGeom>
        </p:spPr>
      </p:pic>
      <p:pic>
        <p:nvPicPr>
          <p:cNvPr id="10" name="Picture 9"/>
          <p:cNvPicPr>
            <a:picLocks noChangeAspect="1"/>
          </p:cNvPicPr>
          <p:nvPr/>
        </p:nvPicPr>
        <p:blipFill>
          <a:blip r:embed="rId4"/>
          <a:stretch>
            <a:fillRect/>
          </a:stretch>
        </p:blipFill>
        <p:spPr>
          <a:xfrm>
            <a:off x="3059833" y="3293595"/>
            <a:ext cx="3627113" cy="1354213"/>
          </a:xfrm>
          <a:prstGeom prst="rect">
            <a:avLst/>
          </a:prstGeom>
        </p:spPr>
      </p:pic>
      <p:pic>
        <p:nvPicPr>
          <p:cNvPr id="11" name="Picture 10"/>
          <p:cNvPicPr>
            <a:picLocks noChangeAspect="1"/>
          </p:cNvPicPr>
          <p:nvPr/>
        </p:nvPicPr>
        <p:blipFill>
          <a:blip r:embed="rId5"/>
          <a:stretch>
            <a:fillRect/>
          </a:stretch>
        </p:blipFill>
        <p:spPr>
          <a:xfrm>
            <a:off x="5697540" y="1022403"/>
            <a:ext cx="2883930" cy="1799704"/>
          </a:xfrm>
          <a:prstGeom prst="rect">
            <a:avLst/>
          </a:prstGeom>
        </p:spPr>
      </p:pic>
      <p:pic>
        <p:nvPicPr>
          <p:cNvPr id="8" name="Content Placeholder 6"/>
          <p:cNvPicPr>
            <a:picLocks noChangeAspect="1"/>
          </p:cNvPicPr>
          <p:nvPr/>
        </p:nvPicPr>
        <p:blipFill>
          <a:blip r:embed="rId6"/>
          <a:stretch>
            <a:fillRect/>
          </a:stretch>
        </p:blipFill>
        <p:spPr>
          <a:xfrm>
            <a:off x="5392233" y="3970702"/>
            <a:ext cx="3146708" cy="2016224"/>
          </a:xfrm>
          <a:prstGeom prst="rect">
            <a:avLst/>
          </a:prstGeom>
        </p:spPr>
      </p:pic>
    </p:spTree>
    <p:extLst>
      <p:ext uri="{BB962C8B-B14F-4D97-AF65-F5344CB8AC3E}">
        <p14:creationId xmlns:p14="http://schemas.microsoft.com/office/powerpoint/2010/main" val="874968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67544" y="332656"/>
            <a:ext cx="8229600" cy="5759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ltLang="en-US" b="1" dirty="0" smtClean="0"/>
              <a:t>Institute Strategic Plan- what we report on</a:t>
            </a:r>
            <a:endParaRPr lang="en-US" altLang="en-US" dirty="0" smtClean="0"/>
          </a:p>
        </p:txBody>
      </p:sp>
      <p:pic>
        <p:nvPicPr>
          <p:cNvPr id="4" name="Content Placeholder 6"/>
          <p:cNvPicPr>
            <a:picLocks noGrp="1" noChangeAspect="1"/>
          </p:cNvPicPr>
          <p:nvPr>
            <p:ph idx="1"/>
          </p:nvPr>
        </p:nvPicPr>
        <p:blipFill>
          <a:blip r:embed="rId3"/>
          <a:stretch>
            <a:fillRect/>
          </a:stretch>
        </p:blipFill>
        <p:spPr>
          <a:xfrm>
            <a:off x="945940" y="908571"/>
            <a:ext cx="7272808" cy="5189776"/>
          </a:xfrm>
          <a:prstGeom prst="rect">
            <a:avLst/>
          </a:prstGeom>
        </p:spPr>
      </p:pic>
      <p:sp>
        <p:nvSpPr>
          <p:cNvPr id="2" name="Rectangle 1"/>
          <p:cNvSpPr/>
          <p:nvPr/>
        </p:nvSpPr>
        <p:spPr>
          <a:xfrm>
            <a:off x="945940" y="2924944"/>
            <a:ext cx="2401924" cy="136815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145639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67544" y="237282"/>
            <a:ext cx="8229600" cy="5759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ltLang="en-US" b="1" dirty="0" smtClean="0"/>
              <a:t>Model for Effective Learning</a:t>
            </a:r>
            <a:endParaRPr lang="en-US" altLang="en-US" dirty="0" smtClean="0"/>
          </a:p>
        </p:txBody>
      </p:sp>
      <p:sp>
        <p:nvSpPr>
          <p:cNvPr id="4099" name="Rectangle 3"/>
          <p:cNvSpPr>
            <a:spLocks noGrp="1" noChangeArrowheads="1"/>
          </p:cNvSpPr>
          <p:nvPr>
            <p:ph idx="1"/>
          </p:nvPr>
        </p:nvSpPr>
        <p:spPr bwMode="auto">
          <a:xfrm>
            <a:off x="4788024" y="5445224"/>
            <a:ext cx="6119813" cy="12953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spAutoFit/>
          </a:bodyPr>
          <a:lstStyle/>
          <a:p>
            <a:pPr>
              <a:buNone/>
              <a:tabLst>
                <a:tab pos="5916613" algn="r"/>
              </a:tabLst>
            </a:pPr>
            <a:r>
              <a:rPr lang="en-NZ" altLang="en-US" sz="2400" dirty="0" smtClean="0">
                <a:latin typeface="Calibri" pitchFamily="34" charset="0"/>
                <a:hlinkClick r:id="rId2"/>
              </a:rPr>
              <a:t>Teaching and Learning at EIT</a:t>
            </a:r>
            <a:endParaRPr lang="en-AU" altLang="en-US" sz="2400" dirty="0" smtClean="0">
              <a:latin typeface="Calibri" pitchFamily="34" charset="0"/>
            </a:endParaRPr>
          </a:p>
          <a:p>
            <a:pPr>
              <a:buNone/>
              <a:tabLst>
                <a:tab pos="5916613" algn="r"/>
              </a:tabLst>
            </a:pPr>
            <a:r>
              <a:rPr lang="en-AU" altLang="en-US" sz="2400" b="1" dirty="0" smtClean="0">
                <a:latin typeface="Calibri" pitchFamily="34" charset="0"/>
              </a:rPr>
              <a:t>	</a:t>
            </a:r>
            <a:r>
              <a:rPr lang="en-AU" altLang="en-US" sz="2400" dirty="0" smtClean="0">
                <a:latin typeface="Calibri" pitchFamily="34" charset="0"/>
              </a:rPr>
              <a:t>  </a:t>
            </a:r>
          </a:p>
          <a:p>
            <a:pPr eaLnBrk="1" hangingPunct="1">
              <a:buFont typeface="Arial" pitchFamily="34" charset="0"/>
              <a:buNone/>
              <a:tabLst>
                <a:tab pos="5916613" algn="r"/>
              </a:tabLst>
            </a:pPr>
            <a:endParaRPr lang="en-AU" altLang="en-US" sz="2400" dirty="0" smtClean="0">
              <a:latin typeface="Calibri" pitchFamily="34" charset="0"/>
            </a:endParaRPr>
          </a:p>
        </p:txBody>
      </p:sp>
      <p:pic>
        <p:nvPicPr>
          <p:cNvPr id="4" name="Picture 3"/>
          <p:cNvPicPr>
            <a:picLocks noChangeAspect="1"/>
          </p:cNvPicPr>
          <p:nvPr/>
        </p:nvPicPr>
        <p:blipFill>
          <a:blip r:embed="rId3"/>
          <a:stretch>
            <a:fillRect/>
          </a:stretch>
        </p:blipFill>
        <p:spPr>
          <a:xfrm>
            <a:off x="765920" y="809178"/>
            <a:ext cx="7632848" cy="4585370"/>
          </a:xfrm>
          <a:prstGeom prst="rect">
            <a:avLst/>
          </a:prstGeom>
        </p:spPr>
      </p:pic>
    </p:spTree>
    <p:extLst>
      <p:ext uri="{BB962C8B-B14F-4D97-AF65-F5344CB8AC3E}">
        <p14:creationId xmlns:p14="http://schemas.microsoft.com/office/powerpoint/2010/main" val="265064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68659" y="153244"/>
            <a:ext cx="8229600" cy="5759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ltLang="en-US" b="1" dirty="0" smtClean="0"/>
              <a:t>Learning Design Framework</a:t>
            </a:r>
            <a:endParaRPr lang="en-US" altLang="en-US" dirty="0" smtClean="0"/>
          </a:p>
        </p:txBody>
      </p:sp>
      <p:sp>
        <p:nvSpPr>
          <p:cNvPr id="2" name="Content Placeholder 1"/>
          <p:cNvSpPr>
            <a:spLocks noGrp="1"/>
          </p:cNvSpPr>
          <p:nvPr>
            <p:ph idx="1"/>
          </p:nvPr>
        </p:nvSpPr>
        <p:spPr>
          <a:xfrm>
            <a:off x="323527" y="963786"/>
            <a:ext cx="8451873" cy="4351338"/>
          </a:xfrm>
        </p:spPr>
        <p:txBody>
          <a:bodyPr/>
          <a:lstStyle/>
          <a:p>
            <a:r>
              <a:rPr lang="en-GB" sz="1800" i="1" dirty="0"/>
              <a:t>The Learning Design Framework (LDF) outlines established principles and design processes to support developers when creating programmes and courses.  </a:t>
            </a:r>
            <a:endParaRPr lang="en-NZ" sz="1800" i="1" dirty="0"/>
          </a:p>
          <a:p>
            <a:r>
              <a:rPr lang="en-GB" sz="1800" i="1" dirty="0"/>
              <a:t>The framework aligns with EIT’s Model for Effective Learning, Programme Development Policy Set, Blended Delivery Policy Set, and the design principles. Importantly, the Learning Design Framework reflects the collective learnings and continuous improvement arising from EIT’s ongoing experiences with programme development and delivery. </a:t>
            </a:r>
            <a:endParaRPr lang="en-NZ" sz="1800" i="1" dirty="0"/>
          </a:p>
          <a:p>
            <a:r>
              <a:rPr lang="en-GB" sz="1800" i="1" dirty="0"/>
              <a:t>The EIT delivery model is underpinned </a:t>
            </a:r>
            <a:r>
              <a:rPr lang="en-GB" sz="1800" i="1" dirty="0" smtClean="0"/>
              <a:t>by </a:t>
            </a:r>
            <a:r>
              <a:rPr lang="en-GB" sz="1800" i="1" dirty="0"/>
              <a:t>well-established and emerging educational theory, principles and practice.</a:t>
            </a:r>
            <a:endParaRPr lang="en-NZ" sz="1800" i="1" dirty="0"/>
          </a:p>
          <a:p>
            <a:endParaRPr lang="en-NZ" dirty="0"/>
          </a:p>
        </p:txBody>
      </p:sp>
      <p:pic>
        <p:nvPicPr>
          <p:cNvPr id="3" name="Picture 2"/>
          <p:cNvPicPr>
            <a:picLocks noChangeAspect="1"/>
          </p:cNvPicPr>
          <p:nvPr/>
        </p:nvPicPr>
        <p:blipFill>
          <a:blip r:embed="rId2"/>
          <a:stretch>
            <a:fillRect/>
          </a:stretch>
        </p:blipFill>
        <p:spPr>
          <a:xfrm>
            <a:off x="460076" y="3501008"/>
            <a:ext cx="4020020" cy="2808312"/>
          </a:xfrm>
          <a:prstGeom prst="rect">
            <a:avLst/>
          </a:prstGeom>
        </p:spPr>
      </p:pic>
    </p:spTree>
    <p:extLst>
      <p:ext uri="{BB962C8B-B14F-4D97-AF65-F5344CB8AC3E}">
        <p14:creationId xmlns:p14="http://schemas.microsoft.com/office/powerpoint/2010/main" val="1400135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927" y="34900"/>
            <a:ext cx="7886700" cy="759618"/>
          </a:xfrm>
        </p:spPr>
        <p:txBody>
          <a:bodyPr/>
          <a:lstStyle/>
          <a:p>
            <a:r>
              <a:rPr lang="en-US" b="1" dirty="0" smtClean="0"/>
              <a:t>Maori Capability Framework</a:t>
            </a:r>
            <a:endParaRPr lang="en-NZ" b="1" dirty="0"/>
          </a:p>
        </p:txBody>
      </p:sp>
      <p:sp>
        <p:nvSpPr>
          <p:cNvPr id="4" name="Date Placeholder 3"/>
          <p:cNvSpPr>
            <a:spLocks noGrp="1"/>
          </p:cNvSpPr>
          <p:nvPr>
            <p:ph type="dt" sz="half" idx="10"/>
          </p:nvPr>
        </p:nvSpPr>
        <p:spPr/>
        <p:txBody>
          <a:bodyPr/>
          <a:lstStyle/>
          <a:p>
            <a:fld id="{F986A40F-FDF1-47A9-8499-BF2413E4A0E7}" type="datetime3">
              <a:rPr lang="en-NZ" smtClean="0"/>
              <a:pPr/>
              <a:t>7 August 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B163EB7-DB84-4EC3-8D8A-2DD3FE216EAB}" type="slidenum">
              <a:rPr lang="en-NZ" smtClean="0"/>
              <a:pPr/>
              <a:t>19</a:t>
            </a:fld>
            <a:endParaRPr lang="en-NZ" dirty="0"/>
          </a:p>
        </p:txBody>
      </p:sp>
      <p:pic>
        <p:nvPicPr>
          <p:cNvPr id="8" name="Content Placeholder 6"/>
          <p:cNvPicPr>
            <a:picLocks noChangeAspect="1"/>
          </p:cNvPicPr>
          <p:nvPr/>
        </p:nvPicPr>
        <p:blipFill>
          <a:blip r:embed="rId2"/>
          <a:stretch>
            <a:fillRect/>
          </a:stretch>
        </p:blipFill>
        <p:spPr>
          <a:xfrm>
            <a:off x="107504" y="776553"/>
            <a:ext cx="4938775" cy="5322083"/>
          </a:xfrm>
          <a:prstGeom prst="rect">
            <a:avLst/>
          </a:prstGeom>
        </p:spPr>
      </p:pic>
      <p:sp>
        <p:nvSpPr>
          <p:cNvPr id="3" name="Content Placeholder 2"/>
          <p:cNvSpPr>
            <a:spLocks noGrp="1"/>
          </p:cNvSpPr>
          <p:nvPr>
            <p:ph idx="1"/>
          </p:nvPr>
        </p:nvSpPr>
        <p:spPr>
          <a:xfrm>
            <a:off x="5436096" y="2060848"/>
            <a:ext cx="3079254" cy="4116115"/>
          </a:xfrm>
        </p:spPr>
        <p:txBody>
          <a:bodyPr/>
          <a:lstStyle/>
          <a:p>
            <a:pPr marL="0" indent="0" algn="ctr">
              <a:buNone/>
            </a:pPr>
            <a:r>
              <a:rPr lang="en-US" sz="2000" i="1" dirty="0" err="1" smtClean="0"/>
              <a:t>Herea</a:t>
            </a:r>
            <a:r>
              <a:rPr lang="en-US" sz="2000" i="1" dirty="0" smtClean="0"/>
              <a:t> </a:t>
            </a:r>
            <a:r>
              <a:rPr lang="en-US" sz="2000" i="1" dirty="0" err="1" smtClean="0"/>
              <a:t>te</a:t>
            </a:r>
            <a:r>
              <a:rPr lang="en-US" sz="2000" i="1" dirty="0" smtClean="0"/>
              <a:t> </a:t>
            </a:r>
            <a:r>
              <a:rPr lang="en-US" sz="2000" i="1" dirty="0" err="1" smtClean="0"/>
              <a:t>ra</a:t>
            </a:r>
            <a:r>
              <a:rPr lang="en-US" sz="2000" i="1" dirty="0" smtClean="0"/>
              <a:t> is a staff development tool that has been created to promote greater Maori student achievement. It describes a set of core and advanced capabilities designed to support staff in their work with Maori students and communities</a:t>
            </a:r>
            <a:endParaRPr lang="en-NZ" sz="2000" i="1" dirty="0"/>
          </a:p>
        </p:txBody>
      </p:sp>
    </p:spTree>
    <p:extLst>
      <p:ext uri="{BB962C8B-B14F-4D97-AF65-F5344CB8AC3E}">
        <p14:creationId xmlns:p14="http://schemas.microsoft.com/office/powerpoint/2010/main" val="2018817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6750"/>
            <a:ext cx="9121774" cy="687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2"/>
          <p:cNvSpPr>
            <a:spLocks noGrp="1" noChangeArrowheads="1"/>
          </p:cNvSpPr>
          <p:nvPr>
            <p:ph type="title"/>
          </p:nvPr>
        </p:nvSpPr>
        <p:spPr bwMode="auto">
          <a:xfrm>
            <a:off x="2123728" y="450912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6000" b="1" dirty="0" smtClean="0">
                <a:solidFill>
                  <a:schemeClr val="bg1"/>
                </a:solidFill>
              </a:rPr>
              <a:t>Our Regions</a:t>
            </a:r>
            <a:endParaRPr lang="en-AU" altLang="en-US" sz="6000" b="1" dirty="0" smtClean="0">
              <a:solidFill>
                <a:schemeClr val="bg1"/>
              </a:solidFill>
            </a:endParaRPr>
          </a:p>
        </p:txBody>
      </p:sp>
    </p:spTree>
    <p:extLst>
      <p:ext uri="{BB962C8B-B14F-4D97-AF65-F5344CB8AC3E}">
        <p14:creationId xmlns:p14="http://schemas.microsoft.com/office/powerpoint/2010/main" val="63761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63914"/>
          </a:xfrm>
        </p:spPr>
        <p:txBody>
          <a:bodyPr/>
          <a:lstStyle/>
          <a:p>
            <a:r>
              <a:rPr lang="en-US" b="1" dirty="0" smtClean="0"/>
              <a:t>Where to from here</a:t>
            </a:r>
            <a:endParaRPr lang="en-NZ" b="1" dirty="0"/>
          </a:p>
        </p:txBody>
      </p:sp>
      <p:sp>
        <p:nvSpPr>
          <p:cNvPr id="3" name="Content Placeholder 2"/>
          <p:cNvSpPr>
            <a:spLocks noGrp="1"/>
          </p:cNvSpPr>
          <p:nvPr>
            <p:ph idx="1"/>
          </p:nvPr>
        </p:nvSpPr>
        <p:spPr>
          <a:xfrm>
            <a:off x="539552" y="1208715"/>
            <a:ext cx="8408002" cy="4351338"/>
          </a:xfrm>
        </p:spPr>
        <p:txBody>
          <a:bodyPr/>
          <a:lstStyle/>
          <a:p>
            <a:r>
              <a:rPr lang="en-US" sz="2400" dirty="0" smtClean="0"/>
              <a:t>Continuing to build staff capability</a:t>
            </a:r>
          </a:p>
          <a:p>
            <a:r>
              <a:rPr lang="en-US" sz="2400" dirty="0" smtClean="0"/>
              <a:t>Ongoing self assessment</a:t>
            </a:r>
          </a:p>
          <a:p>
            <a:r>
              <a:rPr lang="en-US" sz="2400" dirty="0" smtClean="0"/>
              <a:t>More powerfully using of </a:t>
            </a:r>
            <a:r>
              <a:rPr lang="en-US" sz="2400" dirty="0" smtClean="0"/>
              <a:t>data</a:t>
            </a:r>
          </a:p>
          <a:p>
            <a:r>
              <a:rPr lang="en-US" sz="2400" dirty="0" err="1" smtClean="0"/>
              <a:t>Mātauranga</a:t>
            </a:r>
            <a:r>
              <a:rPr lang="en-US" sz="2400" dirty="0" smtClean="0"/>
              <a:t> </a:t>
            </a:r>
            <a:r>
              <a:rPr lang="en-US" sz="2400" dirty="0" smtClean="0"/>
              <a:t>Māori </a:t>
            </a:r>
          </a:p>
        </p:txBody>
      </p:sp>
      <p:sp>
        <p:nvSpPr>
          <p:cNvPr id="4" name="Date Placeholder 3"/>
          <p:cNvSpPr>
            <a:spLocks noGrp="1"/>
          </p:cNvSpPr>
          <p:nvPr>
            <p:ph type="dt" sz="half" idx="10"/>
          </p:nvPr>
        </p:nvSpPr>
        <p:spPr/>
        <p:txBody>
          <a:bodyPr/>
          <a:lstStyle/>
          <a:p>
            <a:fld id="{F986A40F-FDF1-47A9-8499-BF2413E4A0E7}" type="datetime3">
              <a:rPr lang="en-NZ" smtClean="0"/>
              <a:pPr/>
              <a:t>7 August 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B163EB7-DB84-4EC3-8D8A-2DD3FE216EAB}" type="slidenum">
              <a:rPr lang="en-NZ" smtClean="0"/>
              <a:pPr/>
              <a:t>20</a:t>
            </a:fld>
            <a:endParaRPr lang="en-NZ" dirty="0"/>
          </a:p>
        </p:txBody>
      </p:sp>
    </p:spTree>
    <p:extLst>
      <p:ext uri="{BB962C8B-B14F-4D97-AF65-F5344CB8AC3E}">
        <p14:creationId xmlns:p14="http://schemas.microsoft.com/office/powerpoint/2010/main" val="3055692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NZ" dirty="0"/>
          </a:p>
        </p:txBody>
      </p:sp>
      <p:sp>
        <p:nvSpPr>
          <p:cNvPr id="3" name="Content Placeholder 2"/>
          <p:cNvSpPr>
            <a:spLocks noGrp="1"/>
          </p:cNvSpPr>
          <p:nvPr>
            <p:ph idx="1"/>
          </p:nvPr>
        </p:nvSpPr>
        <p:spPr>
          <a:xfrm>
            <a:off x="620120" y="851127"/>
            <a:ext cx="7886700" cy="4351338"/>
          </a:xfrm>
        </p:spPr>
        <p:txBody>
          <a:bodyPr/>
          <a:lstStyle/>
          <a:p>
            <a:r>
              <a:rPr lang="en-US" dirty="0" smtClean="0"/>
              <a:t>Be </a:t>
            </a:r>
            <a:r>
              <a:rPr lang="en-US" dirty="0" smtClean="0"/>
              <a:t>clear on underpinning </a:t>
            </a:r>
            <a:r>
              <a:rPr lang="en-US" dirty="0" smtClean="0"/>
              <a:t>principles and vision</a:t>
            </a:r>
          </a:p>
          <a:p>
            <a:r>
              <a:rPr lang="en-US" dirty="0"/>
              <a:t>Use data to better understand and </a:t>
            </a:r>
            <a:r>
              <a:rPr lang="en-US" dirty="0" err="1" smtClean="0"/>
              <a:t>strategise</a:t>
            </a:r>
            <a:r>
              <a:rPr lang="en-US" dirty="0" smtClean="0"/>
              <a:t>, act and monitor</a:t>
            </a:r>
          </a:p>
          <a:p>
            <a:r>
              <a:rPr lang="en-US" dirty="0" smtClean="0"/>
              <a:t>Self - assess</a:t>
            </a:r>
            <a:endParaRPr lang="en-US" dirty="0" smtClean="0"/>
          </a:p>
          <a:p>
            <a:r>
              <a:rPr lang="en-US" dirty="0" smtClean="0"/>
              <a:t>Take opportunities to drive change</a:t>
            </a:r>
          </a:p>
          <a:p>
            <a:r>
              <a:rPr lang="en-US" dirty="0" smtClean="0"/>
              <a:t>leaders own it </a:t>
            </a:r>
            <a:r>
              <a:rPr lang="mr-IN" dirty="0" smtClean="0"/>
              <a:t>–</a:t>
            </a:r>
            <a:r>
              <a:rPr lang="en-US" dirty="0" smtClean="0"/>
              <a:t> be vocal and visible</a:t>
            </a:r>
          </a:p>
          <a:p>
            <a:r>
              <a:rPr lang="en-US" dirty="0"/>
              <a:t>r</a:t>
            </a:r>
            <a:r>
              <a:rPr lang="en-US" dirty="0" smtClean="0"/>
              <a:t>inse </a:t>
            </a:r>
            <a:r>
              <a:rPr lang="en-US" dirty="0" smtClean="0"/>
              <a:t>it through </a:t>
            </a:r>
            <a:r>
              <a:rPr lang="en-US" dirty="0" smtClean="0"/>
              <a:t>everything</a:t>
            </a:r>
          </a:p>
          <a:p>
            <a:r>
              <a:rPr lang="en-US" dirty="0" smtClean="0"/>
              <a:t>Build </a:t>
            </a:r>
            <a:r>
              <a:rPr lang="en-US" dirty="0" smtClean="0"/>
              <a:t>cohesive strategic framework that underpin strategies and plans </a:t>
            </a:r>
            <a:endParaRPr lang="en-US" dirty="0" smtClean="0"/>
          </a:p>
        </p:txBody>
      </p:sp>
      <p:sp>
        <p:nvSpPr>
          <p:cNvPr id="4" name="Date Placeholder 3"/>
          <p:cNvSpPr>
            <a:spLocks noGrp="1"/>
          </p:cNvSpPr>
          <p:nvPr>
            <p:ph type="dt" sz="half" idx="10"/>
          </p:nvPr>
        </p:nvSpPr>
        <p:spPr/>
        <p:txBody>
          <a:bodyPr/>
          <a:lstStyle/>
          <a:p>
            <a:fld id="{F986A40F-FDF1-47A9-8499-BF2413E4A0E7}" type="datetime3">
              <a:rPr lang="en-NZ" smtClean="0"/>
              <a:pPr/>
              <a:t>7 August 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B163EB7-DB84-4EC3-8D8A-2DD3FE216EAB}" type="slidenum">
              <a:rPr lang="en-NZ" smtClean="0"/>
              <a:pPr/>
              <a:t>21</a:t>
            </a:fld>
            <a:endParaRPr lang="en-NZ" dirty="0"/>
          </a:p>
        </p:txBody>
      </p:sp>
    </p:spTree>
    <p:extLst>
      <p:ext uri="{BB962C8B-B14F-4D97-AF65-F5344CB8AC3E}">
        <p14:creationId xmlns:p14="http://schemas.microsoft.com/office/powerpoint/2010/main" val="657598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A40F-FDF1-47A9-8499-BF2413E4A0E7}" type="datetime3">
              <a:rPr lang="en-NZ" smtClean="0"/>
              <a:pPr/>
              <a:t>7 August 2019</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EB163EB7-DB84-4EC3-8D8A-2DD3FE216EAB}" type="slidenum">
              <a:rPr lang="en-NZ" smtClean="0"/>
              <a:pPr/>
              <a:t>3</a:t>
            </a:fld>
            <a:endParaRPr lang="en-NZ" dirty="0"/>
          </a:p>
        </p:txBody>
      </p:sp>
      <p:pic>
        <p:nvPicPr>
          <p:cNvPr id="5" name="Picture 4"/>
          <p:cNvPicPr>
            <a:picLocks noChangeAspect="1"/>
          </p:cNvPicPr>
          <p:nvPr/>
        </p:nvPicPr>
        <p:blipFill>
          <a:blip r:embed="rId2"/>
          <a:stretch>
            <a:fillRect/>
          </a:stretch>
        </p:blipFill>
        <p:spPr>
          <a:xfrm>
            <a:off x="299102" y="1001382"/>
            <a:ext cx="4344906" cy="5179080"/>
          </a:xfrm>
          <a:prstGeom prst="rect">
            <a:avLst/>
          </a:prstGeom>
        </p:spPr>
      </p:pic>
      <p:sp>
        <p:nvSpPr>
          <p:cNvPr id="6" name="TextBox 5"/>
          <p:cNvSpPr txBox="1"/>
          <p:nvPr/>
        </p:nvSpPr>
        <p:spPr>
          <a:xfrm>
            <a:off x="4860032" y="2420888"/>
            <a:ext cx="3168352" cy="1938992"/>
          </a:xfrm>
          <a:prstGeom prst="rect">
            <a:avLst/>
          </a:prstGeom>
          <a:noFill/>
        </p:spPr>
        <p:txBody>
          <a:bodyPr wrap="square" rtlCol="0">
            <a:spAutoFit/>
          </a:bodyPr>
          <a:lstStyle/>
          <a:p>
            <a:pPr algn="r"/>
            <a:r>
              <a:rPr lang="en-US" sz="2400" b="1" dirty="0" smtClean="0">
                <a:solidFill>
                  <a:srgbClr val="0070C0"/>
                </a:solidFill>
              </a:rPr>
              <a:t>Over 600 EFTS (1800 students) were delivered in sites outside of a main EIT campus</a:t>
            </a:r>
            <a:endParaRPr lang="en-NZ" sz="2400" b="1" dirty="0">
              <a:solidFill>
                <a:srgbClr val="0070C0"/>
              </a:solidFill>
            </a:endParaRPr>
          </a:p>
        </p:txBody>
      </p:sp>
      <p:sp>
        <p:nvSpPr>
          <p:cNvPr id="7" name="Rectangle 6"/>
          <p:cNvSpPr>
            <a:spLocks noChangeArrowheads="1"/>
          </p:cNvSpPr>
          <p:nvPr/>
        </p:nvSpPr>
        <p:spPr bwMode="auto">
          <a:xfrm>
            <a:off x="107504" y="355051"/>
            <a:ext cx="8136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NZ" altLang="en-US" sz="3600" b="1" i="1" dirty="0">
                <a:latin typeface="Trebuchet MS" pitchFamily="34" charset="0"/>
              </a:rPr>
              <a:t>reaching out </a:t>
            </a:r>
            <a:r>
              <a:rPr lang="en-NZ" altLang="en-US" sz="3600" b="1" i="1" dirty="0" smtClean="0">
                <a:latin typeface="Trebuchet MS" pitchFamily="34" charset="0"/>
              </a:rPr>
              <a:t>into our communities</a:t>
            </a:r>
            <a:r>
              <a:rPr lang="en-NZ" altLang="en-US" sz="3600" b="1" i="1" dirty="0">
                <a:latin typeface="Trebuchet MS" pitchFamily="34" charset="0"/>
              </a:rPr>
              <a:t>..</a:t>
            </a:r>
          </a:p>
        </p:txBody>
      </p:sp>
    </p:spTree>
    <p:extLst>
      <p:ext uri="{BB962C8B-B14F-4D97-AF65-F5344CB8AC3E}">
        <p14:creationId xmlns:p14="http://schemas.microsoft.com/office/powerpoint/2010/main" val="314604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986A40F-FDF1-47A9-8499-BF2413E4A0E7}" type="datetime3">
              <a:rPr lang="en-NZ" smtClean="0"/>
              <a:pPr/>
              <a:t>7 August 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B163EB7-DB84-4EC3-8D8A-2DD3FE216EAB}" type="slidenum">
              <a:rPr lang="en-NZ" smtClean="0"/>
              <a:pPr/>
              <a:t>4</a:t>
            </a:fld>
            <a:endParaRPr lang="en-NZ" dirty="0"/>
          </a:p>
        </p:txBody>
      </p:sp>
      <p:sp>
        <p:nvSpPr>
          <p:cNvPr id="2" name="Content Placeholder 1"/>
          <p:cNvSpPr>
            <a:spLocks noGrp="1"/>
          </p:cNvSpPr>
          <p:nvPr>
            <p:ph idx="1"/>
          </p:nvPr>
        </p:nvSpPr>
        <p:spPr/>
        <p:txBody>
          <a:bodyPr/>
          <a:lstStyle/>
          <a:p>
            <a:endParaRPr lang="en-NZ"/>
          </a:p>
        </p:txBody>
      </p:sp>
      <p:pic>
        <p:nvPicPr>
          <p:cNvPr id="3" name="Picture 2"/>
          <p:cNvPicPr>
            <a:picLocks noChangeAspect="1"/>
          </p:cNvPicPr>
          <p:nvPr/>
        </p:nvPicPr>
        <p:blipFill>
          <a:blip r:embed="rId2"/>
          <a:stretch>
            <a:fillRect/>
          </a:stretch>
        </p:blipFill>
        <p:spPr>
          <a:xfrm>
            <a:off x="240321" y="476672"/>
            <a:ext cx="8692860" cy="5112567"/>
          </a:xfrm>
          <a:prstGeom prst="rect">
            <a:avLst/>
          </a:prstGeom>
        </p:spPr>
      </p:pic>
    </p:spTree>
    <p:extLst>
      <p:ext uri="{BB962C8B-B14F-4D97-AF65-F5344CB8AC3E}">
        <p14:creationId xmlns:p14="http://schemas.microsoft.com/office/powerpoint/2010/main" val="323243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7"/>
            <a:ext cx="7886701" cy="759618"/>
          </a:xfrm>
        </p:spPr>
        <p:txBody>
          <a:bodyPr/>
          <a:lstStyle/>
          <a:p>
            <a:r>
              <a:rPr lang="en-US" dirty="0" smtClean="0"/>
              <a:t>Learner Cohorts @ EIT</a:t>
            </a:r>
            <a:endParaRPr lang="en-NZ" dirty="0"/>
          </a:p>
        </p:txBody>
      </p:sp>
      <p:sp>
        <p:nvSpPr>
          <p:cNvPr id="3" name="Date Placeholder 2"/>
          <p:cNvSpPr>
            <a:spLocks noGrp="1"/>
          </p:cNvSpPr>
          <p:nvPr>
            <p:ph type="dt" sz="half" idx="10"/>
          </p:nvPr>
        </p:nvSpPr>
        <p:spPr/>
        <p:txBody>
          <a:bodyPr/>
          <a:lstStyle/>
          <a:p>
            <a:fld id="{F986A40F-FDF1-47A9-8499-BF2413E4A0E7}" type="datetime3">
              <a:rPr lang="en-NZ" smtClean="0"/>
              <a:pPr/>
              <a:t>7 August 2019</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EB163EB7-DB84-4EC3-8D8A-2DD3FE216EAB}" type="slidenum">
              <a:rPr lang="en-NZ" smtClean="0"/>
              <a:pPr/>
              <a:t>5</a:t>
            </a:fld>
            <a:endParaRPr lang="en-NZ" dirty="0"/>
          </a:p>
        </p:txBody>
      </p:sp>
      <p:pic>
        <p:nvPicPr>
          <p:cNvPr id="9" name="Picture 8"/>
          <p:cNvPicPr>
            <a:picLocks noChangeAspect="1"/>
          </p:cNvPicPr>
          <p:nvPr/>
        </p:nvPicPr>
        <p:blipFill>
          <a:blip r:embed="rId3"/>
          <a:stretch>
            <a:fillRect/>
          </a:stretch>
        </p:blipFill>
        <p:spPr>
          <a:xfrm>
            <a:off x="628649" y="1104002"/>
            <a:ext cx="7668853" cy="4955621"/>
          </a:xfrm>
          <a:prstGeom prst="rect">
            <a:avLst/>
          </a:prstGeom>
        </p:spPr>
      </p:pic>
    </p:spTree>
    <p:extLst>
      <p:ext uri="{BB962C8B-B14F-4D97-AF65-F5344CB8AC3E}">
        <p14:creationId xmlns:p14="http://schemas.microsoft.com/office/powerpoint/2010/main" val="1781301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95288" y="1484313"/>
            <a:ext cx="8229600" cy="3240087"/>
          </a:xfrm>
          <a:extLst/>
        </p:spPr>
        <p:txBody>
          <a:bodyPr anchor="t">
            <a:normAutofit/>
          </a:bodyPr>
          <a:lstStyle/>
          <a:p>
            <a:pPr>
              <a:defRPr/>
            </a:pPr>
            <a:r>
              <a:rPr lang="en-US" altLang="en-US" sz="3600" b="1" dirty="0" smtClean="0"/>
              <a:t>Māori Participation</a:t>
            </a:r>
            <a:r>
              <a:rPr lang="en-US" altLang="en-US" sz="3600" dirty="0" smtClean="0"/>
              <a:t/>
            </a:r>
            <a:br>
              <a:rPr lang="en-US" altLang="en-US" sz="3600" dirty="0" smtClean="0"/>
            </a:br>
            <a:r>
              <a:rPr lang="en-US" altLang="en-US" sz="3600" dirty="0" smtClean="0"/>
              <a:t/>
            </a:r>
            <a:br>
              <a:rPr lang="en-US" altLang="en-US" sz="3600" dirty="0" smtClean="0"/>
            </a:br>
            <a:r>
              <a:rPr lang="en-US" altLang="en-US" sz="3600" i="1" dirty="0" smtClean="0"/>
              <a:t>42% Hawke’s Bay (23%)</a:t>
            </a:r>
            <a:br>
              <a:rPr lang="en-US" altLang="en-US" sz="3600" i="1" dirty="0" smtClean="0"/>
            </a:br>
            <a:r>
              <a:rPr lang="en-US" altLang="en-US" sz="3600" i="1" dirty="0" smtClean="0"/>
              <a:t>75% Tairāwhiti (45%)</a:t>
            </a:r>
            <a:r>
              <a:rPr lang="en-US" altLang="en-US" dirty="0" smtClean="0"/>
              <a:t/>
            </a:r>
            <a:br>
              <a:rPr lang="en-US" altLang="en-US" dirty="0" smtClean="0"/>
            </a:br>
            <a:r>
              <a:rPr lang="en-US" altLang="en-US" dirty="0" smtClean="0"/>
              <a:t/>
            </a:r>
            <a:br>
              <a:rPr lang="en-US" altLang="en-US" dirty="0" smtClean="0"/>
            </a:br>
            <a:endParaRPr lang="en-NZ" altLang="en-US" dirty="0" smtClean="0"/>
          </a:p>
        </p:txBody>
      </p:sp>
    </p:spTree>
    <p:extLst>
      <p:ext uri="{BB962C8B-B14F-4D97-AF65-F5344CB8AC3E}">
        <p14:creationId xmlns:p14="http://schemas.microsoft.com/office/powerpoint/2010/main" val="906985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Change in population</a:t>
            </a:r>
            <a:br>
              <a:rPr lang="en-NZ" dirty="0" smtClean="0"/>
            </a:br>
            <a:r>
              <a:rPr lang="en-NZ" sz="3200" dirty="0" smtClean="0"/>
              <a:t>by age, next ten years</a:t>
            </a:r>
            <a:endParaRPr lang="en-NZ" sz="3200" dirty="0"/>
          </a:p>
        </p:txBody>
      </p:sp>
      <p:pic>
        <p:nvPicPr>
          <p:cNvPr id="6" name="Picture 5"/>
          <p:cNvPicPr>
            <a:picLocks noChangeAspect="1"/>
          </p:cNvPicPr>
          <p:nvPr/>
        </p:nvPicPr>
        <p:blipFill>
          <a:blip r:embed="rId2"/>
          <a:stretch>
            <a:fillRect/>
          </a:stretch>
        </p:blipFill>
        <p:spPr>
          <a:xfrm>
            <a:off x="4769265" y="2025668"/>
            <a:ext cx="3689789" cy="3568664"/>
          </a:xfrm>
          <a:prstGeom prst="rect">
            <a:avLst/>
          </a:prstGeom>
        </p:spPr>
      </p:pic>
      <p:pic>
        <p:nvPicPr>
          <p:cNvPr id="7" name="Picture 6"/>
          <p:cNvPicPr>
            <a:picLocks noChangeAspect="1"/>
          </p:cNvPicPr>
          <p:nvPr/>
        </p:nvPicPr>
        <p:blipFill>
          <a:blip r:embed="rId3"/>
          <a:stretch>
            <a:fillRect/>
          </a:stretch>
        </p:blipFill>
        <p:spPr>
          <a:xfrm>
            <a:off x="410625" y="2025668"/>
            <a:ext cx="3689789" cy="3568664"/>
          </a:xfrm>
          <a:prstGeom prst="rect">
            <a:avLst/>
          </a:prstGeom>
        </p:spPr>
      </p:pic>
      <p:sp>
        <p:nvSpPr>
          <p:cNvPr id="8" name="TextBox 7"/>
          <p:cNvSpPr txBox="1"/>
          <p:nvPr/>
        </p:nvSpPr>
        <p:spPr>
          <a:xfrm>
            <a:off x="1775460" y="1656336"/>
            <a:ext cx="1337033" cy="369332"/>
          </a:xfrm>
          <a:prstGeom prst="rect">
            <a:avLst/>
          </a:prstGeom>
          <a:noFill/>
        </p:spPr>
        <p:txBody>
          <a:bodyPr wrap="none" rtlCol="0">
            <a:spAutoFit/>
          </a:bodyPr>
          <a:lstStyle/>
          <a:p>
            <a:r>
              <a:rPr lang="en-NZ" dirty="0" smtClean="0">
                <a:solidFill>
                  <a:srgbClr val="000080"/>
                </a:solidFill>
              </a:rPr>
              <a:t>Hawke’s Bay</a:t>
            </a:r>
            <a:endParaRPr lang="en-NZ" dirty="0">
              <a:solidFill>
                <a:srgbClr val="000080"/>
              </a:solidFill>
            </a:endParaRPr>
          </a:p>
        </p:txBody>
      </p:sp>
      <p:sp>
        <p:nvSpPr>
          <p:cNvPr id="9" name="TextBox 8"/>
          <p:cNvSpPr txBox="1"/>
          <p:nvPr/>
        </p:nvSpPr>
        <p:spPr>
          <a:xfrm>
            <a:off x="5875020" y="1656336"/>
            <a:ext cx="1149354" cy="369332"/>
          </a:xfrm>
          <a:prstGeom prst="rect">
            <a:avLst/>
          </a:prstGeom>
          <a:noFill/>
        </p:spPr>
        <p:txBody>
          <a:bodyPr wrap="none" rtlCol="0">
            <a:spAutoFit/>
          </a:bodyPr>
          <a:lstStyle/>
          <a:p>
            <a:r>
              <a:rPr lang="en-NZ" dirty="0" err="1" smtClean="0">
                <a:solidFill>
                  <a:srgbClr val="000080"/>
                </a:solidFill>
              </a:rPr>
              <a:t>Tairāwhiti</a:t>
            </a:r>
            <a:r>
              <a:rPr lang="en-NZ" dirty="0" smtClean="0">
                <a:solidFill>
                  <a:srgbClr val="000080"/>
                </a:solidFill>
              </a:rPr>
              <a:t> </a:t>
            </a:r>
            <a:endParaRPr lang="en-NZ" dirty="0">
              <a:solidFill>
                <a:srgbClr val="000080"/>
              </a:solidFill>
            </a:endParaRPr>
          </a:p>
        </p:txBody>
      </p:sp>
      <p:pic>
        <p:nvPicPr>
          <p:cNvPr id="11" name="Picture 2"/>
          <p:cNvPicPr>
            <a:picLocks noChangeAspect="1" noChangeArrowheads="1"/>
          </p:cNvPicPr>
          <p:nvPr/>
        </p:nvPicPr>
        <p:blipFill>
          <a:blip r:embed="rId4" cstate="print"/>
          <a:srcRect/>
          <a:stretch>
            <a:fillRect/>
          </a:stretch>
        </p:blipFill>
        <p:spPr bwMode="auto">
          <a:xfrm>
            <a:off x="7086120" y="542160"/>
            <a:ext cx="1821600" cy="1209656"/>
          </a:xfrm>
          <a:prstGeom prst="rect">
            <a:avLst/>
          </a:prstGeom>
          <a:noFill/>
          <a:ln w="9525">
            <a:noFill/>
            <a:miter lim="800000"/>
            <a:headEnd/>
            <a:tailEnd/>
          </a:ln>
        </p:spPr>
      </p:pic>
    </p:spTree>
    <p:extLst>
      <p:ext uri="{BB962C8B-B14F-4D97-AF65-F5344CB8AC3E}">
        <p14:creationId xmlns:p14="http://schemas.microsoft.com/office/powerpoint/2010/main" val="208616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Change in Māori population</a:t>
            </a:r>
            <a:br>
              <a:rPr lang="en-NZ" b="1" dirty="0" smtClean="0"/>
            </a:br>
            <a:r>
              <a:rPr lang="en-NZ" sz="2800" b="1" dirty="0" smtClean="0"/>
              <a:t>by age, next ten years</a:t>
            </a:r>
            <a:endParaRPr lang="en-NZ" sz="2800" b="1" dirty="0"/>
          </a:p>
        </p:txBody>
      </p:sp>
      <p:pic>
        <p:nvPicPr>
          <p:cNvPr id="3" name="Picture 2"/>
          <p:cNvPicPr>
            <a:picLocks noChangeAspect="1"/>
          </p:cNvPicPr>
          <p:nvPr/>
        </p:nvPicPr>
        <p:blipFill>
          <a:blip r:embed="rId2"/>
          <a:stretch>
            <a:fillRect/>
          </a:stretch>
        </p:blipFill>
        <p:spPr>
          <a:xfrm>
            <a:off x="691711" y="1995188"/>
            <a:ext cx="3689789" cy="3568664"/>
          </a:xfrm>
          <a:prstGeom prst="rect">
            <a:avLst/>
          </a:prstGeom>
        </p:spPr>
      </p:pic>
      <p:pic>
        <p:nvPicPr>
          <p:cNvPr id="4" name="Picture 3"/>
          <p:cNvPicPr>
            <a:picLocks noChangeAspect="1"/>
          </p:cNvPicPr>
          <p:nvPr/>
        </p:nvPicPr>
        <p:blipFill>
          <a:blip r:embed="rId3"/>
          <a:stretch>
            <a:fillRect/>
          </a:stretch>
        </p:blipFill>
        <p:spPr>
          <a:xfrm>
            <a:off x="5058825" y="1995188"/>
            <a:ext cx="3689789" cy="3568664"/>
          </a:xfrm>
          <a:prstGeom prst="rect">
            <a:avLst/>
          </a:prstGeom>
        </p:spPr>
      </p:pic>
      <p:sp>
        <p:nvSpPr>
          <p:cNvPr id="5" name="TextBox 4"/>
          <p:cNvSpPr txBox="1"/>
          <p:nvPr/>
        </p:nvSpPr>
        <p:spPr>
          <a:xfrm>
            <a:off x="1427189" y="1625856"/>
            <a:ext cx="1337033" cy="369332"/>
          </a:xfrm>
          <a:prstGeom prst="rect">
            <a:avLst/>
          </a:prstGeom>
          <a:noFill/>
        </p:spPr>
        <p:txBody>
          <a:bodyPr wrap="none" rtlCol="0">
            <a:spAutoFit/>
          </a:bodyPr>
          <a:lstStyle/>
          <a:p>
            <a:r>
              <a:rPr lang="en-NZ" dirty="0" smtClean="0">
                <a:solidFill>
                  <a:srgbClr val="000080"/>
                </a:solidFill>
              </a:rPr>
              <a:t>Hawke’s Bay</a:t>
            </a:r>
            <a:endParaRPr lang="en-NZ" dirty="0">
              <a:solidFill>
                <a:srgbClr val="000080"/>
              </a:solidFill>
            </a:endParaRPr>
          </a:p>
        </p:txBody>
      </p:sp>
      <p:sp>
        <p:nvSpPr>
          <p:cNvPr id="6" name="TextBox 5"/>
          <p:cNvSpPr txBox="1"/>
          <p:nvPr/>
        </p:nvSpPr>
        <p:spPr>
          <a:xfrm>
            <a:off x="5526749" y="1625856"/>
            <a:ext cx="1149354" cy="369332"/>
          </a:xfrm>
          <a:prstGeom prst="rect">
            <a:avLst/>
          </a:prstGeom>
          <a:noFill/>
        </p:spPr>
        <p:txBody>
          <a:bodyPr wrap="none" rtlCol="0">
            <a:spAutoFit/>
          </a:bodyPr>
          <a:lstStyle/>
          <a:p>
            <a:r>
              <a:rPr lang="en-NZ" dirty="0" err="1" smtClean="0">
                <a:solidFill>
                  <a:srgbClr val="000080"/>
                </a:solidFill>
              </a:rPr>
              <a:t>Tairāwhiti</a:t>
            </a:r>
            <a:r>
              <a:rPr lang="en-NZ" dirty="0" smtClean="0">
                <a:solidFill>
                  <a:srgbClr val="000080"/>
                </a:solidFill>
              </a:rPr>
              <a:t> </a:t>
            </a:r>
            <a:endParaRPr lang="en-NZ" dirty="0">
              <a:solidFill>
                <a:srgbClr val="000080"/>
              </a:solidFill>
            </a:endParaRPr>
          </a:p>
        </p:txBody>
      </p:sp>
    </p:spTree>
    <p:extLst>
      <p:ext uri="{BB962C8B-B14F-4D97-AF65-F5344CB8AC3E}">
        <p14:creationId xmlns:p14="http://schemas.microsoft.com/office/powerpoint/2010/main" val="408547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607219" y="332656"/>
            <a:ext cx="78867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smtClean="0"/>
              <a:t>EIT EPI principles </a:t>
            </a:r>
            <a:r>
              <a:rPr lang="en-US" altLang="en-US" sz="3600" dirty="0" smtClean="0"/>
              <a:t>(</a:t>
            </a:r>
            <a:r>
              <a:rPr lang="en-US" altLang="en-US" sz="3600" dirty="0" err="1" smtClean="0"/>
              <a:t>est</a:t>
            </a:r>
            <a:r>
              <a:rPr lang="en-US" altLang="en-US" sz="3600" dirty="0" smtClean="0"/>
              <a:t> 2009)</a:t>
            </a:r>
          </a:p>
        </p:txBody>
      </p:sp>
      <p:sp>
        <p:nvSpPr>
          <p:cNvPr id="12291" name="Content Placeholder 2"/>
          <p:cNvSpPr>
            <a:spLocks noGrp="1"/>
          </p:cNvSpPr>
          <p:nvPr>
            <p:ph idx="1"/>
          </p:nvPr>
        </p:nvSpPr>
        <p:spPr bwMode="auto">
          <a:xfrm>
            <a:off x="457200" y="1125538"/>
            <a:ext cx="8186738" cy="4518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NZ" altLang="en-US" sz="1800" b="1" i="1" dirty="0" smtClean="0">
                <a:solidFill>
                  <a:srgbClr val="FF0000"/>
                </a:solidFill>
              </a:rPr>
              <a:t>we will adopt and pursue any administrative or structural </a:t>
            </a:r>
            <a:r>
              <a:rPr lang="en-NZ" altLang="en-US" sz="1800" i="1" dirty="0" smtClean="0"/>
              <a:t>(to qualifications) changes that improve our performance;</a:t>
            </a:r>
            <a:endParaRPr lang="en-US" altLang="en-US" sz="1800" i="1" dirty="0" smtClean="0"/>
          </a:p>
          <a:p>
            <a:r>
              <a:rPr lang="en-NZ" altLang="en-US" sz="1800" b="1" i="1" dirty="0" smtClean="0">
                <a:solidFill>
                  <a:srgbClr val="FF0000"/>
                </a:solidFill>
              </a:rPr>
              <a:t>we will use the data to identify </a:t>
            </a:r>
            <a:r>
              <a:rPr lang="en-NZ" altLang="en-US" sz="1800" i="1" dirty="0" smtClean="0">
                <a:solidFill>
                  <a:srgbClr val="FF0000"/>
                </a:solidFill>
              </a:rPr>
              <a:t>where </a:t>
            </a:r>
            <a:r>
              <a:rPr lang="en-NZ" altLang="en-US" sz="1800" b="1" i="1" dirty="0" smtClean="0">
                <a:solidFill>
                  <a:srgbClr val="FF0000"/>
                </a:solidFill>
              </a:rPr>
              <a:t>we need to adopt improved teaching and learning strategies </a:t>
            </a:r>
            <a:r>
              <a:rPr lang="en-NZ" altLang="en-US" sz="1800" i="1" dirty="0" smtClean="0"/>
              <a:t>to lift performance, and support effective learning;</a:t>
            </a:r>
            <a:endParaRPr lang="en-US" altLang="en-US" sz="1800" i="1" dirty="0" smtClean="0"/>
          </a:p>
          <a:p>
            <a:r>
              <a:rPr lang="en-NZ" altLang="en-US" sz="1800" b="1" i="1" dirty="0" smtClean="0">
                <a:solidFill>
                  <a:srgbClr val="FF0000"/>
                </a:solidFill>
              </a:rPr>
              <a:t>we will use the data to determine where we are ineffective </a:t>
            </a:r>
            <a:r>
              <a:rPr lang="en-NZ" altLang="en-US" sz="1800" i="1" dirty="0" smtClean="0"/>
              <a:t>and question whether we continue with low performing programmes;</a:t>
            </a:r>
            <a:endParaRPr lang="en-US" altLang="en-US" sz="1800" i="1" dirty="0" smtClean="0"/>
          </a:p>
          <a:p>
            <a:r>
              <a:rPr lang="en-NZ" altLang="en-US" sz="1800" b="1" i="1" dirty="0" smtClean="0">
                <a:solidFill>
                  <a:srgbClr val="FF0000"/>
                </a:solidFill>
              </a:rPr>
              <a:t>we will not</a:t>
            </a:r>
            <a:r>
              <a:rPr lang="en-NZ" altLang="en-US" sz="1800" b="1" i="1" dirty="0" smtClean="0"/>
              <a:t>, however, avoid ‘hard to succeed’ cohorts of students </a:t>
            </a:r>
            <a:r>
              <a:rPr lang="en-NZ" altLang="en-US" sz="1800" i="1" dirty="0" smtClean="0"/>
              <a:t>or difficult communities as a way of lifting our EPIs, and will accept that retained commitment to those communities will have an adverse impact on our EPIs;</a:t>
            </a:r>
            <a:endParaRPr lang="en-US" altLang="en-US" sz="1800" i="1" dirty="0" smtClean="0"/>
          </a:p>
          <a:p>
            <a:r>
              <a:rPr lang="en-NZ" altLang="en-US" sz="1800" b="1" i="1" dirty="0" smtClean="0">
                <a:solidFill>
                  <a:srgbClr val="FF0000"/>
                </a:solidFill>
              </a:rPr>
              <a:t>we will not ‘game’, </a:t>
            </a:r>
            <a:r>
              <a:rPr lang="en-NZ" altLang="en-US" sz="1800" i="1" dirty="0" smtClean="0"/>
              <a:t>such as, by only pursuing easy to achieve courses or students, to lift our EPI data;</a:t>
            </a:r>
            <a:endParaRPr lang="en-US" altLang="en-US" sz="1800" i="1" dirty="0" smtClean="0"/>
          </a:p>
          <a:p>
            <a:r>
              <a:rPr lang="en-NZ" altLang="en-US" sz="1800" b="1" i="1" dirty="0" smtClean="0">
                <a:solidFill>
                  <a:srgbClr val="FF0000"/>
                </a:solidFill>
              </a:rPr>
              <a:t>we will not compromise on our academic standards </a:t>
            </a:r>
            <a:r>
              <a:rPr lang="en-NZ" altLang="en-US" sz="1800" i="1" dirty="0" smtClean="0"/>
              <a:t>for the intention of improving performance indicator data.</a:t>
            </a:r>
            <a:endParaRPr lang="en-US" altLang="en-US" sz="1800" i="1" dirty="0" smtClean="0"/>
          </a:p>
        </p:txBody>
      </p:sp>
    </p:spTree>
    <p:extLst>
      <p:ext uri="{BB962C8B-B14F-4D97-AF65-F5344CB8AC3E}">
        <p14:creationId xmlns:p14="http://schemas.microsoft.com/office/powerpoint/2010/main" val="412786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fade">
                                      <p:cBhvr>
                                        <p:cTn id="10" dur="500"/>
                                        <p:tgtEl>
                                          <p:spTgt spid="1229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fade">
                                      <p:cBhvr>
                                        <p:cTn id="13" dur="500"/>
                                        <p:tgtEl>
                                          <p:spTgt spid="1229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291">
                                            <p:txEl>
                                              <p:pRg st="3" end="3"/>
                                            </p:txEl>
                                          </p:spTgt>
                                        </p:tgtEl>
                                        <p:attrNameLst>
                                          <p:attrName>style.visibility</p:attrName>
                                        </p:attrNameLst>
                                      </p:cBhvr>
                                      <p:to>
                                        <p:strVal val="visible"/>
                                      </p:to>
                                    </p:set>
                                    <p:animEffect transition="in" filter="fade">
                                      <p:cBhvr>
                                        <p:cTn id="16" dur="500"/>
                                        <p:tgtEl>
                                          <p:spTgt spid="1229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animEffect transition="in" filter="fade">
                                      <p:cBhvr>
                                        <p:cTn id="19" dur="500"/>
                                        <p:tgtEl>
                                          <p:spTgt spid="1229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2291">
                                            <p:txEl>
                                              <p:pRg st="5" end="5"/>
                                            </p:txEl>
                                          </p:spTgt>
                                        </p:tgtEl>
                                        <p:attrNameLst>
                                          <p:attrName>style.visibility</p:attrName>
                                        </p:attrNameLst>
                                      </p:cBhvr>
                                      <p:to>
                                        <p:strVal val="visible"/>
                                      </p:to>
                                    </p:set>
                                    <p:animEffect transition="in" filter="fade">
                                      <p:cBhvr>
                                        <p:cTn id="22"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IT PowerPoint Presentation Template Nov 16">
  <a:themeElements>
    <a:clrScheme name="EIT">
      <a:dk1>
        <a:sysClr val="windowText" lastClr="000000"/>
      </a:dk1>
      <a:lt1>
        <a:sysClr val="window" lastClr="FFFFFF"/>
      </a:lt1>
      <a:dk2>
        <a:srgbClr val="666666"/>
      </a:dk2>
      <a:lt2>
        <a:srgbClr val="E7E6E6"/>
      </a:lt2>
      <a:accent1>
        <a:srgbClr val="005FA5"/>
      </a:accent1>
      <a:accent2>
        <a:srgbClr val="002F5F"/>
      </a:accent2>
      <a:accent3>
        <a:srgbClr val="005697"/>
      </a:accent3>
      <a:accent4>
        <a:srgbClr val="DEE3F1"/>
      </a:accent4>
      <a:accent5>
        <a:srgbClr val="009FDA"/>
      </a:accent5>
      <a:accent6>
        <a:srgbClr val="C3E6F8"/>
      </a:accent6>
      <a:hlink>
        <a:srgbClr val="005FA5"/>
      </a:hlink>
      <a:folHlink>
        <a:srgbClr val="002F5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5550C33-9D95-43F6-B93E-2B5D45F14929}" vid="{EF56F92F-CDEB-42C8-9E74-215E3D045F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4.xml.rels>&#65279;<?xml version="1.0" encoding="utf-8"?><Relationships xmlns="http://schemas.openxmlformats.org/package/2006/relationships"><Relationship Type="http://schemas.openxmlformats.org/officeDocument/2006/relationships/customXmlProps" Target="/customXML/itemProps4.xml" Id="Rd3c4172d526e4b2384ade4b889302c76" /></Relationships>
</file>

<file path=customXML/item4.xml><?xml version="1.0" encoding="utf-8"?>
<metadata xmlns="http://www.objective.com/ecm/document/metadata/DC4691BF00A443899034738234036697" version="1.0.0">
  <systemFields>
    <field name="Objective-Id">
      <value order="0">A1457386</value>
    </field>
    <field name="Objective-Title">
      <value order="0">17 EIT - Oritetanga Conference Aug 2019 - Chris Collins [Autosaved]</value>
    </field>
    <field name="Objective-Description">
      <value order="0"/>
    </field>
    <field name="Objective-CreationStamp">
      <value order="0">2019-08-07T03:33:41Z</value>
    </field>
    <field name="Objective-IsApproved">
      <value order="0">false</value>
    </field>
    <field name="Objective-IsPublished">
      <value order="0">false</value>
    </field>
    <field name="Objective-DatePublished">
      <value order="0"/>
    </field>
    <field name="Objective-ModificationStamp">
      <value order="0">2019-08-12T22:01:03Z</value>
    </field>
    <field name="Objective-Owner">
      <value order="0">Lisa Eames</value>
    </field>
    <field name="Objective-Path">
      <value order="0">Objective Global Folder:TEC Global Folder:Career Development:Deliveries:Products and Services:Products and Events:Events:Oritetanga Event:Presentations from conference</value>
    </field>
    <field name="Objective-Parent">
      <value order="0">Presentations from conference</value>
    </field>
    <field name="Objective-State">
      <value order="0">Being Drafted</value>
    </field>
    <field name="Objective-VersionId">
      <value order="0">vA3226370</value>
    </field>
    <field name="Objective-Version">
      <value order="0">0.1</value>
    </field>
    <field name="Objective-VersionNumber">
      <value order="0">1</value>
    </field>
    <field name="Objective-VersionComment">
      <value order="0"/>
    </field>
    <field name="Objective-FileNumber">
      <value order="0">qA124798</value>
    </field>
    <field name="Objective-Classification">
      <value order="0"/>
    </field>
    <field name="Objective-Caveats">
      <value order="0"/>
    </field>
  </systemFields>
  <catalogues>
    <catalogue name="Document Type Catalogue" type="type" ori="id:cA6">
      <field name="Objective-Fund Name">
        <value order="0"/>
      </field>
      <field name="Objective-Sub Sector">
        <value order="0"/>
      </field>
      <field name="Objective-Reference">
        <value order="0"/>
      </field>
      <field name="Objective-Financial Year">
        <value order="0"/>
      </field>
      <field name="Objective-EDUMIS Number">
        <value order="0"/>
      </field>
      <field name="Objective-Action">
        <value order="0"/>
      </field>
      <field name="Objective-Calendar Year">
        <value order="0"/>
      </field>
      <field name="Objective-Date">
        <value order="0"/>
      </field>
      <field name="Objective-Responsible">
        <value order="0"/>
      </field>
    </catalogue>
  </catalogues>
</metadata>
</file>

<file path=customXML/itemProps4.xml><?xml version="1.0" encoding="utf-8"?>
<ds:datastoreItem xmlns:ds="http://schemas.openxmlformats.org/officeDocument/2006/customXml" ds:itemID="{5745109E-2DDF-40CB-AC2B-FF9B10C90820}">
  <ds:schemaRefs>
    <ds:schemaRef ds:uri="http://www.objective.com/ecm/document/metadata/DC4691BF00A443899034738234036697"/>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mplate_x0020_Type xmlns="aed6ddb3-fa90-4310-b190-080219aa077f">Powerpoint</Tmplate_x0020_Type>
    <Faculty xmlns="aed6ddb3-fa90-4310-b190-080219aa077f">Reprographics</Facul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 for EIT" ma:contentTypeID="0x0101005FB5FA56E4735E44BCE4DB68EA7596590075099DC560C52049B0BD11300F5FF1ED" ma:contentTypeVersion="4" ma:contentTypeDescription="" ma:contentTypeScope="" ma:versionID="174f32606df65a586b598ccc69ab5bec">
  <xsd:schema xmlns:xsd="http://www.w3.org/2001/XMLSchema" xmlns:xs="http://www.w3.org/2001/XMLSchema" xmlns:p="http://schemas.microsoft.com/office/2006/metadata/properties" xmlns:ns2="aed6ddb3-fa90-4310-b190-080219aa077f" targetNamespace="http://schemas.microsoft.com/office/2006/metadata/properties" ma:root="true" ma:fieldsID="677bb29d0334e8e118ff08f5b77f9084" ns2:_="">
    <xsd:import namespace="aed6ddb3-fa90-4310-b190-080219aa077f"/>
    <xsd:element name="properties">
      <xsd:complexType>
        <xsd:sequence>
          <xsd:element name="documentManagement">
            <xsd:complexType>
              <xsd:all>
                <xsd:element ref="ns2:Tmplate_x0020_Type" minOccurs="0"/>
                <xsd:element ref="ns2:Facul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d6ddb3-fa90-4310-b190-080219aa077f" elementFormDefault="qualified">
    <xsd:import namespace="http://schemas.microsoft.com/office/2006/documentManagement/types"/>
    <xsd:import namespace="http://schemas.microsoft.com/office/infopath/2007/PartnerControls"/>
    <xsd:element name="Tmplate_x0020_Type" ma:index="8" nillable="true" ma:displayName="Document Type" ma:default="No_Selection" ma:format="Dropdown" ma:internalName="Tmplate_x0020_Type" ma:readOnly="false">
      <xsd:simpleType>
        <xsd:restriction base="dms:Choice">
          <xsd:enumeration value="No_Selection"/>
          <xsd:enumeration value="Logo"/>
          <xsd:enumeration value="Org Chart"/>
          <xsd:enumeration value="Job Sheet"/>
          <xsd:enumeration value="Resource"/>
          <xsd:enumeration value="Powerpoint"/>
          <xsd:enumeration value="Facsimile"/>
          <xsd:enumeration value="Media Release"/>
          <xsd:enumeration value="Memorandum"/>
        </xsd:restriction>
      </xsd:simpleType>
    </xsd:element>
    <xsd:element name="Faculty" ma:index="9" nillable="true" ma:displayName="Faculty or Section" ma:default="Faculty of Maori Studies" ma:format="Dropdown" ma:internalName="Faculty" ma:readOnly="false">
      <xsd:simpleType>
        <xsd:restriction base="dms:Choice">
          <xsd:enumeration value="No_Content"/>
          <xsd:enumeration value="Reprographics"/>
          <xsd:enumeration value="Main EIT"/>
          <xsd:enumeration value="Main EIT"/>
          <xsd:enumeration value="Tairawhiti"/>
          <xsd:enumeration value="Tairawhiti"/>
          <xsd:enumeration value="Faculty of Maori Studies"/>
          <xsd:enumeration value="Faculty of Humanities, Arts and Trades"/>
          <xsd:enumeration value="Faculty of Health Sciences"/>
          <xsd:enumeration value="Faculty of Applied Science, Business and Computing"/>
          <xsd:enumeration value="Internatio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1C599D-6F5E-4B94-BA07-65EFBD8B4A94}">
  <ds:schemaRefs>
    <ds:schemaRef ds:uri="http://www.w3.org/XML/1998/namespace"/>
    <ds:schemaRef ds:uri="http://purl.org/dc/elements/1.1/"/>
    <ds:schemaRef ds:uri="http://schemas.openxmlformats.org/package/2006/metadata/core-properties"/>
    <ds:schemaRef ds:uri="http://purl.org/dc/dcmitype/"/>
    <ds:schemaRef ds:uri="http://purl.org/dc/terms/"/>
    <ds:schemaRef ds:uri="http://schemas.microsoft.com/office/2006/documentManagement/types"/>
    <ds:schemaRef ds:uri="http://schemas.microsoft.com/office/infopath/2007/PartnerControls"/>
    <ds:schemaRef ds:uri="aed6ddb3-fa90-4310-b190-080219aa077f"/>
    <ds:schemaRef ds:uri="http://schemas.microsoft.com/office/2006/metadata/properties"/>
  </ds:schemaRefs>
</ds:datastoreItem>
</file>

<file path=customXml/itemProps2.xml><?xml version="1.0" encoding="utf-8"?>
<ds:datastoreItem xmlns:ds="http://schemas.openxmlformats.org/officeDocument/2006/customXml" ds:itemID="{E6ADFF5F-C66E-40CF-8784-F4297AD8BC40}">
  <ds:schemaRefs>
    <ds:schemaRef ds:uri="http://schemas.microsoft.com/sharepoint/v3/contenttype/forms"/>
  </ds:schemaRefs>
</ds:datastoreItem>
</file>

<file path=customXml/itemProps3.xml><?xml version="1.0" encoding="utf-8"?>
<ds:datastoreItem xmlns:ds="http://schemas.openxmlformats.org/officeDocument/2006/customXml" ds:itemID="{89E5975D-38DD-4447-91CF-72CA395C42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d6ddb3-fa90-4310-b190-080219aa0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EIT PowerPoint Presentation Template Nov 16</Template>
  <TotalTime>2652</TotalTime>
  <Words>663</Words>
  <Application>Microsoft Macintosh PowerPoint</Application>
  <PresentationFormat>On-screen Show (4:3)</PresentationFormat>
  <Paragraphs>98</Paragraphs>
  <Slides>21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Calibri</vt:lpstr>
      <vt:lpstr>Calibri Light</vt:lpstr>
      <vt:lpstr>Mangal</vt:lpstr>
      <vt:lpstr>Trebuchet MS</vt:lpstr>
      <vt:lpstr>Wingdings</vt:lpstr>
      <vt:lpstr>Arial</vt:lpstr>
      <vt:lpstr>EIT PowerPoint Presentation Template Nov 16</vt:lpstr>
      <vt:lpstr>Institution Wide Leadership@EIT</vt:lpstr>
      <vt:lpstr>Our Regions</vt:lpstr>
      <vt:lpstr>PowerPoint Presentation</vt:lpstr>
      <vt:lpstr>PowerPoint Presentation</vt:lpstr>
      <vt:lpstr>Learner Cohorts @ EIT</vt:lpstr>
      <vt:lpstr>Māori Participation  42% Hawke’s Bay (23%) 75% Tairāwhiti (45%)  </vt:lpstr>
      <vt:lpstr>Change in population by age, next ten years</vt:lpstr>
      <vt:lpstr>Change in Māori population by age, next ten years</vt:lpstr>
      <vt:lpstr>EIT EPI principles (est 2009)</vt:lpstr>
      <vt:lpstr>merger principles underpinning success</vt:lpstr>
      <vt:lpstr> leadership is critical </vt:lpstr>
      <vt:lpstr>PowerPoint Presentation</vt:lpstr>
      <vt:lpstr>EIT’s EPI Story</vt:lpstr>
      <vt:lpstr>PowerPoint Presentation</vt:lpstr>
      <vt:lpstr>EIT strategic framework</vt:lpstr>
      <vt:lpstr>Institute Strategic Plan- what we report on</vt:lpstr>
      <vt:lpstr>Model for Effective Learning</vt:lpstr>
      <vt:lpstr>Learning Design Framework</vt:lpstr>
      <vt:lpstr>Maori Capability Framework</vt:lpstr>
      <vt:lpstr>Where to from here</vt:lpstr>
      <vt:lpstr> </vt:lpstr>
    </vt:vector>
  </TitlesOfParts>
  <Company>EIT</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Services</dc:creator>
  <cp:lastModifiedBy>CC</cp:lastModifiedBy>
  <cp:revision>68</cp:revision>
  <cp:lastPrinted>2017-03-01T19:33:41Z</cp:lastPrinted>
  <dcterms:created xsi:type="dcterms:W3CDTF">2017-02-27T23:04:58Z</dcterms:created>
  <dcterms:modified xsi:type="dcterms:W3CDTF">2019-08-06T22:57:45Z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0x0101005FB5FA56E4735E44BCE4DB68EA7596590075099DC560C52049B0BD11300F5FF1ED</vt:lpwstr>
  </property>
  <property fmtid="{D5CDD505-2E9C-101B-9397-08002B2CF9AE}" pid="3" name="Objective-Id">
    <vt:lpwstr>A1457386</vt:lpwstr>
  </property>
  <property fmtid="{D5CDD505-2E9C-101B-9397-08002B2CF9AE}" pid="4" name="Objective-Title">
    <vt:lpwstr>17 EIT - Oritetanga Conference Aug 2019 - Chris Collins [Autosaved]</vt:lpwstr>
  </property>
  <property fmtid="{D5CDD505-2E9C-101B-9397-08002B2CF9AE}" pid="5" name="Objective-Description">
    <vt:lpwstr/>
  </property>
  <property fmtid="{D5CDD505-2E9C-101B-9397-08002B2CF9AE}" pid="6" name="Objective-CreationStamp">
    <vt:filetime>2019-08-07T03:33:41Z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2019-08-12T22:01:03Z</vt:filetime>
  </property>
  <property fmtid="{D5CDD505-2E9C-101B-9397-08002B2CF9AE}" pid="11" name="Objective-Owner">
    <vt:lpwstr>Lisa Eames</vt:lpwstr>
  </property>
  <property fmtid="{D5CDD505-2E9C-101B-9397-08002B2CF9AE}" pid="12" name="Objective-Path">
    <vt:lpwstr>Objective Global Folder:TEC Global Folder:Career Development:Deliveries:Products and Services:Products and Events:Events:Oritetanga Event:Presentations from conference</vt:lpwstr>
  </property>
  <property fmtid="{D5CDD505-2E9C-101B-9397-08002B2CF9AE}" pid="13" name="Objective-Parent">
    <vt:lpwstr>Presentations from conference</vt:lpwstr>
  </property>
  <property fmtid="{D5CDD505-2E9C-101B-9397-08002B2CF9AE}" pid="14" name="Objective-State">
    <vt:lpwstr>Being Drafted</vt:lpwstr>
  </property>
  <property fmtid="{D5CDD505-2E9C-101B-9397-08002B2CF9AE}" pid="15" name="Objective-VersionId">
    <vt:lpwstr>vA3226370</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
  </property>
  <property fmtid="{D5CDD505-2E9C-101B-9397-08002B2CF9AE}" pid="19" name="Objective-FileNumber">
    <vt:lpwstr>qA124798</vt:lpwstr>
  </property>
  <property fmtid="{D5CDD505-2E9C-101B-9397-08002B2CF9AE}" pid="20" name="Objective-Classification">
    <vt:lpwstr/>
  </property>
  <property fmtid="{D5CDD505-2E9C-101B-9397-08002B2CF9AE}" pid="21" name="Objective-Caveats">
    <vt:lpwstr/>
  </property>
  <property fmtid="{D5CDD505-2E9C-101B-9397-08002B2CF9AE}" pid="22" name="Objective-Fund Name">
    <vt:lpwstr/>
  </property>
  <property fmtid="{D5CDD505-2E9C-101B-9397-08002B2CF9AE}" pid="23" name="Objective-Sub Sector">
    <vt:lpwstr/>
  </property>
  <property fmtid="{D5CDD505-2E9C-101B-9397-08002B2CF9AE}" pid="24" name="Objective-Reference">
    <vt:lpwstr/>
  </property>
  <property fmtid="{D5CDD505-2E9C-101B-9397-08002B2CF9AE}" pid="25" name="Objective-Financial Year">
    <vt:lpwstr/>
  </property>
  <property fmtid="{D5CDD505-2E9C-101B-9397-08002B2CF9AE}" pid="26" name="Objective-EDUMIS Number">
    <vt:lpwstr/>
  </property>
  <property fmtid="{D5CDD505-2E9C-101B-9397-08002B2CF9AE}" pid="27" name="Objective-Action">
    <vt:lpwstr/>
  </property>
  <property fmtid="{D5CDD505-2E9C-101B-9397-08002B2CF9AE}" pid="28" name="Objective-Calendar Year">
    <vt:lpwstr/>
  </property>
  <property fmtid="{D5CDD505-2E9C-101B-9397-08002B2CF9AE}" pid="29" name="Objective-Date">
    <vt:lpwstr/>
  </property>
  <property fmtid="{D5CDD505-2E9C-101B-9397-08002B2CF9AE}" pid="30" name="Objective-Responsible">
    <vt:lpwstr/>
  </property>
</Properties>
</file>