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831" r:id="rId5"/>
  </p:sldMasterIdLst>
  <p:notesMasterIdLst>
    <p:notesMasterId r:id="rId24"/>
  </p:notesMasterIdLst>
  <p:sldIdLst>
    <p:sldId id="257" r:id="rId6"/>
    <p:sldId id="274" r:id="rId7"/>
    <p:sldId id="259" r:id="rId8"/>
    <p:sldId id="263" r:id="rId9"/>
    <p:sldId id="265" r:id="rId10"/>
    <p:sldId id="279" r:id="rId11"/>
    <p:sldId id="280" r:id="rId12"/>
    <p:sldId id="276" r:id="rId13"/>
    <p:sldId id="268" r:id="rId14"/>
    <p:sldId id="266" r:id="rId15"/>
    <p:sldId id="271" r:id="rId16"/>
    <p:sldId id="269" r:id="rId17"/>
    <p:sldId id="270" r:id="rId18"/>
    <p:sldId id="272" r:id="rId19"/>
    <p:sldId id="267" r:id="rId20"/>
    <p:sldId id="273" r:id="rId21"/>
    <p:sldId id="277" r:id="rId22"/>
    <p:sldId id="278" r:id="rId23"/>
  </p:sldIdLst>
  <p:sldSz cx="9144000" cy="5143500" type="screen16x9"/>
  <p:notesSz cx="6808788" cy="99393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199" autoAdjust="0"/>
    <p:restoredTop sz="92485" autoAdjust="0"/>
  </p:normalViewPr>
  <p:slideViewPr>
    <p:cSldViewPr snapToGrid="0">
      <p:cViewPr varScale="1">
        <p:scale>
          <a:sx n="137" d="100"/>
          <a:sy n="137" d="100"/>
        </p:scale>
        <p:origin x="408" y="15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93663" y="746125"/>
            <a:ext cx="6621462" cy="37258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0879" y="4721186"/>
            <a:ext cx="5447030" cy="4472702"/>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72382434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Shape 58"/>
          <p:cNvSpPr>
            <a:spLocks noGrp="1" noRot="1" noChangeAspect="1"/>
          </p:cNvSpPr>
          <p:nvPr>
            <p:ph type="sldImg" idx="2"/>
          </p:nvPr>
        </p:nvSpPr>
        <p:spPr>
          <a:xfrm>
            <a:off x="93663" y="746125"/>
            <a:ext cx="6621462" cy="372586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 name="Shape 59"/>
          <p:cNvSpPr txBox="1">
            <a:spLocks noGrp="1"/>
          </p:cNvSpPr>
          <p:nvPr>
            <p:ph type="body" idx="1"/>
          </p:nvPr>
        </p:nvSpPr>
        <p:spPr>
          <a:xfrm>
            <a:off x="680879" y="4721186"/>
            <a:ext cx="5447030" cy="4472702"/>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39979453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Shape 58"/>
          <p:cNvSpPr>
            <a:spLocks noGrp="1" noRot="1" noChangeAspect="1"/>
          </p:cNvSpPr>
          <p:nvPr>
            <p:ph type="sldImg" idx="2"/>
          </p:nvPr>
        </p:nvSpPr>
        <p:spPr>
          <a:xfrm>
            <a:off x="93663" y="746125"/>
            <a:ext cx="6621462" cy="372586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 name="Shape 59"/>
          <p:cNvSpPr txBox="1">
            <a:spLocks noGrp="1"/>
          </p:cNvSpPr>
          <p:nvPr>
            <p:ph type="body" idx="1"/>
          </p:nvPr>
        </p:nvSpPr>
        <p:spPr>
          <a:xfrm>
            <a:off x="680879" y="4721186"/>
            <a:ext cx="5447030" cy="4472702"/>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extLst>
      <p:ext uri="{BB962C8B-B14F-4D97-AF65-F5344CB8AC3E}">
        <p14:creationId xmlns:p14="http://schemas.microsoft.com/office/powerpoint/2010/main" val="6828308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Shape 58"/>
          <p:cNvSpPr>
            <a:spLocks noGrp="1" noRot="1" noChangeAspect="1"/>
          </p:cNvSpPr>
          <p:nvPr>
            <p:ph type="sldImg" idx="2"/>
          </p:nvPr>
        </p:nvSpPr>
        <p:spPr>
          <a:xfrm>
            <a:off x="93663" y="746125"/>
            <a:ext cx="6621462" cy="372586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 name="Shape 59"/>
          <p:cNvSpPr txBox="1">
            <a:spLocks noGrp="1"/>
          </p:cNvSpPr>
          <p:nvPr>
            <p:ph type="body" idx="1"/>
          </p:nvPr>
        </p:nvSpPr>
        <p:spPr>
          <a:xfrm>
            <a:off x="680879" y="4721186"/>
            <a:ext cx="5447030" cy="4472702"/>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extLst>
      <p:ext uri="{BB962C8B-B14F-4D97-AF65-F5344CB8AC3E}">
        <p14:creationId xmlns:p14="http://schemas.microsoft.com/office/powerpoint/2010/main" val="32462464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Shape 58"/>
          <p:cNvSpPr>
            <a:spLocks noGrp="1" noRot="1" noChangeAspect="1"/>
          </p:cNvSpPr>
          <p:nvPr>
            <p:ph type="sldImg" idx="2"/>
          </p:nvPr>
        </p:nvSpPr>
        <p:spPr>
          <a:xfrm>
            <a:off x="93663" y="746125"/>
            <a:ext cx="6621462" cy="372586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 name="Shape 59"/>
          <p:cNvSpPr txBox="1">
            <a:spLocks noGrp="1"/>
          </p:cNvSpPr>
          <p:nvPr>
            <p:ph type="body" idx="1"/>
          </p:nvPr>
        </p:nvSpPr>
        <p:spPr>
          <a:xfrm>
            <a:off x="680879" y="4721186"/>
            <a:ext cx="5447030" cy="4472702"/>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extLst>
      <p:ext uri="{BB962C8B-B14F-4D97-AF65-F5344CB8AC3E}">
        <p14:creationId xmlns:p14="http://schemas.microsoft.com/office/powerpoint/2010/main" val="28155464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Tree>
    <p:extLst>
      <p:ext uri="{BB962C8B-B14F-4D97-AF65-F5344CB8AC3E}">
        <p14:creationId xmlns:p14="http://schemas.microsoft.com/office/powerpoint/2010/main" val="2823943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Shape 58"/>
          <p:cNvSpPr>
            <a:spLocks noGrp="1" noRot="1" noChangeAspect="1"/>
          </p:cNvSpPr>
          <p:nvPr>
            <p:ph type="sldImg" idx="2"/>
          </p:nvPr>
        </p:nvSpPr>
        <p:spPr>
          <a:xfrm>
            <a:off x="93663" y="746125"/>
            <a:ext cx="6621462" cy="372586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 name="Shape 59"/>
          <p:cNvSpPr txBox="1">
            <a:spLocks noGrp="1"/>
          </p:cNvSpPr>
          <p:nvPr>
            <p:ph type="body" idx="1"/>
          </p:nvPr>
        </p:nvSpPr>
        <p:spPr>
          <a:xfrm>
            <a:off x="680879" y="4721186"/>
            <a:ext cx="5447030" cy="4472702"/>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extLst>
      <p:ext uri="{BB962C8B-B14F-4D97-AF65-F5344CB8AC3E}">
        <p14:creationId xmlns:p14="http://schemas.microsoft.com/office/powerpoint/2010/main" val="5129865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Shape 58"/>
          <p:cNvSpPr>
            <a:spLocks noGrp="1" noRot="1" noChangeAspect="1"/>
          </p:cNvSpPr>
          <p:nvPr>
            <p:ph type="sldImg" idx="2"/>
          </p:nvPr>
        </p:nvSpPr>
        <p:spPr>
          <a:xfrm>
            <a:off x="93663" y="746125"/>
            <a:ext cx="6621462" cy="372586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 name="Shape 59"/>
          <p:cNvSpPr txBox="1">
            <a:spLocks noGrp="1"/>
          </p:cNvSpPr>
          <p:nvPr>
            <p:ph type="body" idx="1"/>
          </p:nvPr>
        </p:nvSpPr>
        <p:spPr>
          <a:xfrm>
            <a:off x="680879" y="4721186"/>
            <a:ext cx="5447030" cy="4472702"/>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dirty="0"/>
          </a:p>
        </p:txBody>
      </p:sp>
    </p:spTree>
    <p:extLst>
      <p:ext uri="{BB962C8B-B14F-4D97-AF65-F5344CB8AC3E}">
        <p14:creationId xmlns:p14="http://schemas.microsoft.com/office/powerpoint/2010/main" val="9446743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NZ"/>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NZ"/>
          </a:p>
        </p:txBody>
      </p:sp>
      <p:sp>
        <p:nvSpPr>
          <p:cNvPr id="4" name="Date Placeholder 3"/>
          <p:cNvSpPr>
            <a:spLocks noGrp="1"/>
          </p:cNvSpPr>
          <p:nvPr>
            <p:ph type="dt" sz="half" idx="10"/>
          </p:nvPr>
        </p:nvSpPr>
        <p:spPr/>
        <p:txBody>
          <a:bodyPr/>
          <a:lstStyle/>
          <a:p>
            <a:fld id="{037B2970-5BDA-4C9F-884D-0D1EFA2C719F}" type="datetimeFigureOut">
              <a:rPr lang="en-NZ" smtClean="0"/>
              <a:t>13/09/2019</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397969866"/>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037B2970-5BDA-4C9F-884D-0D1EFA2C719F}" type="datetimeFigureOut">
              <a:rPr lang="en-NZ" smtClean="0"/>
              <a:t>13/09/2019</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816033651"/>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NZ"/>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037B2970-5BDA-4C9F-884D-0D1EFA2C719F}" type="datetimeFigureOut">
              <a:rPr lang="en-NZ" smtClean="0"/>
              <a:t>13/09/2019</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804138308"/>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Shape 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3420481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10"/>
          </p:nvPr>
        </p:nvSpPr>
        <p:spPr/>
        <p:txBody>
          <a:bodyPr/>
          <a:lstStyle/>
          <a:p>
            <a:fld id="{037B2970-5BDA-4C9F-884D-0D1EFA2C719F}" type="datetimeFigureOut">
              <a:rPr lang="en-NZ" smtClean="0"/>
              <a:t>13/09/2019</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796390611"/>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NZ"/>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37B2970-5BDA-4C9F-884D-0D1EFA2C719F}" type="datetimeFigureOut">
              <a:rPr lang="en-NZ" smtClean="0"/>
              <a:t>13/09/2019</a:t>
            </a:fld>
            <a:endParaRPr lang="en-NZ"/>
          </a:p>
        </p:txBody>
      </p:sp>
      <p:sp>
        <p:nvSpPr>
          <p:cNvPr id="5" name="Footer Placeholder 4"/>
          <p:cNvSpPr>
            <a:spLocks noGrp="1"/>
          </p:cNvSpPr>
          <p:nvPr>
            <p:ph type="ftr" sz="quarter" idx="11"/>
          </p:nvPr>
        </p:nvSpPr>
        <p:spPr/>
        <p:txBody>
          <a:bodyPr/>
          <a:lstStyle/>
          <a:p>
            <a:endParaRPr lang="en-NZ"/>
          </a:p>
        </p:txBody>
      </p:sp>
      <p:sp>
        <p:nvSpPr>
          <p:cNvPr id="6" name="Slide Number Placeholder 5"/>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476241244"/>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Date Placeholder 4"/>
          <p:cNvSpPr>
            <a:spLocks noGrp="1"/>
          </p:cNvSpPr>
          <p:nvPr>
            <p:ph type="dt" sz="half" idx="10"/>
          </p:nvPr>
        </p:nvSpPr>
        <p:spPr/>
        <p:txBody>
          <a:bodyPr/>
          <a:lstStyle/>
          <a:p>
            <a:fld id="{037B2970-5BDA-4C9F-884D-0D1EFA2C719F}" type="datetimeFigureOut">
              <a:rPr lang="en-NZ" smtClean="0"/>
              <a:t>13/09/2019</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104210030"/>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NZ"/>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7" name="Date Placeholder 6"/>
          <p:cNvSpPr>
            <a:spLocks noGrp="1"/>
          </p:cNvSpPr>
          <p:nvPr>
            <p:ph type="dt" sz="half" idx="10"/>
          </p:nvPr>
        </p:nvSpPr>
        <p:spPr/>
        <p:txBody>
          <a:bodyPr/>
          <a:lstStyle/>
          <a:p>
            <a:fld id="{037B2970-5BDA-4C9F-884D-0D1EFA2C719F}" type="datetimeFigureOut">
              <a:rPr lang="en-NZ" smtClean="0"/>
              <a:t>13/09/2019</a:t>
            </a:fld>
            <a:endParaRPr lang="en-NZ"/>
          </a:p>
        </p:txBody>
      </p:sp>
      <p:sp>
        <p:nvSpPr>
          <p:cNvPr id="8" name="Footer Placeholder 7"/>
          <p:cNvSpPr>
            <a:spLocks noGrp="1"/>
          </p:cNvSpPr>
          <p:nvPr>
            <p:ph type="ftr" sz="quarter" idx="11"/>
          </p:nvPr>
        </p:nvSpPr>
        <p:spPr/>
        <p:txBody>
          <a:bodyPr/>
          <a:lstStyle/>
          <a:p>
            <a:endParaRPr lang="en-NZ"/>
          </a:p>
        </p:txBody>
      </p:sp>
      <p:sp>
        <p:nvSpPr>
          <p:cNvPr id="9" name="Slide Number Placeholder 8"/>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794045976"/>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NZ"/>
          </a:p>
        </p:txBody>
      </p:sp>
      <p:sp>
        <p:nvSpPr>
          <p:cNvPr id="3" name="Date Placeholder 2"/>
          <p:cNvSpPr>
            <a:spLocks noGrp="1"/>
          </p:cNvSpPr>
          <p:nvPr>
            <p:ph type="dt" sz="half" idx="10"/>
          </p:nvPr>
        </p:nvSpPr>
        <p:spPr/>
        <p:txBody>
          <a:bodyPr/>
          <a:lstStyle/>
          <a:p>
            <a:fld id="{037B2970-5BDA-4C9F-884D-0D1EFA2C719F}" type="datetimeFigureOut">
              <a:rPr lang="en-NZ" smtClean="0"/>
              <a:t>13/09/2019</a:t>
            </a:fld>
            <a:endParaRPr lang="en-NZ"/>
          </a:p>
        </p:txBody>
      </p:sp>
      <p:sp>
        <p:nvSpPr>
          <p:cNvPr id="4" name="Footer Placeholder 3"/>
          <p:cNvSpPr>
            <a:spLocks noGrp="1"/>
          </p:cNvSpPr>
          <p:nvPr>
            <p:ph type="ftr" sz="quarter" idx="11"/>
          </p:nvPr>
        </p:nvSpPr>
        <p:spPr/>
        <p:txBody>
          <a:bodyPr/>
          <a:lstStyle/>
          <a:p>
            <a:endParaRPr lang="en-NZ"/>
          </a:p>
        </p:txBody>
      </p:sp>
      <p:sp>
        <p:nvSpPr>
          <p:cNvPr id="5" name="Slide Number Placeholder 4"/>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756374298"/>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7B2970-5BDA-4C9F-884D-0D1EFA2C719F}" type="datetimeFigureOut">
              <a:rPr lang="en-NZ" smtClean="0"/>
              <a:t>13/09/2019</a:t>
            </a:fld>
            <a:endParaRPr lang="en-NZ"/>
          </a:p>
        </p:txBody>
      </p:sp>
      <p:sp>
        <p:nvSpPr>
          <p:cNvPr id="3" name="Footer Placeholder 2"/>
          <p:cNvSpPr>
            <a:spLocks noGrp="1"/>
          </p:cNvSpPr>
          <p:nvPr>
            <p:ph type="ftr" sz="quarter" idx="11"/>
          </p:nvPr>
        </p:nvSpPr>
        <p:spPr/>
        <p:txBody>
          <a:bodyPr/>
          <a:lstStyle/>
          <a:p>
            <a:endParaRPr lang="en-NZ"/>
          </a:p>
        </p:txBody>
      </p:sp>
      <p:sp>
        <p:nvSpPr>
          <p:cNvPr id="4" name="Slide Number Placeholder 3"/>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310126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NZ"/>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037B2970-5BDA-4C9F-884D-0D1EFA2C719F}" type="datetimeFigureOut">
              <a:rPr lang="en-NZ" smtClean="0"/>
              <a:t>13/09/2019</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500090656"/>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NZ"/>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NZ"/>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037B2970-5BDA-4C9F-884D-0D1EFA2C719F}" type="datetimeFigureOut">
              <a:rPr lang="en-NZ" smtClean="0"/>
              <a:t>13/09/2019</a:t>
            </a:fld>
            <a:endParaRPr lang="en-NZ"/>
          </a:p>
        </p:txBody>
      </p:sp>
      <p:sp>
        <p:nvSpPr>
          <p:cNvPr id="6" name="Footer Placeholder 5"/>
          <p:cNvSpPr>
            <a:spLocks noGrp="1"/>
          </p:cNvSpPr>
          <p:nvPr>
            <p:ph type="ftr" sz="quarter" idx="11"/>
          </p:nvPr>
        </p:nvSpPr>
        <p:spPr/>
        <p:txBody>
          <a:bodyPr/>
          <a:lstStyle/>
          <a:p>
            <a:endParaRPr lang="en-NZ"/>
          </a:p>
        </p:txBody>
      </p:sp>
      <p:sp>
        <p:nvSpPr>
          <p:cNvPr id="7" name="Slide Number Placeholder 6"/>
          <p:cNvSpPr>
            <a:spLocks noGrp="1"/>
          </p:cNvSpPr>
          <p:nvPr>
            <p:ph type="sldNum" sz="quarter" idx="12"/>
          </p:nvPr>
        </p:nvSpPr>
        <p:spPr/>
        <p:txBody>
          <a:body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4160845495"/>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NZ"/>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037B2970-5BDA-4C9F-884D-0D1EFA2C719F}" type="datetimeFigureOut">
              <a:rPr lang="en-NZ" smtClean="0"/>
              <a:t>13/09/2019</a:t>
            </a:fld>
            <a:endParaRPr lang="en-NZ"/>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NZ"/>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marL="0" lvl="0" indent="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4252325756"/>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 id="2147483843" r:id="rId12"/>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JPG"/><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12.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tec.govt.nz/news-and-consultations/northland-responds-to-focus-area-brief-tai-tokerau-northland/" TargetMode="Externa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trip-resource.nz/" TargetMode="Externa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8.JPG"/><Relationship Id="rId5" Type="http://schemas.openxmlformats.org/officeDocument/2006/relationships/image" Target="../media/image7.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61" name="Shape 61"/>
          <p:cNvPicPr preferRelativeResize="0"/>
          <p:nvPr/>
        </p:nvPicPr>
        <p:blipFill>
          <a:blip r:embed="rId3">
            <a:alphaModFix amt="15000"/>
          </a:blip>
          <a:stretch>
            <a:fillRect/>
          </a:stretch>
        </p:blipFill>
        <p:spPr>
          <a:xfrm>
            <a:off x="87396" y="196517"/>
            <a:ext cx="3288751" cy="4835159"/>
          </a:xfrm>
          <a:prstGeom prst="rect">
            <a:avLst/>
          </a:prstGeom>
          <a:noFill/>
          <a:ln>
            <a:noFill/>
          </a:ln>
        </p:spPr>
      </p:pic>
      <p:sp>
        <p:nvSpPr>
          <p:cNvPr id="62" name="Shape 62"/>
          <p:cNvSpPr txBox="1">
            <a:spLocks noGrp="1"/>
          </p:cNvSpPr>
          <p:nvPr>
            <p:ph type="ctrTitle"/>
          </p:nvPr>
        </p:nvSpPr>
        <p:spPr>
          <a:xfrm>
            <a:off x="194700" y="519226"/>
            <a:ext cx="8520600" cy="20526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US" sz="4800" dirty="0">
                <a:solidFill>
                  <a:srgbClr val="7030A0"/>
                </a:solidFill>
                <a:latin typeface="Bahnschrift" panose="020B0502040204020203" pitchFamily="34" charset="0"/>
              </a:rPr>
              <a:t>Tai Tokerau Regional Investment Plan (TRIP)</a:t>
            </a:r>
            <a:endParaRPr sz="4800" dirty="0">
              <a:solidFill>
                <a:srgbClr val="7030A0"/>
              </a:solidFill>
              <a:latin typeface="Bahnschrift" panose="020B0502040204020203" pitchFamily="34" charset="0"/>
            </a:endParaRPr>
          </a:p>
        </p:txBody>
      </p:sp>
      <p:sp>
        <p:nvSpPr>
          <p:cNvPr id="63" name="Shape 63"/>
          <p:cNvSpPr txBox="1">
            <a:spLocks noGrp="1"/>
          </p:cNvSpPr>
          <p:nvPr>
            <p:ph type="subTitle" idx="1"/>
          </p:nvPr>
        </p:nvSpPr>
        <p:spPr>
          <a:xfrm>
            <a:off x="426720" y="2614096"/>
            <a:ext cx="8206739" cy="812755"/>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NZ" sz="2800" dirty="0">
                <a:solidFill>
                  <a:schemeClr val="accent2">
                    <a:lumMod val="75000"/>
                  </a:schemeClr>
                </a:solidFill>
                <a:latin typeface="Bahnschrift" panose="020B0502040204020203" pitchFamily="34" charset="0"/>
              </a:rPr>
              <a:t>An inclusive, unified approach to identifying </a:t>
            </a:r>
          </a:p>
          <a:p>
            <a:pPr marL="0" lvl="0" indent="0" rtl="0">
              <a:spcBef>
                <a:spcPts val="0"/>
              </a:spcBef>
              <a:spcAft>
                <a:spcPts val="0"/>
              </a:spcAft>
              <a:buNone/>
            </a:pPr>
            <a:r>
              <a:rPr lang="en-NZ" sz="2800" dirty="0">
                <a:solidFill>
                  <a:schemeClr val="accent2">
                    <a:lumMod val="75000"/>
                  </a:schemeClr>
                </a:solidFill>
                <a:latin typeface="Bahnschrift" panose="020B0502040204020203" pitchFamily="34" charset="0"/>
              </a:rPr>
              <a:t>Regional demand</a:t>
            </a:r>
            <a:endParaRPr sz="2800" dirty="0">
              <a:solidFill>
                <a:schemeClr val="accent2">
                  <a:lumMod val="75000"/>
                </a:schemeClr>
              </a:solidFill>
              <a:latin typeface="Bahnschrift" panose="020B0502040204020203" pitchFamily="3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4816" y="4123242"/>
            <a:ext cx="1519184" cy="102025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3" name="Rectangle 2">
            <a:extLst>
              <a:ext uri="{FF2B5EF4-FFF2-40B4-BE49-F238E27FC236}">
                <a16:creationId xmlns:a16="http://schemas.microsoft.com/office/drawing/2014/main" xmlns="" id="{D2F0F008-07AB-4E33-A46C-EEF83C11C2B2}"/>
              </a:ext>
            </a:extLst>
          </p:cNvPr>
          <p:cNvSpPr/>
          <p:nvPr/>
        </p:nvSpPr>
        <p:spPr>
          <a:xfrm>
            <a:off x="259081" y="1083092"/>
            <a:ext cx="8511158" cy="830997"/>
          </a:xfrm>
          <a:prstGeom prst="rect">
            <a:avLst/>
          </a:prstGeom>
        </p:spPr>
        <p:txBody>
          <a:bodyPr wrap="square">
            <a:spAutoFit/>
          </a:bodyPr>
          <a:lstStyle/>
          <a:p>
            <a:pPr marL="457200" indent="-457200">
              <a:buFont typeface="Arial" panose="020B0604020202020204" pitchFamily="34" charset="0"/>
              <a:buChar char="•"/>
            </a:pPr>
            <a:endParaRPr lang="en-NZ" sz="2400" dirty="0"/>
          </a:p>
          <a:p>
            <a:pPr marL="457200" indent="-457200">
              <a:buFont typeface="Arial" panose="020B0604020202020204" pitchFamily="34" charset="0"/>
              <a:buChar char="•"/>
            </a:pPr>
            <a:endParaRPr lang="en-NZ" sz="2400" dirty="0"/>
          </a:p>
        </p:txBody>
      </p:sp>
      <p:sp>
        <p:nvSpPr>
          <p:cNvPr id="8" name="Shape 62">
            <a:extLst>
              <a:ext uri="{FF2B5EF4-FFF2-40B4-BE49-F238E27FC236}">
                <a16:creationId xmlns:a16="http://schemas.microsoft.com/office/drawing/2014/main" xmlns="" id="{3012E6D3-2F74-4799-AAD2-E4F76A8EF377}"/>
              </a:ext>
            </a:extLst>
          </p:cNvPr>
          <p:cNvSpPr txBox="1">
            <a:spLocks noGrp="1"/>
          </p:cNvSpPr>
          <p:nvPr>
            <p:ph type="ctrTitle"/>
          </p:nvPr>
        </p:nvSpPr>
        <p:spPr>
          <a:xfrm>
            <a:off x="85344" y="253543"/>
            <a:ext cx="8954648" cy="639189"/>
          </a:xfrm>
          <a:prstGeom prst="rect">
            <a:avLst/>
          </a:prstGeom>
        </p:spPr>
        <p:txBody>
          <a:bodyPr spcFirstLastPara="1" wrap="square" lIns="91425" tIns="91425" rIns="91425" bIns="91425" anchor="b" anchorCtr="0">
            <a:noAutofit/>
          </a:bodyPr>
          <a:lstStyle/>
          <a:p>
            <a:pPr lvl="0"/>
            <a:r>
              <a:rPr lang="en-US" sz="4800" dirty="0">
                <a:solidFill>
                  <a:srgbClr val="7030A0"/>
                </a:solidFill>
                <a:latin typeface="Bahnschrift" panose="020B0502040204020203" pitchFamily="34" charset="0"/>
              </a:rPr>
              <a:t>Co-Leadership</a:t>
            </a:r>
            <a:endParaRPr sz="4800" dirty="0">
              <a:solidFill>
                <a:srgbClr val="7030A0"/>
              </a:solidFill>
              <a:latin typeface="Bahnschrift" panose="020B0502040204020203" pitchFamily="34" charset="0"/>
            </a:endParaRPr>
          </a:p>
        </p:txBody>
      </p:sp>
      <p:sp>
        <p:nvSpPr>
          <p:cNvPr id="6" name="Rectangle 5">
            <a:extLst>
              <a:ext uri="{FF2B5EF4-FFF2-40B4-BE49-F238E27FC236}">
                <a16:creationId xmlns:a16="http://schemas.microsoft.com/office/drawing/2014/main" xmlns="" id="{375BEA65-7D6B-45CD-A4A3-99DCFB6A8B4A}"/>
              </a:ext>
            </a:extLst>
          </p:cNvPr>
          <p:cNvSpPr/>
          <p:nvPr/>
        </p:nvSpPr>
        <p:spPr>
          <a:xfrm>
            <a:off x="259081" y="1083092"/>
            <a:ext cx="8511158" cy="4339650"/>
          </a:xfrm>
          <a:prstGeom prst="rect">
            <a:avLst/>
          </a:prstGeom>
        </p:spPr>
        <p:txBody>
          <a:bodyPr wrap="square">
            <a:spAutoFit/>
          </a:bodyPr>
          <a:lstStyle/>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endParaRPr lang="en-NZ" sz="2400" dirty="0"/>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endParaRPr lang="en-US" sz="2400" dirty="0"/>
          </a:p>
          <a:p>
            <a:endParaRPr lang="en-NZ" sz="1800" dirty="0"/>
          </a:p>
          <a:p>
            <a:endParaRPr lang="en-NZ" sz="1800" dirty="0"/>
          </a:p>
          <a:p>
            <a:pPr marL="457200" indent="-457200">
              <a:buFont typeface="Arial" panose="020B0604020202020204" pitchFamily="34" charset="0"/>
              <a:buChar char="•"/>
            </a:pPr>
            <a:endParaRPr lang="en-NZ" sz="2400" dirty="0"/>
          </a:p>
        </p:txBody>
      </p:sp>
      <p:pic>
        <p:nvPicPr>
          <p:cNvPr id="2" name="Picture 1"/>
          <p:cNvPicPr>
            <a:picLocks noChangeAspect="1"/>
          </p:cNvPicPr>
          <p:nvPr/>
        </p:nvPicPr>
        <p:blipFill>
          <a:blip r:embed="rId3"/>
          <a:stretch>
            <a:fillRect/>
          </a:stretch>
        </p:blipFill>
        <p:spPr>
          <a:xfrm>
            <a:off x="116446" y="253543"/>
            <a:ext cx="3286029" cy="4834547"/>
          </a:xfrm>
          <a:prstGeom prst="rect">
            <a:avLst/>
          </a:prstGeom>
        </p:spPr>
      </p:pic>
      <p:pic>
        <p:nvPicPr>
          <p:cNvPr id="4" name="Picture 3"/>
          <p:cNvPicPr>
            <a:picLocks noChangeAspect="1"/>
          </p:cNvPicPr>
          <p:nvPr/>
        </p:nvPicPr>
        <p:blipFill>
          <a:blip r:embed="rId4"/>
          <a:stretch>
            <a:fillRect/>
          </a:stretch>
        </p:blipFill>
        <p:spPr>
          <a:xfrm>
            <a:off x="7619868" y="4125380"/>
            <a:ext cx="1524132" cy="1018120"/>
          </a:xfrm>
          <a:prstGeom prst="rect">
            <a:avLst/>
          </a:prstGeom>
        </p:spPr>
      </p:pic>
      <p:sp>
        <p:nvSpPr>
          <p:cNvPr id="5" name="TextBox 4"/>
          <p:cNvSpPr txBox="1"/>
          <p:nvPr/>
        </p:nvSpPr>
        <p:spPr>
          <a:xfrm>
            <a:off x="414897" y="703960"/>
            <a:ext cx="8024130" cy="4124206"/>
          </a:xfrm>
          <a:prstGeom prst="rect">
            <a:avLst/>
          </a:prstGeom>
          <a:noFill/>
        </p:spPr>
        <p:txBody>
          <a:bodyPr wrap="square" rtlCol="0">
            <a:spAutoFit/>
          </a:bodyPr>
          <a:lstStyle/>
          <a:p>
            <a:pPr algn="ctr"/>
            <a:r>
              <a:rPr lang="en-NZ" sz="2800" dirty="0">
                <a:solidFill>
                  <a:schemeClr val="accent2">
                    <a:lumMod val="75000"/>
                  </a:schemeClr>
                </a:solidFill>
                <a:latin typeface="Calibri" panose="020F0502020204030204" pitchFamily="34" charset="0"/>
                <a:cs typeface="Calibri" panose="020F0502020204030204" pitchFamily="34" charset="0"/>
              </a:rPr>
              <a:t>Crown Partnership</a:t>
            </a:r>
          </a:p>
          <a:p>
            <a:endParaRPr lang="en-NZ" dirty="0">
              <a:latin typeface="Calibri" panose="020F0502020204030204" pitchFamily="34" charset="0"/>
              <a:cs typeface="Calibri" panose="020F0502020204030204" pitchFamily="34" charset="0"/>
            </a:endParaRPr>
          </a:p>
          <a:p>
            <a:pPr algn="just"/>
            <a:r>
              <a:rPr lang="en-NZ" dirty="0">
                <a:latin typeface="Calibri" panose="020F0502020204030204" pitchFamily="34" charset="0"/>
                <a:cs typeface="Calibri" panose="020F0502020204030204" pitchFamily="34" charset="0"/>
              </a:rPr>
              <a:t>What does this look like to our Māori and Pasifika partners?</a:t>
            </a:r>
          </a:p>
          <a:p>
            <a:pPr marL="285750" indent="-285750" algn="just">
              <a:buFont typeface="Arial" panose="020B0604020202020204" pitchFamily="34" charset="0"/>
              <a:buChar char="•"/>
            </a:pPr>
            <a:r>
              <a:rPr lang="en-NZ" dirty="0">
                <a:latin typeface="Calibri" panose="020F0502020204030204" pitchFamily="34" charset="0"/>
                <a:cs typeface="Calibri" panose="020F0502020204030204" pitchFamily="34" charset="0"/>
              </a:rPr>
              <a:t>Re-establishing mana</a:t>
            </a:r>
          </a:p>
          <a:p>
            <a:pPr marL="285750" indent="-285750" algn="just">
              <a:buFont typeface="Arial" panose="020B0604020202020204" pitchFamily="34" charset="0"/>
              <a:buChar char="•"/>
            </a:pPr>
            <a:r>
              <a:rPr lang="en-NZ" dirty="0">
                <a:latin typeface="Calibri" panose="020F0502020204030204" pitchFamily="34" charset="0"/>
                <a:cs typeface="Calibri" panose="020F0502020204030204" pitchFamily="34" charset="0"/>
              </a:rPr>
              <a:t>Governance responsibility for Māori</a:t>
            </a:r>
          </a:p>
          <a:p>
            <a:pPr marL="285750" indent="-285750" algn="just">
              <a:buFont typeface="Arial" panose="020B0604020202020204" pitchFamily="34" charset="0"/>
              <a:buChar char="•"/>
            </a:pPr>
            <a:r>
              <a:rPr lang="en-NZ" dirty="0">
                <a:latin typeface="Calibri" panose="020F0502020204030204" pitchFamily="34" charset="0"/>
                <a:cs typeface="Calibri" panose="020F0502020204030204" pitchFamily="34" charset="0"/>
              </a:rPr>
              <a:t>Understanding of each others backgrounds – </a:t>
            </a:r>
            <a:r>
              <a:rPr lang="en-NZ" dirty="0" err="1">
                <a:latin typeface="Calibri" panose="020F0502020204030204" pitchFamily="34" charset="0"/>
                <a:cs typeface="Calibri" panose="020F0502020204030204" pitchFamily="34" charset="0"/>
              </a:rPr>
              <a:t>Tikanga</a:t>
            </a:r>
            <a:r>
              <a:rPr lang="en-NZ" dirty="0">
                <a:latin typeface="Calibri" panose="020F0502020204030204" pitchFamily="34" charset="0"/>
                <a:cs typeface="Calibri" panose="020F0502020204030204" pitchFamily="34" charset="0"/>
              </a:rPr>
              <a:t> / Kawa </a:t>
            </a:r>
            <a:r>
              <a:rPr lang="en-NZ" dirty="0" err="1">
                <a:latin typeface="Calibri" panose="020F0502020204030204" pitchFamily="34" charset="0"/>
                <a:cs typeface="Calibri" panose="020F0502020204030204" pitchFamily="34" charset="0"/>
              </a:rPr>
              <a:t>etc</a:t>
            </a:r>
            <a:endParaRPr lang="en-NZ" dirty="0">
              <a:latin typeface="Calibri" panose="020F0502020204030204" pitchFamily="34" charset="0"/>
              <a:cs typeface="Calibri" panose="020F0502020204030204" pitchFamily="34" charset="0"/>
            </a:endParaRPr>
          </a:p>
          <a:p>
            <a:pPr marL="285750" indent="-285750" algn="just">
              <a:buFont typeface="Arial" panose="020B0604020202020204" pitchFamily="34" charset="0"/>
              <a:buChar char="•"/>
            </a:pPr>
            <a:r>
              <a:rPr lang="en-NZ" dirty="0">
                <a:latin typeface="Calibri" panose="020F0502020204030204" pitchFamily="34" charset="0"/>
                <a:cs typeface="Calibri" panose="020F0502020204030204" pitchFamily="34" charset="0"/>
              </a:rPr>
              <a:t>Like a marriage</a:t>
            </a:r>
          </a:p>
          <a:p>
            <a:pPr marL="285750" indent="-285750" algn="just">
              <a:buFont typeface="Arial" panose="020B0604020202020204" pitchFamily="34" charset="0"/>
              <a:buChar char="•"/>
            </a:pPr>
            <a:r>
              <a:rPr lang="en-NZ" dirty="0">
                <a:latin typeface="Calibri" panose="020F0502020204030204" pitchFamily="34" charset="0"/>
                <a:cs typeface="Calibri" panose="020F0502020204030204" pitchFamily="34" charset="0"/>
              </a:rPr>
              <a:t>Start with whanau / re-establish </a:t>
            </a:r>
            <a:r>
              <a:rPr lang="en-NZ" dirty="0" err="1">
                <a:latin typeface="Calibri" panose="020F0502020204030204" pitchFamily="34" charset="0"/>
                <a:cs typeface="Calibri" panose="020F0502020204030204" pitchFamily="34" charset="0"/>
              </a:rPr>
              <a:t>Hapū</a:t>
            </a:r>
            <a:r>
              <a:rPr lang="en-NZ" dirty="0">
                <a:latin typeface="Calibri" panose="020F0502020204030204" pitchFamily="34" charset="0"/>
                <a:cs typeface="Calibri" panose="020F0502020204030204" pitchFamily="34" charset="0"/>
              </a:rPr>
              <a:t> / to create stronger iwi capacity</a:t>
            </a:r>
          </a:p>
          <a:p>
            <a:pPr marL="285750" indent="-285750" algn="just">
              <a:buFont typeface="Arial" panose="020B0604020202020204" pitchFamily="34" charset="0"/>
              <a:buChar char="•"/>
            </a:pPr>
            <a:r>
              <a:rPr lang="en-NZ" dirty="0">
                <a:latin typeface="Calibri" panose="020F0502020204030204" pitchFamily="34" charset="0"/>
                <a:cs typeface="Calibri" panose="020F0502020204030204" pitchFamily="34" charset="0"/>
              </a:rPr>
              <a:t>Equitable opportunities</a:t>
            </a:r>
          </a:p>
          <a:p>
            <a:pPr marL="285750" indent="-285750" algn="just">
              <a:buFont typeface="Arial" panose="020B0604020202020204" pitchFamily="34" charset="0"/>
              <a:buChar char="•"/>
            </a:pPr>
            <a:r>
              <a:rPr lang="en-NZ" dirty="0">
                <a:latin typeface="Calibri" panose="020F0502020204030204" pitchFamily="34" charset="0"/>
                <a:cs typeface="Calibri" panose="020F0502020204030204" pitchFamily="34" charset="0"/>
              </a:rPr>
              <a:t>Support structures to allow Māori success</a:t>
            </a:r>
          </a:p>
          <a:p>
            <a:pPr marL="285750" indent="-285750" algn="just">
              <a:buFont typeface="Arial" panose="020B0604020202020204" pitchFamily="34" charset="0"/>
              <a:buChar char="•"/>
            </a:pPr>
            <a:r>
              <a:rPr lang="en-NZ" dirty="0">
                <a:latin typeface="Calibri" panose="020F0502020204030204" pitchFamily="34" charset="0"/>
                <a:cs typeface="Calibri" panose="020F0502020204030204" pitchFamily="34" charset="0"/>
              </a:rPr>
              <a:t>Co-design in education to meet needs of whanau</a:t>
            </a:r>
          </a:p>
          <a:p>
            <a:pPr marL="285750" indent="-285750" algn="just">
              <a:buFont typeface="Arial" panose="020B0604020202020204" pitchFamily="34" charset="0"/>
              <a:buChar char="•"/>
            </a:pPr>
            <a:r>
              <a:rPr lang="en-NZ" dirty="0">
                <a:latin typeface="Calibri" panose="020F0502020204030204" pitchFamily="34" charset="0"/>
                <a:cs typeface="Calibri" panose="020F0502020204030204" pitchFamily="34" charset="0"/>
              </a:rPr>
              <a:t>All staff in education trained in Te </a:t>
            </a:r>
            <a:r>
              <a:rPr lang="en-NZ" dirty="0" err="1">
                <a:latin typeface="Calibri" panose="020F0502020204030204" pitchFamily="34" charset="0"/>
                <a:cs typeface="Calibri" panose="020F0502020204030204" pitchFamily="34" charset="0"/>
              </a:rPr>
              <a:t>Whakaputanga</a:t>
            </a:r>
            <a:r>
              <a:rPr lang="en-NZ" dirty="0">
                <a:latin typeface="Calibri" panose="020F0502020204030204" pitchFamily="34" charset="0"/>
                <a:cs typeface="Calibri" panose="020F0502020204030204" pitchFamily="34" charset="0"/>
              </a:rPr>
              <a:t> and Te </a:t>
            </a:r>
            <a:r>
              <a:rPr lang="en-NZ" dirty="0" err="1">
                <a:latin typeface="Calibri" panose="020F0502020204030204" pitchFamily="34" charset="0"/>
                <a:cs typeface="Calibri" panose="020F0502020204030204" pitchFamily="34" charset="0"/>
              </a:rPr>
              <a:t>Tiriti</a:t>
            </a:r>
            <a:endParaRPr lang="en-NZ" dirty="0">
              <a:latin typeface="Calibri" panose="020F0502020204030204" pitchFamily="34" charset="0"/>
              <a:cs typeface="Calibri" panose="020F0502020204030204" pitchFamily="34" charset="0"/>
            </a:endParaRPr>
          </a:p>
          <a:p>
            <a:pPr marL="285750" indent="-285750" algn="just">
              <a:buFont typeface="Arial" panose="020B0604020202020204" pitchFamily="34" charset="0"/>
              <a:buChar char="•"/>
            </a:pPr>
            <a:r>
              <a:rPr lang="en-NZ" dirty="0">
                <a:latin typeface="Calibri" panose="020F0502020204030204" pitchFamily="34" charset="0"/>
                <a:cs typeface="Calibri" panose="020F0502020204030204" pitchFamily="34" charset="0"/>
              </a:rPr>
              <a:t>All staff in education to gain insight into </a:t>
            </a:r>
            <a:r>
              <a:rPr lang="en-NZ" dirty="0" err="1">
                <a:latin typeface="Calibri" panose="020F0502020204030204" pitchFamily="34" charset="0"/>
                <a:cs typeface="Calibri" panose="020F0502020204030204" pitchFamily="34" charset="0"/>
              </a:rPr>
              <a:t>te</a:t>
            </a:r>
            <a:r>
              <a:rPr lang="en-NZ" dirty="0">
                <a:latin typeface="Calibri" panose="020F0502020204030204" pitchFamily="34" charset="0"/>
                <a:cs typeface="Calibri" panose="020F0502020204030204" pitchFamily="34" charset="0"/>
              </a:rPr>
              <a:t> </a:t>
            </a:r>
            <a:r>
              <a:rPr lang="en-NZ" dirty="0" err="1">
                <a:latin typeface="Calibri" panose="020F0502020204030204" pitchFamily="34" charset="0"/>
                <a:cs typeface="Calibri" panose="020F0502020204030204" pitchFamily="34" charset="0"/>
              </a:rPr>
              <a:t>Whakaaro</a:t>
            </a:r>
            <a:r>
              <a:rPr lang="en-NZ" dirty="0">
                <a:latin typeface="Calibri" panose="020F0502020204030204" pitchFamily="34" charset="0"/>
                <a:cs typeface="Calibri" panose="020F0502020204030204" pitchFamily="34" charset="0"/>
              </a:rPr>
              <a:t> </a:t>
            </a:r>
            <a:r>
              <a:rPr lang="en-NZ" dirty="0" err="1">
                <a:latin typeface="Calibri" panose="020F0502020204030204" pitchFamily="34" charset="0"/>
                <a:cs typeface="Calibri" panose="020F0502020204030204" pitchFamily="34" charset="0"/>
              </a:rPr>
              <a:t>Ao</a:t>
            </a:r>
            <a:r>
              <a:rPr lang="en-NZ" dirty="0">
                <a:latin typeface="Calibri" panose="020F0502020204030204" pitchFamily="34" charset="0"/>
                <a:cs typeface="Calibri" panose="020F0502020204030204" pitchFamily="34" charset="0"/>
              </a:rPr>
              <a:t> Māori</a:t>
            </a:r>
          </a:p>
          <a:p>
            <a:endParaRPr lang="en-NZ" dirty="0"/>
          </a:p>
        </p:txBody>
      </p:sp>
    </p:spTree>
    <p:extLst>
      <p:ext uri="{BB962C8B-B14F-4D97-AF65-F5344CB8AC3E}">
        <p14:creationId xmlns:p14="http://schemas.microsoft.com/office/powerpoint/2010/main" val="20101014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animEffect transition="in" filter="wipe(down)">
                                      <p:cBhvr>
                                        <p:cTn id="11" dur="500"/>
                                        <p:tgtEl>
                                          <p:spTgt spid="5">
                                            <p:txEl>
                                              <p:pRg st="4" end="4"/>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5">
                                            <p:txEl>
                                              <p:pRg st="5" end="5"/>
                                            </p:txEl>
                                          </p:spTgt>
                                        </p:tgtEl>
                                        <p:attrNameLst>
                                          <p:attrName>style.visibility</p:attrName>
                                        </p:attrNameLst>
                                      </p:cBhvr>
                                      <p:to>
                                        <p:strVal val="visible"/>
                                      </p:to>
                                    </p:set>
                                    <p:animEffect transition="in" filter="wipe(down)">
                                      <p:cBhvr>
                                        <p:cTn id="16" dur="500"/>
                                        <p:tgtEl>
                                          <p:spTgt spid="5">
                                            <p:txEl>
                                              <p:pRg st="5" end="5"/>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animEffect transition="in" filter="wipe(down)">
                                      <p:cBhvr>
                                        <p:cTn id="21" dur="500"/>
                                        <p:tgtEl>
                                          <p:spTgt spid="5">
                                            <p:txEl>
                                              <p:pRg st="6" end="6"/>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5">
                                            <p:txEl>
                                              <p:pRg st="7" end="7"/>
                                            </p:txEl>
                                          </p:spTgt>
                                        </p:tgtEl>
                                        <p:attrNameLst>
                                          <p:attrName>style.visibility</p:attrName>
                                        </p:attrNameLst>
                                      </p:cBhvr>
                                      <p:to>
                                        <p:strVal val="visible"/>
                                      </p:to>
                                    </p:set>
                                    <p:animEffect transition="in" filter="wipe(down)">
                                      <p:cBhvr>
                                        <p:cTn id="26" dur="500"/>
                                        <p:tgtEl>
                                          <p:spTgt spid="5">
                                            <p:txEl>
                                              <p:pRg st="7" end="7"/>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5">
                                            <p:txEl>
                                              <p:pRg st="8" end="8"/>
                                            </p:txEl>
                                          </p:spTgt>
                                        </p:tgtEl>
                                        <p:attrNameLst>
                                          <p:attrName>style.visibility</p:attrName>
                                        </p:attrNameLst>
                                      </p:cBhvr>
                                      <p:to>
                                        <p:strVal val="visible"/>
                                      </p:to>
                                    </p:set>
                                    <p:animEffect transition="in" filter="wipe(down)">
                                      <p:cBhvr>
                                        <p:cTn id="31" dur="500"/>
                                        <p:tgtEl>
                                          <p:spTgt spid="5">
                                            <p:txEl>
                                              <p:pRg st="8" end="8"/>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5">
                                            <p:txEl>
                                              <p:pRg st="9" end="9"/>
                                            </p:txEl>
                                          </p:spTgt>
                                        </p:tgtEl>
                                        <p:attrNameLst>
                                          <p:attrName>style.visibility</p:attrName>
                                        </p:attrNameLst>
                                      </p:cBhvr>
                                      <p:to>
                                        <p:strVal val="visible"/>
                                      </p:to>
                                    </p:set>
                                    <p:animEffect transition="in" filter="wipe(down)">
                                      <p:cBhvr>
                                        <p:cTn id="36" dur="500"/>
                                        <p:tgtEl>
                                          <p:spTgt spid="5">
                                            <p:txEl>
                                              <p:pRg st="9" end="9"/>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5">
                                            <p:txEl>
                                              <p:pRg st="10" end="10"/>
                                            </p:txEl>
                                          </p:spTgt>
                                        </p:tgtEl>
                                        <p:attrNameLst>
                                          <p:attrName>style.visibility</p:attrName>
                                        </p:attrNameLst>
                                      </p:cBhvr>
                                      <p:to>
                                        <p:strVal val="visible"/>
                                      </p:to>
                                    </p:set>
                                    <p:animEffect transition="in" filter="wipe(down)">
                                      <p:cBhvr>
                                        <p:cTn id="41" dur="500"/>
                                        <p:tgtEl>
                                          <p:spTgt spid="5">
                                            <p:txEl>
                                              <p:pRg st="10" end="1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5">
                                            <p:txEl>
                                              <p:pRg st="11" end="11"/>
                                            </p:txEl>
                                          </p:spTgt>
                                        </p:tgtEl>
                                        <p:attrNameLst>
                                          <p:attrName>style.visibility</p:attrName>
                                        </p:attrNameLst>
                                      </p:cBhvr>
                                      <p:to>
                                        <p:strVal val="visible"/>
                                      </p:to>
                                    </p:set>
                                    <p:animEffect transition="in" filter="wipe(down)">
                                      <p:cBhvr>
                                        <p:cTn id="46" dur="500"/>
                                        <p:tgtEl>
                                          <p:spTgt spid="5">
                                            <p:txEl>
                                              <p:pRg st="11" end="1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5">
                                            <p:txEl>
                                              <p:pRg st="12" end="12"/>
                                            </p:txEl>
                                          </p:spTgt>
                                        </p:tgtEl>
                                        <p:attrNameLst>
                                          <p:attrName>style.visibility</p:attrName>
                                        </p:attrNameLst>
                                      </p:cBhvr>
                                      <p:to>
                                        <p:strVal val="visible"/>
                                      </p:to>
                                    </p:set>
                                    <p:animEffect transition="in" filter="wipe(down)">
                                      <p:cBhvr>
                                        <p:cTn id="51" dur="500"/>
                                        <p:tgtEl>
                                          <p:spTgt spid="5">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6446" y="253543"/>
            <a:ext cx="3286029" cy="4834547"/>
          </a:xfrm>
          <a:prstGeom prst="rect">
            <a:avLst/>
          </a:prstGeom>
        </p:spPr>
      </p:pic>
      <p:sp>
        <p:nvSpPr>
          <p:cNvPr id="6" name="TextBox 5"/>
          <p:cNvSpPr txBox="1"/>
          <p:nvPr/>
        </p:nvSpPr>
        <p:spPr>
          <a:xfrm>
            <a:off x="532932" y="207277"/>
            <a:ext cx="8024130" cy="1077218"/>
          </a:xfrm>
          <a:prstGeom prst="rect">
            <a:avLst/>
          </a:prstGeom>
          <a:noFill/>
        </p:spPr>
        <p:txBody>
          <a:bodyPr wrap="square" rtlCol="0">
            <a:spAutoFit/>
          </a:bodyPr>
          <a:lstStyle/>
          <a:p>
            <a:pPr algn="ctr"/>
            <a:r>
              <a:rPr lang="en-NZ" sz="2800" dirty="0">
                <a:solidFill>
                  <a:schemeClr val="accent2">
                    <a:lumMod val="75000"/>
                  </a:schemeClr>
                </a:solidFill>
                <a:latin typeface="Calibri" panose="020F0502020204030204" pitchFamily="34" charset="0"/>
                <a:cs typeface="Calibri" panose="020F0502020204030204" pitchFamily="34" charset="0"/>
              </a:rPr>
              <a:t>Crown Partnership</a:t>
            </a:r>
          </a:p>
          <a:p>
            <a:endParaRPr lang="en-NZ" dirty="0">
              <a:latin typeface="Calibri" panose="020F0502020204030204" pitchFamily="34" charset="0"/>
              <a:cs typeface="Calibri" panose="020F0502020204030204" pitchFamily="34" charset="0"/>
            </a:endParaRPr>
          </a:p>
          <a:p>
            <a:endParaRPr lang="en-NZ" dirty="0"/>
          </a:p>
        </p:txBody>
      </p:sp>
      <p:pic>
        <p:nvPicPr>
          <p:cNvPr id="7" name="Picture 6"/>
          <p:cNvPicPr>
            <a:picLocks noChangeAspect="1"/>
          </p:cNvPicPr>
          <p:nvPr/>
        </p:nvPicPr>
        <p:blipFill>
          <a:blip r:embed="rId3"/>
          <a:stretch>
            <a:fillRect/>
          </a:stretch>
        </p:blipFill>
        <p:spPr>
          <a:xfrm>
            <a:off x="7619868" y="4125380"/>
            <a:ext cx="1524132" cy="1018120"/>
          </a:xfrm>
          <a:prstGeom prst="rect">
            <a:avLst/>
          </a:prstGeom>
        </p:spPr>
      </p:pic>
      <p:pic>
        <p:nvPicPr>
          <p:cNvPr id="2" name="Picture 1"/>
          <p:cNvPicPr>
            <a:picLocks noChangeAspect="1"/>
          </p:cNvPicPr>
          <p:nvPr/>
        </p:nvPicPr>
        <p:blipFill>
          <a:blip r:embed="rId4"/>
          <a:stretch>
            <a:fillRect/>
          </a:stretch>
        </p:blipFill>
        <p:spPr>
          <a:xfrm>
            <a:off x="116446" y="702692"/>
            <a:ext cx="8941970" cy="4385398"/>
          </a:xfrm>
          <a:prstGeom prst="rect">
            <a:avLst/>
          </a:prstGeom>
        </p:spPr>
      </p:pic>
    </p:spTree>
    <p:extLst>
      <p:ext uri="{BB962C8B-B14F-4D97-AF65-F5344CB8AC3E}">
        <p14:creationId xmlns:p14="http://schemas.microsoft.com/office/powerpoint/2010/main" val="3692663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4699" y="253543"/>
            <a:ext cx="3286029" cy="4834547"/>
          </a:xfrm>
          <a:prstGeom prst="rect">
            <a:avLst/>
          </a:prstGeom>
        </p:spPr>
      </p:pic>
      <p:sp>
        <p:nvSpPr>
          <p:cNvPr id="6" name="Shape 62">
            <a:extLst>
              <a:ext uri="{FF2B5EF4-FFF2-40B4-BE49-F238E27FC236}">
                <a16:creationId xmlns:a16="http://schemas.microsoft.com/office/drawing/2014/main" xmlns="" id="{3012E6D3-2F74-4799-AAD2-E4F76A8EF377}"/>
              </a:ext>
            </a:extLst>
          </p:cNvPr>
          <p:cNvSpPr txBox="1">
            <a:spLocks/>
          </p:cNvSpPr>
          <p:nvPr/>
        </p:nvSpPr>
        <p:spPr>
          <a:xfrm>
            <a:off x="67927" y="157749"/>
            <a:ext cx="8954648" cy="63918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9pPr>
          </a:lstStyle>
          <a:p>
            <a:r>
              <a:rPr lang="en-NZ" sz="2800" dirty="0">
                <a:solidFill>
                  <a:schemeClr val="accent2">
                    <a:lumMod val="75000"/>
                  </a:schemeClr>
                </a:solidFill>
                <a:latin typeface="Calibri" panose="020F0502020204030204" pitchFamily="34" charset="0"/>
                <a:cs typeface="Calibri" panose="020F0502020204030204" pitchFamily="34" charset="0"/>
              </a:rPr>
              <a:t>Crown Partnership</a:t>
            </a:r>
          </a:p>
        </p:txBody>
      </p:sp>
      <p:pic>
        <p:nvPicPr>
          <p:cNvPr id="7" name="Picture 6"/>
          <p:cNvPicPr>
            <a:picLocks noChangeAspect="1"/>
          </p:cNvPicPr>
          <p:nvPr/>
        </p:nvPicPr>
        <p:blipFill>
          <a:blip r:embed="rId3"/>
          <a:stretch>
            <a:fillRect/>
          </a:stretch>
        </p:blipFill>
        <p:spPr>
          <a:xfrm>
            <a:off x="488361" y="792687"/>
            <a:ext cx="8006852" cy="4084605"/>
          </a:xfrm>
          <a:prstGeom prst="rect">
            <a:avLst/>
          </a:prstGeom>
        </p:spPr>
      </p:pic>
    </p:spTree>
    <p:extLst>
      <p:ext uri="{BB962C8B-B14F-4D97-AF65-F5344CB8AC3E}">
        <p14:creationId xmlns:p14="http://schemas.microsoft.com/office/powerpoint/2010/main" val="19769419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5663" y="308953"/>
            <a:ext cx="3286029" cy="4834547"/>
          </a:xfrm>
          <a:prstGeom prst="rect">
            <a:avLst/>
          </a:prstGeom>
        </p:spPr>
      </p:pic>
      <p:pic>
        <p:nvPicPr>
          <p:cNvPr id="5" name="Picture 4"/>
          <p:cNvPicPr>
            <a:picLocks noChangeAspect="1"/>
          </p:cNvPicPr>
          <p:nvPr/>
        </p:nvPicPr>
        <p:blipFill>
          <a:blip r:embed="rId3"/>
          <a:stretch>
            <a:fillRect/>
          </a:stretch>
        </p:blipFill>
        <p:spPr>
          <a:xfrm>
            <a:off x="7619868" y="4125380"/>
            <a:ext cx="1524132" cy="1018120"/>
          </a:xfrm>
          <a:prstGeom prst="rect">
            <a:avLst/>
          </a:prstGeom>
        </p:spPr>
      </p:pic>
      <p:sp>
        <p:nvSpPr>
          <p:cNvPr id="6" name="TextBox 5"/>
          <p:cNvSpPr txBox="1"/>
          <p:nvPr/>
        </p:nvSpPr>
        <p:spPr>
          <a:xfrm>
            <a:off x="0" y="0"/>
            <a:ext cx="5085807" cy="523220"/>
          </a:xfrm>
          <a:prstGeom prst="rect">
            <a:avLst/>
          </a:prstGeom>
          <a:noFill/>
        </p:spPr>
        <p:txBody>
          <a:bodyPr wrap="square" rtlCol="0">
            <a:spAutoFit/>
          </a:bodyPr>
          <a:lstStyle/>
          <a:p>
            <a:pPr algn="ctr"/>
            <a:r>
              <a:rPr lang="en-NZ" sz="2800" dirty="0">
                <a:solidFill>
                  <a:schemeClr val="accent2">
                    <a:lumMod val="75000"/>
                  </a:schemeClr>
                </a:solidFill>
                <a:latin typeface="Calibri" panose="020F0502020204030204" pitchFamily="34" charset="0"/>
                <a:cs typeface="Calibri" panose="020F0502020204030204" pitchFamily="34" charset="0"/>
              </a:rPr>
              <a:t>Iwi Led Delivery</a:t>
            </a:r>
          </a:p>
        </p:txBody>
      </p:sp>
      <p:sp>
        <p:nvSpPr>
          <p:cNvPr id="7" name="Rectangle 6"/>
          <p:cNvSpPr/>
          <p:nvPr/>
        </p:nvSpPr>
        <p:spPr>
          <a:xfrm>
            <a:off x="-28031" y="413489"/>
            <a:ext cx="5085806" cy="425501"/>
          </a:xfrm>
          <a:prstGeom prst="rect">
            <a:avLst/>
          </a:prstGeom>
        </p:spPr>
        <p:txBody>
          <a:bodyPr wrap="square">
            <a:spAutoFit/>
          </a:bodyPr>
          <a:lstStyle/>
          <a:p>
            <a:pPr algn="ctr">
              <a:lnSpc>
                <a:spcPct val="115000"/>
              </a:lnSpc>
              <a:spcAft>
                <a:spcPts val="0"/>
              </a:spcAft>
            </a:pPr>
            <a:r>
              <a:rPr lang="en-NZ" sz="2000" b="1" dirty="0">
                <a:latin typeface="Calibri" panose="020F0502020204030204" pitchFamily="34" charset="0"/>
                <a:ea typeface="Times New Roman" panose="02020603050405020304" pitchFamily="18" charset="0"/>
                <a:cs typeface="Calibri" panose="020F0502020204030204" pitchFamily="34" charset="0"/>
              </a:rPr>
              <a:t>Te </a:t>
            </a:r>
            <a:r>
              <a:rPr lang="en-NZ" sz="2000" b="1" dirty="0" err="1">
                <a:latin typeface="Calibri" panose="020F0502020204030204" pitchFamily="34" charset="0"/>
                <a:ea typeface="Times New Roman" panose="02020603050405020304" pitchFamily="18" charset="0"/>
                <a:cs typeface="Calibri" panose="020F0502020204030204" pitchFamily="34" charset="0"/>
              </a:rPr>
              <a:t>Runanga</a:t>
            </a:r>
            <a:r>
              <a:rPr lang="en-NZ" sz="2000" b="1" dirty="0">
                <a:latin typeface="Calibri" panose="020F0502020204030204" pitchFamily="34" charset="0"/>
                <a:ea typeface="Times New Roman" panose="02020603050405020304" pitchFamily="18" charset="0"/>
                <a:cs typeface="Calibri" panose="020F0502020204030204" pitchFamily="34" charset="0"/>
              </a:rPr>
              <a:t> o </a:t>
            </a:r>
            <a:r>
              <a:rPr lang="en-NZ" sz="2000" b="1" dirty="0" err="1">
                <a:latin typeface="Calibri" panose="020F0502020204030204" pitchFamily="34" charset="0"/>
                <a:ea typeface="Times New Roman" panose="02020603050405020304" pitchFamily="18" charset="0"/>
                <a:cs typeface="Calibri" panose="020F0502020204030204" pitchFamily="34" charset="0"/>
              </a:rPr>
              <a:t>Ngāti</a:t>
            </a:r>
            <a:r>
              <a:rPr lang="en-NZ" sz="2000" b="1" dirty="0">
                <a:latin typeface="Calibri" panose="020F0502020204030204" pitchFamily="34" charset="0"/>
                <a:ea typeface="Times New Roman" panose="02020603050405020304" pitchFamily="18" charset="0"/>
                <a:cs typeface="Calibri" panose="020F0502020204030204" pitchFamily="34" charset="0"/>
              </a:rPr>
              <a:t> </a:t>
            </a:r>
            <a:r>
              <a:rPr lang="en-NZ" sz="2000" b="1" dirty="0" err="1">
                <a:latin typeface="Calibri" panose="020F0502020204030204" pitchFamily="34" charset="0"/>
                <a:ea typeface="Times New Roman" panose="02020603050405020304" pitchFamily="18" charset="0"/>
                <a:cs typeface="Calibri" panose="020F0502020204030204" pitchFamily="34" charset="0"/>
              </a:rPr>
              <a:t>Rēhia</a:t>
            </a:r>
            <a:endParaRPr lang="en-NZ" sz="2000" b="1" dirty="0">
              <a:latin typeface="Calibri" panose="020F0502020204030204" pitchFamily="34" charset="0"/>
              <a:ea typeface="Times New Roman" panose="02020603050405020304" pitchFamily="18" charset="0"/>
              <a:cs typeface="Calibri" panose="020F0502020204030204" pitchFamily="34" charset="0"/>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53420"/>
            <a:ext cx="3617357" cy="2363810"/>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38783" y="853421"/>
            <a:ext cx="2580170" cy="2363810"/>
          </a:xfrm>
          <a:prstGeom prst="rect">
            <a:avLst/>
          </a:prstGeom>
        </p:spPr>
      </p:pic>
      <p:pic>
        <p:nvPicPr>
          <p:cNvPr id="2" name="Picture 1"/>
          <p:cNvPicPr>
            <a:picLocks noChangeAspect="1"/>
          </p:cNvPicPr>
          <p:nvPr/>
        </p:nvPicPr>
        <p:blipFill>
          <a:blip r:embed="rId6"/>
          <a:stretch>
            <a:fillRect/>
          </a:stretch>
        </p:blipFill>
        <p:spPr>
          <a:xfrm>
            <a:off x="5057775" y="1"/>
            <a:ext cx="4086225" cy="5143500"/>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217230"/>
            <a:ext cx="5057775" cy="1630421"/>
          </a:xfrm>
          <a:prstGeom prst="rect">
            <a:avLst/>
          </a:prstGeom>
        </p:spPr>
      </p:pic>
    </p:spTree>
    <p:extLst>
      <p:ext uri="{BB962C8B-B14F-4D97-AF65-F5344CB8AC3E}">
        <p14:creationId xmlns:p14="http://schemas.microsoft.com/office/powerpoint/2010/main" val="41247520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5344" y="154476"/>
            <a:ext cx="9001994" cy="523220"/>
          </a:xfrm>
          <a:prstGeom prst="rect">
            <a:avLst/>
          </a:prstGeom>
          <a:noFill/>
        </p:spPr>
        <p:txBody>
          <a:bodyPr wrap="square" rtlCol="0">
            <a:spAutoFit/>
          </a:bodyPr>
          <a:lstStyle/>
          <a:p>
            <a:pPr algn="ctr"/>
            <a:r>
              <a:rPr lang="en-NZ" sz="2800" dirty="0">
                <a:solidFill>
                  <a:schemeClr val="accent2">
                    <a:lumMod val="75000"/>
                  </a:schemeClr>
                </a:solidFill>
                <a:latin typeface="Calibri" panose="020F0502020204030204" pitchFamily="34" charset="0"/>
                <a:cs typeface="Calibri" panose="020F0502020204030204" pitchFamily="34" charset="0"/>
              </a:rPr>
              <a:t>SOSO: the new MOU</a:t>
            </a:r>
          </a:p>
        </p:txBody>
      </p:sp>
      <p:pic>
        <p:nvPicPr>
          <p:cNvPr id="4" name="Picture 3"/>
          <p:cNvPicPr>
            <a:picLocks noChangeAspect="1"/>
          </p:cNvPicPr>
          <p:nvPr/>
        </p:nvPicPr>
        <p:blipFill>
          <a:blip r:embed="rId2"/>
          <a:stretch>
            <a:fillRect/>
          </a:stretch>
        </p:blipFill>
        <p:spPr>
          <a:xfrm>
            <a:off x="128336" y="154476"/>
            <a:ext cx="3286029" cy="4834547"/>
          </a:xfrm>
          <a:prstGeom prst="rect">
            <a:avLst/>
          </a:prstGeom>
        </p:spPr>
      </p:pic>
      <p:pic>
        <p:nvPicPr>
          <p:cNvPr id="6" name="Picture 5"/>
          <p:cNvPicPr>
            <a:picLocks noChangeAspect="1"/>
          </p:cNvPicPr>
          <p:nvPr/>
        </p:nvPicPr>
        <p:blipFill>
          <a:blip r:embed="rId3"/>
          <a:stretch>
            <a:fillRect/>
          </a:stretch>
        </p:blipFill>
        <p:spPr>
          <a:xfrm>
            <a:off x="7619868" y="4125380"/>
            <a:ext cx="1524132" cy="1018120"/>
          </a:xfrm>
          <a:prstGeom prst="rect">
            <a:avLst/>
          </a:prstGeom>
        </p:spPr>
      </p:pic>
      <p:pic>
        <p:nvPicPr>
          <p:cNvPr id="7" name="Picture 6"/>
          <p:cNvPicPr>
            <a:picLocks noChangeAspect="1"/>
          </p:cNvPicPr>
          <p:nvPr/>
        </p:nvPicPr>
        <p:blipFill>
          <a:blip r:embed="rId4"/>
          <a:stretch>
            <a:fillRect/>
          </a:stretch>
        </p:blipFill>
        <p:spPr>
          <a:xfrm>
            <a:off x="776407" y="1104528"/>
            <a:ext cx="7619868" cy="3831527"/>
          </a:xfrm>
          <a:prstGeom prst="rect">
            <a:avLst/>
          </a:prstGeom>
        </p:spPr>
      </p:pic>
      <p:sp>
        <p:nvSpPr>
          <p:cNvPr id="2" name="TextBox 1"/>
          <p:cNvSpPr txBox="1"/>
          <p:nvPr/>
        </p:nvSpPr>
        <p:spPr>
          <a:xfrm>
            <a:off x="132690" y="677696"/>
            <a:ext cx="8881770" cy="373864"/>
          </a:xfrm>
          <a:prstGeom prst="rect">
            <a:avLst/>
          </a:prstGeom>
          <a:noFill/>
        </p:spPr>
        <p:txBody>
          <a:bodyPr wrap="square" rtlCol="0">
            <a:spAutoFit/>
          </a:bodyPr>
          <a:lstStyle/>
          <a:p>
            <a:pPr algn="ctr"/>
            <a:r>
              <a:rPr lang="en-NZ" dirty="0" err="1"/>
              <a:t>Ng</a:t>
            </a:r>
            <a:r>
              <a:rPr lang="en-NZ" dirty="0" err="1">
                <a:latin typeface="Calibri" panose="020F0502020204030204" pitchFamily="34" charset="0"/>
                <a:cs typeface="Calibri" panose="020F0502020204030204" pitchFamily="34" charset="0"/>
              </a:rPr>
              <a:t>ā</a:t>
            </a:r>
            <a:r>
              <a:rPr lang="en-NZ" dirty="0" err="1"/>
              <a:t>ti</a:t>
            </a:r>
            <a:r>
              <a:rPr lang="en-NZ" dirty="0"/>
              <a:t> </a:t>
            </a:r>
            <a:r>
              <a:rPr lang="en-NZ" dirty="0" err="1"/>
              <a:t>R</a:t>
            </a:r>
            <a:r>
              <a:rPr lang="en-NZ" dirty="0" err="1">
                <a:latin typeface="Calibri" panose="020F0502020204030204" pitchFamily="34" charset="0"/>
                <a:cs typeface="Calibri" panose="020F0502020204030204" pitchFamily="34" charset="0"/>
              </a:rPr>
              <a:t>ē</a:t>
            </a:r>
            <a:r>
              <a:rPr lang="en-NZ" dirty="0" err="1"/>
              <a:t>hia</a:t>
            </a:r>
            <a:r>
              <a:rPr lang="en-NZ" dirty="0"/>
              <a:t>, Northland Inc, Sport Northland, Creative Northland, Chamber of Commerce </a:t>
            </a:r>
          </a:p>
        </p:txBody>
      </p:sp>
    </p:spTree>
    <p:extLst>
      <p:ext uri="{BB962C8B-B14F-4D97-AF65-F5344CB8AC3E}">
        <p14:creationId xmlns:p14="http://schemas.microsoft.com/office/powerpoint/2010/main" val="26739510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3" name="Rectangle 2">
            <a:extLst>
              <a:ext uri="{FF2B5EF4-FFF2-40B4-BE49-F238E27FC236}">
                <a16:creationId xmlns:a16="http://schemas.microsoft.com/office/drawing/2014/main" xmlns="" id="{D2F0F008-07AB-4E33-A46C-EEF83C11C2B2}"/>
              </a:ext>
            </a:extLst>
          </p:cNvPr>
          <p:cNvSpPr/>
          <p:nvPr/>
        </p:nvSpPr>
        <p:spPr>
          <a:xfrm>
            <a:off x="259081" y="1083092"/>
            <a:ext cx="8511158" cy="830997"/>
          </a:xfrm>
          <a:prstGeom prst="rect">
            <a:avLst/>
          </a:prstGeom>
        </p:spPr>
        <p:txBody>
          <a:bodyPr wrap="square">
            <a:spAutoFit/>
          </a:bodyPr>
          <a:lstStyle/>
          <a:p>
            <a:pPr marL="457200" indent="-457200">
              <a:buFont typeface="Arial" panose="020B0604020202020204" pitchFamily="34" charset="0"/>
              <a:buChar char="•"/>
            </a:pPr>
            <a:endParaRPr lang="en-NZ" sz="2400" dirty="0"/>
          </a:p>
          <a:p>
            <a:pPr marL="457200" indent="-457200">
              <a:buFont typeface="Arial" panose="020B0604020202020204" pitchFamily="34" charset="0"/>
              <a:buChar char="•"/>
            </a:pPr>
            <a:endParaRPr lang="en-NZ" sz="2400" dirty="0"/>
          </a:p>
        </p:txBody>
      </p:sp>
      <p:sp>
        <p:nvSpPr>
          <p:cNvPr id="8" name="Shape 62">
            <a:extLst>
              <a:ext uri="{FF2B5EF4-FFF2-40B4-BE49-F238E27FC236}">
                <a16:creationId xmlns:a16="http://schemas.microsoft.com/office/drawing/2014/main" xmlns="" id="{3012E6D3-2F74-4799-AAD2-E4F76A8EF377}"/>
              </a:ext>
            </a:extLst>
          </p:cNvPr>
          <p:cNvSpPr txBox="1">
            <a:spLocks noGrp="1"/>
          </p:cNvSpPr>
          <p:nvPr>
            <p:ph type="ctrTitle"/>
          </p:nvPr>
        </p:nvSpPr>
        <p:spPr>
          <a:xfrm>
            <a:off x="85344" y="253543"/>
            <a:ext cx="8924313" cy="1306571"/>
          </a:xfrm>
          <a:prstGeom prst="rect">
            <a:avLst/>
          </a:prstGeom>
        </p:spPr>
        <p:txBody>
          <a:bodyPr spcFirstLastPara="1" wrap="square" lIns="91425" tIns="91425" rIns="91425" bIns="91425" anchor="b" anchorCtr="0">
            <a:noAutofit/>
          </a:bodyPr>
          <a:lstStyle/>
          <a:p>
            <a:pPr lvl="0"/>
            <a:r>
              <a:rPr lang="en-US" sz="4800" dirty="0">
                <a:solidFill>
                  <a:srgbClr val="7030A0"/>
                </a:solidFill>
                <a:latin typeface="Bahnschrift" panose="020B0502040204020203" pitchFamily="34" charset="0"/>
              </a:rPr>
              <a:t>The Change Management Vehicle</a:t>
            </a:r>
            <a:endParaRPr sz="4800" dirty="0">
              <a:solidFill>
                <a:srgbClr val="7030A0"/>
              </a:solidFill>
              <a:latin typeface="Bahnschrift" panose="020B0502040204020203" pitchFamily="34" charset="0"/>
            </a:endParaRPr>
          </a:p>
        </p:txBody>
      </p:sp>
      <p:sp>
        <p:nvSpPr>
          <p:cNvPr id="6" name="Rectangle 5">
            <a:extLst>
              <a:ext uri="{FF2B5EF4-FFF2-40B4-BE49-F238E27FC236}">
                <a16:creationId xmlns:a16="http://schemas.microsoft.com/office/drawing/2014/main" xmlns="" id="{375BEA65-7D6B-45CD-A4A3-99DCFB6A8B4A}"/>
              </a:ext>
            </a:extLst>
          </p:cNvPr>
          <p:cNvSpPr/>
          <p:nvPr/>
        </p:nvSpPr>
        <p:spPr>
          <a:xfrm>
            <a:off x="259081" y="1083092"/>
            <a:ext cx="8511158" cy="3970318"/>
          </a:xfrm>
          <a:prstGeom prst="rect">
            <a:avLst/>
          </a:prstGeom>
        </p:spPr>
        <p:txBody>
          <a:bodyPr wrap="square">
            <a:spAutoFit/>
          </a:bodyPr>
          <a:lstStyle/>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endParaRPr lang="en-US" sz="2400" dirty="0"/>
          </a:p>
          <a:p>
            <a:endParaRPr lang="en-US" sz="2400" dirty="0"/>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endParaRPr lang="en-US" sz="2400" dirty="0"/>
          </a:p>
          <a:p>
            <a:endParaRPr lang="en-NZ" sz="1800" dirty="0"/>
          </a:p>
          <a:p>
            <a:endParaRPr lang="en-NZ" sz="1800" dirty="0"/>
          </a:p>
          <a:p>
            <a:pPr marL="457200" indent="-457200">
              <a:buFont typeface="Arial" panose="020B0604020202020204" pitchFamily="34" charset="0"/>
              <a:buChar char="•"/>
            </a:pPr>
            <a:endParaRPr lang="en-NZ" sz="2400" dirty="0"/>
          </a:p>
        </p:txBody>
      </p:sp>
      <p:pic>
        <p:nvPicPr>
          <p:cNvPr id="4" name="Picture 3"/>
          <p:cNvPicPr>
            <a:picLocks noChangeAspect="1"/>
          </p:cNvPicPr>
          <p:nvPr/>
        </p:nvPicPr>
        <p:blipFill>
          <a:blip r:embed="rId3"/>
          <a:stretch>
            <a:fillRect/>
          </a:stretch>
        </p:blipFill>
        <p:spPr>
          <a:xfrm>
            <a:off x="120780" y="218863"/>
            <a:ext cx="3286029" cy="4834547"/>
          </a:xfrm>
          <a:prstGeom prst="rect">
            <a:avLst/>
          </a:prstGeom>
        </p:spPr>
      </p:pic>
      <p:pic>
        <p:nvPicPr>
          <p:cNvPr id="5" name="Picture 4"/>
          <p:cNvPicPr>
            <a:picLocks noChangeAspect="1"/>
          </p:cNvPicPr>
          <p:nvPr/>
        </p:nvPicPr>
        <p:blipFill>
          <a:blip r:embed="rId4"/>
          <a:stretch>
            <a:fillRect/>
          </a:stretch>
        </p:blipFill>
        <p:spPr>
          <a:xfrm>
            <a:off x="7619868" y="4125380"/>
            <a:ext cx="1524132" cy="1018120"/>
          </a:xfrm>
          <a:prstGeom prst="rect">
            <a:avLst/>
          </a:prstGeom>
        </p:spPr>
      </p:pic>
      <p:sp>
        <p:nvSpPr>
          <p:cNvPr id="7" name="TextBox 6"/>
          <p:cNvSpPr txBox="1"/>
          <p:nvPr/>
        </p:nvSpPr>
        <p:spPr>
          <a:xfrm>
            <a:off x="259081" y="1498590"/>
            <a:ext cx="8698039" cy="3693319"/>
          </a:xfrm>
          <a:prstGeom prst="rect">
            <a:avLst/>
          </a:prstGeom>
          <a:noFill/>
        </p:spPr>
        <p:txBody>
          <a:bodyPr wrap="square" rtlCol="0">
            <a:spAutoFit/>
          </a:bodyPr>
          <a:lstStyle/>
          <a:p>
            <a:pPr algn="ctr"/>
            <a:r>
              <a:rPr lang="en-NZ" i="1" dirty="0">
                <a:latin typeface="Calibri" panose="020F0502020204030204" pitchFamily="34" charset="0"/>
                <a:cs typeface="Calibri" panose="020F0502020204030204" pitchFamily="34" charset="0"/>
              </a:rPr>
              <a:t>Regional Model of Implementation for National Applicability</a:t>
            </a:r>
          </a:p>
          <a:p>
            <a:pPr algn="ctr"/>
            <a:r>
              <a:rPr lang="en-NZ" i="1" dirty="0">
                <a:latin typeface="Calibri" panose="020F0502020204030204" pitchFamily="34" charset="0"/>
                <a:cs typeface="Calibri" panose="020F0502020204030204" pitchFamily="34" charset="0"/>
              </a:rPr>
              <a:t>If it works in Tai Tokerau given our regional challenges it can work in any region while respecting regional difference.</a:t>
            </a:r>
            <a:r>
              <a:rPr lang="en-NZ" dirty="0">
                <a:latin typeface="Calibri" panose="020F0502020204030204" pitchFamily="34" charset="0"/>
                <a:cs typeface="Calibri" panose="020F0502020204030204" pitchFamily="34" charset="0"/>
              </a:rPr>
              <a:t>	</a:t>
            </a:r>
            <a:endParaRPr lang="en-NZ" dirty="0"/>
          </a:p>
          <a:p>
            <a:r>
              <a:rPr lang="en-NZ" dirty="0"/>
              <a:t>TRIP can support a unified education system through:</a:t>
            </a:r>
          </a:p>
          <a:p>
            <a:pPr marL="285750" indent="-285750">
              <a:buFontTx/>
              <a:buChar char="-"/>
            </a:pPr>
            <a:r>
              <a:rPr lang="en-NZ" dirty="0"/>
              <a:t>Identification the needs of industry and </a:t>
            </a:r>
            <a:r>
              <a:rPr lang="en-NZ" dirty="0" err="1"/>
              <a:t>Ākonga</a:t>
            </a:r>
            <a:r>
              <a:rPr lang="en-NZ" dirty="0"/>
              <a:t> including work integrated learning</a:t>
            </a:r>
          </a:p>
          <a:p>
            <a:pPr marL="285750" indent="-285750">
              <a:buFontTx/>
              <a:buChar char="-"/>
            </a:pPr>
            <a:r>
              <a:rPr lang="en-NZ" dirty="0"/>
              <a:t>Data analysis (changing face of employment / automation / upskilling)</a:t>
            </a:r>
          </a:p>
          <a:p>
            <a:pPr marL="285750" indent="-285750">
              <a:buFontTx/>
              <a:buChar char="-"/>
            </a:pPr>
            <a:r>
              <a:rPr lang="en-NZ" dirty="0"/>
              <a:t>Increasing the relevance of education to industry</a:t>
            </a:r>
          </a:p>
          <a:p>
            <a:pPr marL="285750" indent="-285750">
              <a:buFontTx/>
              <a:buChar char="-"/>
            </a:pPr>
            <a:r>
              <a:rPr lang="en-NZ" dirty="0"/>
              <a:t>Providing equitable access to education for </a:t>
            </a:r>
            <a:r>
              <a:rPr lang="en-NZ" dirty="0" err="1"/>
              <a:t>Ākonga</a:t>
            </a:r>
            <a:r>
              <a:rPr lang="en-NZ" dirty="0"/>
              <a:t> (M</a:t>
            </a:r>
            <a:r>
              <a:rPr lang="en-NZ" dirty="0">
                <a:latin typeface="Calibri" panose="020F0502020204030204" pitchFamily="34" charset="0"/>
                <a:cs typeface="Calibri" panose="020F0502020204030204" pitchFamily="34" charset="0"/>
              </a:rPr>
              <a:t>ā</a:t>
            </a:r>
            <a:r>
              <a:rPr lang="en-NZ" dirty="0"/>
              <a:t>ori and Pasifika)</a:t>
            </a:r>
          </a:p>
          <a:p>
            <a:pPr marL="285750" indent="-285750">
              <a:buFontTx/>
              <a:buChar char="-"/>
            </a:pPr>
            <a:r>
              <a:rPr lang="en-NZ" dirty="0"/>
              <a:t>Being culturally responsive</a:t>
            </a:r>
          </a:p>
          <a:p>
            <a:pPr marL="285750" indent="-285750">
              <a:buFontTx/>
              <a:buChar char="-"/>
            </a:pPr>
            <a:r>
              <a:rPr lang="en-NZ" dirty="0"/>
              <a:t>Increasing </a:t>
            </a:r>
            <a:r>
              <a:rPr lang="en-NZ" dirty="0" err="1"/>
              <a:t>hapori</a:t>
            </a:r>
            <a:r>
              <a:rPr lang="en-NZ" dirty="0"/>
              <a:t> and whanau literacy</a:t>
            </a:r>
          </a:p>
          <a:p>
            <a:pPr marL="285750" indent="-285750">
              <a:buFontTx/>
              <a:buChar char="-"/>
            </a:pPr>
            <a:r>
              <a:rPr lang="en-NZ" dirty="0"/>
              <a:t>Working across sectors to find solutions to barriers</a:t>
            </a:r>
          </a:p>
          <a:p>
            <a:pPr marL="285750" indent="-285750">
              <a:buFontTx/>
              <a:buChar char="-"/>
            </a:pPr>
            <a:r>
              <a:rPr lang="en-NZ" dirty="0"/>
              <a:t>A demand not supply led environment (non-competitive)</a:t>
            </a:r>
          </a:p>
          <a:p>
            <a:pPr marL="285750" indent="-285750">
              <a:buFontTx/>
              <a:buChar char="-"/>
            </a:pPr>
            <a:r>
              <a:rPr lang="en-NZ" dirty="0"/>
              <a:t>Establishment of shared resources and transparent relationships</a:t>
            </a:r>
          </a:p>
        </p:txBody>
      </p:sp>
    </p:spTree>
    <p:extLst>
      <p:ext uri="{BB962C8B-B14F-4D97-AF65-F5344CB8AC3E}">
        <p14:creationId xmlns:p14="http://schemas.microsoft.com/office/powerpoint/2010/main" val="3324899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pic>
        <p:nvPicPr>
          <p:cNvPr id="4" name="Content Placeholder 3"/>
          <p:cNvPicPr>
            <a:picLocks noGrp="1" noChangeAspect="1"/>
          </p:cNvPicPr>
          <p:nvPr>
            <p:ph idx="1"/>
          </p:nvPr>
        </p:nvPicPr>
        <p:blipFill>
          <a:blip r:embed="rId2"/>
          <a:stretch>
            <a:fillRect/>
          </a:stretch>
        </p:blipFill>
        <p:spPr>
          <a:xfrm>
            <a:off x="2094271" y="1370013"/>
            <a:ext cx="4790440" cy="3262312"/>
          </a:xfrm>
          <a:prstGeom prst="rect">
            <a:avLst/>
          </a:prstGeom>
        </p:spPr>
      </p:pic>
      <p:pic>
        <p:nvPicPr>
          <p:cNvPr id="5" name="Picture 4"/>
          <p:cNvPicPr>
            <a:picLocks noChangeAspect="1"/>
          </p:cNvPicPr>
          <p:nvPr/>
        </p:nvPicPr>
        <p:blipFill>
          <a:blip r:embed="rId3"/>
          <a:stretch>
            <a:fillRect/>
          </a:stretch>
        </p:blipFill>
        <p:spPr>
          <a:xfrm>
            <a:off x="0" y="1"/>
            <a:ext cx="9144001" cy="5143499"/>
          </a:xfrm>
          <a:prstGeom prst="rect">
            <a:avLst/>
          </a:prstGeom>
        </p:spPr>
      </p:pic>
    </p:spTree>
    <p:extLst>
      <p:ext uri="{BB962C8B-B14F-4D97-AF65-F5344CB8AC3E}">
        <p14:creationId xmlns:p14="http://schemas.microsoft.com/office/powerpoint/2010/main" val="36813570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343399" y="0"/>
            <a:ext cx="3868367" cy="830997"/>
          </a:xfrm>
          <a:prstGeom prst="rect">
            <a:avLst/>
          </a:prstGeom>
        </p:spPr>
        <p:txBody>
          <a:bodyPr wrap="none">
            <a:spAutoFit/>
          </a:bodyPr>
          <a:lstStyle/>
          <a:p>
            <a:r>
              <a:rPr lang="en-US" sz="4800" dirty="0">
                <a:solidFill>
                  <a:srgbClr val="7030A0"/>
                </a:solidFill>
                <a:latin typeface="Bahnschrift" panose="020B0502040204020203" pitchFamily="34" charset="0"/>
              </a:rPr>
              <a:t>Endorsement</a:t>
            </a:r>
            <a:endParaRPr lang="en-NZ" dirty="0">
              <a:solidFill>
                <a:srgbClr val="7030A0"/>
              </a:solidFill>
              <a:latin typeface="Bahnschrift" panose="020B0502040204020203" pitchFamily="34" charset="0"/>
            </a:endParaRPr>
          </a:p>
        </p:txBody>
      </p:sp>
      <p:pic>
        <p:nvPicPr>
          <p:cNvPr id="8" name="Picture 7"/>
          <p:cNvPicPr>
            <a:picLocks noChangeAspect="1"/>
          </p:cNvPicPr>
          <p:nvPr/>
        </p:nvPicPr>
        <p:blipFill>
          <a:blip r:embed="rId4"/>
          <a:stretch>
            <a:fillRect/>
          </a:stretch>
        </p:blipFill>
        <p:spPr>
          <a:xfrm>
            <a:off x="7619868" y="4125380"/>
            <a:ext cx="1524132" cy="1018120"/>
          </a:xfrm>
          <a:prstGeom prst="rect">
            <a:avLst/>
          </a:prstGeom>
        </p:spPr>
      </p:pic>
      <p:pic>
        <p:nvPicPr>
          <p:cNvPr id="9" name="Picture 8"/>
          <p:cNvPicPr>
            <a:picLocks noChangeAspect="1"/>
          </p:cNvPicPr>
          <p:nvPr/>
        </p:nvPicPr>
        <p:blipFill>
          <a:blip r:embed="rId5"/>
          <a:stretch>
            <a:fillRect/>
          </a:stretch>
        </p:blipFill>
        <p:spPr>
          <a:xfrm>
            <a:off x="853007" y="770710"/>
            <a:ext cx="3923071" cy="4324894"/>
          </a:xfrm>
          <a:prstGeom prst="rect">
            <a:avLst/>
          </a:prstGeom>
        </p:spPr>
      </p:pic>
      <p:pic>
        <p:nvPicPr>
          <p:cNvPr id="2" name="Mayor Sheryl Mai - TRIP.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373188" y="1391478"/>
            <a:ext cx="3492896" cy="2286260"/>
          </a:xfrm>
          <a:prstGeom prst="rect">
            <a:avLst/>
          </a:prstGeom>
        </p:spPr>
      </p:pic>
    </p:spTree>
    <p:extLst>
      <p:ext uri="{BB962C8B-B14F-4D97-AF65-F5344CB8AC3E}">
        <p14:creationId xmlns:p14="http://schemas.microsoft.com/office/powerpoint/2010/main" val="39715678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21920" y="932906"/>
            <a:ext cx="8915400" cy="369332"/>
          </a:xfrm>
          <a:prstGeom prst="rect">
            <a:avLst/>
          </a:prstGeom>
          <a:noFill/>
        </p:spPr>
        <p:txBody>
          <a:bodyPr wrap="square" rtlCol="0">
            <a:spAutoFit/>
          </a:bodyPr>
          <a:lstStyle/>
          <a:p>
            <a:pPr marL="285750" indent="-285750">
              <a:buFont typeface="Arial" panose="020B0604020202020204" pitchFamily="34" charset="0"/>
              <a:buChar char="•"/>
            </a:pPr>
            <a:endParaRPr lang="en-NZ" dirty="0"/>
          </a:p>
        </p:txBody>
      </p:sp>
      <p:sp>
        <p:nvSpPr>
          <p:cNvPr id="5" name="Rectangle 4"/>
          <p:cNvSpPr/>
          <p:nvPr/>
        </p:nvSpPr>
        <p:spPr>
          <a:xfrm>
            <a:off x="1983087" y="-67576"/>
            <a:ext cx="5096409" cy="830997"/>
          </a:xfrm>
          <a:prstGeom prst="rect">
            <a:avLst/>
          </a:prstGeom>
        </p:spPr>
        <p:txBody>
          <a:bodyPr wrap="square">
            <a:spAutoFit/>
          </a:bodyPr>
          <a:lstStyle/>
          <a:p>
            <a:pPr algn="ctr"/>
            <a:r>
              <a:rPr lang="en-US" sz="4800" dirty="0">
                <a:solidFill>
                  <a:srgbClr val="7030A0"/>
                </a:solidFill>
                <a:latin typeface="Bahnschrift" panose="020B0502040204020203" pitchFamily="34" charset="0"/>
              </a:rPr>
              <a:t>TEC Feedback</a:t>
            </a:r>
            <a:endParaRPr lang="en-NZ" dirty="0">
              <a:solidFill>
                <a:srgbClr val="7030A0"/>
              </a:solidFill>
              <a:latin typeface="Bahnschrift" panose="020B0502040204020203" pitchFamily="34" charset="0"/>
            </a:endParaRPr>
          </a:p>
        </p:txBody>
      </p:sp>
      <p:sp>
        <p:nvSpPr>
          <p:cNvPr id="3" name="TextBox 2"/>
          <p:cNvSpPr txBox="1"/>
          <p:nvPr/>
        </p:nvSpPr>
        <p:spPr>
          <a:xfrm>
            <a:off x="0" y="4824549"/>
            <a:ext cx="7977052" cy="276999"/>
          </a:xfrm>
          <a:prstGeom prst="rect">
            <a:avLst/>
          </a:prstGeom>
          <a:noFill/>
        </p:spPr>
        <p:txBody>
          <a:bodyPr wrap="square" rtlCol="0">
            <a:spAutoFit/>
          </a:bodyPr>
          <a:lstStyle/>
          <a:p>
            <a:r>
              <a:rPr lang="en-NZ" sz="1200" i="1" dirty="0">
                <a:hlinkClick r:id="rId2"/>
              </a:rPr>
              <a:t>https://www.tec.govt.nz/news-and-consultations/northland-responds-to-focus-area-brief-tai-tokerau-northland/</a:t>
            </a:r>
            <a:r>
              <a:rPr lang="en-NZ" sz="1200" i="1" dirty="0"/>
              <a:t> </a:t>
            </a:r>
          </a:p>
        </p:txBody>
      </p:sp>
      <p:pic>
        <p:nvPicPr>
          <p:cNvPr id="4" name="Picture 3"/>
          <p:cNvPicPr>
            <a:picLocks noChangeAspect="1"/>
          </p:cNvPicPr>
          <p:nvPr/>
        </p:nvPicPr>
        <p:blipFill>
          <a:blip r:embed="rId3"/>
          <a:stretch>
            <a:fillRect/>
          </a:stretch>
        </p:blipFill>
        <p:spPr>
          <a:xfrm>
            <a:off x="8299268" y="4579220"/>
            <a:ext cx="844731" cy="564280"/>
          </a:xfrm>
          <a:prstGeom prst="rect">
            <a:avLst/>
          </a:prstGeom>
        </p:spPr>
      </p:pic>
      <p:pic>
        <p:nvPicPr>
          <p:cNvPr id="10" name="Picture 9"/>
          <p:cNvPicPr>
            <a:picLocks noChangeAspect="1"/>
          </p:cNvPicPr>
          <p:nvPr/>
        </p:nvPicPr>
        <p:blipFill>
          <a:blip r:embed="rId4"/>
          <a:stretch>
            <a:fillRect/>
          </a:stretch>
        </p:blipFill>
        <p:spPr>
          <a:xfrm>
            <a:off x="668682" y="932906"/>
            <a:ext cx="3733800" cy="3657600"/>
          </a:xfrm>
          <a:prstGeom prst="rect">
            <a:avLst/>
          </a:prstGeom>
        </p:spPr>
      </p:pic>
      <p:pic>
        <p:nvPicPr>
          <p:cNvPr id="11" name="Picture 10"/>
          <p:cNvPicPr>
            <a:picLocks noChangeAspect="1"/>
          </p:cNvPicPr>
          <p:nvPr/>
        </p:nvPicPr>
        <p:blipFill>
          <a:blip r:embed="rId5"/>
          <a:stretch>
            <a:fillRect/>
          </a:stretch>
        </p:blipFill>
        <p:spPr>
          <a:xfrm>
            <a:off x="4652424" y="932906"/>
            <a:ext cx="3724275" cy="3657600"/>
          </a:xfrm>
          <a:prstGeom prst="rect">
            <a:avLst/>
          </a:prstGeom>
        </p:spPr>
      </p:pic>
    </p:spTree>
    <p:extLst>
      <p:ext uri="{BB962C8B-B14F-4D97-AF65-F5344CB8AC3E}">
        <p14:creationId xmlns:p14="http://schemas.microsoft.com/office/powerpoint/2010/main" val="38856823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a:buNone/>
            </a:pPr>
            <a:r>
              <a:rPr lang="en-NZ" dirty="0"/>
              <a:t>Library	</a:t>
            </a:r>
            <a:r>
              <a:rPr lang="en-GB" u="sng" dirty="0">
                <a:hlinkClick r:id="rId2"/>
              </a:rPr>
              <a:t>https://trip-resource.nz/</a:t>
            </a:r>
            <a:endParaRPr lang="en-GB" u="sng" dirty="0"/>
          </a:p>
          <a:p>
            <a:pPr marL="0" indent="0">
              <a:buNone/>
            </a:pPr>
            <a:endParaRPr lang="en-NZ" dirty="0"/>
          </a:p>
        </p:txBody>
      </p:sp>
      <p:sp>
        <p:nvSpPr>
          <p:cNvPr id="4" name="Shape 62">
            <a:extLst>
              <a:ext uri="{FF2B5EF4-FFF2-40B4-BE49-F238E27FC236}">
                <a16:creationId xmlns:a16="http://schemas.microsoft.com/office/drawing/2014/main" xmlns="" id="{3012E6D3-2F74-4799-AAD2-E4F76A8EF377}"/>
              </a:ext>
            </a:extLst>
          </p:cNvPr>
          <p:cNvSpPr txBox="1">
            <a:spLocks noGrp="1"/>
          </p:cNvSpPr>
          <p:nvPr>
            <p:ph type="title"/>
          </p:nvPr>
        </p:nvSpPr>
        <p:spPr>
          <a:xfrm>
            <a:off x="628650" y="150157"/>
            <a:ext cx="7886700" cy="994172"/>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9pPr>
          </a:lstStyle>
          <a:p>
            <a:r>
              <a:rPr lang="en-US" sz="4800" dirty="0">
                <a:solidFill>
                  <a:srgbClr val="7030A0"/>
                </a:solidFill>
                <a:latin typeface="Bahnschrift" panose="020B0502040204020203" pitchFamily="34" charset="0"/>
              </a:rPr>
              <a:t>TRIP Resources</a:t>
            </a:r>
          </a:p>
        </p:txBody>
      </p:sp>
      <p:pic>
        <p:nvPicPr>
          <p:cNvPr id="5" name="Picture 4"/>
          <p:cNvPicPr>
            <a:picLocks noChangeAspect="1"/>
          </p:cNvPicPr>
          <p:nvPr/>
        </p:nvPicPr>
        <p:blipFill>
          <a:blip r:embed="rId3"/>
          <a:stretch>
            <a:fillRect/>
          </a:stretch>
        </p:blipFill>
        <p:spPr>
          <a:xfrm>
            <a:off x="7619868" y="4123663"/>
            <a:ext cx="1524132" cy="1018120"/>
          </a:xfrm>
          <a:prstGeom prst="rect">
            <a:avLst/>
          </a:prstGeom>
        </p:spPr>
      </p:pic>
      <p:pic>
        <p:nvPicPr>
          <p:cNvPr id="2" name="Picture 1"/>
          <p:cNvPicPr>
            <a:picLocks noChangeAspect="1"/>
          </p:cNvPicPr>
          <p:nvPr/>
        </p:nvPicPr>
        <p:blipFill>
          <a:blip r:embed="rId4"/>
          <a:stretch>
            <a:fillRect/>
          </a:stretch>
        </p:blipFill>
        <p:spPr>
          <a:xfrm>
            <a:off x="71368" y="1770814"/>
            <a:ext cx="8982543" cy="3309186"/>
          </a:xfrm>
          <a:prstGeom prst="rect">
            <a:avLst/>
          </a:prstGeom>
        </p:spPr>
      </p:pic>
    </p:spTree>
    <p:extLst>
      <p:ext uri="{BB962C8B-B14F-4D97-AF65-F5344CB8AC3E}">
        <p14:creationId xmlns:p14="http://schemas.microsoft.com/office/powerpoint/2010/main" val="29904068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2" name="Shape 62"/>
          <p:cNvSpPr txBox="1">
            <a:spLocks noGrp="1"/>
          </p:cNvSpPr>
          <p:nvPr>
            <p:ph type="ctrTitle"/>
          </p:nvPr>
        </p:nvSpPr>
        <p:spPr>
          <a:xfrm>
            <a:off x="259892" y="702156"/>
            <a:ext cx="8673998" cy="387684"/>
          </a:xfrm>
          <a:prstGeom prst="rect">
            <a:avLst/>
          </a:prstGeom>
        </p:spPr>
        <p:txBody>
          <a:bodyPr spcFirstLastPara="1" wrap="square" lIns="91425" tIns="91425" rIns="91425" bIns="91425" anchor="b" anchorCtr="0">
            <a:noAutofit/>
          </a:bodyPr>
          <a:lstStyle/>
          <a:p>
            <a:pPr lvl="0"/>
            <a:r>
              <a:rPr lang="en-US" sz="4800" dirty="0">
                <a:solidFill>
                  <a:srgbClr val="7030A0"/>
                </a:solidFill>
                <a:latin typeface="Bahnschrift" panose="020B0502040204020203" pitchFamily="34" charset="0"/>
              </a:rPr>
              <a:t>The Demand Imperative</a:t>
            </a:r>
            <a:endParaRPr sz="4800" dirty="0">
              <a:solidFill>
                <a:srgbClr val="7030A0"/>
              </a:solidFill>
              <a:latin typeface="Bahnschrift" panose="020B0502040204020203" pitchFamily="34" charset="0"/>
            </a:endParaRPr>
          </a:p>
        </p:txBody>
      </p:sp>
      <p:pic>
        <p:nvPicPr>
          <p:cNvPr id="3" name="Picture 2"/>
          <p:cNvPicPr>
            <a:picLocks noChangeAspect="1"/>
          </p:cNvPicPr>
          <p:nvPr/>
        </p:nvPicPr>
        <p:blipFill>
          <a:blip r:embed="rId3"/>
          <a:stretch>
            <a:fillRect/>
          </a:stretch>
        </p:blipFill>
        <p:spPr>
          <a:xfrm>
            <a:off x="143973" y="167475"/>
            <a:ext cx="3286029" cy="4834547"/>
          </a:xfrm>
          <a:prstGeom prst="rect">
            <a:avLst/>
          </a:prstGeom>
        </p:spPr>
      </p:pic>
      <p:pic>
        <p:nvPicPr>
          <p:cNvPr id="4" name="Picture 3"/>
          <p:cNvPicPr>
            <a:picLocks noChangeAspect="1"/>
          </p:cNvPicPr>
          <p:nvPr/>
        </p:nvPicPr>
        <p:blipFill>
          <a:blip r:embed="rId4"/>
          <a:stretch>
            <a:fillRect/>
          </a:stretch>
        </p:blipFill>
        <p:spPr>
          <a:xfrm>
            <a:off x="7619868" y="4125380"/>
            <a:ext cx="1524132" cy="1018120"/>
          </a:xfrm>
          <a:prstGeom prst="rect">
            <a:avLst/>
          </a:prstGeom>
        </p:spPr>
      </p:pic>
      <p:sp>
        <p:nvSpPr>
          <p:cNvPr id="5" name="Rectangle 4"/>
          <p:cNvSpPr/>
          <p:nvPr/>
        </p:nvSpPr>
        <p:spPr>
          <a:xfrm>
            <a:off x="457200" y="702156"/>
            <a:ext cx="8083062" cy="4524315"/>
          </a:xfrm>
          <a:prstGeom prst="rect">
            <a:avLst/>
          </a:prstGeom>
        </p:spPr>
        <p:txBody>
          <a:bodyPr wrap="square">
            <a:spAutoFit/>
          </a:bodyPr>
          <a:lstStyle/>
          <a:p>
            <a:endParaRPr lang="en-NZ" sz="1200" dirty="0">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algn="just"/>
            <a:endParaRPr lang="en-NZ" dirty="0">
              <a:latin typeface="Calibri" panose="020F0502020204030204" pitchFamily="34" charset="0"/>
              <a:ea typeface="Calibri" panose="020F0502020204030204" pitchFamily="34" charset="0"/>
              <a:cs typeface="Times New Roman" panose="02020603050405020304" pitchFamily="18" charset="0"/>
            </a:endParaRPr>
          </a:p>
          <a:p>
            <a:pPr algn="just"/>
            <a:r>
              <a:rPr lang="en-NZ" dirty="0">
                <a:latin typeface="Calibri" panose="020F0502020204030204" pitchFamily="34" charset="0"/>
                <a:ea typeface="Calibri" panose="020F0502020204030204" pitchFamily="34" charset="0"/>
                <a:cs typeface="Times New Roman" panose="02020603050405020304" pitchFamily="18" charset="0"/>
              </a:rPr>
              <a:t>TRIP’s priorities are in meeting the needs, demands and requirements of industry, iwi and community stakeholders by delivering vocational education in a collaborative way to better meet </a:t>
            </a:r>
            <a:r>
              <a:rPr lang="en-NZ" dirty="0" err="1">
                <a:latin typeface="Calibri" panose="020F0502020204030204" pitchFamily="34" charset="0"/>
                <a:ea typeface="Calibri" panose="020F0502020204030204" pitchFamily="34" charset="0"/>
                <a:cs typeface="Times New Roman" panose="02020603050405020304" pitchFamily="18" charset="0"/>
              </a:rPr>
              <a:t>ākonga</a:t>
            </a:r>
            <a:r>
              <a:rPr lang="en-NZ" dirty="0">
                <a:latin typeface="Calibri" panose="020F0502020204030204" pitchFamily="34" charset="0"/>
                <a:ea typeface="Calibri" panose="020F0502020204030204" pitchFamily="34" charset="0"/>
                <a:cs typeface="Times New Roman" panose="02020603050405020304" pitchFamily="18" charset="0"/>
              </a:rPr>
              <a:t> needs.  It sets the platform for genuine cultural and behavioural change within the education sector in Tai Tokerau.</a:t>
            </a:r>
          </a:p>
          <a:p>
            <a:endParaRPr lang="en-NZ" sz="1200" dirty="0">
              <a:latin typeface="Calibri" panose="020F0502020204030204" pitchFamily="34" charset="0"/>
              <a:ea typeface="Calibri" panose="020F0502020204030204" pitchFamily="34" charset="0"/>
              <a:cs typeface="Times New Roman" panose="02020603050405020304" pitchFamily="18" charset="0"/>
            </a:endParaRPr>
          </a:p>
          <a:p>
            <a:endParaRPr lang="en-NZ" sz="1200" dirty="0">
              <a:latin typeface="Calibri" panose="020F0502020204030204" pitchFamily="34" charset="0"/>
              <a:ea typeface="Calibri" panose="020F0502020204030204" pitchFamily="34" charset="0"/>
              <a:cs typeface="Times New Roman" panose="02020603050405020304" pitchFamily="18" charset="0"/>
            </a:endParaRPr>
          </a:p>
          <a:p>
            <a:pPr algn="ctr"/>
            <a:r>
              <a:rPr lang="en-NZ" sz="2400" dirty="0">
                <a:solidFill>
                  <a:srgbClr val="00B050"/>
                </a:solidFill>
                <a:latin typeface="Calibri" panose="020F0502020204030204" pitchFamily="34" charset="0"/>
                <a:ea typeface="Calibri" panose="020F0502020204030204" pitchFamily="34" charset="0"/>
                <a:cs typeface="Times New Roman" panose="02020603050405020304" pitchFamily="18" charset="0"/>
              </a:rPr>
              <a:t>DEMAND</a:t>
            </a:r>
            <a:r>
              <a:rPr lang="en-NZ" sz="2400" dirty="0">
                <a:latin typeface="Calibri" panose="020F0502020204030204" pitchFamily="34" charset="0"/>
                <a:ea typeface="Calibri" panose="020F0502020204030204" pitchFamily="34" charset="0"/>
                <a:cs typeface="Times New Roman" panose="02020603050405020304" pitchFamily="18" charset="0"/>
              </a:rPr>
              <a:t> NOT </a:t>
            </a:r>
            <a:r>
              <a:rPr lang="en-NZ" sz="2400" dirty="0">
                <a:solidFill>
                  <a:srgbClr val="FF0000"/>
                </a:solidFill>
                <a:latin typeface="Calibri" panose="020F0502020204030204" pitchFamily="34" charset="0"/>
                <a:ea typeface="Calibri" panose="020F0502020204030204" pitchFamily="34" charset="0"/>
                <a:cs typeface="Times New Roman" panose="02020603050405020304" pitchFamily="18" charset="0"/>
              </a:rPr>
              <a:t>SUPPLY</a:t>
            </a:r>
          </a:p>
          <a:p>
            <a:pPr algn="ctr"/>
            <a:r>
              <a:rPr lang="en-NZ" dirty="0">
                <a:solidFill>
                  <a:schemeClr val="tx1"/>
                </a:solidFill>
                <a:latin typeface="Calibri" panose="020F0502020204030204" pitchFamily="34" charset="0"/>
                <a:ea typeface="Calibri" panose="020F0502020204030204" pitchFamily="34" charset="0"/>
                <a:cs typeface="Times New Roman" panose="02020603050405020304" pitchFamily="18" charset="0"/>
              </a:rPr>
              <a:t>Collective response to demand</a:t>
            </a:r>
          </a:p>
          <a:p>
            <a:pPr algn="ctr"/>
            <a:r>
              <a:rPr lang="en-NZ" dirty="0">
                <a:solidFill>
                  <a:schemeClr val="tx1"/>
                </a:solidFill>
                <a:latin typeface="Calibri" panose="020F0502020204030204" pitchFamily="34" charset="0"/>
                <a:ea typeface="Calibri" panose="020F0502020204030204" pitchFamily="34" charset="0"/>
                <a:cs typeface="Times New Roman" panose="02020603050405020304" pitchFamily="18" charset="0"/>
              </a:rPr>
              <a:t>For the region, by the region – not for individual organisations</a:t>
            </a:r>
          </a:p>
          <a:p>
            <a:pPr algn="ctr"/>
            <a:r>
              <a:rPr lang="en-NZ" dirty="0">
                <a:solidFill>
                  <a:schemeClr val="tx1"/>
                </a:solidFill>
                <a:latin typeface="Calibri" panose="020F0502020204030204" pitchFamily="34" charset="0"/>
                <a:ea typeface="Calibri" panose="020F0502020204030204" pitchFamily="34" charset="0"/>
                <a:cs typeface="Times New Roman" panose="02020603050405020304" pitchFamily="18" charset="0"/>
              </a:rPr>
              <a:t>Impact Investment funding to remove barriers to learning and provide an equitable platform for all </a:t>
            </a:r>
            <a:r>
              <a:rPr lang="en-NZ" dirty="0" err="1">
                <a:solidFill>
                  <a:schemeClr val="tx1"/>
                </a:solidFill>
                <a:latin typeface="Calibri" panose="020F0502020204030204" pitchFamily="34" charset="0"/>
                <a:ea typeface="Calibri" panose="020F0502020204030204" pitchFamily="34" charset="0"/>
                <a:cs typeface="Times New Roman" panose="02020603050405020304" pitchFamily="18" charset="0"/>
              </a:rPr>
              <a:t>ākonga</a:t>
            </a:r>
            <a:r>
              <a:rPr lang="en-NZ" dirty="0">
                <a:solidFill>
                  <a:schemeClr val="tx1"/>
                </a:solidFill>
                <a:latin typeface="Calibri" panose="020F0502020204030204" pitchFamily="34" charset="0"/>
                <a:ea typeface="Calibri" panose="020F0502020204030204" pitchFamily="34" charset="0"/>
                <a:cs typeface="Times New Roman" panose="02020603050405020304" pitchFamily="18" charset="0"/>
              </a:rPr>
              <a:t> to be successful.</a:t>
            </a:r>
          </a:p>
          <a:p>
            <a:pPr algn="ctr"/>
            <a:r>
              <a:rPr lang="en-NZ" dirty="0">
                <a:solidFill>
                  <a:schemeClr val="tx1"/>
                </a:solidFill>
                <a:latin typeface="Calibri" panose="020F0502020204030204" pitchFamily="34" charset="0"/>
                <a:ea typeface="Calibri" panose="020F0502020204030204" pitchFamily="34" charset="0"/>
                <a:cs typeface="Times New Roman" panose="02020603050405020304" pitchFamily="18" charset="0"/>
              </a:rPr>
              <a:t>Eliminate achievement gaps</a:t>
            </a:r>
          </a:p>
          <a:p>
            <a:endParaRPr lang="en-NZ" sz="1200" dirty="0">
              <a:latin typeface="Calibri" panose="020F0502020204030204" pitchFamily="34" charset="0"/>
              <a:ea typeface="Calibri" panose="020F0502020204030204" pitchFamily="34" charset="0"/>
              <a:cs typeface="Times New Roman" panose="02020603050405020304" pitchFamily="18" charset="0"/>
            </a:endParaRPr>
          </a:p>
          <a:p>
            <a:endParaRPr lang="en-NZ" sz="1200" dirty="0">
              <a:latin typeface="Calibri" panose="020F0502020204030204" pitchFamily="34" charset="0"/>
              <a:ea typeface="Calibri" panose="020F0502020204030204" pitchFamily="34" charset="0"/>
              <a:cs typeface="Times New Roman" panose="02020603050405020304" pitchFamily="18" charset="0"/>
            </a:endParaRPr>
          </a:p>
          <a:p>
            <a:r>
              <a:rPr lang="en-US" sz="1200" dirty="0">
                <a:latin typeface="Calibri" panose="020F0502020204030204" pitchFamily="34" charset="0"/>
                <a:ea typeface="Calibri" panose="020F0502020204030204" pitchFamily="34" charset="0"/>
                <a:cs typeface="Times New Roman" panose="02020603050405020304" pitchFamily="18" charset="0"/>
              </a:rPr>
              <a:t/>
            </a:r>
            <a:br>
              <a:rPr lang="en-US" sz="1200" dirty="0">
                <a:latin typeface="Calibri" panose="020F0502020204030204" pitchFamily="34" charset="0"/>
                <a:ea typeface="Calibri" panose="020F0502020204030204" pitchFamily="34" charset="0"/>
                <a:cs typeface="Times New Roman" panose="02020603050405020304" pitchFamily="18" charset="0"/>
              </a:rPr>
            </a:br>
            <a:endParaRPr lang="en-NZ" sz="1200" dirty="0"/>
          </a:p>
        </p:txBody>
      </p:sp>
    </p:spTree>
    <p:extLst>
      <p:ext uri="{BB962C8B-B14F-4D97-AF65-F5344CB8AC3E}">
        <p14:creationId xmlns:p14="http://schemas.microsoft.com/office/powerpoint/2010/main" val="339618251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3" name="Rectangle 2">
            <a:extLst>
              <a:ext uri="{FF2B5EF4-FFF2-40B4-BE49-F238E27FC236}">
                <a16:creationId xmlns:a16="http://schemas.microsoft.com/office/drawing/2014/main" xmlns="" id="{D2F0F008-07AB-4E33-A46C-EEF83C11C2B2}"/>
              </a:ext>
            </a:extLst>
          </p:cNvPr>
          <p:cNvSpPr/>
          <p:nvPr/>
        </p:nvSpPr>
        <p:spPr>
          <a:xfrm>
            <a:off x="259081" y="1083092"/>
            <a:ext cx="8511158" cy="830997"/>
          </a:xfrm>
          <a:prstGeom prst="rect">
            <a:avLst/>
          </a:prstGeom>
        </p:spPr>
        <p:txBody>
          <a:bodyPr wrap="square">
            <a:spAutoFit/>
          </a:bodyPr>
          <a:lstStyle/>
          <a:p>
            <a:endParaRPr lang="en-NZ" sz="2400" dirty="0"/>
          </a:p>
          <a:p>
            <a:pPr marL="457200" indent="-457200">
              <a:buFont typeface="Arial" panose="020B0604020202020204" pitchFamily="34" charset="0"/>
              <a:buChar char="•"/>
            </a:pPr>
            <a:endParaRPr lang="en-NZ" sz="2400" dirty="0"/>
          </a:p>
        </p:txBody>
      </p:sp>
      <p:sp>
        <p:nvSpPr>
          <p:cNvPr id="8" name="Shape 62">
            <a:extLst>
              <a:ext uri="{FF2B5EF4-FFF2-40B4-BE49-F238E27FC236}">
                <a16:creationId xmlns:a16="http://schemas.microsoft.com/office/drawing/2014/main" xmlns="" id="{3012E6D3-2F74-4799-AAD2-E4F76A8EF377}"/>
              </a:ext>
            </a:extLst>
          </p:cNvPr>
          <p:cNvSpPr txBox="1">
            <a:spLocks noGrp="1"/>
          </p:cNvSpPr>
          <p:nvPr>
            <p:ph type="ctrTitle"/>
          </p:nvPr>
        </p:nvSpPr>
        <p:spPr>
          <a:xfrm>
            <a:off x="70502" y="629191"/>
            <a:ext cx="8888315" cy="517297"/>
          </a:xfrm>
          <a:prstGeom prst="rect">
            <a:avLst/>
          </a:prstGeom>
        </p:spPr>
        <p:txBody>
          <a:bodyPr spcFirstLastPara="1" wrap="square" lIns="91425" tIns="91425" rIns="91425" bIns="91425" anchor="b" anchorCtr="0">
            <a:noAutofit/>
          </a:bodyPr>
          <a:lstStyle/>
          <a:p>
            <a:r>
              <a:rPr lang="en-US" sz="4800" dirty="0">
                <a:solidFill>
                  <a:srgbClr val="7030A0"/>
                </a:solidFill>
                <a:latin typeface="Bahnschrift" panose="020B0502040204020203" pitchFamily="34" charset="0"/>
              </a:rPr>
              <a:t>Kaupapa M</a:t>
            </a:r>
            <a:r>
              <a:rPr lang="en-NZ" b="1" dirty="0">
                <a:solidFill>
                  <a:srgbClr val="7030A0"/>
                </a:solidFill>
                <a:latin typeface="Bahnschrift" panose="020B0502040204020203" pitchFamily="34" charset="0"/>
              </a:rPr>
              <a:t>ā</a:t>
            </a:r>
            <a:r>
              <a:rPr lang="en-US" sz="4800" dirty="0" err="1">
                <a:solidFill>
                  <a:srgbClr val="7030A0"/>
                </a:solidFill>
                <a:latin typeface="Bahnschrift" panose="020B0502040204020203" pitchFamily="34" charset="0"/>
              </a:rPr>
              <a:t>o</a:t>
            </a:r>
            <a:r>
              <a:rPr lang="en-US" sz="4800" dirty="0" err="1">
                <a:solidFill>
                  <a:srgbClr val="7030A0"/>
                </a:solidFill>
                <a:latin typeface="Bahnschrift" panose="020B0502040204020203" pitchFamily="34" charset="0"/>
                <a:cs typeface="Calibri" panose="020F0502020204030204" pitchFamily="34" charset="0"/>
              </a:rPr>
              <a:t>ri</a:t>
            </a:r>
            <a:endParaRPr sz="4800" dirty="0">
              <a:solidFill>
                <a:srgbClr val="7030A0"/>
              </a:solidFill>
              <a:latin typeface="Bahnschrift" panose="020B0502040204020203" pitchFamily="34" charset="0"/>
            </a:endParaRPr>
          </a:p>
        </p:txBody>
      </p:sp>
      <p:pic>
        <p:nvPicPr>
          <p:cNvPr id="2" name="Picture 1"/>
          <p:cNvPicPr>
            <a:picLocks noChangeAspect="1"/>
          </p:cNvPicPr>
          <p:nvPr/>
        </p:nvPicPr>
        <p:blipFill>
          <a:blip r:embed="rId3"/>
          <a:stretch>
            <a:fillRect/>
          </a:stretch>
        </p:blipFill>
        <p:spPr>
          <a:xfrm>
            <a:off x="73110" y="160345"/>
            <a:ext cx="3286029" cy="4837345"/>
          </a:xfrm>
          <a:prstGeom prst="rect">
            <a:avLst/>
          </a:prstGeom>
        </p:spPr>
      </p:pic>
      <p:pic>
        <p:nvPicPr>
          <p:cNvPr id="4" name="Picture 3"/>
          <p:cNvPicPr>
            <a:picLocks noChangeAspect="1"/>
          </p:cNvPicPr>
          <p:nvPr/>
        </p:nvPicPr>
        <p:blipFill>
          <a:blip r:embed="rId4"/>
          <a:stretch>
            <a:fillRect/>
          </a:stretch>
        </p:blipFill>
        <p:spPr>
          <a:xfrm>
            <a:off x="7619868" y="4125380"/>
            <a:ext cx="1485129" cy="1018120"/>
          </a:xfrm>
          <a:prstGeom prst="rect">
            <a:avLst/>
          </a:prstGeom>
        </p:spPr>
      </p:pic>
      <p:sp>
        <p:nvSpPr>
          <p:cNvPr id="5" name="TextBox 4"/>
          <p:cNvSpPr txBox="1"/>
          <p:nvPr/>
        </p:nvSpPr>
        <p:spPr>
          <a:xfrm>
            <a:off x="536675" y="1220870"/>
            <a:ext cx="8170607" cy="3416320"/>
          </a:xfrm>
          <a:prstGeom prst="rect">
            <a:avLst/>
          </a:prstGeom>
          <a:noFill/>
        </p:spPr>
        <p:txBody>
          <a:bodyPr wrap="square" rtlCol="0">
            <a:spAutoFit/>
          </a:bodyPr>
          <a:lstStyle/>
          <a:p>
            <a:pPr marL="285750" indent="-285750" algn="just">
              <a:buFont typeface="Arial" panose="020B0604020202020204" pitchFamily="34" charset="0"/>
              <a:buChar char="•"/>
            </a:pPr>
            <a:r>
              <a:rPr lang="en-NZ" b="1" dirty="0">
                <a:latin typeface="Calibri" panose="020F0502020204030204" pitchFamily="34" charset="0"/>
                <a:cs typeface="Calibri" panose="020F0502020204030204" pitchFamily="34" charset="0"/>
              </a:rPr>
              <a:t>Co-design </a:t>
            </a:r>
            <a:r>
              <a:rPr lang="en-NZ" dirty="0">
                <a:latin typeface="Calibri" panose="020F0502020204030204" pitchFamily="34" charset="0"/>
                <a:cs typeface="Calibri" panose="020F0502020204030204" pitchFamily="34" charset="0"/>
              </a:rPr>
              <a:t>from concept to implementation</a:t>
            </a:r>
          </a:p>
          <a:p>
            <a:pPr marL="285750" indent="-285750" algn="just">
              <a:buFont typeface="Arial" panose="020B0604020202020204" pitchFamily="34" charset="0"/>
              <a:buChar char="•"/>
            </a:pPr>
            <a:r>
              <a:rPr lang="en-NZ" dirty="0">
                <a:latin typeface="Calibri" panose="020F0502020204030204" pitchFamily="34" charset="0"/>
                <a:cs typeface="Calibri" panose="020F0502020204030204" pitchFamily="34" charset="0"/>
              </a:rPr>
              <a:t>Reflects the </a:t>
            </a:r>
            <a:r>
              <a:rPr lang="en-NZ" b="1" dirty="0">
                <a:latin typeface="Calibri" panose="020F0502020204030204" pitchFamily="34" charset="0"/>
                <a:cs typeface="Calibri" panose="020F0502020204030204" pitchFamily="34" charset="0"/>
              </a:rPr>
              <a:t>partnership principles of Te </a:t>
            </a:r>
            <a:r>
              <a:rPr lang="en-NZ" b="1" dirty="0" err="1">
                <a:latin typeface="Calibri" panose="020F0502020204030204" pitchFamily="34" charset="0"/>
                <a:cs typeface="Calibri" panose="020F0502020204030204" pitchFamily="34" charset="0"/>
              </a:rPr>
              <a:t>Tiriti</a:t>
            </a:r>
            <a:r>
              <a:rPr lang="en-NZ" b="1" dirty="0">
                <a:latin typeface="Calibri" panose="020F0502020204030204" pitchFamily="34" charset="0"/>
                <a:cs typeface="Calibri" panose="020F0502020204030204" pitchFamily="34" charset="0"/>
              </a:rPr>
              <a:t> through co-governance and co-leadership</a:t>
            </a:r>
            <a:endParaRPr lang="en-NZ" dirty="0">
              <a:latin typeface="Calibri" panose="020F0502020204030204" pitchFamily="34" charset="0"/>
              <a:cs typeface="Calibri" panose="020F0502020204030204" pitchFamily="34" charset="0"/>
            </a:endParaRPr>
          </a:p>
          <a:p>
            <a:pPr marL="285750" indent="-285750" algn="just">
              <a:buFont typeface="Arial" panose="020B0604020202020204" pitchFamily="34" charset="0"/>
              <a:buChar char="•"/>
            </a:pPr>
            <a:r>
              <a:rPr lang="en-NZ" b="1" dirty="0">
                <a:latin typeface="Calibri" panose="020F0502020204030204" pitchFamily="34" charset="0"/>
                <a:cs typeface="Calibri" panose="020F0502020204030204" pitchFamily="34" charset="0"/>
              </a:rPr>
              <a:t>Relationships</a:t>
            </a:r>
            <a:r>
              <a:rPr lang="en-NZ" dirty="0">
                <a:latin typeface="Calibri" panose="020F0502020204030204" pitchFamily="34" charset="0"/>
                <a:cs typeface="Calibri" panose="020F0502020204030204" pitchFamily="34" charset="0"/>
              </a:rPr>
              <a:t> are at its core from whanau to governance.</a:t>
            </a:r>
          </a:p>
          <a:p>
            <a:pPr marL="285750" indent="-285750" algn="just">
              <a:buFont typeface="Arial" panose="020B0604020202020204" pitchFamily="34" charset="0"/>
              <a:buChar char="•"/>
            </a:pPr>
            <a:r>
              <a:rPr lang="en-US" dirty="0">
                <a:latin typeface="Calibri" panose="020F0502020204030204" pitchFamily="34" charset="0"/>
                <a:cs typeface="Calibri" panose="020F0502020204030204" pitchFamily="34" charset="0"/>
              </a:rPr>
              <a:t>TRIP is informed and shaped by what we know works for Māori.  </a:t>
            </a:r>
          </a:p>
          <a:p>
            <a:pPr marL="285750" indent="-285750" algn="just">
              <a:buFont typeface="Arial" panose="020B0604020202020204" pitchFamily="34" charset="0"/>
              <a:buChar char="•"/>
            </a:pPr>
            <a:r>
              <a:rPr lang="en-US" b="1" dirty="0" err="1">
                <a:latin typeface="Calibri" panose="020F0502020204030204" pitchFamily="34" charset="0"/>
                <a:cs typeface="Calibri" panose="020F0502020204030204" pitchFamily="34" charset="0"/>
              </a:rPr>
              <a:t>Tikanga</a:t>
            </a:r>
            <a:r>
              <a:rPr lang="en-US" dirty="0">
                <a:latin typeface="Calibri" panose="020F0502020204030204" pitchFamily="34" charset="0"/>
                <a:cs typeface="Calibri" panose="020F0502020204030204" pitchFamily="34" charset="0"/>
              </a:rPr>
              <a:t> runs through the approach taken as there is a responsibility to uphold the </a:t>
            </a:r>
            <a:r>
              <a:rPr lang="en-US" b="1" dirty="0">
                <a:latin typeface="Calibri" panose="020F0502020204030204" pitchFamily="34" charset="0"/>
                <a:cs typeface="Calibri" panose="020F0502020204030204" pitchFamily="34" charset="0"/>
              </a:rPr>
              <a:t>well-being of people (</a:t>
            </a:r>
            <a:r>
              <a:rPr lang="en-US" b="1" dirty="0" err="1">
                <a:latin typeface="Calibri" panose="020F0502020204030204" pitchFamily="34" charset="0"/>
                <a:cs typeface="Calibri" panose="020F0502020204030204" pitchFamily="34" charset="0"/>
              </a:rPr>
              <a:t>manaakitanga</a:t>
            </a:r>
            <a:r>
              <a:rPr lang="en-US" b="1" dirty="0">
                <a:latin typeface="Calibri" panose="020F0502020204030204" pitchFamily="34" charset="0"/>
                <a:cs typeface="Calibri" panose="020F0502020204030204" pitchFamily="34" charset="0"/>
              </a:rPr>
              <a:t>)</a:t>
            </a:r>
            <a:r>
              <a:rPr lang="en-US" dirty="0">
                <a:latin typeface="Calibri" panose="020F0502020204030204" pitchFamily="34" charset="0"/>
                <a:cs typeface="Calibri" panose="020F0502020204030204" pitchFamily="34" charset="0"/>
              </a:rPr>
              <a:t> and the life supporting capacity of </a:t>
            </a:r>
            <a:r>
              <a:rPr lang="en-US" dirty="0" err="1">
                <a:latin typeface="Calibri" panose="020F0502020204030204" pitchFamily="34" charset="0"/>
                <a:cs typeface="Calibri" panose="020F0502020204030204" pitchFamily="34" charset="0"/>
              </a:rPr>
              <a:t>Papatūānuku</a:t>
            </a:r>
            <a:r>
              <a:rPr lang="en-US" dirty="0">
                <a:latin typeface="Calibri" panose="020F0502020204030204" pitchFamily="34" charset="0"/>
                <a:cs typeface="Calibri" panose="020F0502020204030204" pitchFamily="34" charset="0"/>
              </a:rPr>
              <a:t> in perpetuity (</a:t>
            </a:r>
            <a:r>
              <a:rPr lang="en-US" dirty="0" err="1">
                <a:latin typeface="Calibri" panose="020F0502020204030204" pitchFamily="34" charset="0"/>
                <a:cs typeface="Calibri" panose="020F0502020204030204" pitchFamily="34" charset="0"/>
              </a:rPr>
              <a:t>kaitiakitanga</a:t>
            </a:r>
            <a:r>
              <a:rPr lang="en-US" dirty="0">
                <a:latin typeface="Calibri" panose="020F0502020204030204" pitchFamily="34" charset="0"/>
                <a:cs typeface="Calibri" panose="020F0502020204030204" pitchFamily="34" charset="0"/>
              </a:rPr>
              <a:t>).  </a:t>
            </a:r>
          </a:p>
          <a:p>
            <a:pPr marL="285750" indent="-285750" algn="just">
              <a:buFont typeface="Arial" panose="020B0604020202020204" pitchFamily="34" charset="0"/>
              <a:buChar char="•"/>
            </a:pPr>
            <a:r>
              <a:rPr lang="en-US" b="1" dirty="0">
                <a:latin typeface="Calibri" panose="020F0502020204030204" pitchFamily="34" charset="0"/>
                <a:cs typeface="Calibri" panose="020F0502020204030204" pitchFamily="34" charset="0"/>
              </a:rPr>
              <a:t>He </a:t>
            </a:r>
            <a:r>
              <a:rPr lang="en-US" b="1" dirty="0" err="1">
                <a:latin typeface="Calibri" panose="020F0502020204030204" pitchFamily="34" charset="0"/>
                <a:cs typeface="Calibri" panose="020F0502020204030204" pitchFamily="34" charset="0"/>
              </a:rPr>
              <a:t>Tangata</a:t>
            </a:r>
            <a:r>
              <a:rPr lang="en-US" b="1" dirty="0">
                <a:latin typeface="Calibri" panose="020F0502020204030204" pitchFamily="34" charset="0"/>
                <a:cs typeface="Calibri" panose="020F0502020204030204" pitchFamily="34" charset="0"/>
              </a:rPr>
              <a:t>, He Whenua, He </a:t>
            </a:r>
            <a:r>
              <a:rPr lang="en-US" b="1" dirty="0" err="1">
                <a:latin typeface="Calibri" panose="020F0502020204030204" pitchFamily="34" charset="0"/>
                <a:cs typeface="Calibri" panose="020F0502020204030204" pitchFamily="34" charset="0"/>
              </a:rPr>
              <a:t>Oranga</a:t>
            </a:r>
            <a:r>
              <a:rPr lang="en-US" b="1"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the economic growth strategy for Te Tai Tokerau Māori economy (one of TRIPs foundational documents) also had </a:t>
            </a:r>
            <a:r>
              <a:rPr lang="en-US" b="1" dirty="0" err="1">
                <a:latin typeface="Calibri" panose="020F0502020204030204" pitchFamily="34" charset="0"/>
                <a:cs typeface="Calibri" panose="020F0502020204030204" pitchFamily="34" charset="0"/>
              </a:rPr>
              <a:t>tikanga</a:t>
            </a:r>
            <a:r>
              <a:rPr lang="en-US" dirty="0">
                <a:latin typeface="Calibri" panose="020F0502020204030204" pitchFamily="34" charset="0"/>
                <a:cs typeface="Calibri" panose="020F0502020204030204" pitchFamily="34" charset="0"/>
              </a:rPr>
              <a:t> as its framework.</a:t>
            </a:r>
            <a:endParaRPr lang="en-NZ" dirty="0">
              <a:latin typeface="Calibri" panose="020F0502020204030204" pitchFamily="34" charset="0"/>
              <a:cs typeface="Calibri" panose="020F0502020204030204" pitchFamily="34" charset="0"/>
            </a:endParaRPr>
          </a:p>
          <a:p>
            <a:endParaRPr lang="en-NZ" dirty="0"/>
          </a:p>
        </p:txBody>
      </p:sp>
    </p:spTree>
    <p:extLst>
      <p:ext uri="{BB962C8B-B14F-4D97-AF65-F5344CB8AC3E}">
        <p14:creationId xmlns:p14="http://schemas.microsoft.com/office/powerpoint/2010/main" val="24847793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3" name="Rectangle 2">
            <a:extLst>
              <a:ext uri="{FF2B5EF4-FFF2-40B4-BE49-F238E27FC236}">
                <a16:creationId xmlns:a16="http://schemas.microsoft.com/office/drawing/2014/main" xmlns="" id="{D2F0F008-07AB-4E33-A46C-EEF83C11C2B2}"/>
              </a:ext>
            </a:extLst>
          </p:cNvPr>
          <p:cNvSpPr/>
          <p:nvPr/>
        </p:nvSpPr>
        <p:spPr>
          <a:xfrm>
            <a:off x="259081" y="1083092"/>
            <a:ext cx="8511158" cy="830997"/>
          </a:xfrm>
          <a:prstGeom prst="rect">
            <a:avLst/>
          </a:prstGeom>
        </p:spPr>
        <p:txBody>
          <a:bodyPr wrap="square">
            <a:spAutoFit/>
          </a:bodyPr>
          <a:lstStyle/>
          <a:p>
            <a:pPr marL="457200" indent="-457200">
              <a:buFont typeface="Arial" panose="020B0604020202020204" pitchFamily="34" charset="0"/>
              <a:buChar char="•"/>
            </a:pPr>
            <a:endParaRPr lang="en-NZ" sz="2400" dirty="0"/>
          </a:p>
          <a:p>
            <a:pPr marL="457200" indent="-457200">
              <a:buFont typeface="Arial" panose="020B0604020202020204" pitchFamily="34" charset="0"/>
              <a:buChar char="•"/>
            </a:pPr>
            <a:endParaRPr lang="en-NZ" sz="2400" dirty="0"/>
          </a:p>
        </p:txBody>
      </p:sp>
      <p:sp>
        <p:nvSpPr>
          <p:cNvPr id="8" name="Shape 62">
            <a:extLst>
              <a:ext uri="{FF2B5EF4-FFF2-40B4-BE49-F238E27FC236}">
                <a16:creationId xmlns:a16="http://schemas.microsoft.com/office/drawing/2014/main" xmlns="" id="{3012E6D3-2F74-4799-AAD2-E4F76A8EF377}"/>
              </a:ext>
            </a:extLst>
          </p:cNvPr>
          <p:cNvSpPr txBox="1">
            <a:spLocks noGrp="1"/>
          </p:cNvSpPr>
          <p:nvPr>
            <p:ph type="ctrTitle"/>
          </p:nvPr>
        </p:nvSpPr>
        <p:spPr>
          <a:xfrm>
            <a:off x="108341" y="369367"/>
            <a:ext cx="8940319" cy="517297"/>
          </a:xfrm>
          <a:prstGeom prst="rect">
            <a:avLst/>
          </a:prstGeom>
        </p:spPr>
        <p:txBody>
          <a:bodyPr spcFirstLastPara="1" wrap="square" lIns="91425" tIns="91425" rIns="91425" bIns="91425" anchor="b" anchorCtr="0">
            <a:noAutofit/>
          </a:bodyPr>
          <a:lstStyle/>
          <a:p>
            <a:pPr lvl="0"/>
            <a:r>
              <a:rPr lang="en-US" sz="4800" dirty="0">
                <a:solidFill>
                  <a:srgbClr val="7030A0"/>
                </a:solidFill>
                <a:latin typeface="Bahnschrift" panose="020B0502040204020203" pitchFamily="34" charset="0"/>
              </a:rPr>
              <a:t>The Methodology</a:t>
            </a:r>
            <a:endParaRPr sz="4800" dirty="0">
              <a:solidFill>
                <a:srgbClr val="7030A0"/>
              </a:solidFill>
              <a:latin typeface="Bahnschrift" panose="020B0502040204020203" pitchFamily="34" charset="0"/>
            </a:endParaRPr>
          </a:p>
        </p:txBody>
      </p:sp>
      <p:sp>
        <p:nvSpPr>
          <p:cNvPr id="6" name="Rectangle 5">
            <a:extLst>
              <a:ext uri="{FF2B5EF4-FFF2-40B4-BE49-F238E27FC236}">
                <a16:creationId xmlns:a16="http://schemas.microsoft.com/office/drawing/2014/main" xmlns="" id="{375BEA65-7D6B-45CD-A4A3-99DCFB6A8B4A}"/>
              </a:ext>
            </a:extLst>
          </p:cNvPr>
          <p:cNvSpPr/>
          <p:nvPr/>
        </p:nvSpPr>
        <p:spPr>
          <a:xfrm>
            <a:off x="259081" y="1083092"/>
            <a:ext cx="8511158" cy="4062651"/>
          </a:xfrm>
          <a:prstGeom prst="rect">
            <a:avLst/>
          </a:prstGeom>
        </p:spPr>
        <p:txBody>
          <a:bodyPr wrap="square">
            <a:spAutoFit/>
          </a:bodyPr>
          <a:lstStyle/>
          <a:p>
            <a:endParaRPr lang="en-US" sz="2400" dirty="0"/>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endParaRPr lang="en-NZ" sz="2400" dirty="0"/>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endParaRPr lang="en-US" sz="2400" dirty="0"/>
          </a:p>
          <a:p>
            <a:endParaRPr lang="en-NZ" sz="1800" dirty="0"/>
          </a:p>
          <a:p>
            <a:pPr marL="457200" indent="-457200">
              <a:buFont typeface="Arial" panose="020B0604020202020204" pitchFamily="34" charset="0"/>
              <a:buChar char="•"/>
            </a:pPr>
            <a:endParaRPr lang="en-NZ" sz="2400" dirty="0"/>
          </a:p>
        </p:txBody>
      </p:sp>
      <p:pic>
        <p:nvPicPr>
          <p:cNvPr id="2" name="Picture 1"/>
          <p:cNvPicPr>
            <a:picLocks noChangeAspect="1"/>
          </p:cNvPicPr>
          <p:nvPr/>
        </p:nvPicPr>
        <p:blipFill>
          <a:blip r:embed="rId3"/>
          <a:stretch>
            <a:fillRect/>
          </a:stretch>
        </p:blipFill>
        <p:spPr>
          <a:xfrm>
            <a:off x="77444" y="156011"/>
            <a:ext cx="3286029" cy="4872015"/>
          </a:xfrm>
          <a:prstGeom prst="rect">
            <a:avLst/>
          </a:prstGeom>
        </p:spPr>
      </p:pic>
      <p:pic>
        <p:nvPicPr>
          <p:cNvPr id="4" name="Picture 3"/>
          <p:cNvPicPr>
            <a:picLocks noChangeAspect="1"/>
          </p:cNvPicPr>
          <p:nvPr/>
        </p:nvPicPr>
        <p:blipFill>
          <a:blip r:embed="rId4"/>
          <a:stretch>
            <a:fillRect/>
          </a:stretch>
        </p:blipFill>
        <p:spPr>
          <a:xfrm>
            <a:off x="7575876" y="4127623"/>
            <a:ext cx="1524132" cy="1018120"/>
          </a:xfrm>
          <a:prstGeom prst="rect">
            <a:avLst/>
          </a:prstGeom>
        </p:spPr>
      </p:pic>
      <p:pic>
        <p:nvPicPr>
          <p:cNvPr id="9" name="Picture 2" descr="https://docs.google.com/drawings/d/s8KCFwz2eGerI5yNAQpgQlA/image?w=540&amp;h=387&amp;rev=1&amp;ac=1&amp;parent=1fariZlZetLaq4WQfaqBnTEH_XjC3kV0qz3EZPi0dlg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6765" y="1480822"/>
            <a:ext cx="4155475" cy="269726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642009" y="3696563"/>
            <a:ext cx="4344083" cy="461665"/>
          </a:xfrm>
          <a:prstGeom prst="rect">
            <a:avLst/>
          </a:prstGeom>
          <a:noFill/>
        </p:spPr>
        <p:txBody>
          <a:bodyPr wrap="square" rtlCol="0">
            <a:spAutoFit/>
          </a:bodyPr>
          <a:lstStyle/>
          <a:p>
            <a:r>
              <a:rPr lang="en-US" sz="800" dirty="0">
                <a:latin typeface="Calibri" panose="020F0502020204030204" pitchFamily="34" charset="0"/>
                <a:cs typeface="Calibri" panose="020F0502020204030204" pitchFamily="34" charset="0"/>
              </a:rPr>
              <a:t>The project management framework used is aligned to the Project Management Body of Knowledge (PMBOK) from globally </a:t>
            </a:r>
            <a:r>
              <a:rPr lang="en-US" sz="800" dirty="0" err="1">
                <a:latin typeface="Calibri" panose="020F0502020204030204" pitchFamily="34" charset="0"/>
                <a:cs typeface="Calibri" panose="020F0502020204030204" pitchFamily="34" charset="0"/>
              </a:rPr>
              <a:t>recognised</a:t>
            </a:r>
            <a:r>
              <a:rPr lang="en-US" sz="800" dirty="0">
                <a:latin typeface="Calibri" panose="020F0502020204030204" pitchFamily="34" charset="0"/>
                <a:cs typeface="Calibri" panose="020F0502020204030204" pitchFamily="34" charset="0"/>
              </a:rPr>
              <a:t> Project Management Institute (PMI), and was guided by qualified and experienced Project Management resource.</a:t>
            </a:r>
            <a:endParaRPr lang="en-NZ" sz="800" dirty="0">
              <a:latin typeface="Calibri" panose="020F0502020204030204" pitchFamily="34" charset="0"/>
              <a:cs typeface="Calibri" panose="020F0502020204030204" pitchFamily="34" charset="0"/>
            </a:endParaRPr>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93735" y="1045042"/>
            <a:ext cx="4240633" cy="2519028"/>
          </a:xfrm>
          <a:prstGeom prst="rect">
            <a:avLst/>
          </a:prstGeom>
        </p:spPr>
      </p:pic>
      <p:sp>
        <p:nvSpPr>
          <p:cNvPr id="12" name="TextBox 11"/>
          <p:cNvSpPr txBox="1"/>
          <p:nvPr/>
        </p:nvSpPr>
        <p:spPr>
          <a:xfrm>
            <a:off x="179707" y="1019157"/>
            <a:ext cx="4132533" cy="461665"/>
          </a:xfrm>
          <a:prstGeom prst="rect">
            <a:avLst/>
          </a:prstGeom>
          <a:solidFill>
            <a:schemeClr val="bg1">
              <a:lumMod val="85000"/>
            </a:schemeClr>
          </a:solidFill>
        </p:spPr>
        <p:txBody>
          <a:bodyPr wrap="square" rtlCol="0">
            <a:spAutoFit/>
          </a:bodyPr>
          <a:lstStyle/>
          <a:p>
            <a:pPr algn="ctr"/>
            <a:r>
              <a:rPr lang="en-NZ" sz="2400" dirty="0">
                <a:solidFill>
                  <a:schemeClr val="accent5">
                    <a:lumMod val="50000"/>
                  </a:schemeClr>
                </a:solidFill>
              </a:rPr>
              <a:t>Kaupapa M</a:t>
            </a:r>
            <a:r>
              <a:rPr lang="en-NZ" sz="2400" dirty="0">
                <a:solidFill>
                  <a:schemeClr val="accent5">
                    <a:lumMod val="50000"/>
                  </a:schemeClr>
                </a:solidFill>
                <a:latin typeface="Calibri" panose="020F0502020204030204" pitchFamily="34" charset="0"/>
                <a:cs typeface="Calibri" panose="020F0502020204030204" pitchFamily="34" charset="0"/>
              </a:rPr>
              <a:t>ā</a:t>
            </a:r>
            <a:r>
              <a:rPr lang="en-NZ" sz="2400" dirty="0">
                <a:solidFill>
                  <a:schemeClr val="accent5">
                    <a:lumMod val="50000"/>
                  </a:schemeClr>
                </a:solidFill>
              </a:rPr>
              <a:t>ori</a:t>
            </a:r>
          </a:p>
        </p:txBody>
      </p:sp>
    </p:spTree>
    <p:extLst>
      <p:ext uri="{BB962C8B-B14F-4D97-AF65-F5344CB8AC3E}">
        <p14:creationId xmlns:p14="http://schemas.microsoft.com/office/powerpoint/2010/main" val="20809411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7856" y="172244"/>
            <a:ext cx="7886700" cy="994172"/>
          </a:xfrm>
        </p:spPr>
        <p:txBody>
          <a:bodyPr>
            <a:normAutofit/>
          </a:bodyPr>
          <a:lstStyle/>
          <a:p>
            <a:r>
              <a:rPr lang="en-US" sz="4800" dirty="0">
                <a:solidFill>
                  <a:srgbClr val="7030A0"/>
                </a:solidFill>
                <a:latin typeface="Bahnschrift" panose="020B0502040204020203" pitchFamily="34" charset="0"/>
              </a:rPr>
              <a:t>The Process</a:t>
            </a:r>
            <a:endParaRPr lang="en-NZ" sz="4800" dirty="0"/>
          </a:p>
        </p:txBody>
      </p:sp>
      <p:sp>
        <p:nvSpPr>
          <p:cNvPr id="5" name="TextBox 4"/>
          <p:cNvSpPr txBox="1"/>
          <p:nvPr/>
        </p:nvSpPr>
        <p:spPr>
          <a:xfrm>
            <a:off x="627856" y="939984"/>
            <a:ext cx="5579165" cy="369332"/>
          </a:xfrm>
          <a:prstGeom prst="rect">
            <a:avLst/>
          </a:prstGeom>
          <a:noFill/>
        </p:spPr>
        <p:txBody>
          <a:bodyPr wrap="square" rtlCol="0">
            <a:spAutoFit/>
          </a:bodyPr>
          <a:lstStyle/>
          <a:p>
            <a:r>
              <a:rPr lang="en-NZ" dirty="0">
                <a:solidFill>
                  <a:schemeClr val="accent2">
                    <a:lumMod val="75000"/>
                  </a:schemeClr>
                </a:solidFill>
              </a:rPr>
              <a:t>TRIP Sponsor – Phil Alexander-Crawford on process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59980" y="1370013"/>
            <a:ext cx="5824040" cy="3262312"/>
          </a:xfrm>
        </p:spPr>
      </p:pic>
    </p:spTree>
    <p:extLst>
      <p:ext uri="{BB962C8B-B14F-4D97-AF65-F5344CB8AC3E}">
        <p14:creationId xmlns:p14="http://schemas.microsoft.com/office/powerpoint/2010/main" val="5619824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94748" y="812800"/>
            <a:ext cx="7999895" cy="4236278"/>
          </a:xfrm>
          <a:prstGeom prst="rect">
            <a:avLst/>
          </a:prstGeom>
        </p:spPr>
      </p:pic>
      <p:sp>
        <p:nvSpPr>
          <p:cNvPr id="5" name="Shape 62">
            <a:extLst>
              <a:ext uri="{FF2B5EF4-FFF2-40B4-BE49-F238E27FC236}">
                <a16:creationId xmlns:a16="http://schemas.microsoft.com/office/drawing/2014/main" xmlns="" id="{3012E6D3-2F74-4799-AAD2-E4F76A8EF377}"/>
              </a:ext>
            </a:extLst>
          </p:cNvPr>
          <p:cNvSpPr txBox="1">
            <a:spLocks/>
          </p:cNvSpPr>
          <p:nvPr/>
        </p:nvSpPr>
        <p:spPr>
          <a:xfrm>
            <a:off x="67927" y="157749"/>
            <a:ext cx="8954648" cy="639189"/>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9pPr>
          </a:lstStyle>
          <a:p>
            <a:r>
              <a:rPr lang="en-NZ" sz="2800" dirty="0">
                <a:solidFill>
                  <a:schemeClr val="accent2">
                    <a:lumMod val="75000"/>
                  </a:schemeClr>
                </a:solidFill>
                <a:latin typeface="Calibri" panose="020F0502020204030204" pitchFamily="34" charset="0"/>
                <a:cs typeface="Calibri" panose="020F0502020204030204" pitchFamily="34" charset="0"/>
              </a:rPr>
              <a:t>Example – </a:t>
            </a:r>
            <a:r>
              <a:rPr lang="en-NZ" sz="2800" dirty="0" err="1">
                <a:solidFill>
                  <a:schemeClr val="accent2">
                    <a:lumMod val="75000"/>
                  </a:schemeClr>
                </a:solidFill>
                <a:latin typeface="Calibri" panose="020F0502020204030204" pitchFamily="34" charset="0"/>
                <a:cs typeface="Calibri" panose="020F0502020204030204" pitchFamily="34" charset="0"/>
              </a:rPr>
              <a:t>Ākonga</a:t>
            </a:r>
            <a:r>
              <a:rPr lang="en-NZ" sz="2800" dirty="0">
                <a:solidFill>
                  <a:schemeClr val="accent2">
                    <a:lumMod val="75000"/>
                  </a:schemeClr>
                </a:solidFill>
                <a:latin typeface="Calibri" panose="020F0502020204030204" pitchFamily="34" charset="0"/>
                <a:cs typeface="Calibri" panose="020F0502020204030204" pitchFamily="34" charset="0"/>
              </a:rPr>
              <a:t> Survey (Poll Everywhere)</a:t>
            </a:r>
          </a:p>
        </p:txBody>
      </p:sp>
    </p:spTree>
    <p:extLst>
      <p:ext uri="{BB962C8B-B14F-4D97-AF65-F5344CB8AC3E}">
        <p14:creationId xmlns:p14="http://schemas.microsoft.com/office/powerpoint/2010/main" val="10822400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4874781" y="157447"/>
            <a:ext cx="4135995" cy="4874502"/>
          </a:xfrm>
          <a:prstGeom prst="rect">
            <a:avLst/>
          </a:prstGeom>
        </p:spPr>
      </p:pic>
      <p:pic>
        <p:nvPicPr>
          <p:cNvPr id="6" name="Content Placeholder 4"/>
          <p:cNvPicPr>
            <a:picLocks noChangeAspect="1"/>
          </p:cNvPicPr>
          <p:nvPr/>
        </p:nvPicPr>
        <p:blipFill>
          <a:blip r:embed="rId3"/>
          <a:stretch>
            <a:fillRect/>
          </a:stretch>
        </p:blipFill>
        <p:spPr>
          <a:xfrm>
            <a:off x="103569" y="157447"/>
            <a:ext cx="4699686" cy="4874502"/>
          </a:xfrm>
          <a:prstGeom prst="rect">
            <a:avLst/>
          </a:prstGeom>
        </p:spPr>
      </p:pic>
    </p:spTree>
    <p:extLst>
      <p:ext uri="{BB962C8B-B14F-4D97-AF65-F5344CB8AC3E}">
        <p14:creationId xmlns:p14="http://schemas.microsoft.com/office/powerpoint/2010/main" val="23793260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94834" y="283771"/>
            <a:ext cx="3286029" cy="4834547"/>
          </a:xfrm>
          <a:prstGeom prst="rect">
            <a:avLst/>
          </a:prstGeom>
        </p:spPr>
      </p:pic>
      <p:sp>
        <p:nvSpPr>
          <p:cNvPr id="4" name="Shape 62">
            <a:extLst>
              <a:ext uri="{FF2B5EF4-FFF2-40B4-BE49-F238E27FC236}">
                <a16:creationId xmlns:a16="http://schemas.microsoft.com/office/drawing/2014/main" xmlns="" id="{3012E6D3-2F74-4799-AAD2-E4F76A8EF377}"/>
              </a:ext>
            </a:extLst>
          </p:cNvPr>
          <p:cNvSpPr txBox="1">
            <a:spLocks/>
          </p:cNvSpPr>
          <p:nvPr/>
        </p:nvSpPr>
        <p:spPr>
          <a:xfrm>
            <a:off x="0" y="94519"/>
            <a:ext cx="9144000" cy="792145"/>
          </a:xfrm>
          <a:prstGeom prst="rect">
            <a:avLst/>
          </a:prstGeom>
          <a:noFill/>
          <a:ln>
            <a:noFill/>
          </a:ln>
        </p:spPr>
        <p:style>
          <a:lnRef idx="0">
            <a:scrgbClr r="0" g="0" b="0"/>
          </a:lnRef>
          <a:fillRef idx="0">
            <a:scrgbClr r="0" g="0" b="0"/>
          </a:fillRef>
          <a:effectRef idx="0">
            <a:scrgbClr r="0" g="0" b="0"/>
          </a:effectRef>
          <a:fontRef idx="minor">
            <a:schemeClr val="accent4"/>
          </a:fontRef>
        </p:style>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1pPr>
            <a:lvl2pPr marR="0" lvl="1"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9pPr>
          </a:lstStyle>
          <a:p>
            <a:r>
              <a:rPr lang="en-US" sz="4800" dirty="0">
                <a:solidFill>
                  <a:srgbClr val="7030A0"/>
                </a:solidFill>
                <a:latin typeface="Bahnschrift" panose="020B0502040204020203" pitchFamily="34" charset="0"/>
              </a:rPr>
              <a:t>Regional Relevance</a:t>
            </a:r>
          </a:p>
        </p:txBody>
      </p:sp>
      <p:sp>
        <p:nvSpPr>
          <p:cNvPr id="6" name="TextBox 5"/>
          <p:cNvSpPr txBox="1"/>
          <p:nvPr/>
        </p:nvSpPr>
        <p:spPr>
          <a:xfrm>
            <a:off x="0" y="725555"/>
            <a:ext cx="8826746" cy="1292662"/>
          </a:xfrm>
          <a:prstGeom prst="rect">
            <a:avLst/>
          </a:prstGeom>
          <a:noFill/>
        </p:spPr>
        <p:txBody>
          <a:bodyPr wrap="square" rtlCol="0">
            <a:spAutoFit/>
          </a:bodyPr>
          <a:lstStyle/>
          <a:p>
            <a:r>
              <a:rPr lang="en-NZ" sz="2400" dirty="0">
                <a:solidFill>
                  <a:schemeClr val="accent5">
                    <a:lumMod val="50000"/>
                  </a:schemeClr>
                </a:solidFill>
                <a:latin typeface="Calibri" panose="020F0502020204030204" pitchFamily="34" charset="0"/>
                <a:cs typeface="Calibri" panose="020F0502020204030204" pitchFamily="34" charset="0"/>
              </a:rPr>
              <a:t>TRIP</a:t>
            </a:r>
          </a:p>
          <a:p>
            <a:pPr marL="171450" indent="-171450" algn="just">
              <a:buFont typeface="Arial" panose="020B0604020202020204" pitchFamily="34" charset="0"/>
              <a:buChar char="•"/>
            </a:pPr>
            <a:r>
              <a:rPr lang="en-NZ" dirty="0">
                <a:latin typeface="Calibri" panose="020F0502020204030204" pitchFamily="34" charset="0"/>
                <a:cs typeface="Calibri" panose="020F0502020204030204" pitchFamily="34" charset="0"/>
              </a:rPr>
              <a:t>The opportunity to articulate the Collective Regional voice in terms of demand / need</a:t>
            </a:r>
          </a:p>
          <a:p>
            <a:pPr marL="171450" indent="-171450" algn="just">
              <a:buFont typeface="Arial" panose="020B0604020202020204" pitchFamily="34" charset="0"/>
              <a:buChar char="•"/>
            </a:pPr>
            <a:r>
              <a:rPr lang="en-NZ" dirty="0">
                <a:latin typeface="Calibri" panose="020F0502020204030204" pitchFamily="34" charset="0"/>
                <a:cs typeface="Calibri" panose="020F0502020204030204" pitchFamily="34" charset="0"/>
              </a:rPr>
              <a:t>The vehicle to support much needed system change in funding models, policy, regulation and pedagogy</a:t>
            </a:r>
          </a:p>
        </p:txBody>
      </p:sp>
      <p:sp>
        <p:nvSpPr>
          <p:cNvPr id="2" name="Rectangle 1"/>
          <p:cNvSpPr/>
          <p:nvPr/>
        </p:nvSpPr>
        <p:spPr>
          <a:xfrm>
            <a:off x="4691879" y="1968855"/>
            <a:ext cx="4312134" cy="1754326"/>
          </a:xfrm>
          <a:prstGeom prst="rect">
            <a:avLst/>
          </a:prstGeom>
        </p:spPr>
        <p:txBody>
          <a:bodyPr wrap="square">
            <a:spAutoFit/>
          </a:bodyPr>
          <a:lstStyle/>
          <a:p>
            <a:r>
              <a:rPr lang="en-NZ" dirty="0">
                <a:latin typeface="Calibri" panose="020F0502020204030204" pitchFamily="34" charset="0"/>
                <a:cs typeface="Calibri" panose="020F0502020204030204" pitchFamily="34" charset="0"/>
              </a:rPr>
              <a:t>The TRIP Regional Skills Leadership Group is dedicated to our region, its people and are connected to or can whakapapa to Te Tai Tokerau.  They know the importance of relationships and can make co-ordinated decisions as to the best needs of the region.  </a:t>
            </a:r>
          </a:p>
        </p:txBody>
      </p:sp>
      <p:pic>
        <p:nvPicPr>
          <p:cNvPr id="10" name="Picture 9"/>
          <p:cNvPicPr>
            <a:picLocks noChangeAspect="1"/>
          </p:cNvPicPr>
          <p:nvPr/>
        </p:nvPicPr>
        <p:blipFill>
          <a:blip r:embed="rId4"/>
          <a:stretch>
            <a:fillRect/>
          </a:stretch>
        </p:blipFill>
        <p:spPr>
          <a:xfrm>
            <a:off x="117567" y="2066038"/>
            <a:ext cx="4454433" cy="3004458"/>
          </a:xfrm>
          <a:prstGeom prst="rect">
            <a:avLst/>
          </a:prstGeom>
        </p:spPr>
      </p:pic>
      <p:pic>
        <p:nvPicPr>
          <p:cNvPr id="11" name="Picture 10"/>
          <p:cNvPicPr>
            <a:picLocks noChangeAspect="1"/>
          </p:cNvPicPr>
          <p:nvPr/>
        </p:nvPicPr>
        <p:blipFill>
          <a:blip r:embed="rId5"/>
          <a:stretch>
            <a:fillRect/>
          </a:stretch>
        </p:blipFill>
        <p:spPr>
          <a:xfrm>
            <a:off x="4637316" y="4052655"/>
            <a:ext cx="4458800" cy="1017841"/>
          </a:xfrm>
          <a:prstGeom prst="rect">
            <a:avLst/>
          </a:prstGeom>
        </p:spPr>
      </p:pic>
      <p:sp>
        <p:nvSpPr>
          <p:cNvPr id="12" name="TextBox 11"/>
          <p:cNvSpPr txBox="1"/>
          <p:nvPr/>
        </p:nvSpPr>
        <p:spPr>
          <a:xfrm rot="19831381">
            <a:off x="5998817" y="4258365"/>
            <a:ext cx="1263374" cy="369332"/>
          </a:xfrm>
          <a:prstGeom prst="rect">
            <a:avLst/>
          </a:prstGeom>
          <a:noFill/>
        </p:spPr>
        <p:txBody>
          <a:bodyPr wrap="square" rtlCol="0">
            <a:spAutoFit/>
          </a:bodyPr>
          <a:lstStyle/>
          <a:p>
            <a:r>
              <a:rPr lang="en-NZ" b="1" dirty="0">
                <a:solidFill>
                  <a:srgbClr val="FF0000"/>
                </a:solidFill>
              </a:rPr>
              <a:t>DRAFT</a:t>
            </a:r>
          </a:p>
        </p:txBody>
      </p:sp>
    </p:spTree>
    <p:extLst>
      <p:ext uri="{BB962C8B-B14F-4D97-AF65-F5344CB8AC3E}">
        <p14:creationId xmlns:p14="http://schemas.microsoft.com/office/powerpoint/2010/main" val="36092696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etadata xmlns="http://www.objective.com/ecm/document/metadata/DC4691BF00A443899034738234036697" version="1.0.0">
  <systemFields>
    <field name="Objective-Id">
      <value order="0">A1457384</value>
    </field>
    <field name="Objective-Title">
      <value order="0">18 Oritetanga Conference Panel TRIP Phil Alexander Crawford</value>
    </field>
    <field name="Objective-Description">
      <value order="0"/>
    </field>
    <field name="Objective-CreationStamp">
      <value order="0">2019-08-06T21:33:33Z</value>
    </field>
    <field name="Objective-IsApproved">
      <value order="0">false</value>
    </field>
    <field name="Objective-IsPublished">
      <value order="0">false</value>
    </field>
    <field name="Objective-DatePublished">
      <value order="0"/>
    </field>
    <field name="Objective-ModificationStamp">
      <value order="0">2019-08-12T22:01:02Z</value>
    </field>
    <field name="Objective-Owner">
      <value order="0">Lisa Eames</value>
    </field>
    <field name="Objective-Path">
      <value order="0">Objective Global Folder:TEC Global Folder:Career Development:Deliveries:Products and Services:Products and Events:Events:Oritetanga Event:Presentations from conference</value>
    </field>
    <field name="Objective-Parent">
      <value order="0">Presentations from conference</value>
    </field>
    <field name="Objective-State">
      <value order="0">Being Drafted</value>
    </field>
    <field name="Objective-VersionId">
      <value order="0">vA3226368</value>
    </field>
    <field name="Objective-Version">
      <value order="0">0.1</value>
    </field>
    <field name="Objective-VersionNumber">
      <value order="0">1</value>
    </field>
    <field name="Objective-VersionComment">
      <value order="0"/>
    </field>
    <field name="Objective-FileNumber">
      <value order="0">qA124798</value>
    </field>
    <field name="Objective-Classification">
      <value order="0"/>
    </field>
    <field name="Objective-Caveats">
      <value order="0"/>
    </field>
  </systemFields>
  <catalogues>
    <catalogue name="Document Type Catalogue" type="type" ori="id:cA6">
      <field name="Objective-Fund Name">
        <value order="0"/>
      </field>
      <field name="Objective-Sub Sector">
        <value order="0"/>
      </field>
      <field name="Objective-Reference">
        <value order="0"/>
      </field>
      <field name="Objective-Financial Year">
        <value order="0"/>
      </field>
      <field name="Objective-EDUMIS Number">
        <value order="0"/>
      </field>
      <field name="Objective-Action">
        <value order="0"/>
      </field>
      <field name="Objective-Calendar Year">
        <value order="0"/>
      </field>
      <field name="Objective-Date">
        <value order="0"/>
      </field>
      <field name="Objective-Responsible">
        <value order="0"/>
      </field>
    </catalogue>
  </catalogues>
</metadat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EB1F129CAF4D64E883A4BCC7629E4D5" ma:contentTypeVersion="0" ma:contentTypeDescription="Create a new document." ma:contentTypeScope="" ma:versionID="d81384fefa6889cf51496c27837baf68">
  <xsd:schema xmlns:xsd="http://www.w3.org/2001/XMLSchema" xmlns:xs="http://www.w3.org/2001/XMLSchema" xmlns:p="http://schemas.microsoft.com/office/2006/metadata/properties" targetNamespace="http://schemas.microsoft.com/office/2006/metadata/properties" ma:root="true" ma:fieldsID="850c52b0fb56eabc4acde4a2101cc501">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745109E-2DDF-40CB-AC2B-FF9B10C90820}">
  <ds:schemaRefs>
    <ds:schemaRef ds:uri="http://www.objective.com/ecm/document/metadata/DC4691BF00A443899034738234036697"/>
  </ds:schemaRefs>
</ds:datastoreItem>
</file>

<file path=customXml/itemProps2.xml><?xml version="1.0" encoding="utf-8"?>
<ds:datastoreItem xmlns:ds="http://schemas.openxmlformats.org/officeDocument/2006/customXml" ds:itemID="{267A454B-2D39-4C82-AF59-C50F7E892A9E}">
  <ds:schemaRefs>
    <ds:schemaRef ds:uri="http://schemas.microsoft.com/sharepoint/v3/contenttype/forms"/>
  </ds:schemaRefs>
</ds:datastoreItem>
</file>

<file path=customXml/itemProps3.xml><?xml version="1.0" encoding="utf-8"?>
<ds:datastoreItem xmlns:ds="http://schemas.openxmlformats.org/officeDocument/2006/customXml" ds:itemID="{8C8F4E23-CD1B-4B7C-89F5-1B2540F92C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4.xml><?xml version="1.0" encoding="utf-8"?>
<ds:datastoreItem xmlns:ds="http://schemas.openxmlformats.org/officeDocument/2006/customXml" ds:itemID="{FF8FA469-022D-4A3D-9055-313C991AECF7}">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4546</TotalTime>
  <Words>517</Words>
  <Application>Microsoft Office PowerPoint</Application>
  <PresentationFormat>On-screen Show (16:9)</PresentationFormat>
  <Paragraphs>102</Paragraphs>
  <Slides>18</Slides>
  <Notes>7</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Bahnschrift</vt:lpstr>
      <vt:lpstr>Calibri</vt:lpstr>
      <vt:lpstr>Calibri Light</vt:lpstr>
      <vt:lpstr>Times New Roman</vt:lpstr>
      <vt:lpstr>Office Theme</vt:lpstr>
      <vt:lpstr>Tai Tokerau Regional Investment Plan (TRIP)</vt:lpstr>
      <vt:lpstr>TRIP Resources</vt:lpstr>
      <vt:lpstr>The Demand Imperative</vt:lpstr>
      <vt:lpstr>Kaupapa Māori</vt:lpstr>
      <vt:lpstr>The Methodology</vt:lpstr>
      <vt:lpstr>The Process</vt:lpstr>
      <vt:lpstr>PowerPoint Presentation</vt:lpstr>
      <vt:lpstr>PowerPoint Presentation</vt:lpstr>
      <vt:lpstr>PowerPoint Presentation</vt:lpstr>
      <vt:lpstr>Co-Leadership</vt:lpstr>
      <vt:lpstr>PowerPoint Presentation</vt:lpstr>
      <vt:lpstr>PowerPoint Presentation</vt:lpstr>
      <vt:lpstr>PowerPoint Presentation</vt:lpstr>
      <vt:lpstr>PowerPoint Presentation</vt:lpstr>
      <vt:lpstr>The Change Management Vehicle</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Ken Eastwood</dc:creator>
  <cp:lastModifiedBy>Fleur Cogle</cp:lastModifiedBy>
  <cp:revision>126</cp:revision>
  <cp:lastPrinted>2019-08-05T02:37:38Z</cp:lastPrinted>
  <dcterms:modified xsi:type="dcterms:W3CDTF">2019-09-12T22:34:59Z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0x0101005EB1F129CAF4D64E883A4BCC7629E4D5</vt:lpwstr>
  </property>
  <property fmtid="{D5CDD505-2E9C-101B-9397-08002B2CF9AE}" pid="3" name="Objective-Id">
    <vt:lpwstr>A1457384</vt:lpwstr>
  </property>
  <property fmtid="{D5CDD505-2E9C-101B-9397-08002B2CF9AE}" pid="4" name="Objective-Title">
    <vt:lpwstr>18 Oritetanga Conference Panel TRIP Phil Alexander Crawford</vt:lpwstr>
  </property>
  <property fmtid="{D5CDD505-2E9C-101B-9397-08002B2CF9AE}" pid="5" name="Objective-Description">
    <vt:lpwstr/>
  </property>
  <property fmtid="{D5CDD505-2E9C-101B-9397-08002B2CF9AE}" pid="6" name="Objective-CreationStamp">
    <vt:filetime>2019-08-12T22:00:59Z</vt:filetime>
  </property>
  <property fmtid="{D5CDD505-2E9C-101B-9397-08002B2CF9AE}" pid="7" name="Objective-IsApproved">
    <vt:bool>false</vt:bool>
  </property>
  <property fmtid="{D5CDD505-2E9C-101B-9397-08002B2CF9AE}" pid="8" name="Objective-IsPublished">
    <vt:bool>false</vt:bool>
  </property>
  <property fmtid="{D5CDD505-2E9C-101B-9397-08002B2CF9AE}" pid="9" name="Objective-DatePublished">
    <vt:lpwstr/>
  </property>
  <property fmtid="{D5CDD505-2E9C-101B-9397-08002B2CF9AE}" pid="10" name="Objective-ModificationStamp">
    <vt:filetime>2019-08-12T22:01:25Z</vt:filetime>
  </property>
  <property fmtid="{D5CDD505-2E9C-101B-9397-08002B2CF9AE}" pid="11" name="Objective-Owner">
    <vt:lpwstr>Lisa Eames</vt:lpwstr>
  </property>
  <property fmtid="{D5CDD505-2E9C-101B-9397-08002B2CF9AE}" pid="12" name="Objective-Path">
    <vt:lpwstr>Objective Global Folder:TEC Global Folder:Career Development:Deliveries:Products and Services:Products and Events:Events:Oritetanga Event:Presentations from conference:</vt:lpwstr>
  </property>
  <property fmtid="{D5CDD505-2E9C-101B-9397-08002B2CF9AE}" pid="13" name="Objective-Parent">
    <vt:lpwstr>Presentations from conference</vt:lpwstr>
  </property>
  <property fmtid="{D5CDD505-2E9C-101B-9397-08002B2CF9AE}" pid="14" name="Objective-State">
    <vt:lpwstr>Being Drafted</vt:lpwstr>
  </property>
  <property fmtid="{D5CDD505-2E9C-101B-9397-08002B2CF9AE}" pid="15" name="Objective-VersionId">
    <vt:lpwstr>vA3226368</vt:lpwstr>
  </property>
  <property fmtid="{D5CDD505-2E9C-101B-9397-08002B2CF9AE}" pid="16" name="Objective-Version">
    <vt:lpwstr>0.1</vt:lpwstr>
  </property>
  <property fmtid="{D5CDD505-2E9C-101B-9397-08002B2CF9AE}" pid="17" name="Objective-VersionNumber">
    <vt:r8>1</vt:r8>
  </property>
  <property fmtid="{D5CDD505-2E9C-101B-9397-08002B2CF9AE}" pid="18" name="Objective-VersionComment">
    <vt:lpwstr>First version</vt:lpwstr>
  </property>
  <property fmtid="{D5CDD505-2E9C-101B-9397-08002B2CF9AE}" pid="19" name="Objective-FileNumber">
    <vt:lpwstr/>
  </property>
  <property fmtid="{D5CDD505-2E9C-101B-9397-08002B2CF9AE}" pid="20" name="Objective-Classification">
    <vt:lpwstr>[Inherited - none]</vt:lpwstr>
  </property>
  <property fmtid="{D5CDD505-2E9C-101B-9397-08002B2CF9AE}" pid="21" name="Objective-Caveats">
    <vt:lpwstr/>
  </property>
  <property fmtid="{D5CDD505-2E9C-101B-9397-08002B2CF9AE}" pid="22" name="Objective-Fund Name">
    <vt:lpwstr/>
  </property>
  <property fmtid="{D5CDD505-2E9C-101B-9397-08002B2CF9AE}" pid="23" name="Objective-Sub Sector">
    <vt:lpwstr/>
  </property>
  <property fmtid="{D5CDD505-2E9C-101B-9397-08002B2CF9AE}" pid="24" name="Objective-Reference">
    <vt:lpwstr/>
  </property>
  <property fmtid="{D5CDD505-2E9C-101B-9397-08002B2CF9AE}" pid="25" name="Objective-Financial Year">
    <vt:lpwstr/>
  </property>
  <property fmtid="{D5CDD505-2E9C-101B-9397-08002B2CF9AE}" pid="26" name="Objective-EDUMIS Number">
    <vt:lpwstr/>
  </property>
  <property fmtid="{D5CDD505-2E9C-101B-9397-08002B2CF9AE}" pid="27" name="Objective-Action">
    <vt:lpwstr/>
  </property>
  <property fmtid="{D5CDD505-2E9C-101B-9397-08002B2CF9AE}" pid="28" name="Objective-Calendar Year">
    <vt:lpwstr/>
  </property>
  <property fmtid="{D5CDD505-2E9C-101B-9397-08002B2CF9AE}" pid="29" name="Objective-Date">
    <vt:lpwstr/>
  </property>
  <property fmtid="{D5CDD505-2E9C-101B-9397-08002B2CF9AE}" pid="30" name="Objective-Responsible">
    <vt:lpwstr/>
  </property>
  <property fmtid="{D5CDD505-2E9C-101B-9397-08002B2CF9AE}" pid="31" name="Objective-Comment">
    <vt:lpwstr/>
  </property>
  <property fmtid="{D5CDD505-2E9C-101B-9397-08002B2CF9AE}" pid="32" name="Objective-Reference [system]">
    <vt:lpwstr/>
  </property>
  <property fmtid="{D5CDD505-2E9C-101B-9397-08002B2CF9AE}" pid="33" name="Objective-Date [system]">
    <vt:lpwstr/>
  </property>
  <property fmtid="{D5CDD505-2E9C-101B-9397-08002B2CF9AE}" pid="34" name="Objective-Action [system]">
    <vt:lpwstr/>
  </property>
  <property fmtid="{D5CDD505-2E9C-101B-9397-08002B2CF9AE}" pid="35" name="Objective-Responsible [system]">
    <vt:lpwstr/>
  </property>
  <property fmtid="{D5CDD505-2E9C-101B-9397-08002B2CF9AE}" pid="36" name="Objective-Financial Year [system]">
    <vt:lpwstr/>
  </property>
  <property fmtid="{D5CDD505-2E9C-101B-9397-08002B2CF9AE}" pid="37" name="Objective-Calendar Year [system]">
    <vt:lpwstr/>
  </property>
  <property fmtid="{D5CDD505-2E9C-101B-9397-08002B2CF9AE}" pid="38" name="Objective-EDUMIS Number [system]">
    <vt:lpwstr/>
  </property>
  <property fmtid="{D5CDD505-2E9C-101B-9397-08002B2CF9AE}" pid="39" name="Objective-Sub Sector [system]">
    <vt:lpwstr/>
  </property>
  <property fmtid="{D5CDD505-2E9C-101B-9397-08002B2CF9AE}" pid="40" name="Objective-Fund Name [system]">
    <vt:lpwstr/>
  </property>
</Properties>
</file>