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58" r:id="rId3"/>
    <p:sldId id="273" r:id="rId4"/>
    <p:sldId id="259" r:id="rId5"/>
    <p:sldId id="281" r:id="rId6"/>
    <p:sldId id="260" r:id="rId7"/>
    <p:sldId id="275" r:id="rId8"/>
    <p:sldId id="276" r:id="rId9"/>
    <p:sldId id="283" r:id="rId10"/>
    <p:sldId id="277" r:id="rId11"/>
    <p:sldId id="263" r:id="rId12"/>
    <p:sldId id="264" r:id="rId13"/>
    <p:sldId id="282" r:id="rId14"/>
    <p:sldId id="265" r:id="rId15"/>
    <p:sldId id="270" r:id="rId16"/>
    <p:sldId id="278" r:id="rId17"/>
    <p:sldId id="279" r:id="rId18"/>
    <p:sldId id="280" r:id="rId19"/>
    <p:sldId id="271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tableStyles" Target="tableStyles.xml" Id="rId26" /><Relationship Type="http://schemas.openxmlformats.org/officeDocument/2006/relationships/slide" Target="slides/slide1.xml" Id="rId3" /><Relationship Type="http://schemas.openxmlformats.org/officeDocument/2006/relationships/notesMaster" Target="notesMasters/notesMaster1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theme" Target="theme/theme1.xml" Id="rId25" /><Relationship Type="http://schemas.openxmlformats.org/officeDocument/2006/relationships/slideMaster" Target="slideMasters/slideMaster1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viewProps" Target="viewProps.xml" Id="rId24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presProps" Target="presProps.xml" Id="rId23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handoutMaster" Target="handoutMasters/handoutMaster1.xml" Id="rId22" /><Relationship Type="http://schemas.openxmlformats.org/officeDocument/2006/relationships/customXml" Target="/customXML/item2.xml" Id="R3984f1a9a0b14add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EE54E-3993-448B-BB1E-48213465A2E6}" type="datetimeFigureOut">
              <a:rPr lang="en-NZ" smtClean="0"/>
              <a:t>5/08/2019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77615-E6C7-42DE-B30B-D9360C996F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2956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BC2A8-8557-4F18-AFC1-9445CD4BC452}" type="datetimeFigureOut">
              <a:rPr lang="en-NZ" smtClean="0"/>
              <a:t>5/08/2019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6478-435F-442B-B7AE-EC4F78FF79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848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Tēnā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koutou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My name’s Wendy Walker, I’m the Project Manager for Planning and Management of Information at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Wananga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Upoko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Maui, the Victoria University of Wellington.</a:t>
            </a:r>
            <a:endParaRPr lang="en-US" b="0" dirty="0">
              <a:effectLst/>
            </a:endParaRPr>
          </a:p>
          <a:p>
            <a:endParaRPr lang="en-US" dirty="0"/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pleasure to meet you all and get the chance to hear so many great speakers today.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share a little information about the Learning Analytics project I’ve been working on at the Kelburn Campus of Victoria University.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Tertiary institutions are always looking for ways they can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maximise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chance of success for their students.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students who leave their schools with degrees, the more prestigious the school’s reputation, the happier the shareholders.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nobody enrolls in third level study or devotes the time, energy, mental health, and money, without aiming to receive that enticing qualification at the end of it all.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my short time working on this project I’ve met a fantastic collective of people who are dedicated to working with these students to help them reach their goals. 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FDB4-F468-4695-A476-31121FB5D401}" type="slidenum">
              <a:rPr lang="en-NZ" smtClean="0">
                <a:solidFill>
                  <a:prstClr val="black"/>
                </a:solidFill>
              </a:rPr>
              <a:pPr/>
              <a:t>1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7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Tēnā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koutou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My name’s Wendy Walker, I’m the Project Manager for Planning and Management of Information at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Wananga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Upoko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Maui, the Victoria University of Wellington.</a:t>
            </a:r>
            <a:endParaRPr lang="en-US" b="0" dirty="0">
              <a:effectLst/>
            </a:endParaRPr>
          </a:p>
          <a:p>
            <a:endParaRPr lang="en-US" dirty="0"/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pleasure to meet you all and get the chance to hear so many great speakers today.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share a little information about the Learning Analytics project I’ve been working on at the Kelburn Campus of Victoria University.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Tertiary institutions are always looking for ways they can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maximise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chance of success for their students.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students who leave their schools with degrees, the more prestigious the school’s reputation, the happier the shareholders.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nobody enrolls in third level study or devotes the time, energy, mental health, and money, without aiming to receive that enticing qualification at the end of it all.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my short time working on this project I’ve met a fantastic collective of people who are dedicated to working with these students to help them reach their goals. 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FDB4-F468-4695-A476-31121FB5D401}" type="slidenum">
              <a:rPr lang="en-NZ" smtClean="0">
                <a:solidFill>
                  <a:prstClr val="black"/>
                </a:solidFill>
              </a:rPr>
              <a:pPr/>
              <a:t>3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2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Tēnā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koutou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My name’s Wendy Walker, I’m the Project Manager for Planning and Management of Information at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Wananga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Upoko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Maui, the Victoria University of Wellington.</a:t>
            </a:r>
            <a:endParaRPr lang="en-US" b="0" dirty="0">
              <a:effectLst/>
            </a:endParaRPr>
          </a:p>
          <a:p>
            <a:endParaRPr lang="en-US" dirty="0"/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pleasure to meet you all and get the chance to hear so many great speakers today.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share a little information about the Learning Analytics project I’ve been working on at the Kelburn Campus of Victoria University.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Tertiary institutions are always looking for ways they can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maximise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chance of success for their students.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students who leave their schools with degrees, the more prestigious the school’s reputation, the happier the shareholders.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nobody enrolls in third level study or devotes the time, energy, mental health, and money, without aiming to receive that enticing qualification at the end of it all.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my short time working on this project I’ve met a fantastic collective of people who are dedicated to working with these students to help them reach their goals. 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FDB4-F468-4695-A476-31121FB5D401}" type="slidenum">
              <a:rPr lang="en-NZ" smtClean="0">
                <a:solidFill>
                  <a:prstClr val="black"/>
                </a:solidFill>
              </a:rPr>
              <a:pPr/>
              <a:t>5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Tēnā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koutou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My name’s Wendy Walker, I’m the Project Manager for Planning and Management of Information at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Wananga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Upoko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Maui, the Victoria University of Wellington.</a:t>
            </a:r>
            <a:endParaRPr lang="en-US" b="0" dirty="0">
              <a:effectLst/>
            </a:endParaRPr>
          </a:p>
          <a:p>
            <a:endParaRPr lang="en-US" dirty="0"/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pleasure to meet you all and get the chance to hear so many great speakers today.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share a little information about the Learning Analytics project I’ve been working on at the Kelburn Campus of Victoria University.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Tertiary institutions are always looking for ways they can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maximise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chance of success for their students.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students who leave their schools with degrees, the more prestigious the school’s reputation, the happier the shareholders.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nobody enrolls in third level study or devotes the time, energy, mental health, and money, without aiming to receive that enticing qualification at the end of it all.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my short time working on this project I’ve met a fantastic collective of people who are dedicated to working with these students to help them reach their goals. 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FDB4-F468-4695-A476-31121FB5D401}" type="slidenum">
              <a:rPr lang="en-NZ" smtClean="0">
                <a:solidFill>
                  <a:prstClr val="black"/>
                </a:solidFill>
              </a:rPr>
              <a:pPr/>
              <a:t>10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1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Tēnā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koutou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My name’s Wendy Walker, I’m the Project Manager for Planning and Management of Information at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Wananga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Upoko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Maui, the Victoria University of Wellington.</a:t>
            </a:r>
            <a:endParaRPr lang="en-US" b="0" dirty="0">
              <a:effectLst/>
            </a:endParaRPr>
          </a:p>
          <a:p>
            <a:endParaRPr lang="en-US" dirty="0"/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pleasure to meet you all and get the chance to hear so many great speakers today.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share a little information about the Learning Analytics project I’ve been working on at the Kelburn Campus of Victoria University.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Tertiary institutions are always looking for ways they can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maximise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chance of success for their students.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students who leave their schools with degrees, the more prestigious the school’s reputation, the happier the shareholders.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nobody enrolls in third level study or devotes the time, energy, mental health, and money, without aiming to receive that enticing qualification at the end of it all.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my short time working on this project I’ve met a fantastic collective of people who are dedicated to working with these students to help them reach their goals. 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FDB4-F468-4695-A476-31121FB5D401}" type="slidenum">
              <a:rPr lang="en-NZ" smtClean="0">
                <a:solidFill>
                  <a:prstClr val="black"/>
                </a:solidFill>
              </a:rPr>
              <a:pPr/>
              <a:t>11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Tēnā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koutou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My name’s Wendy Walker, I’m the Project Manager for Planning and Management of Information at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Wananga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Upoko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Maui, the Victoria University of Wellington.</a:t>
            </a:r>
            <a:endParaRPr lang="en-US" b="0" dirty="0">
              <a:effectLst/>
            </a:endParaRPr>
          </a:p>
          <a:p>
            <a:endParaRPr lang="en-US" dirty="0"/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pleasure to meet you all and get the chance to hear so many great speakers today.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share a little information about the Learning Analytics project I’ve been working on at the Kelburn Campus of Victoria University.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Tertiary institutions are always looking for ways they can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maximise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chance of success for their students.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students who leave their schools with degrees, the more prestigious the school’s reputation, the happier the shareholders.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nobody enrolls in third level study or devotes the time, energy, mental health, and money, without aiming to receive that enticing qualification at the end of it all.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my short time working on this project I’ve met a fantastic collective of people who are dedicated to working with these students to help them reach their goals. 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FDB4-F468-4695-A476-31121FB5D401}" type="slidenum">
              <a:rPr lang="en-NZ" smtClean="0">
                <a:solidFill>
                  <a:prstClr val="black"/>
                </a:solidFill>
              </a:rPr>
              <a:pPr/>
              <a:t>13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3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Tēnā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koutou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My name’s Wendy Walker, I’m the Project Manager for Planning and Management of Information at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Wananga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Upoko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Maui, the Victoria University of Wellington.</a:t>
            </a:r>
            <a:endParaRPr lang="en-US" b="0" dirty="0">
              <a:effectLst/>
            </a:endParaRPr>
          </a:p>
          <a:p>
            <a:endParaRPr lang="en-US" dirty="0"/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pleasure to meet you all and get the chance to hear so many great speakers today.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share a little information about the Learning Analytics project I’ve been working on at the Kelburn Campus of Victoria University.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Tertiary institutions are always looking for ways they can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maximise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chance of success for their students.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students who leave their schools with degrees, the more prestigious the school’s reputation, the happier the shareholders.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nobody enrolls in third level study or devotes the time, energy, mental health, and money, without aiming to receive that enticing qualification at the end of it all.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my short time working on this project I’ve met a fantastic collective of people who are dedicated to working with these students to help them reach their goals. 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FDB4-F468-4695-A476-31121FB5D401}" type="slidenum">
              <a:rPr lang="en-NZ" smtClean="0">
                <a:solidFill>
                  <a:prstClr val="black"/>
                </a:solidFill>
              </a:rPr>
              <a:pPr/>
              <a:t>14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1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Tēnā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koutou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My name’s Wendy Walker, I’m the Project Manager for Planning and Management of Information at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Wananga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Upoko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Maui, the Victoria University of Wellington.</a:t>
            </a:r>
            <a:endParaRPr lang="en-US" b="0" dirty="0">
              <a:effectLst/>
            </a:endParaRPr>
          </a:p>
          <a:p>
            <a:endParaRPr lang="en-US" dirty="0"/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pleasure to meet you all and get the chance to hear so many great speakers today.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share a little information about the Learning Analytics project I’ve been working on at the Kelburn Campus of Victoria University.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Tertiary institutions are always looking for ways they can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maximise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chance of success for their students.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students who leave their schools with degrees, the more prestigious the school’s reputation, the happier the shareholders.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nobody enrolls in third level study or devotes the time, energy, mental health, and money, without aiming to receive that enticing qualification at the end of it all.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my short time working on this project I’ve met a fantastic collective of people who are dedicated to working with these students to help them reach their goals. 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FDB4-F468-4695-A476-31121FB5D401}" type="slidenum">
              <a:rPr lang="en-NZ" smtClean="0">
                <a:solidFill>
                  <a:prstClr val="black"/>
                </a:solidFill>
              </a:rPr>
              <a:pPr/>
              <a:t>18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0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7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1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6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AF53E4FA-4A01-844E-B9D0-934A967CB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3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8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3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3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8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9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F53E4FA-4A01-844E-B9D0-934A967CB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ED95122-A112-0844-98BC-D2A9AE74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6E88359-FE43-E444-BDCD-51BD7BD88C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4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65366" y="742938"/>
            <a:ext cx="3528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dirty="0"/>
          </a:p>
          <a:p>
            <a:pPr algn="ctr"/>
            <a:r>
              <a:rPr lang="en-NZ" sz="3600" b="1" dirty="0"/>
              <a:t>Data Analytics </a:t>
            </a:r>
          </a:p>
          <a:p>
            <a:pPr algn="ctr"/>
            <a:r>
              <a:rPr lang="en-NZ" sz="3600" b="1" dirty="0"/>
              <a:t>and the </a:t>
            </a:r>
          </a:p>
          <a:p>
            <a:pPr algn="ctr"/>
            <a:r>
              <a:rPr lang="en-NZ" sz="3600" b="1" dirty="0"/>
              <a:t>Risks around the Corner</a:t>
            </a:r>
          </a:p>
          <a:p>
            <a:pPr algn="ctr"/>
            <a:endParaRPr lang="en-NZ" dirty="0"/>
          </a:p>
          <a:p>
            <a:pPr algn="ctr"/>
            <a:endParaRPr lang="en-NZ" dirty="0"/>
          </a:p>
          <a:p>
            <a:pPr algn="ctr"/>
            <a:endParaRPr lang="en-NZ" dirty="0"/>
          </a:p>
          <a:p>
            <a:pPr algn="ctr"/>
            <a:endParaRPr lang="en-NZ" dirty="0"/>
          </a:p>
          <a:p>
            <a:pPr algn="ctr"/>
            <a:r>
              <a:rPr lang="en-NZ" dirty="0"/>
              <a:t>Wendy Walker</a:t>
            </a:r>
            <a:br>
              <a:rPr lang="en-NZ" dirty="0"/>
            </a:br>
            <a:r>
              <a:rPr lang="en-NZ" dirty="0"/>
              <a:t>Project Manager</a:t>
            </a:r>
          </a:p>
          <a:p>
            <a:pPr algn="ctr"/>
            <a:r>
              <a:rPr lang="en-NZ" dirty="0"/>
              <a:t>Data Analytics Ethics</a:t>
            </a:r>
            <a:br>
              <a:rPr lang="en-NZ" dirty="0"/>
            </a:br>
            <a:r>
              <a:rPr lang="en-NZ" dirty="0"/>
              <a:t>Victoria University of Wellington</a:t>
            </a:r>
          </a:p>
          <a:p>
            <a:pPr algn="ctr"/>
            <a:endParaRPr lang="en-NZ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7" y="714991"/>
            <a:ext cx="6712246" cy="510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D62D18-2E72-4A5B-9AAF-B0F6BF6CE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9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681" y="476518"/>
            <a:ext cx="7881870" cy="60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9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3" y="519336"/>
            <a:ext cx="8487178" cy="52159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4778" y="5490582"/>
            <a:ext cx="10972800" cy="1143000"/>
          </a:xfrm>
        </p:spPr>
        <p:txBody>
          <a:bodyPr/>
          <a:lstStyle/>
          <a:p>
            <a:r>
              <a:rPr lang="en-NZ" i="1" dirty="0" smtClean="0"/>
              <a:t>Make it real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278011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83" y="149276"/>
            <a:ext cx="9955369" cy="657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7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27" y="373488"/>
            <a:ext cx="8680360" cy="5460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06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35" y="921108"/>
            <a:ext cx="74485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49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774" y="862885"/>
            <a:ext cx="7418231" cy="51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9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468" y="424657"/>
            <a:ext cx="10380768" cy="527711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NZ" sz="4300" b="1" dirty="0"/>
          </a:p>
          <a:p>
            <a:pPr marL="0" indent="0" algn="ctr">
              <a:buNone/>
            </a:pPr>
            <a:r>
              <a:rPr lang="en-NZ" sz="3900" b="1" i="1" dirty="0"/>
              <a:t>“Its good practice to review what information is being collected, to confirm the information is necessary and connected to the functions of the organisation.</a:t>
            </a:r>
          </a:p>
          <a:p>
            <a:pPr marL="0" indent="0" algn="ctr">
              <a:buNone/>
            </a:pPr>
            <a:endParaRPr lang="en-NZ" sz="3900" b="1" i="1" dirty="0"/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NZ" sz="3900" b="1" i="1" dirty="0"/>
              <a:t>Is the information necessary 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NZ" sz="3900" b="1" i="1" dirty="0"/>
              <a:t>or just nice to have?”</a:t>
            </a:r>
          </a:p>
          <a:p>
            <a:pPr marL="0" indent="0" algn="r">
              <a:buNone/>
            </a:pPr>
            <a:r>
              <a:rPr lang="en-NZ" sz="1500" dirty="0"/>
              <a:t>Office of the Privacy Commissioner</a:t>
            </a:r>
          </a:p>
        </p:txBody>
      </p:sp>
    </p:spTree>
    <p:extLst>
      <p:ext uri="{BB962C8B-B14F-4D97-AF65-F5344CB8AC3E}">
        <p14:creationId xmlns:p14="http://schemas.microsoft.com/office/powerpoint/2010/main" val="97472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4" y="647164"/>
            <a:ext cx="10586433" cy="5186966"/>
          </a:xfrm>
        </p:spPr>
        <p:txBody>
          <a:bodyPr/>
          <a:lstStyle/>
          <a:p>
            <a:pPr marL="0" indent="0" algn="ctr">
              <a:buNone/>
            </a:pPr>
            <a:endParaRPr lang="en-NZ" sz="4800" b="1" i="1" dirty="0"/>
          </a:p>
          <a:p>
            <a:pPr marL="0" indent="0" algn="ctr">
              <a:buNone/>
            </a:pPr>
            <a:r>
              <a:rPr lang="en-NZ" sz="4800" b="1" i="1" dirty="0"/>
              <a:t>“Deploying a new system can be expensive; training people to use it and cultivating buy-in take time, as do questions of privacy and ethics”</a:t>
            </a:r>
          </a:p>
          <a:p>
            <a:pPr marL="0" indent="0" algn="ctr">
              <a:buNone/>
            </a:pPr>
            <a:endParaRPr lang="en-NZ" sz="4800" dirty="0"/>
          </a:p>
          <a:p>
            <a:pPr marL="0" indent="0" algn="r">
              <a:buNone/>
            </a:pPr>
            <a:r>
              <a:rPr lang="en-NZ" sz="1400" dirty="0"/>
              <a:t>The Truth About Student Success (2019) (The Chronicle of Higher Education)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0447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551858"/>
            <a:ext cx="9118242" cy="547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555" y="656823"/>
            <a:ext cx="9337183" cy="546934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NZ" sz="4000" b="1" i="1" dirty="0"/>
          </a:p>
          <a:p>
            <a:pPr marL="0" indent="0" algn="ctr">
              <a:buNone/>
            </a:pPr>
            <a:endParaRPr lang="en-NZ" sz="4000" b="1" i="1" dirty="0"/>
          </a:p>
          <a:p>
            <a:pPr marL="0" indent="0" algn="ctr">
              <a:buNone/>
            </a:pPr>
            <a:r>
              <a:rPr lang="en-NZ" sz="5800" b="1" i="1" dirty="0"/>
              <a:t>“Learning Analytics is the measurement, </a:t>
            </a:r>
          </a:p>
          <a:p>
            <a:pPr marL="0" indent="0" algn="ctr">
              <a:buNone/>
            </a:pPr>
            <a:r>
              <a:rPr lang="en-NZ" sz="5800" b="1" i="1" dirty="0"/>
              <a:t>collection, analysis and reporting of data </a:t>
            </a:r>
          </a:p>
          <a:p>
            <a:pPr marL="0" indent="0" algn="ctr">
              <a:buNone/>
            </a:pPr>
            <a:r>
              <a:rPr lang="en-NZ" sz="5800" b="1" i="1" dirty="0"/>
              <a:t>about learners and their contexts, </a:t>
            </a:r>
          </a:p>
          <a:p>
            <a:pPr marL="0" indent="0" algn="ctr">
              <a:buNone/>
            </a:pPr>
            <a:r>
              <a:rPr lang="en-NZ" sz="5800" b="1" i="1" dirty="0"/>
              <a:t>for the purposes of understanding </a:t>
            </a:r>
          </a:p>
          <a:p>
            <a:pPr marL="0" indent="0" algn="ctr">
              <a:buNone/>
            </a:pPr>
            <a:r>
              <a:rPr lang="en-NZ" sz="5800" b="1" i="1" dirty="0"/>
              <a:t>and optimising learning and </a:t>
            </a:r>
          </a:p>
          <a:p>
            <a:pPr marL="0" indent="0" algn="ctr">
              <a:buNone/>
            </a:pPr>
            <a:r>
              <a:rPr lang="en-NZ" sz="5800" b="1" i="1" dirty="0"/>
              <a:t>the environments in which it occurs”</a:t>
            </a:r>
          </a:p>
          <a:p>
            <a:pPr marL="0" indent="0" algn="ctr">
              <a:buNone/>
            </a:pPr>
            <a:endParaRPr lang="en-NZ" sz="4000" b="1" i="1" dirty="0"/>
          </a:p>
          <a:p>
            <a:pPr marL="0" indent="0" algn="ctr">
              <a:buNone/>
            </a:pPr>
            <a:endParaRPr lang="en-NZ" sz="4000" dirty="0"/>
          </a:p>
          <a:p>
            <a:pPr marL="0" indent="0" algn="r">
              <a:buNone/>
            </a:pPr>
            <a:endParaRPr lang="en-NZ" sz="1500" i="1" dirty="0"/>
          </a:p>
          <a:p>
            <a:pPr marL="0" indent="0" algn="r">
              <a:buNone/>
            </a:pPr>
            <a:endParaRPr lang="en-NZ" sz="1500" i="1" dirty="0"/>
          </a:p>
          <a:p>
            <a:pPr marL="0" indent="0" algn="r">
              <a:buNone/>
            </a:pPr>
            <a:r>
              <a:rPr lang="en-NZ" sz="2600" i="1" dirty="0"/>
              <a:t>Siemens and </a:t>
            </a:r>
            <a:r>
              <a:rPr lang="en-NZ" sz="2600" i="1" dirty="0" err="1"/>
              <a:t>Gaŝeviċ</a:t>
            </a:r>
            <a:r>
              <a:rPr lang="en-NZ" sz="2600" i="1" dirty="0"/>
              <a:t>, 2012</a:t>
            </a:r>
            <a:endParaRPr lang="en-NZ" sz="2600" dirty="0"/>
          </a:p>
          <a:p>
            <a:pPr algn="r"/>
            <a:endParaRPr lang="en-NZ" sz="1500" dirty="0"/>
          </a:p>
        </p:txBody>
      </p:sp>
    </p:spTree>
    <p:extLst>
      <p:ext uri="{BB962C8B-B14F-4D97-AF65-F5344CB8AC3E}">
        <p14:creationId xmlns:p14="http://schemas.microsoft.com/office/powerpoint/2010/main" val="393146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34" y="427364"/>
            <a:ext cx="6477805" cy="536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338" y="2292440"/>
            <a:ext cx="37219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  <a:p>
            <a:r>
              <a:rPr lang="en-NZ" sz="4000" b="1" i="1" dirty="0"/>
              <a:t>“No one achieves anything alone”</a:t>
            </a:r>
          </a:p>
          <a:p>
            <a:endParaRPr lang="en-NZ" b="1" i="1" dirty="0"/>
          </a:p>
          <a:p>
            <a:endParaRPr lang="en-NZ" b="1" i="1" dirty="0"/>
          </a:p>
          <a:p>
            <a:pPr marL="342900" indent="-342900">
              <a:buFontTx/>
              <a:buChar char="-"/>
            </a:pPr>
            <a:r>
              <a:rPr lang="en-NZ" sz="2000" b="1" dirty="0"/>
              <a:t>Lesley </a:t>
            </a:r>
            <a:r>
              <a:rPr lang="en-NZ" sz="2000" b="1" dirty="0" err="1"/>
              <a:t>Knope</a:t>
            </a:r>
            <a:endParaRPr lang="en-NZ" sz="2000" b="1" dirty="0"/>
          </a:p>
          <a:p>
            <a:pPr marL="342900" indent="-342900">
              <a:buFontTx/>
              <a:buChar char="-"/>
            </a:pPr>
            <a:endParaRPr lang="en-NZ" sz="2000" b="1" i="1" dirty="0"/>
          </a:p>
        </p:txBody>
      </p:sp>
    </p:spTree>
    <p:extLst>
      <p:ext uri="{BB962C8B-B14F-4D97-AF65-F5344CB8AC3E}">
        <p14:creationId xmlns:p14="http://schemas.microsoft.com/office/powerpoint/2010/main" val="228500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82" y="114097"/>
            <a:ext cx="9903855" cy="654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4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403" y="373487"/>
            <a:ext cx="94530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  <a:p>
            <a:pPr algn="ctr"/>
            <a:endParaRPr lang="en-NZ" sz="4800" b="1" dirty="0"/>
          </a:p>
          <a:p>
            <a:pPr algn="ctr"/>
            <a:endParaRPr lang="en-NZ" sz="3200" b="1" dirty="0"/>
          </a:p>
          <a:p>
            <a:pPr algn="ctr"/>
            <a:r>
              <a:rPr lang="en-NZ" sz="3600" b="1" i="1" dirty="0"/>
              <a:t>“Research has proven that nudging is </a:t>
            </a:r>
          </a:p>
          <a:p>
            <a:pPr algn="ctr"/>
            <a:r>
              <a:rPr lang="en-NZ" sz="3600" b="1" i="1" dirty="0"/>
              <a:t>effective in steering individuals toward better decisions through choice architecture”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algn="r"/>
            <a:r>
              <a:rPr lang="en-NZ" sz="1600" i="1" dirty="0"/>
              <a:t>National Bureau of Economic Research (Denmark, December 2013)</a:t>
            </a:r>
          </a:p>
          <a:p>
            <a:pPr algn="r"/>
            <a:r>
              <a:rPr lang="en-NZ" sz="1600" i="1" dirty="0"/>
              <a:t>Oxford Academic, The Quarterly Journal of Economics (May 2014)</a:t>
            </a:r>
          </a:p>
          <a:p>
            <a:pPr marL="285750" indent="-285750">
              <a:buFontTx/>
              <a:buChar char="-"/>
            </a:pPr>
            <a:endParaRPr lang="en-NZ" sz="1400" i="1" dirty="0"/>
          </a:p>
        </p:txBody>
      </p:sp>
    </p:spTree>
    <p:extLst>
      <p:ext uri="{BB962C8B-B14F-4D97-AF65-F5344CB8AC3E}">
        <p14:creationId xmlns:p14="http://schemas.microsoft.com/office/powerpoint/2010/main" val="249983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994" y="1020652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NZ" b="1" dirty="0"/>
          </a:p>
          <a:p>
            <a:pPr marL="0" indent="0" algn="ctr">
              <a:buNone/>
            </a:pPr>
            <a:endParaRPr lang="en-NZ" b="1" dirty="0"/>
          </a:p>
          <a:p>
            <a:pPr marL="0" indent="0" algn="ctr">
              <a:buNone/>
            </a:pPr>
            <a:r>
              <a:rPr lang="en-NZ" sz="3500" b="1" i="1" dirty="0"/>
              <a:t>“All data is potentially </a:t>
            </a:r>
            <a:r>
              <a:rPr lang="en-NZ" sz="3500" b="1" i="1" dirty="0" err="1"/>
              <a:t>taonga</a:t>
            </a:r>
            <a:r>
              <a:rPr lang="en-NZ" sz="3500" b="1" i="1" dirty="0"/>
              <a:t> in relation to </a:t>
            </a:r>
          </a:p>
          <a:p>
            <a:pPr marL="0" indent="0" algn="ctr">
              <a:buNone/>
            </a:pPr>
            <a:r>
              <a:rPr lang="en-NZ" sz="3500" b="1" i="1" dirty="0"/>
              <a:t>its utility, through technology or </a:t>
            </a:r>
          </a:p>
          <a:p>
            <a:pPr marL="0" indent="0" algn="ctr">
              <a:buNone/>
            </a:pPr>
            <a:r>
              <a:rPr lang="en-NZ" sz="3500" b="1" i="1" dirty="0"/>
              <a:t>usefulness to the collective”</a:t>
            </a:r>
          </a:p>
          <a:p>
            <a:pPr marL="0" indent="0" algn="ctr">
              <a:buNone/>
            </a:pPr>
            <a:endParaRPr lang="en-NZ" sz="4800" dirty="0"/>
          </a:p>
          <a:p>
            <a:pPr marL="0" indent="0">
              <a:buNone/>
            </a:pPr>
            <a:r>
              <a:rPr lang="en-NZ" dirty="0"/>
              <a:t> </a:t>
            </a:r>
          </a:p>
          <a:p>
            <a:pPr marL="0" indent="0" algn="r">
              <a:buNone/>
            </a:pPr>
            <a:r>
              <a:rPr lang="en-NZ" sz="1600" i="1" dirty="0"/>
              <a:t>Dr Will Edwards, </a:t>
            </a:r>
            <a:r>
              <a:rPr lang="en-NZ" sz="1600" i="1" dirty="0" err="1"/>
              <a:t>Ngaruahine</a:t>
            </a:r>
            <a:r>
              <a:rPr lang="en-NZ" sz="1600" i="1" dirty="0"/>
              <a:t> &amp; Data Iwi Leaders Group.</a:t>
            </a:r>
          </a:p>
          <a:p>
            <a:pPr algn="r"/>
            <a:endParaRPr lang="en-NZ" sz="1400" i="1" dirty="0"/>
          </a:p>
        </p:txBody>
      </p:sp>
    </p:spTree>
    <p:extLst>
      <p:ext uri="{BB962C8B-B14F-4D97-AF65-F5344CB8AC3E}">
        <p14:creationId xmlns:p14="http://schemas.microsoft.com/office/powerpoint/2010/main" val="320939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48" y="775953"/>
            <a:ext cx="10556383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NZ" b="1" dirty="0"/>
          </a:p>
          <a:p>
            <a:pPr marL="0" indent="0" algn="ctr">
              <a:buNone/>
            </a:pPr>
            <a:endParaRPr lang="en-NZ" b="1" dirty="0"/>
          </a:p>
          <a:p>
            <a:pPr marL="0" indent="0" algn="ctr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14800" b="1" i="1" dirty="0"/>
              <a:t>“The most commonly expressed concerns </a:t>
            </a:r>
            <a:endParaRPr lang="en-NZ" sz="14800" i="1" dirty="0"/>
          </a:p>
          <a:p>
            <a:pPr marL="0" indent="0" algn="ctr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14800" b="1" i="1" dirty="0"/>
              <a:t>were with students’ right to privacy and confidentiality, and their ability to give </a:t>
            </a:r>
          </a:p>
          <a:p>
            <a:pPr marL="0" indent="0" algn="ctr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14800" b="1" i="1" dirty="0"/>
              <a:t>informed consent”</a:t>
            </a:r>
            <a:endParaRPr lang="en-NZ" sz="14800" i="1" dirty="0"/>
          </a:p>
          <a:p>
            <a:pPr marL="0" indent="0">
              <a:buNone/>
            </a:pPr>
            <a:endParaRPr lang="en-NZ" dirty="0"/>
          </a:p>
          <a:p>
            <a:pPr marL="0" indent="0" algn="r">
              <a:buNone/>
            </a:pPr>
            <a:r>
              <a:rPr lang="en-NZ" sz="6400" dirty="0" err="1"/>
              <a:t>Ako</a:t>
            </a:r>
            <a:r>
              <a:rPr lang="en-NZ" sz="6400" dirty="0"/>
              <a:t> </a:t>
            </a:r>
            <a:r>
              <a:rPr lang="en-NZ" sz="6400" dirty="0" err="1"/>
              <a:t>Aotearoa</a:t>
            </a:r>
            <a:r>
              <a:rPr lang="en-NZ" sz="6400" dirty="0"/>
              <a:t> (2017</a:t>
            </a:r>
            <a:r>
              <a:rPr lang="en-NZ" sz="1400" dirty="0"/>
              <a:t>)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1252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“The </a:t>
            </a:r>
            <a:r>
              <a:rPr lang="en-US" i="1" dirty="0"/>
              <a:t>New Sliding Scale of </a:t>
            </a:r>
            <a:r>
              <a:rPr lang="en-US" i="1" dirty="0" smtClean="0"/>
              <a:t>Ethics”</a:t>
            </a:r>
            <a:endParaRPr lang="en-NZ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367" y="1417638"/>
            <a:ext cx="8523265" cy="47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9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814590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NZ" sz="3900" b="1" i="1" dirty="0"/>
              <a:t>Agencies should be open when collecting information. </a:t>
            </a:r>
            <a:endParaRPr lang="en-NZ" sz="39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NZ" sz="3900" b="1" i="1" dirty="0"/>
              <a:t>They need to make sure that the person will not be surprised about how that information is used later on, </a:t>
            </a:r>
            <a:endParaRPr lang="en-NZ" sz="39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NZ" sz="3900" b="1" i="1" dirty="0"/>
              <a:t>or who it will be given to.</a:t>
            </a:r>
          </a:p>
          <a:p>
            <a:pPr marL="0" indent="0" algn="r">
              <a:buNone/>
            </a:pPr>
            <a:endParaRPr lang="en-NZ" sz="1400" i="1" dirty="0"/>
          </a:p>
          <a:p>
            <a:pPr marL="0" indent="0" algn="r">
              <a:buNone/>
            </a:pPr>
            <a:endParaRPr lang="en-NZ" sz="1400" i="1" dirty="0"/>
          </a:p>
          <a:p>
            <a:pPr marL="0" indent="0" algn="r">
              <a:buNone/>
            </a:pPr>
            <a:endParaRPr lang="en-NZ" sz="1400" i="1" dirty="0"/>
          </a:p>
          <a:p>
            <a:pPr marL="0" indent="0" algn="r">
              <a:buNone/>
            </a:pPr>
            <a:endParaRPr lang="en-NZ" sz="1400" i="1" dirty="0"/>
          </a:p>
          <a:p>
            <a:pPr marL="0" indent="0" algn="r">
              <a:buNone/>
            </a:pPr>
            <a:r>
              <a:rPr lang="en-NZ" sz="1400" i="1" dirty="0"/>
              <a:t>The Privacy Commissioner</a:t>
            </a:r>
            <a:endParaRPr lang="en-NZ" sz="1400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98158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DC4691BF00A443899034738234036697" version="1.0.0">
  <systemFields>
    <field name="Objective-Id">
      <value order="0">A1457376</value>
    </field>
    <field name="Objective-Title">
      <value order="0">7 Oritetanga Conference Panel - Wendy Walker for Leon Bakker</value>
    </field>
    <field name="Objective-Description">
      <value order="0"/>
    </field>
    <field name="Objective-CreationStamp">
      <value order="0">2019-08-06T21:08:16Z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2019-08-12T21:59:45Z</value>
    </field>
    <field name="Objective-Owner">
      <value order="0">Lisa Eames</value>
    </field>
    <field name="Objective-Path">
      <value order="0">Objective Global Folder:TEC Global Folder:Career Development:Deliveries:Products and Services:Products and Events:Events:Oritetanga Event:Presentations from conference</value>
    </field>
    <field name="Objective-Parent">
      <value order="0">Presentations from conference</value>
    </field>
    <field name="Objective-State">
      <value order="0">Being Drafted</value>
    </field>
    <field name="Objective-VersionId">
      <value order="0">vA3226357</value>
    </field>
    <field name="Objective-Version">
      <value order="0">0.1</value>
    </field>
    <field name="Objective-VersionNumber">
      <value order="0">1</value>
    </field>
    <field name="Objective-VersionComment">
      <value order="0"/>
    </field>
    <field name="Objective-FileNumber">
      <value order="0">qA124798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6">
      <field name="Objective-Fund Name">
        <value order="0"/>
      </field>
      <field name="Objective-Sub Sector">
        <value order="0"/>
      </field>
      <field name="Objective-Reference">
        <value order="0"/>
      </field>
      <field name="Objective-Financial Year">
        <value order="0"/>
      </field>
      <field name="Objective-EDUMIS Number">
        <value order="0"/>
      </field>
      <field name="Objective-Action">
        <value order="0"/>
      </field>
      <field name="Objective-Calendar Year">
        <value order="0"/>
      </field>
      <field name="Objective-Date">
        <value order="0"/>
      </field>
      <field name="Objective-Responsible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DC4691BF00A4438990347382340366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742</Words>
  <Application>Microsoft Office PowerPoint</Application>
  <PresentationFormat>Widescreen</PresentationFormat>
  <Paragraphs>154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New Sliding Scale of Ethics”</vt:lpstr>
      <vt:lpstr>PowerPoint Presentation</vt:lpstr>
      <vt:lpstr>PowerPoint Presentation</vt:lpstr>
      <vt:lpstr>Make it real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Zealand Defence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vonblink@gmail.com</dc:creator>
  <cp:lastModifiedBy>Lisa Eames</cp:lastModifiedBy>
  <cp:revision>31</cp:revision>
  <cp:lastPrinted>2019-08-04T02:43:04Z</cp:lastPrinted>
  <dcterms:created xsi:type="dcterms:W3CDTF">2019-07-19T03:26:11Z</dcterms:created>
  <dcterms:modified xsi:type="dcterms:W3CDTF">2019-08-04T22:02:36Z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A1457376</vt:lpwstr>
  </property>
  <property fmtid="{D5CDD505-2E9C-101B-9397-08002B2CF9AE}" pid="4" name="Objective-Title">
    <vt:lpwstr>7 Oritetanga Conference Panel - Wendy Walker for Leon Bakker</vt:lpwstr>
  </property>
  <property fmtid="{D5CDD505-2E9C-101B-9397-08002B2CF9AE}" pid="5" name="Objective-Description">
    <vt:lpwstr/>
  </property>
  <property fmtid="{D5CDD505-2E9C-101B-9397-08002B2CF9AE}" pid="6" name="Objective-CreationStamp">
    <vt:filetime>2019-08-06T21:08:16Z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2019-08-12T21:59:45Z</vt:filetime>
  </property>
  <property fmtid="{D5CDD505-2E9C-101B-9397-08002B2CF9AE}" pid="11" name="Objective-Owner">
    <vt:lpwstr>Lisa Eames</vt:lpwstr>
  </property>
  <property fmtid="{D5CDD505-2E9C-101B-9397-08002B2CF9AE}" pid="12" name="Objective-Path">
    <vt:lpwstr>Objective Global Folder:TEC Global Folder:Career Development:Deliveries:Products and Services:Products and Events:Events:Oritetanga Event:Presentations from conference</vt:lpwstr>
  </property>
  <property fmtid="{D5CDD505-2E9C-101B-9397-08002B2CF9AE}" pid="13" name="Objective-Parent">
    <vt:lpwstr>Presentations from conference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vA3226357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/>
  </property>
  <property fmtid="{D5CDD505-2E9C-101B-9397-08002B2CF9AE}" pid="19" name="Objective-FileNumber">
    <vt:lpwstr>qA124798</vt:lpwstr>
  </property>
  <property fmtid="{D5CDD505-2E9C-101B-9397-08002B2CF9AE}" pid="20" name="Objective-Classification">
    <vt:lpwstr/>
  </property>
  <property fmtid="{D5CDD505-2E9C-101B-9397-08002B2CF9AE}" pid="21" name="Objective-Caveats">
    <vt:lpwstr/>
  </property>
  <property fmtid="{D5CDD505-2E9C-101B-9397-08002B2CF9AE}" pid="22" name="Objective-Fund Name">
    <vt:lpwstr/>
  </property>
  <property fmtid="{D5CDD505-2E9C-101B-9397-08002B2CF9AE}" pid="23" name="Objective-Sub Sector">
    <vt:lpwstr/>
  </property>
  <property fmtid="{D5CDD505-2E9C-101B-9397-08002B2CF9AE}" pid="24" name="Objective-Reference">
    <vt:lpwstr/>
  </property>
  <property fmtid="{D5CDD505-2E9C-101B-9397-08002B2CF9AE}" pid="25" name="Objective-Financial Year">
    <vt:lpwstr/>
  </property>
  <property fmtid="{D5CDD505-2E9C-101B-9397-08002B2CF9AE}" pid="26" name="Objective-EDUMIS Number">
    <vt:lpwstr/>
  </property>
  <property fmtid="{D5CDD505-2E9C-101B-9397-08002B2CF9AE}" pid="27" name="Objective-Action">
    <vt:lpwstr/>
  </property>
  <property fmtid="{D5CDD505-2E9C-101B-9397-08002B2CF9AE}" pid="28" name="Objective-Calendar Year">
    <vt:lpwstr/>
  </property>
  <property fmtid="{D5CDD505-2E9C-101B-9397-08002B2CF9AE}" pid="29" name="Objective-Date">
    <vt:lpwstr/>
  </property>
  <property fmtid="{D5CDD505-2E9C-101B-9397-08002B2CF9AE}" pid="30" name="Objective-Responsible">
    <vt:lpwstr/>
  </property>
  <property fmtid="{D5CDD505-2E9C-101B-9397-08002B2CF9AE}" pid="31" name="Objective-Comment">
    <vt:lpwstr/>
  </property>
  <property fmtid="{D5CDD505-2E9C-101B-9397-08002B2CF9AE}" pid="32" name="Objective-Reference [system]">
    <vt:lpwstr/>
  </property>
  <property fmtid="{D5CDD505-2E9C-101B-9397-08002B2CF9AE}" pid="33" name="Objective-Date [system]">
    <vt:lpwstr/>
  </property>
  <property fmtid="{D5CDD505-2E9C-101B-9397-08002B2CF9AE}" pid="34" name="Objective-Action [system]">
    <vt:lpwstr/>
  </property>
  <property fmtid="{D5CDD505-2E9C-101B-9397-08002B2CF9AE}" pid="35" name="Objective-Responsible [system]">
    <vt:lpwstr/>
  </property>
  <property fmtid="{D5CDD505-2E9C-101B-9397-08002B2CF9AE}" pid="36" name="Objective-Financial Year [system]">
    <vt:lpwstr/>
  </property>
  <property fmtid="{D5CDD505-2E9C-101B-9397-08002B2CF9AE}" pid="37" name="Objective-Calendar Year [system]">
    <vt:lpwstr/>
  </property>
  <property fmtid="{D5CDD505-2E9C-101B-9397-08002B2CF9AE}" pid="38" name="Objective-EDUMIS Number [system]">
    <vt:lpwstr/>
  </property>
  <property fmtid="{D5CDD505-2E9C-101B-9397-08002B2CF9AE}" pid="39" name="Objective-Sub Sector [system]">
    <vt:lpwstr/>
  </property>
  <property fmtid="{D5CDD505-2E9C-101B-9397-08002B2CF9AE}" pid="40" name="Objective-Fund Name [system]">
    <vt:lpwstr/>
  </property>
</Properties>
</file>