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filterPrivacy="1" defaultThemeVersion="166925"/>
  <xr:revisionPtr revIDLastSave="0" documentId="8_{285474D9-CC05-4F0E-BB88-BD8E7C624D97}" xr6:coauthVersionLast="47" xr6:coauthVersionMax="47" xr10:uidLastSave="{00000000-0000-0000-0000-000000000000}"/>
  <bookViews>
    <workbookView xWindow="-98" yWindow="-98" windowWidth="19396" windowHeight="11475" tabRatio="712" xr2:uid="{732128BA-AD26-47C1-A68C-7D35E16C2897}"/>
  </bookViews>
  <sheets>
    <sheet name="Instructions " sheetId="13" r:id="rId1"/>
    <sheet name="DQ7-10" sheetId="2" r:id="rId2"/>
    <sheet name="DQ3-7" sheetId="3" r:id="rId3"/>
    <sheet name="Mapping" sheetId="20" state="hidden" r:id="rId4"/>
    <sheet name="DQ3-7 Rates for Combined MoPs" sheetId="19" r:id="rId5"/>
    <sheet name="DQ1-2" sheetId="8" r:id="rId6"/>
    <sheet name="ACE" sheetId="22" r:id="rId7"/>
    <sheet name="ELT" sheetId="16" r:id="rId8"/>
    <sheet name="LN" sheetId="12" r:id="rId9"/>
    <sheet name="Gateway" sheetId="6" r:id="rId10"/>
    <sheet name="YG" sheetId="9" r:id="rId11"/>
    <sheet name="MPTT" sheetId="14" r:id="rId12"/>
    <sheet name="Equity" sheetId="10" r:id="rId13"/>
    <sheet name="Trades Academy" sheetId="18" r:id="rId14"/>
  </sheets>
  <definedNames>
    <definedName name="_xlnm.Print_Area" localSheetId="2">'DQ3-7'!$1:$30</definedName>
    <definedName name="_xlnm.Print_Area" localSheetId="1">'DQ7-10'!$1:$24</definedName>
    <definedName name="_xlnm.Print_Area" localSheetId="9">Gateway!$1:$154</definedName>
    <definedName name="_xlnm.Print_Area" localSheetId="13">'Trades Academy'!$A$1:$B$5,'Trades Academy'!$E$1:$F$5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3" i="20" l="1" a="1"/>
  <c r="D3" i="20" s="1"/>
  <c r="D4" i="20" a="1"/>
  <c r="D4" i="20" s="1"/>
  <c r="D5" i="20" a="1"/>
  <c r="D5" i="20" s="1"/>
  <c r="D6" i="20" a="1"/>
  <c r="D6" i="20" s="1"/>
  <c r="D7" i="20" a="1"/>
  <c r="D7" i="20" s="1"/>
  <c r="C14" i="19" s="1" a="1"/>
  <c r="C14" i="19" s="1"/>
  <c r="D8" i="20" a="1"/>
  <c r="D8" i="20" s="1"/>
  <c r="D9" i="20" a="1"/>
  <c r="D9" i="20" s="1"/>
  <c r="D10" i="20" a="1"/>
  <c r="D10" i="20" s="1"/>
  <c r="D11" i="20" a="1"/>
  <c r="D11" i="20" s="1"/>
  <c r="D12" i="20" a="1"/>
  <c r="D12" i="20" s="1"/>
  <c r="D13" i="20" a="1"/>
  <c r="D13" i="20" s="1"/>
  <c r="D14" i="20" a="1"/>
  <c r="D14" i="20" s="1"/>
  <c r="D15" i="20" a="1"/>
  <c r="D15" i="20" s="1"/>
  <c r="D16" i="20" a="1"/>
  <c r="D16" i="20" s="1"/>
  <c r="D17" i="20" a="1"/>
  <c r="D17" i="20" s="1"/>
  <c r="D18" i="20" a="1"/>
  <c r="D18" i="20" s="1"/>
  <c r="D19" i="20" a="1"/>
  <c r="D19" i="20" s="1"/>
  <c r="D20" i="20" a="1"/>
  <c r="D20" i="20" s="1"/>
  <c r="D21" i="20" a="1"/>
  <c r="D21" i="20" s="1"/>
  <c r="D22" i="20" a="1"/>
  <c r="D22" i="20" s="1"/>
  <c r="D23" i="20" a="1"/>
  <c r="D23" i="20" s="1"/>
  <c r="D24" i="20" a="1"/>
  <c r="D24" i="20" s="1"/>
  <c r="D25" i="20" a="1"/>
  <c r="D25" i="20" s="1"/>
  <c r="D26" i="20" a="1"/>
  <c r="D26" i="20" s="1"/>
  <c r="D27" i="20" a="1"/>
  <c r="D27" i="20" s="1"/>
  <c r="D28" i="20" a="1"/>
  <c r="D28" i="20" s="1"/>
  <c r="D29" i="20" a="1"/>
  <c r="D29" i="20" s="1"/>
  <c r="D30" i="20" a="1"/>
  <c r="D30" i="20" s="1"/>
  <c r="D31" i="20" a="1"/>
  <c r="D31" i="20" s="1"/>
  <c r="D32" i="20" a="1"/>
  <c r="D32" i="20" s="1"/>
  <c r="D33" i="20" a="1"/>
  <c r="D33" i="20" s="1"/>
  <c r="D34" i="20" a="1"/>
  <c r="D34" i="20" s="1"/>
  <c r="D35" i="20" a="1"/>
  <c r="D35" i="20" s="1"/>
  <c r="D36" i="20" a="1"/>
  <c r="D36" i="20" s="1"/>
  <c r="D37" i="20" a="1"/>
  <c r="D37" i="20" s="1"/>
  <c r="D38" i="20" a="1"/>
  <c r="D38" i="20" s="1"/>
  <c r="D39" i="20" a="1"/>
  <c r="D39" i="20" s="1"/>
  <c r="D40" i="20" a="1"/>
  <c r="D40" i="20" s="1"/>
  <c r="D41" i="20" a="1"/>
  <c r="D41" i="20" s="1"/>
  <c r="D42" i="20" a="1"/>
  <c r="D42" i="20" s="1"/>
  <c r="D43" i="20" a="1"/>
  <c r="D43" i="20" s="1"/>
  <c r="D44" i="20" a="1"/>
  <c r="D44" i="20" s="1"/>
  <c r="D45" i="20" a="1"/>
  <c r="D45" i="20" s="1"/>
  <c r="D46" i="20" a="1"/>
  <c r="D46" i="20" s="1"/>
  <c r="D47" i="20" a="1"/>
  <c r="D47" i="20" s="1"/>
  <c r="D48" i="20" a="1"/>
  <c r="D48" i="20" s="1"/>
  <c r="D49" i="20" a="1"/>
  <c r="D49" i="20" s="1"/>
  <c r="D50" i="20" a="1"/>
  <c r="D50" i="20" s="1"/>
  <c r="D51" i="20" a="1"/>
  <c r="D51" i="20" s="1"/>
  <c r="D52" i="20" a="1"/>
  <c r="D52" i="20" s="1"/>
  <c r="D53" i="20" a="1"/>
  <c r="D53" i="20" s="1"/>
  <c r="D54" i="20" a="1"/>
  <c r="D54" i="20" s="1"/>
  <c r="D55" i="20" a="1"/>
  <c r="D55" i="20" s="1"/>
  <c r="D56" i="20" a="1"/>
  <c r="D56" i="20" s="1"/>
  <c r="D57" i="20" a="1"/>
  <c r="D57" i="20" s="1"/>
  <c r="D58" i="20" a="1"/>
  <c r="D58" i="20" s="1"/>
  <c r="D59" i="20" a="1"/>
  <c r="D59" i="20" s="1"/>
  <c r="D60" i="20" a="1"/>
  <c r="D60" i="20" s="1"/>
  <c r="D61" i="20" a="1"/>
  <c r="D61" i="20" s="1"/>
  <c r="D62" i="20" a="1"/>
  <c r="D62" i="20" s="1"/>
  <c r="D63" i="20" a="1"/>
  <c r="D63" i="20" s="1"/>
  <c r="D64" i="20" a="1"/>
  <c r="D64" i="20" s="1"/>
  <c r="D65" i="20" a="1"/>
  <c r="D65" i="20" s="1"/>
  <c r="D66" i="20" a="1"/>
  <c r="D66" i="20" s="1"/>
  <c r="D67" i="20" a="1"/>
  <c r="D67" i="20" s="1"/>
  <c r="D68" i="20" a="1"/>
  <c r="D68" i="20" s="1"/>
  <c r="D69" i="20" a="1"/>
  <c r="D69" i="20" s="1"/>
  <c r="D70" i="20" a="1"/>
  <c r="D70" i="20" s="1"/>
  <c r="D71" i="20" a="1"/>
  <c r="D71" i="20" s="1"/>
  <c r="D72" i="20" a="1"/>
  <c r="D72" i="20" s="1"/>
  <c r="D73" i="20" a="1"/>
  <c r="D73" i="20" s="1"/>
  <c r="D74" i="20" a="1"/>
  <c r="D74" i="20" s="1"/>
  <c r="D75" i="20" a="1"/>
  <c r="D75" i="20" s="1"/>
  <c r="D76" i="20" a="1"/>
  <c r="D76" i="20" s="1"/>
  <c r="D77" i="20" a="1"/>
  <c r="D77" i="20" s="1"/>
  <c r="D78" i="20" a="1"/>
  <c r="D78" i="20" s="1"/>
  <c r="D79" i="20" a="1"/>
  <c r="D79" i="20" s="1"/>
  <c r="D80" i="20" a="1"/>
  <c r="D80" i="20" s="1"/>
  <c r="D81" i="20" a="1"/>
  <c r="D81" i="20" s="1"/>
  <c r="D82" i="20" a="1"/>
  <c r="D82" i="20" s="1"/>
  <c r="D83" i="20" a="1"/>
  <c r="D83" i="20" s="1"/>
  <c r="D84" i="20" a="1"/>
  <c r="D84" i="20" s="1"/>
  <c r="D85" i="20" a="1"/>
  <c r="D85" i="20" s="1"/>
  <c r="D86" i="20" a="1"/>
  <c r="D86" i="20" s="1"/>
  <c r="D87" i="20" a="1"/>
  <c r="D87" i="20" s="1"/>
  <c r="D88" i="20" a="1"/>
  <c r="D88" i="20" s="1"/>
  <c r="D89" i="20" a="1"/>
  <c r="D89" i="20" s="1"/>
  <c r="D90" i="20" a="1"/>
  <c r="D90" i="20" s="1"/>
  <c r="D91" i="20" a="1"/>
  <c r="D91" i="20" s="1"/>
  <c r="D92" i="20" a="1"/>
  <c r="D92" i="20" s="1"/>
  <c r="D93" i="20" a="1"/>
  <c r="D93" i="20" s="1"/>
  <c r="D94" i="20" a="1"/>
  <c r="D94" i="20" s="1"/>
  <c r="D2" i="20" a="1"/>
  <c r="D2" i="20" s="1"/>
  <c r="C51" i="19" l="1" a="1"/>
  <c r="C51" i="19" s="1"/>
  <c r="C54" i="19" a="1"/>
  <c r="C54" i="19" s="1"/>
  <c r="C42" i="19" a="1"/>
  <c r="C42" i="19" s="1"/>
  <c r="C27" i="19" a="1"/>
  <c r="C27" i="19" s="1"/>
  <c r="C59" i="19" a="1"/>
  <c r="C59" i="19" s="1"/>
  <c r="C44" i="19" a="1"/>
  <c r="C44" i="19" s="1"/>
  <c r="C60" i="19" a="1"/>
  <c r="C60" i="19" s="1"/>
  <c r="C48" i="19" a="1"/>
  <c r="C48" i="19" s="1"/>
  <c r="C41" i="19" a="1"/>
  <c r="C41" i="19" s="1"/>
  <c r="C26" i="19" a="1"/>
  <c r="C26" i="19" s="1"/>
  <c r="C58" i="19" a="1"/>
  <c r="C58" i="19" s="1"/>
  <c r="C40" i="19" a="1"/>
  <c r="C40" i="19" s="1"/>
  <c r="C19" i="19" a="1"/>
  <c r="C19" i="19" s="1"/>
  <c r="C12" i="19" a="1"/>
  <c r="C12" i="19" s="1"/>
  <c r="C39" i="19" a="1"/>
  <c r="C39" i="19" s="1"/>
  <c r="C33" i="19" a="1"/>
  <c r="C33" i="19" s="1"/>
  <c r="C18" i="19" a="1"/>
  <c r="C18" i="19" s="1"/>
  <c r="C65" i="19" a="1"/>
  <c r="C65" i="19" s="1"/>
  <c r="C47" i="19" a="1"/>
  <c r="C47" i="19" s="1"/>
  <c r="C38" i="19" a="1"/>
  <c r="C38" i="19" s="1"/>
  <c r="C32" i="19" a="1"/>
  <c r="C32" i="19" s="1"/>
  <c r="C17" i="19" a="1"/>
  <c r="C17" i="19" s="1"/>
  <c r="C64" i="19" a="1"/>
  <c r="C64" i="19" s="1"/>
  <c r="C46" i="19" a="1"/>
  <c r="C46" i="19" s="1"/>
  <c r="C25" i="19" a="1"/>
  <c r="C25" i="19" s="1"/>
  <c r="C16" i="19" a="1"/>
  <c r="C16" i="19" s="1"/>
  <c r="C24" i="19" a="1"/>
  <c r="C24" i="19" s="1"/>
  <c r="C15" i="19" a="1"/>
  <c r="C15" i="19" s="1"/>
  <c r="C50" i="19" a="1"/>
  <c r="C50" i="19" s="1"/>
  <c r="C45" i="19" a="1"/>
  <c r="C45" i="19" s="1"/>
  <c r="C56" i="19" a="1"/>
  <c r="C56" i="19" s="1"/>
  <c r="C23" i="19" a="1"/>
  <c r="C23" i="19" s="1"/>
  <c r="C37" i="19" a="1"/>
  <c r="C37" i="19" s="1"/>
  <c r="C36" i="19" a="1"/>
  <c r="C36" i="19" s="1"/>
  <c r="C57" i="19" a="1"/>
  <c r="C57" i="19" s="1"/>
  <c r="C22" i="19" a="1"/>
  <c r="C22" i="19" s="1"/>
  <c r="C63" i="19" a="1"/>
  <c r="C63" i="19" s="1"/>
  <c r="C21" i="19" a="1"/>
  <c r="C21" i="19" s="1"/>
  <c r="C62" i="19" a="1"/>
  <c r="C62" i="19" s="1"/>
  <c r="C35" i="19" a="1"/>
  <c r="C35" i="19" s="1"/>
  <c r="C29" i="19" a="1"/>
  <c r="C29" i="19" s="1"/>
  <c r="C20" i="19" a="1"/>
  <c r="C20" i="19" s="1"/>
  <c r="C31" i="19" a="1"/>
  <c r="C31" i="19" s="1"/>
  <c r="C30" i="19" a="1"/>
  <c r="C30" i="19" s="1"/>
  <c r="C61" i="19" a="1"/>
  <c r="C61" i="19" s="1"/>
  <c r="C55" i="19" a="1"/>
  <c r="C55" i="19" s="1"/>
  <c r="C49" i="19" a="1"/>
  <c r="C49" i="19" s="1"/>
  <c r="C43" i="19" a="1"/>
  <c r="C43" i="19" s="1"/>
  <c r="C34" i="19" a="1"/>
  <c r="C34" i="19" s="1"/>
  <c r="C28" i="19" a="1"/>
  <c r="C28" i="19" s="1"/>
  <c r="C13" i="19" a="1"/>
  <c r="C13" i="19" s="1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406" uniqueCount="416">
  <si>
    <t>Funding Rates Information</t>
  </si>
  <si>
    <t>This document contains 2026 and 2027 funding rates for the following funds:</t>
  </si>
  <si>
    <t>DQ7-10 : Delivery at Levels 7 (degree) to 10 on the NZQCF</t>
  </si>
  <si>
    <t>DQ3-7: Delivery at Levels 3 to 7 (non-degree) on the NZQCF</t>
  </si>
  <si>
    <t>DQ3-7: Learner Component</t>
  </si>
  <si>
    <t>Breakdown of DQ3-7 rates by course classification for combined commitments</t>
  </si>
  <si>
    <t>DQ1-2: Delivery on the NZQCF at Levels 1 and 2</t>
  </si>
  <si>
    <t>ACE: ACE in Schools/ACE in TEIs</t>
  </si>
  <si>
    <t xml:space="preserve">ELT: ILN - English Language Teaching, and ILN - Refugee English Pastoral </t>
  </si>
  <si>
    <t>LN: Intensive Literacy and Numeracy, and TEO-led Workplace Literacy and Numeracy</t>
  </si>
  <si>
    <t>Gateway: Cohort number rates, and rates per learner</t>
  </si>
  <si>
    <t>YG: Youth Guarantee, and YG Exceptional Travel</t>
  </si>
  <si>
    <t xml:space="preserve">MPTT: Maori and Pasifika Trades Training </t>
  </si>
  <si>
    <t>Equity: Equity Funding for DQ1-2 and DQ7+</t>
  </si>
  <si>
    <t>Trades Academy</t>
  </si>
  <si>
    <r>
      <rPr>
        <sz val="11"/>
        <color rgb="FF000000"/>
        <rFont val="Roboto"/>
      </rPr>
      <t xml:space="preserve">All rates included in this document are  </t>
    </r>
    <r>
      <rPr>
        <b/>
        <sz val="11"/>
        <color rgb="FF000000"/>
        <rFont val="Roboto"/>
      </rPr>
      <t>GST Exclusive</t>
    </r>
    <r>
      <rPr>
        <sz val="11"/>
        <color rgb="FF000000"/>
        <rFont val="Roboto"/>
      </rPr>
      <t>.</t>
    </r>
  </si>
  <si>
    <t>Each tab contains both 2026 and 2027 funding rates for the specified fund.</t>
  </si>
  <si>
    <t>For more information on specific funds, see the "Fund Finder" section on the TEC website.</t>
  </si>
  <si>
    <t>2027 DQ7-10 Funding Rates</t>
  </si>
  <si>
    <t>Classification by Level and Content of Study</t>
  </si>
  <si>
    <t>2026 DQ7-10 Funding Rates</t>
  </si>
  <si>
    <t>Courses designed for non-degree programmes or credentials with no research requirement, including certificates and diplomas</t>
  </si>
  <si>
    <t>Courses designed for undergraduate degree programmes or credentials, including bachelors degrees, graduate certificates and diplomas</t>
  </si>
  <si>
    <t>Courses designed for taught postgraduate programmes or credentials, including postgraduate certificates and diplomas, bachelors degrees with honours, and taught masters papers</t>
  </si>
  <si>
    <t>Research-based postgraduate programmes, including masters’ theses/dissertations of 1.0 EFTS or more for masters and doctoral study</t>
  </si>
  <si>
    <t>Category (alphabetic)</t>
  </si>
  <si>
    <t>Relevant discipline and course classification</t>
  </si>
  <si>
    <t>Level 1 (excl GST)</t>
  </si>
  <si>
    <t>Level 2 (excl GST)</t>
  </si>
  <si>
    <t>Level 3 (excl GST)</t>
  </si>
  <si>
    <t>Level 4 (excl GST)</t>
  </si>
  <si>
    <t>A</t>
  </si>
  <si>
    <t>Arts; Advanced Studies for Teachers; Health Therapies; Humanities; Languages; Social Sciences [#03], General Education [#5.2],</t>
  </si>
  <si>
    <t>B</t>
  </si>
  <si>
    <t>Architecture; Quantity Surveying (non-degree) [#02], Computer Science [#06], Fine Arts [#12], Design [#12], Music and Performing Arts [#16], Health Related Professions [#17], Occupational Therapy [#28]</t>
  </si>
  <si>
    <t>C</t>
  </si>
  <si>
    <t>Architecture; Quantity Surveying (degree) [#02], Engineering; Technology [#11],Health Sciences [#13], Midwifery (Undergraduate) [#27], Physiotherapy [#29], Speech Language Therapy [#32], Medical Laboratory Science [#33], Audiology [#35]</t>
  </si>
  <si>
    <t>D</t>
  </si>
  <si>
    <t>Maths [#43.0] (was A and J in 2025)</t>
  </si>
  <si>
    <t>E</t>
  </si>
  <si>
    <t>Medical Imaging [#25] (was B2 in 2025)</t>
  </si>
  <si>
    <t>G</t>
  </si>
  <si>
    <t>Dentistry (postgraduate only) [#7], Medicine (postgraduate only) [#15]</t>
  </si>
  <si>
    <t>H</t>
  </si>
  <si>
    <t>Agriculture; Horticulture (degree and diploma/certificate in specialised Agriculture and Horticulture) [#01], Specialist Large Animal Science [#39]</t>
  </si>
  <si>
    <t>I</t>
  </si>
  <si>
    <t>Teaching [#19.1, #19.2, #20]</t>
  </si>
  <si>
    <t>J</t>
  </si>
  <si>
    <t>Business; Accountancy; Office Systems/Secretarial; Management[#04] Law [#14],</t>
  </si>
  <si>
    <t>L</t>
  </si>
  <si>
    <t>Agriculture; Horticulture (non degree) [#01], Osteopathy [#03.1], Acupuncture [#03.1], Nursing [#24],</t>
  </si>
  <si>
    <t>M</t>
  </si>
  <si>
    <t>Pilot Training [#11.2], Dental Therapy [#17.3], Pharmacy Professionals [#31]</t>
  </si>
  <si>
    <t>N</t>
  </si>
  <si>
    <t>Priority Engineering [#11.1], Dietetics [#36]</t>
  </si>
  <si>
    <t>O</t>
  </si>
  <si>
    <t>Medical Radiation Therapy [#30]</t>
  </si>
  <si>
    <t>Q</t>
  </si>
  <si>
    <t>Veterinary [#23], Veterinary Science (years 3–5) [#23.3]</t>
  </si>
  <si>
    <t>R</t>
  </si>
  <si>
    <t>Dentistry undergraduate (years 2-5) [#07]</t>
  </si>
  <si>
    <t>S</t>
  </si>
  <si>
    <t>Foreign-Going Nautical [#38]</t>
  </si>
  <si>
    <t>T</t>
  </si>
  <si>
    <t>Medicine undergraduate (years 2-3) [#15]</t>
  </si>
  <si>
    <t>U</t>
  </si>
  <si>
    <t>Medicine undergraduate (years 4–6) [#37]</t>
  </si>
  <si>
    <t>V</t>
  </si>
  <si>
    <t>Science [#18], Clinical Psychology [#34]</t>
  </si>
  <si>
    <t>W</t>
  </si>
  <si>
    <t>Mātauranga and Te Reo Māori [#42]</t>
  </si>
  <si>
    <t>X</t>
  </si>
  <si>
    <t>Optometry [#13.1] (was M in 2025)</t>
  </si>
  <si>
    <t>2027 DQ7+ Funding Rates</t>
  </si>
  <si>
    <t>2026 DQ7+ Funding Rates</t>
  </si>
  <si>
    <t>A1</t>
  </si>
  <si>
    <t>A2</t>
  </si>
  <si>
    <t>A3</t>
  </si>
  <si>
    <t>A4</t>
  </si>
  <si>
    <t>B1</t>
  </si>
  <si>
    <t>B2</t>
  </si>
  <si>
    <t>B3</t>
  </si>
  <si>
    <t>B4</t>
  </si>
  <si>
    <t>C1</t>
  </si>
  <si>
    <t>C2</t>
  </si>
  <si>
    <t>C3</t>
  </si>
  <si>
    <t>C4</t>
  </si>
  <si>
    <t>D1</t>
  </si>
  <si>
    <t>D2</t>
  </si>
  <si>
    <t>D3</t>
  </si>
  <si>
    <t>D4</t>
  </si>
  <si>
    <t>E2</t>
  </si>
  <si>
    <t>G3</t>
  </si>
  <si>
    <t>G4</t>
  </si>
  <si>
    <t>H2</t>
  </si>
  <si>
    <t>H3</t>
  </si>
  <si>
    <t>H4</t>
  </si>
  <si>
    <t>I1</t>
  </si>
  <si>
    <t>I2</t>
  </si>
  <si>
    <t>I3</t>
  </si>
  <si>
    <t>I4</t>
  </si>
  <si>
    <t>J1</t>
  </si>
  <si>
    <t>J2</t>
  </si>
  <si>
    <t>J3</t>
  </si>
  <si>
    <t>J4</t>
  </si>
  <si>
    <t>L1</t>
  </si>
  <si>
    <t>L2</t>
  </si>
  <si>
    <t>L3</t>
  </si>
  <si>
    <t>L4</t>
  </si>
  <si>
    <t>M1</t>
  </si>
  <si>
    <t>M2</t>
  </si>
  <si>
    <t>M3</t>
  </si>
  <si>
    <t>M4</t>
  </si>
  <si>
    <t>N1</t>
  </si>
  <si>
    <t>N2</t>
  </si>
  <si>
    <t>N3</t>
  </si>
  <si>
    <t>N4</t>
  </si>
  <si>
    <t>O2</t>
  </si>
  <si>
    <t>Q2</t>
  </si>
  <si>
    <t>Q3</t>
  </si>
  <si>
    <t>Q4</t>
  </si>
  <si>
    <t>R2</t>
  </si>
  <si>
    <t>S1</t>
  </si>
  <si>
    <t>T2</t>
  </si>
  <si>
    <t>U2</t>
  </si>
  <si>
    <t>V1</t>
  </si>
  <si>
    <t>V2</t>
  </si>
  <si>
    <t>V3</t>
  </si>
  <si>
    <t>V4</t>
  </si>
  <si>
    <t>W1</t>
  </si>
  <si>
    <t>W2</t>
  </si>
  <si>
    <t>W3</t>
  </si>
  <si>
    <t>W4</t>
  </si>
  <si>
    <t>X2</t>
  </si>
  <si>
    <t>X3</t>
  </si>
  <si>
    <t>X4</t>
  </si>
  <si>
    <t>2027: DQ3-7(Non-Degree): Delivery Component</t>
  </si>
  <si>
    <t>2026: DQ3-7(Non-Degree): Delivery Component</t>
  </si>
  <si>
    <t>Mode of delivery / Equivalent Full-Time Student (EFTS) - Excluding GST</t>
  </si>
  <si>
    <t>Subject categories</t>
  </si>
  <si>
    <t>Provider-based*</t>
  </si>
  <si>
    <t>Provider-based: extramural</t>
  </si>
  <si>
    <t>Work-based</t>
  </si>
  <si>
    <t>Assessment &amp; Verification</t>
  </si>
  <si>
    <t>Humanities, Business and Social Service Vocations (F1)</t>
  </si>
  <si>
    <t>Trades, Creative Arts, Information Technology and Health-related Professions (F2)</t>
  </si>
  <si>
    <t>Agriculture, Engineering, Health Sciences and Science (F3)</t>
  </si>
  <si>
    <t>Pilot Training and Priority Engineering (F4)</t>
  </si>
  <si>
    <t>Foreign-going Nautical and Specialist Agriculture (F5)</t>
  </si>
  <si>
    <t>N/A</t>
  </si>
  <si>
    <t>Mātauranga and Te Reo Māori (F6)</t>
  </si>
  <si>
    <t>*The funding category for all delivery to learners residing in a Correctional facility is in the 'provider-based' mode of delivery</t>
  </si>
  <si>
    <t>2027:DQ3-7(Non-Degree): Learner component</t>
  </si>
  <si>
    <t>2026:DQ3-7(Non-Degree): Learner component</t>
  </si>
  <si>
    <t>Learner group</t>
  </si>
  <si>
    <t>Funding rates /EFTS
(Excluding GST)</t>
  </si>
  <si>
    <t>Learners with low prior achievement/ or disabled learners</t>
  </si>
  <si>
    <t>Māori and/or Pacific learners at Levels 1-2 (work-based only)</t>
  </si>
  <si>
    <t>Māori and/or Pacific learners at Levels 3-6</t>
  </si>
  <si>
    <t>Māori and Pacific learners at level 7 (non-degree)</t>
  </si>
  <si>
    <t>Provider-based</t>
  </si>
  <si>
    <t>F1</t>
  </si>
  <si>
    <t>F2</t>
  </si>
  <si>
    <t>F3</t>
  </si>
  <si>
    <t>F4</t>
  </si>
  <si>
    <t>F5</t>
  </si>
  <si>
    <t>F6</t>
  </si>
  <si>
    <t>Work-based: pathway to work</t>
  </si>
  <si>
    <t>Assessment and verification</t>
  </si>
  <si>
    <t>The Purpose of this section is to aid Universities with completing their combined MoP. These rates relate to DQ3-7 funding only, please refer to the DQ7+ section for DQ7+ rates</t>
  </si>
  <si>
    <t>2027 Exception List</t>
  </si>
  <si>
    <t>2026 Exception List</t>
  </si>
  <si>
    <t>Category</t>
  </si>
  <si>
    <t>Course Classification Code</t>
  </si>
  <si>
    <t>Mode of Delivery</t>
  </si>
  <si>
    <t>Category Code</t>
  </si>
  <si>
    <t>Rate</t>
  </si>
  <si>
    <t>2027 Breakdown of DQ3-7 rates by course classification for combined commitments</t>
  </si>
  <si>
    <t>2026 Breakdown of DQ3-7 rates by course classification for combined commitments</t>
  </si>
  <si>
    <t xml:space="preserve">Mode of Delivery </t>
  </si>
  <si>
    <t>This rate is for cross fund courses only</t>
  </si>
  <si>
    <t>P1</t>
  </si>
  <si>
    <t>UFS Cat</t>
  </si>
  <si>
    <t>2027 DQ1-2 Funding Rates</t>
  </si>
  <si>
    <t>2026 DQ1-2 Funding Rates</t>
  </si>
  <si>
    <t>Funding rate per EFTS (excl GST)</t>
  </si>
  <si>
    <t>Te Reo Māori</t>
  </si>
  <si>
    <t>English for Speakers of Other Languages </t>
  </si>
  <si>
    <t>Supported Learning*</t>
  </si>
  <si>
    <t>Trades</t>
  </si>
  <si>
    <t>Services</t>
  </si>
  <si>
    <t>General foundation education</t>
  </si>
  <si>
    <t>Delivery in a Correctional Facility</t>
  </si>
  <si>
    <t>*Note  -The Supported Learning rate is only applicable for learners enrolled in:
   -New Zealand Certificate in Skills for Living for Supported Learners (Level 1)
   -New Zealand Certificate in Skills for Learning and Working, for Supported Learners (Level 1)</t>
  </si>
  <si>
    <t>2027 ACE Funding Rates</t>
  </si>
  <si>
    <t>2026 ACE Funding Rates</t>
  </si>
  <si>
    <t>Fund</t>
  </si>
  <si>
    <t>Funding rate - Excluding GST</t>
  </si>
  <si>
    <t>Funding rate per hour - Excluding GST</t>
  </si>
  <si>
    <t>ACE in Schools ( rate per hour)</t>
  </si>
  <si>
    <t>ACE in TEIs (rate per EFTS)</t>
  </si>
  <si>
    <t>2027 English Language Teaching (ELT) Funding Rates</t>
  </si>
  <si>
    <t>2026 English Language Teaching (ELT)</t>
  </si>
  <si>
    <t>Funding rate per hour
 - Excluding GST</t>
  </si>
  <si>
    <t>ILN - ELT (rate per hour)</t>
  </si>
  <si>
    <t>ILN - Refugee English Pastoral  (rate per learner)</t>
  </si>
  <si>
    <t>2027 Literacy and Numeracy Provision Funding Rates</t>
  </si>
  <si>
    <t>2026 Literacy and Numeracy Provision Funding Rates</t>
  </si>
  <si>
    <t>Funding rate (per hour) - Excluding GST</t>
  </si>
  <si>
    <t>Intensive Literacy and Numeracy</t>
  </si>
  <si>
    <t>TEO-led Workplace Literacy and Numeracy</t>
  </si>
  <si>
    <t>2027 Gateway Funding Rates</t>
  </si>
  <si>
    <t>2026 Gateway Funding Rates</t>
  </si>
  <si>
    <t>Learner Cohort Number</t>
  </si>
  <si>
    <t>Rate (excl GST)</t>
  </si>
  <si>
    <t>Funding Per Leaner (excl GST)</t>
  </si>
  <si>
    <t>1</t>
  </si>
  <si>
    <t>2</t>
  </si>
  <si>
    <t>3</t>
  </si>
  <si>
    <t>4</t>
  </si>
  <si>
    <t>5</t>
  </si>
  <si>
    <t>6</t>
  </si>
  <si>
    <t>7</t>
  </si>
  <si>
    <t>8</t>
  </si>
  <si>
    <t>9</t>
  </si>
  <si>
    <t>10</t>
  </si>
  <si>
    <t>11</t>
  </si>
  <si>
    <t>12</t>
  </si>
  <si>
    <t>13</t>
  </si>
  <si>
    <t>14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Above 150</t>
  </si>
  <si>
    <t>-</t>
  </si>
  <si>
    <t>2027 Youth Guarantee funding - Excluding GST</t>
  </si>
  <si>
    <t>2026 Youth Guarantee funding - Excluding GST</t>
  </si>
  <si>
    <t>Non-trades (per EFTS*)</t>
  </si>
  <si>
    <t>Trades (per EFTS*)</t>
  </si>
  <si>
    <t>Fee &amp; course costs (tuition rate)</t>
  </si>
  <si>
    <t>Transport assistance</t>
  </si>
  <si>
    <t>2027 YG Funding rate</t>
  </si>
  <si>
    <t>2026 YG Funding rate</t>
  </si>
  <si>
    <t>Wellbeing and pathways support subsidy</t>
  </si>
  <si>
    <t>2027 YG Funding rate (total)</t>
  </si>
  <si>
    <t>2026 YG Funding rate (total)</t>
  </si>
  <si>
    <t>Note</t>
  </si>
  <si>
    <t>* for YG EFTS refers to 120 credits provision at Levels 1 and 3 on NZQCF</t>
  </si>
  <si>
    <t>2027 YG Exceptional Travel Rates</t>
  </si>
  <si>
    <t>2026 YG Exceptional Travel Rates</t>
  </si>
  <si>
    <t>Area</t>
  </si>
  <si>
    <t>Major urban area</t>
  </si>
  <si>
    <t>Large urban area</t>
  </si>
  <si>
    <t>Medium urban area</t>
  </si>
  <si>
    <t/>
  </si>
  <si>
    <t>Small urban area</t>
  </si>
  <si>
    <t>Rural settlement</t>
  </si>
  <si>
    <t>Rural other</t>
  </si>
  <si>
    <t>2027 MPTT</t>
  </si>
  <si>
    <t>2026 MPTT</t>
  </si>
  <si>
    <t>Name</t>
  </si>
  <si>
    <t>Rate  - Excluding GST</t>
  </si>
  <si>
    <t>Rate - Excluding GST</t>
  </si>
  <si>
    <t>Fees Top-up Rate (Per EFTs)</t>
  </si>
  <si>
    <t>Brokerage Rate Monthly (Per Learner)</t>
  </si>
  <si>
    <t>Brokerage Rate Success (Per Learner)</t>
  </si>
  <si>
    <t>2027 Equity Funding Rates - Excluding GST</t>
  </si>
  <si>
    <t>2026 Equity Funding Rates - Excluding GST</t>
  </si>
  <si>
    <t>Component</t>
  </si>
  <si>
    <t>NZQCF</t>
  </si>
  <si>
    <t>Rate per EFTS</t>
  </si>
  <si>
    <t>Maori and Pacific</t>
  </si>
  <si>
    <t xml:space="preserve">Levels 5 to 7 </t>
  </si>
  <si>
    <t>Level 8 and Above</t>
  </si>
  <si>
    <t>Tertiary Learners with Disabilities</t>
  </si>
  <si>
    <t>All Levels</t>
  </si>
  <si>
    <t>2027 Trades Academy Funds</t>
  </si>
  <si>
    <t>2026 Trades Academy Funds</t>
  </si>
  <si>
    <t>Funding rate per Learner- Excluding GST</t>
  </si>
  <si>
    <t>General Teaching and Learning</t>
  </si>
  <si>
    <t>Pastoral Care and Coordination</t>
  </si>
  <si>
    <t>Trades Top-Up</t>
  </si>
  <si>
    <t xml:space="preserve">Note: 
Rates are accurate as at May 2026
For 2026 there is a 3% increase in rates for Foundational Funds from the 2025 rates. DQ3-7 and DQ7-10 received targeted rate changes. All other funds have not received a rate change from 2025.
For 2027 there is a base rate 2% increase for Foundational and Community Funds only. Mātauranga Māori related rates for DQ3-7 and D7+ funds received a 3.75% increase based on 2024 rates.
Pathway to work is not available from 2026
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8" formatCode="&quot;$&quot;#,##0.00;[Red]\-&quot;$&quot;#,##0.00"/>
    <numFmt numFmtId="44" formatCode="_-&quot;$&quot;* #,##0.00_-;\-&quot;$&quot;* #,##0.00_-;_-&quot;$&quot;* &quot;-&quot;??_-;_-@_-"/>
    <numFmt numFmtId="43" formatCode="_-* #,##0.00_-;\-* #,##0.00_-;_-* &quot;-&quot;??_-;_-@_-"/>
    <numFmt numFmtId="164" formatCode="&quot;$&quot;#,##0.00;\(&quot;$&quot;#,##0.00\)"/>
    <numFmt numFmtId="165" formatCode="&quot;$&quot;#,##0.00"/>
    <numFmt numFmtId="166" formatCode="&quot;$&quot;#,##0"/>
  </numFmts>
  <fonts count="22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rgb="FF51494E"/>
      <name val="Roboto"/>
    </font>
    <font>
      <b/>
      <sz val="11"/>
      <color rgb="FF222324"/>
      <name val="Roboto"/>
    </font>
    <font>
      <sz val="11"/>
      <color theme="1"/>
      <name val="Roboto"/>
    </font>
    <font>
      <sz val="14"/>
      <color rgb="FF51494E"/>
      <name val="Roboto"/>
    </font>
    <font>
      <b/>
      <sz val="11"/>
      <color theme="1"/>
      <name val="Roboto"/>
    </font>
    <font>
      <sz val="11"/>
      <name val="Roboto"/>
    </font>
    <font>
      <b/>
      <sz val="11"/>
      <name val="Roboto"/>
    </font>
    <font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theme="5"/>
      <name val="Calibri"/>
      <family val="2"/>
      <scheme val="minor"/>
    </font>
    <font>
      <b/>
      <sz val="14"/>
      <color theme="1"/>
      <name val="Roboto"/>
    </font>
    <font>
      <b/>
      <sz val="11"/>
      <color theme="5"/>
      <name val="Roboto"/>
    </font>
    <font>
      <u/>
      <sz val="11"/>
      <color theme="10"/>
      <name val="Calibri"/>
      <family val="2"/>
      <scheme val="minor"/>
    </font>
    <font>
      <b/>
      <sz val="11"/>
      <name val="Calibri"/>
      <family val="2"/>
      <scheme val="minor"/>
    </font>
    <font>
      <sz val="10"/>
      <color rgb="FF51494E"/>
      <name val="Roboto"/>
    </font>
    <font>
      <b/>
      <sz val="11"/>
      <color theme="1"/>
      <name val="Calibri"/>
      <family val="2"/>
      <scheme val="minor"/>
    </font>
    <font>
      <b/>
      <sz val="11"/>
      <color rgb="FF222324"/>
      <name val="Calibri"/>
      <family val="2"/>
      <scheme val="minor"/>
    </font>
    <font>
      <sz val="8"/>
      <name val="Calibri"/>
      <family val="2"/>
      <scheme val="minor"/>
    </font>
    <font>
      <sz val="11"/>
      <color rgb="FF000000"/>
      <name val="Roboto"/>
    </font>
    <font>
      <b/>
      <sz val="11"/>
      <color rgb="FF000000"/>
      <name val="Roboto"/>
    </font>
  </fonts>
  <fills count="4">
    <fill>
      <patternFill patternType="none"/>
    </fill>
    <fill>
      <patternFill patternType="gray125"/>
    </fill>
    <fill>
      <patternFill patternType="solid">
        <fgColor rgb="FFF1EDDE"/>
        <bgColor indexed="64"/>
      </patternFill>
    </fill>
    <fill>
      <patternFill patternType="solid">
        <fgColor rgb="FFFCAF17"/>
        <bgColor indexed="64"/>
      </patternFill>
    </fill>
  </fills>
  <borders count="10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theme="4" tint="0.39997558519241921"/>
      </top>
      <bottom style="thin">
        <color theme="4" tint="0.39997558519241921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4">
    <xf numFmtId="0" fontId="0" fillId="0" borderId="0"/>
    <xf numFmtId="44" fontId="9" fillId="0" borderId="0" applyFont="0" applyFill="0" applyBorder="0" applyAlignment="0" applyProtection="0"/>
    <xf numFmtId="0" fontId="14" fillId="0" borderId="0" applyNumberFormat="0" applyFill="0" applyBorder="0" applyAlignment="0" applyProtection="0"/>
    <xf numFmtId="43" fontId="9" fillId="0" borderId="0" applyFont="0" applyFill="0" applyBorder="0" applyAlignment="0" applyProtection="0"/>
  </cellStyleXfs>
  <cellXfs count="93">
    <xf numFmtId="0" fontId="0" fillId="0" borderId="0" xfId="0"/>
    <xf numFmtId="49" fontId="0" fillId="0" borderId="0" xfId="0" applyNumberFormat="1"/>
    <xf numFmtId="165" fontId="0" fillId="0" borderId="0" xfId="0" applyNumberFormat="1"/>
    <xf numFmtId="0" fontId="11" fillId="0" borderId="0" xfId="0" applyFont="1"/>
    <xf numFmtId="8" fontId="0" fillId="0" borderId="0" xfId="0" applyNumberFormat="1"/>
    <xf numFmtId="0" fontId="4" fillId="2" borderId="1" xfId="0" applyFont="1" applyFill="1" applyBorder="1"/>
    <xf numFmtId="49" fontId="4" fillId="0" borderId="1" xfId="0" applyNumberFormat="1" applyFont="1" applyBorder="1"/>
    <xf numFmtId="164" fontId="4" fillId="0" borderId="1" xfId="0" applyNumberFormat="1" applyFont="1" applyBorder="1"/>
    <xf numFmtId="0" fontId="4" fillId="0" borderId="1" xfId="0" applyFont="1" applyBorder="1"/>
    <xf numFmtId="165" fontId="4" fillId="0" borderId="1" xfId="0" applyNumberFormat="1" applyFont="1" applyBorder="1"/>
    <xf numFmtId="0" fontId="13" fillId="2" borderId="1" xfId="0" applyFont="1" applyFill="1" applyBorder="1" applyAlignment="1">
      <alignment horizontal="left" vertical="center" wrapText="1" indent="1"/>
    </xf>
    <xf numFmtId="0" fontId="2" fillId="0" borderId="1" xfId="0" applyFont="1" applyBorder="1" applyAlignment="1">
      <alignment horizontal="left" vertical="center" wrapText="1" indent="1"/>
    </xf>
    <xf numFmtId="0" fontId="3" fillId="2" borderId="1" xfId="0" applyFont="1" applyFill="1" applyBorder="1" applyAlignment="1">
      <alignment horizontal="left" vertical="center" wrapText="1" indent="1"/>
    </xf>
    <xf numFmtId="0" fontId="5" fillId="0" borderId="1" xfId="0" applyFont="1" applyBorder="1" applyAlignment="1">
      <alignment vertical="center" wrapText="1"/>
    </xf>
    <xf numFmtId="8" fontId="4" fillId="0" borderId="1" xfId="0" applyNumberFormat="1" applyFont="1" applyBorder="1"/>
    <xf numFmtId="49" fontId="4" fillId="2" borderId="1" xfId="0" applyNumberFormat="1" applyFont="1" applyFill="1" applyBorder="1"/>
    <xf numFmtId="164" fontId="4" fillId="2" borderId="1" xfId="0" applyNumberFormat="1" applyFont="1" applyFill="1" applyBorder="1"/>
    <xf numFmtId="8" fontId="4" fillId="2" borderId="1" xfId="0" applyNumberFormat="1" applyFont="1" applyFill="1" applyBorder="1"/>
    <xf numFmtId="0" fontId="6" fillId="2" borderId="1" xfId="0" applyFont="1" applyFill="1" applyBorder="1"/>
    <xf numFmtId="165" fontId="7" fillId="0" borderId="1" xfId="0" applyNumberFormat="1" applyFont="1" applyBorder="1"/>
    <xf numFmtId="0" fontId="1" fillId="0" borderId="0" xfId="0" applyFont="1"/>
    <xf numFmtId="0" fontId="6" fillId="2" borderId="1" xfId="0" applyFont="1" applyFill="1" applyBorder="1" applyAlignment="1">
      <alignment horizontal="center"/>
    </xf>
    <xf numFmtId="0" fontId="6" fillId="2" borderId="4" xfId="0" applyFont="1" applyFill="1" applyBorder="1" applyAlignment="1">
      <alignment vertical="top" wrapText="1"/>
    </xf>
    <xf numFmtId="0" fontId="6" fillId="2" borderId="1" xfId="0" applyFont="1" applyFill="1" applyBorder="1" applyAlignment="1">
      <alignment vertical="top" wrapText="1"/>
    </xf>
    <xf numFmtId="0" fontId="6" fillId="2" borderId="2" xfId="0" applyFont="1" applyFill="1" applyBorder="1" applyAlignment="1">
      <alignment vertical="top" wrapText="1"/>
    </xf>
    <xf numFmtId="0" fontId="6" fillId="2" borderId="7" xfId="0" applyFont="1" applyFill="1" applyBorder="1" applyAlignment="1">
      <alignment horizontal="center"/>
    </xf>
    <xf numFmtId="0" fontId="4" fillId="0" borderId="6" xfId="0" applyFont="1" applyBorder="1" applyAlignment="1">
      <alignment vertical="top"/>
    </xf>
    <xf numFmtId="0" fontId="4" fillId="0" borderId="7" xfId="0" applyFont="1" applyBorder="1" applyAlignment="1">
      <alignment vertical="center" wrapText="1"/>
    </xf>
    <xf numFmtId="0" fontId="4" fillId="2" borderId="6" xfId="0" applyFont="1" applyFill="1" applyBorder="1" applyAlignment="1">
      <alignment vertical="top"/>
    </xf>
    <xf numFmtId="164" fontId="0" fillId="0" borderId="0" xfId="0" applyNumberFormat="1"/>
    <xf numFmtId="164" fontId="3" fillId="2" borderId="1" xfId="0" applyNumberFormat="1" applyFont="1" applyFill="1" applyBorder="1" applyAlignment="1">
      <alignment horizontal="left" vertical="center" wrapText="1" indent="1"/>
    </xf>
    <xf numFmtId="164" fontId="7" fillId="0" borderId="1" xfId="0" applyNumberFormat="1" applyFont="1" applyBorder="1" applyAlignment="1">
      <alignment horizontal="right" vertical="center" wrapText="1"/>
    </xf>
    <xf numFmtId="164" fontId="2" fillId="0" borderId="1" xfId="0" applyNumberFormat="1" applyFont="1" applyBorder="1" applyAlignment="1">
      <alignment horizontal="right" vertical="center" wrapText="1" indent="1"/>
    </xf>
    <xf numFmtId="8" fontId="7" fillId="0" borderId="1" xfId="0" applyNumberFormat="1" applyFont="1" applyBorder="1" applyAlignment="1">
      <alignment horizontal="right" vertical="center" wrapText="1" indent="1"/>
    </xf>
    <xf numFmtId="165" fontId="7" fillId="0" borderId="1" xfId="0" applyNumberFormat="1" applyFont="1" applyBorder="1" applyAlignment="1">
      <alignment horizontal="right" vertical="center"/>
    </xf>
    <xf numFmtId="165" fontId="0" fillId="0" borderId="1" xfId="0" applyNumberFormat="1" applyBorder="1" applyAlignment="1">
      <alignment horizontal="right"/>
    </xf>
    <xf numFmtId="165" fontId="3" fillId="2" borderId="1" xfId="0" applyNumberFormat="1" applyFont="1" applyFill="1" applyBorder="1" applyAlignment="1">
      <alignment horizontal="right" vertical="center" wrapText="1" indent="1"/>
    </xf>
    <xf numFmtId="165" fontId="4" fillId="0" borderId="1" xfId="1" applyNumberFormat="1" applyFont="1" applyBorder="1" applyProtection="1"/>
    <xf numFmtId="0" fontId="16" fillId="0" borderId="0" xfId="0" applyFont="1" applyAlignment="1">
      <alignment horizontal="left" vertical="center" indent="1"/>
    </xf>
    <xf numFmtId="0" fontId="6" fillId="2" borderId="1" xfId="0" applyFont="1" applyFill="1" applyBorder="1" applyAlignment="1">
      <alignment wrapText="1"/>
    </xf>
    <xf numFmtId="165" fontId="4" fillId="0" borderId="7" xfId="0" applyNumberFormat="1" applyFont="1" applyBorder="1" applyAlignment="1">
      <alignment vertical="center" wrapText="1"/>
    </xf>
    <xf numFmtId="165" fontId="4" fillId="2" borderId="7" xfId="0" applyNumberFormat="1" applyFont="1" applyFill="1" applyBorder="1" applyAlignment="1">
      <alignment wrapText="1"/>
    </xf>
    <xf numFmtId="0" fontId="6" fillId="0" borderId="0" xfId="0" applyFont="1"/>
    <xf numFmtId="0" fontId="18" fillId="2" borderId="1" xfId="0" applyFont="1" applyFill="1" applyBorder="1" applyAlignment="1">
      <alignment horizontal="left" vertical="center" wrapText="1" indent="1"/>
    </xf>
    <xf numFmtId="0" fontId="11" fillId="0" borderId="1" xfId="0" applyFont="1" applyBorder="1" applyAlignment="1">
      <alignment horizontal="left" vertical="center" wrapText="1" indent="1"/>
    </xf>
    <xf numFmtId="0" fontId="12" fillId="3" borderId="0" xfId="0" applyFont="1" applyFill="1" applyAlignment="1">
      <alignment horizontal="center"/>
    </xf>
    <xf numFmtId="0" fontId="4" fillId="0" borderId="0" xfId="0" applyFont="1" applyAlignment="1">
      <alignment horizontal="left" vertical="top"/>
    </xf>
    <xf numFmtId="0" fontId="14" fillId="0" borderId="0" xfId="2" applyAlignment="1" applyProtection="1">
      <alignment horizontal="left" indent="3"/>
    </xf>
    <xf numFmtId="0" fontId="4" fillId="0" borderId="0" xfId="0" applyFont="1"/>
    <xf numFmtId="0" fontId="4" fillId="0" borderId="0" xfId="0" applyFont="1" applyAlignment="1">
      <alignment wrapText="1"/>
    </xf>
    <xf numFmtId="0" fontId="17" fillId="2" borderId="1" xfId="0" applyFont="1" applyFill="1" applyBorder="1"/>
    <xf numFmtId="38" fontId="17" fillId="2" borderId="1" xfId="3" applyNumberFormat="1" applyFont="1" applyFill="1" applyBorder="1"/>
    <xf numFmtId="0" fontId="0" fillId="0" borderId="1" xfId="0" applyBorder="1"/>
    <xf numFmtId="0" fontId="17" fillId="3" borderId="1" xfId="0" applyFont="1" applyFill="1" applyBorder="1" applyAlignment="1">
      <alignment horizontal="center" wrapText="1"/>
    </xf>
    <xf numFmtId="0" fontId="0" fillId="0" borderId="8" xfId="0" applyBorder="1"/>
    <xf numFmtId="44" fontId="0" fillId="0" borderId="0" xfId="1" applyFont="1"/>
    <xf numFmtId="0" fontId="17" fillId="0" borderId="0" xfId="0" applyFont="1"/>
    <xf numFmtId="166" fontId="0" fillId="0" borderId="1" xfId="0" applyNumberFormat="1" applyBorder="1"/>
    <xf numFmtId="0" fontId="4" fillId="0" borderId="6" xfId="0" applyFont="1" applyBorder="1" applyAlignment="1">
      <alignment vertical="center"/>
    </xf>
    <xf numFmtId="0" fontId="4" fillId="2" borderId="6" xfId="0" applyFont="1" applyFill="1" applyBorder="1" applyAlignment="1">
      <alignment vertical="center"/>
    </xf>
    <xf numFmtId="0" fontId="4" fillId="2" borderId="7" xfId="0" applyFont="1" applyFill="1" applyBorder="1" applyAlignment="1">
      <alignment vertical="center" wrapText="1"/>
    </xf>
    <xf numFmtId="165" fontId="7" fillId="2" borderId="1" xfId="0" applyNumberFormat="1" applyFont="1" applyFill="1" applyBorder="1" applyAlignment="1">
      <alignment horizontal="right" vertical="center"/>
    </xf>
    <xf numFmtId="0" fontId="10" fillId="0" borderId="1" xfId="0" applyFont="1" applyBorder="1" applyAlignment="1">
      <alignment horizontal="left" vertical="center" wrapText="1" indent="1"/>
    </xf>
    <xf numFmtId="0" fontId="7" fillId="0" borderId="1" xfId="0" applyFont="1" applyBorder="1" applyAlignment="1">
      <alignment horizontal="left" vertical="center" wrapText="1" indent="1"/>
    </xf>
    <xf numFmtId="0" fontId="7" fillId="2" borderId="1" xfId="0" applyFont="1" applyFill="1" applyBorder="1" applyAlignment="1">
      <alignment horizontal="left" vertical="center" wrapText="1" indent="1"/>
    </xf>
    <xf numFmtId="165" fontId="7" fillId="2" borderId="1" xfId="0" applyNumberFormat="1" applyFont="1" applyFill="1" applyBorder="1" applyAlignment="1">
      <alignment horizontal="right" vertical="center" wrapText="1" indent="1"/>
    </xf>
    <xf numFmtId="0" fontId="10" fillId="0" borderId="0" xfId="0" applyFont="1"/>
    <xf numFmtId="165" fontId="8" fillId="2" borderId="1" xfId="0" applyNumberFormat="1" applyFont="1" applyFill="1" applyBorder="1" applyAlignment="1">
      <alignment horizontal="right" vertical="center" wrapText="1" indent="1"/>
    </xf>
    <xf numFmtId="0" fontId="7" fillId="2" borderId="1" xfId="0" applyFont="1" applyFill="1" applyBorder="1"/>
    <xf numFmtId="0" fontId="4" fillId="0" borderId="1" xfId="0" applyFont="1" applyBorder="1" applyAlignment="1">
      <alignment wrapText="1"/>
    </xf>
    <xf numFmtId="0" fontId="20" fillId="0" borderId="0" xfId="0" applyFont="1"/>
    <xf numFmtId="0" fontId="6" fillId="2" borderId="1" xfId="0" applyFont="1" applyFill="1" applyBorder="1" applyAlignment="1">
      <alignment horizontal="center"/>
    </xf>
    <xf numFmtId="0" fontId="6" fillId="3" borderId="1" xfId="0" applyFont="1" applyFill="1" applyBorder="1" applyAlignment="1">
      <alignment horizontal="center" vertical="center"/>
    </xf>
    <xf numFmtId="0" fontId="0" fillId="3" borderId="5" xfId="0" applyFill="1" applyBorder="1" applyAlignment="1">
      <alignment horizontal="center"/>
    </xf>
    <xf numFmtId="0" fontId="6" fillId="3" borderId="0" xfId="0" applyFont="1" applyFill="1" applyAlignment="1">
      <alignment horizontal="center"/>
    </xf>
    <xf numFmtId="0" fontId="6" fillId="3" borderId="5" xfId="0" applyFont="1" applyFill="1" applyBorder="1" applyAlignment="1">
      <alignment horizontal="left"/>
    </xf>
    <xf numFmtId="0" fontId="3" fillId="2" borderId="1" xfId="0" applyFont="1" applyFill="1" applyBorder="1" applyAlignment="1">
      <alignment horizontal="left" vertical="center" wrapText="1"/>
    </xf>
    <xf numFmtId="0" fontId="3" fillId="3" borderId="1" xfId="0" applyFont="1" applyFill="1" applyBorder="1" applyAlignment="1">
      <alignment horizontal="left" vertical="center" wrapText="1" indent="1"/>
    </xf>
    <xf numFmtId="0" fontId="17" fillId="3" borderId="1" xfId="0" applyFont="1" applyFill="1" applyBorder="1" applyAlignment="1">
      <alignment horizontal="center" wrapText="1"/>
    </xf>
    <xf numFmtId="0" fontId="17" fillId="3" borderId="6" xfId="0" applyFont="1" applyFill="1" applyBorder="1" applyAlignment="1">
      <alignment horizontal="center" wrapText="1"/>
    </xf>
    <xf numFmtId="0" fontId="17" fillId="3" borderId="9" xfId="0" applyFont="1" applyFill="1" applyBorder="1" applyAlignment="1">
      <alignment horizontal="center" wrapText="1"/>
    </xf>
    <xf numFmtId="0" fontId="17" fillId="3" borderId="7" xfId="0" applyFont="1" applyFill="1" applyBorder="1" applyAlignment="1">
      <alignment horizontal="center" wrapText="1"/>
    </xf>
    <xf numFmtId="0" fontId="17" fillId="3" borderId="1" xfId="0" applyFont="1" applyFill="1" applyBorder="1" applyAlignment="1">
      <alignment horizontal="left"/>
    </xf>
    <xf numFmtId="0" fontId="15" fillId="0" borderId="0" xfId="0" quotePrefix="1" applyFont="1" applyAlignment="1">
      <alignment horizontal="left" vertical="top" wrapText="1"/>
    </xf>
    <xf numFmtId="0" fontId="6" fillId="3" borderId="1" xfId="0" applyFont="1" applyFill="1" applyBorder="1" applyAlignment="1">
      <alignment horizontal="left"/>
    </xf>
    <xf numFmtId="0" fontId="6" fillId="3" borderId="6" xfId="0" applyFont="1" applyFill="1" applyBorder="1" applyAlignment="1">
      <alignment horizontal="left"/>
    </xf>
    <xf numFmtId="0" fontId="4" fillId="3" borderId="7" xfId="0" applyFont="1" applyFill="1" applyBorder="1" applyAlignment="1">
      <alignment horizontal="left"/>
    </xf>
    <xf numFmtId="0" fontId="6" fillId="3" borderId="1" xfId="0" applyFont="1" applyFill="1" applyBorder="1" applyAlignment="1">
      <alignment horizontal="center"/>
    </xf>
    <xf numFmtId="0" fontId="4" fillId="3" borderId="1" xfId="0" applyFont="1" applyFill="1" applyBorder="1" applyAlignment="1">
      <alignment horizontal="center"/>
    </xf>
    <xf numFmtId="0" fontId="8" fillId="3" borderId="1" xfId="0" applyFont="1" applyFill="1" applyBorder="1" applyAlignment="1">
      <alignment horizontal="center"/>
    </xf>
    <xf numFmtId="0" fontId="3" fillId="3" borderId="3" xfId="0" applyFont="1" applyFill="1" applyBorder="1" applyAlignment="1">
      <alignment horizontal="center" vertical="center" wrapText="1"/>
    </xf>
    <xf numFmtId="0" fontId="3" fillId="3" borderId="5" xfId="0" applyFont="1" applyFill="1" applyBorder="1" applyAlignment="1">
      <alignment horizontal="center" vertical="center" wrapText="1"/>
    </xf>
    <xf numFmtId="0" fontId="4" fillId="0" borderId="1" xfId="0" applyFont="1" applyBorder="1" applyAlignment="1">
      <alignment horizontal="center"/>
    </xf>
  </cellXfs>
  <cellStyles count="4">
    <cellStyle name="Comma" xfId="3" builtinId="3"/>
    <cellStyle name="Currency" xfId="1" builtinId="4"/>
    <cellStyle name="Hyperlink" xfId="2" builtinId="8"/>
    <cellStyle name="Normal" xfId="0" builtinId="0"/>
  </cellStyles>
  <dxfs count="0"/>
  <tableStyles count="0" defaultTableStyle="TableStyleMedium2" defaultPivotStyle="PivotStyleLight16"/>
  <colors>
    <mruColors>
      <color rgb="FFFCAF17"/>
      <color rgb="FFF1EDDE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heetMetadata" Target="metadata.xml"/><Relationship Id="rId26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5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microsoft.com/office/2017/10/relationships/person" Target="persons/perso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D4655E-7939-47D6-9E7D-CB542055513E}">
  <dimension ref="A1:A20"/>
  <sheetViews>
    <sheetView tabSelected="1" topLeftCell="A12" workbookViewId="0"/>
  </sheetViews>
  <sheetFormatPr defaultRowHeight="14.25" x14ac:dyDescent="0.45"/>
  <cols>
    <col min="1" max="1" width="107.53125" style="48" customWidth="1"/>
  </cols>
  <sheetData>
    <row r="1" spans="1:1" ht="17.649999999999999" x14ac:dyDescent="0.5">
      <c r="A1" s="45" t="s">
        <v>0</v>
      </c>
    </row>
    <row r="2" spans="1:1" x14ac:dyDescent="0.45">
      <c r="A2" s="46" t="s">
        <v>1</v>
      </c>
    </row>
    <row r="3" spans="1:1" x14ac:dyDescent="0.45">
      <c r="A3" s="47" t="s">
        <v>2</v>
      </c>
    </row>
    <row r="4" spans="1:1" x14ac:dyDescent="0.45">
      <c r="A4" s="47" t="s">
        <v>3</v>
      </c>
    </row>
    <row r="5" spans="1:1" x14ac:dyDescent="0.45">
      <c r="A5" s="47" t="s">
        <v>4</v>
      </c>
    </row>
    <row r="6" spans="1:1" x14ac:dyDescent="0.45">
      <c r="A6" s="47" t="s">
        <v>5</v>
      </c>
    </row>
    <row r="7" spans="1:1" x14ac:dyDescent="0.45">
      <c r="A7" s="47" t="s">
        <v>6</v>
      </c>
    </row>
    <row r="8" spans="1:1" x14ac:dyDescent="0.45">
      <c r="A8" s="47" t="s">
        <v>7</v>
      </c>
    </row>
    <row r="9" spans="1:1" x14ac:dyDescent="0.45">
      <c r="A9" s="47" t="s">
        <v>8</v>
      </c>
    </row>
    <row r="10" spans="1:1" x14ac:dyDescent="0.45">
      <c r="A10" s="47" t="s">
        <v>9</v>
      </c>
    </row>
    <row r="11" spans="1:1" x14ac:dyDescent="0.45">
      <c r="A11" s="47" t="s">
        <v>10</v>
      </c>
    </row>
    <row r="12" spans="1:1" x14ac:dyDescent="0.45">
      <c r="A12" s="47" t="s">
        <v>11</v>
      </c>
    </row>
    <row r="13" spans="1:1" x14ac:dyDescent="0.45">
      <c r="A13" s="47" t="s">
        <v>12</v>
      </c>
    </row>
    <row r="14" spans="1:1" x14ac:dyDescent="0.45">
      <c r="A14" s="47" t="s">
        <v>13</v>
      </c>
    </row>
    <row r="15" spans="1:1" x14ac:dyDescent="0.45">
      <c r="A15" s="47" t="s">
        <v>14</v>
      </c>
    </row>
    <row r="16" spans="1:1" x14ac:dyDescent="0.45">
      <c r="A16" s="70" t="s">
        <v>15</v>
      </c>
    </row>
    <row r="17" spans="1:1" x14ac:dyDescent="0.45">
      <c r="A17" s="48" t="s">
        <v>16</v>
      </c>
    </row>
    <row r="18" spans="1:1" x14ac:dyDescent="0.45">
      <c r="A18" s="48" t="s">
        <v>17</v>
      </c>
    </row>
    <row r="20" spans="1:1" ht="105" customHeight="1" x14ac:dyDescent="0.45">
      <c r="A20" s="49" t="s">
        <v>415</v>
      </c>
    </row>
  </sheetData>
  <sheetProtection algorithmName="SHA-512" hashValue="c54nxOWCUCC13OewlHWENdmzHZf2/0xtoNe+qQ1o2Pz03onAI5ivJTd+R57tuHf2GtzlnsXR8AmlixEWyzPnfg==" saltValue="kv6YY8zWAm50QRDhEfkA8Q==" spinCount="100000" sheet="1" objects="1" scenarios="1"/>
  <hyperlinks>
    <hyperlink ref="A3" location="'DQ7-10'!A1" display="DQ7-10 : Delivery at Levels 7 (degree) to 10 on the NZQCF" xr:uid="{35367CA9-2BCE-4359-970C-1580967FDE3C}"/>
    <hyperlink ref="A4" location="'DQ3-7'!A1" display="DQ3-7: Delivery at Levels 3 to 7 (non-degree) on the NZQCF" xr:uid="{58836FF6-3800-48AC-8A54-1DA2167E9116}"/>
    <hyperlink ref="A7" location="'DQ1-2'!A1" display="DQ1-2: Delivery on the NZQCF at Levels 1 and 2 Fund" xr:uid="{609B7106-C43E-4E2C-8461-73B51621BB01}"/>
    <hyperlink ref="A8" location="ACE!A1" display="ACE: ACE in Schools, and ACE in TEIs" xr:uid="{8C00ADD0-29D9-4599-8693-6FC20B6AB970}"/>
    <hyperlink ref="A9" location="ELT!A1" display="ELT: ILN - English Language Teaching, and ILN - Refugee English Pastoral " xr:uid="{B4CBC03B-18FC-46CE-8E65-33D20E48FAC6}"/>
    <hyperlink ref="A10" location="LN!A1" display="LN: Intensive Literacy and Numeracy, and Employer-Led Workplace Literacy and Numeracy Fund" xr:uid="{6F14ABC8-E036-4CD6-8B06-84D93C07053D}"/>
    <hyperlink ref="A11" location="Gateway!A1" display="Gateway: Cohort number rates, and rates per learner" xr:uid="{4CC5C0F8-E0FF-42CB-AAB8-1A165108662A}"/>
    <hyperlink ref="A12" location="YG!A1" display="YG: Youth Guarantee, and YG Exceptional Travel" xr:uid="{7926AFE0-2EF7-4486-A5B5-B342BBE3F2F5}"/>
    <hyperlink ref="A14" location="Equity!A1" display="Equity: Equity Funding for DQ1-2 and DQ7+" xr:uid="{04B7A7BC-99C5-417A-B202-CC6F0484D1BF}"/>
    <hyperlink ref="A13" location="MPTT!A1" display="MPTT: Maori and Pasifika Trades Training " xr:uid="{0A837E05-2D6A-4F70-A886-0682663A3A6B}"/>
    <hyperlink ref="A5" location="'DQ3-7'!A17" display="DQ3-7: Learner Component" xr:uid="{BDED904E-98E8-42B8-81E5-CE877E376EB2}"/>
    <hyperlink ref="A15" location="'Trades Academy'!A1" display="Trades Academy" xr:uid="{4B1C12EB-59B6-4D89-8538-D7878BE174F1}"/>
    <hyperlink ref="A6" location="'DQ3-7 Rates for Combined MoPs'!A1" display="Breakdown of DQ3-7 rates by course classification for combined commitments" xr:uid="{FC2623A6-1D8F-468D-AC4F-0CF578194D9F}"/>
  </hyperlinks>
  <pageMargins left="0.7" right="0.7" top="0.75" bottom="0.75" header="0.3" footer="0.3"/>
  <pageSetup paperSize="9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3AEA95-18D6-4B69-8B63-6FE989396D42}">
  <sheetPr>
    <pageSetUpPr fitToPage="1"/>
  </sheetPr>
  <dimension ref="A1:O88"/>
  <sheetViews>
    <sheetView zoomScale="85" zoomScaleNormal="85" workbookViewId="0">
      <pane ySplit="3" topLeftCell="A4" activePane="bottomLeft" state="frozen"/>
      <selection pane="bottomLeft" sqref="A1:B2"/>
    </sheetView>
  </sheetViews>
  <sheetFormatPr defaultRowHeight="14.25" x14ac:dyDescent="0.45"/>
  <cols>
    <col min="1" max="1" width="26.46484375" bestFit="1" customWidth="1"/>
    <col min="2" max="2" width="73.53125" bestFit="1" customWidth="1"/>
    <col min="3" max="3" width="32.46484375" customWidth="1"/>
    <col min="4" max="4" width="29.53125" customWidth="1"/>
    <col min="5" max="5" width="35.46484375" customWidth="1"/>
    <col min="6" max="6" width="25.46484375" customWidth="1"/>
    <col min="10" max="10" width="22.46484375" bestFit="1" customWidth="1"/>
    <col min="11" max="11" width="52.46484375" customWidth="1"/>
    <col min="12" max="12" width="37.19921875" customWidth="1"/>
    <col min="13" max="13" width="36.19921875" customWidth="1"/>
    <col min="14" max="14" width="33.46484375" customWidth="1"/>
    <col min="15" max="15" width="27.53125" customWidth="1"/>
  </cols>
  <sheetData>
    <row r="1" spans="1:15" x14ac:dyDescent="0.45">
      <c r="A1" s="72" t="s">
        <v>18</v>
      </c>
      <c r="B1" s="72"/>
      <c r="C1" s="71" t="s">
        <v>19</v>
      </c>
      <c r="D1" s="71"/>
      <c r="E1" s="71"/>
      <c r="F1" s="71"/>
      <c r="J1" s="72" t="s">
        <v>20</v>
      </c>
      <c r="K1" s="72"/>
      <c r="L1" s="71" t="s">
        <v>19</v>
      </c>
      <c r="M1" s="71"/>
      <c r="N1" s="71"/>
      <c r="O1" s="71"/>
    </row>
    <row r="2" spans="1:15" ht="83.25" x14ac:dyDescent="0.45">
      <c r="A2" s="72"/>
      <c r="B2" s="72"/>
      <c r="C2" s="22" t="s">
        <v>21</v>
      </c>
      <c r="D2" s="22" t="s">
        <v>22</v>
      </c>
      <c r="E2" s="23" t="s">
        <v>23</v>
      </c>
      <c r="F2" s="24" t="s">
        <v>24</v>
      </c>
      <c r="J2" s="72"/>
      <c r="K2" s="72"/>
      <c r="L2" s="22" t="s">
        <v>21</v>
      </c>
      <c r="M2" s="22" t="s">
        <v>22</v>
      </c>
      <c r="N2" s="23" t="s">
        <v>23</v>
      </c>
      <c r="O2" s="24" t="s">
        <v>24</v>
      </c>
    </row>
    <row r="3" spans="1:15" x14ac:dyDescent="0.45">
      <c r="A3" s="18" t="s">
        <v>25</v>
      </c>
      <c r="B3" s="18" t="s">
        <v>26</v>
      </c>
      <c r="C3" s="21" t="s">
        <v>27</v>
      </c>
      <c r="D3" s="21" t="s">
        <v>28</v>
      </c>
      <c r="E3" s="21" t="s">
        <v>29</v>
      </c>
      <c r="F3" s="25" t="s">
        <v>30</v>
      </c>
      <c r="J3" s="18" t="s">
        <v>25</v>
      </c>
      <c r="K3" s="18" t="s">
        <v>26</v>
      </c>
      <c r="L3" s="21" t="s">
        <v>27</v>
      </c>
      <c r="M3" s="21" t="s">
        <v>28</v>
      </c>
      <c r="N3" s="21" t="s">
        <v>29</v>
      </c>
      <c r="O3" s="25" t="s">
        <v>30</v>
      </c>
    </row>
    <row r="4" spans="1:15" ht="41.65" x14ac:dyDescent="0.45">
      <c r="A4" s="58" t="s">
        <v>31</v>
      </c>
      <c r="B4" s="27" t="s">
        <v>32</v>
      </c>
      <c r="C4" s="34">
        <v>7287</v>
      </c>
      <c r="D4" s="34">
        <v>7287</v>
      </c>
      <c r="E4" s="34">
        <v>9196</v>
      </c>
      <c r="F4" s="34">
        <v>9726</v>
      </c>
      <c r="J4" s="58" t="s">
        <v>31</v>
      </c>
      <c r="K4" s="27" t="s">
        <v>32</v>
      </c>
      <c r="L4" s="34">
        <v>7287</v>
      </c>
      <c r="M4" s="34">
        <v>7287</v>
      </c>
      <c r="N4" s="34">
        <v>9196</v>
      </c>
      <c r="O4" s="34">
        <v>9726</v>
      </c>
    </row>
    <row r="5" spans="1:15" ht="55.5" x14ac:dyDescent="0.45">
      <c r="A5" s="59" t="s">
        <v>33</v>
      </c>
      <c r="B5" s="60" t="s">
        <v>34</v>
      </c>
      <c r="C5" s="61">
        <v>11147</v>
      </c>
      <c r="D5" s="61">
        <v>11147</v>
      </c>
      <c r="E5" s="61">
        <v>14170</v>
      </c>
      <c r="F5" s="61">
        <v>15235</v>
      </c>
      <c r="J5" s="59" t="s">
        <v>33</v>
      </c>
      <c r="K5" s="60" t="s">
        <v>34</v>
      </c>
      <c r="L5" s="61">
        <v>11147</v>
      </c>
      <c r="M5" s="61">
        <v>11147</v>
      </c>
      <c r="N5" s="61">
        <v>14170</v>
      </c>
      <c r="O5" s="61">
        <v>15235</v>
      </c>
    </row>
    <row r="6" spans="1:15" ht="69.400000000000006" x14ac:dyDescent="0.45">
      <c r="A6" s="58" t="s">
        <v>35</v>
      </c>
      <c r="B6" s="27" t="s">
        <v>36</v>
      </c>
      <c r="C6" s="34">
        <v>13401</v>
      </c>
      <c r="D6" s="34">
        <v>14038</v>
      </c>
      <c r="E6" s="34">
        <v>17032</v>
      </c>
      <c r="F6" s="34">
        <v>18330</v>
      </c>
      <c r="J6" s="58" t="s">
        <v>35</v>
      </c>
      <c r="K6" s="27" t="s">
        <v>36</v>
      </c>
      <c r="L6" s="34">
        <v>13401</v>
      </c>
      <c r="M6" s="34">
        <v>14038</v>
      </c>
      <c r="N6" s="34">
        <v>17032</v>
      </c>
      <c r="O6" s="34">
        <v>18330</v>
      </c>
    </row>
    <row r="7" spans="1:15" x14ac:dyDescent="0.45">
      <c r="A7" s="59" t="s">
        <v>37</v>
      </c>
      <c r="B7" s="60" t="s">
        <v>38</v>
      </c>
      <c r="C7" s="61">
        <v>7633</v>
      </c>
      <c r="D7" s="61">
        <v>7633</v>
      </c>
      <c r="E7" s="61">
        <v>9633</v>
      </c>
      <c r="F7" s="61">
        <v>10188</v>
      </c>
      <c r="J7" s="59" t="s">
        <v>37</v>
      </c>
      <c r="K7" s="60" t="s">
        <v>38</v>
      </c>
      <c r="L7" s="61">
        <v>7633</v>
      </c>
      <c r="M7" s="61">
        <v>7633</v>
      </c>
      <c r="N7" s="61">
        <v>9633</v>
      </c>
      <c r="O7" s="61">
        <v>10188</v>
      </c>
    </row>
    <row r="8" spans="1:15" x14ac:dyDescent="0.45">
      <c r="A8" s="58" t="s">
        <v>39</v>
      </c>
      <c r="B8" s="27" t="s">
        <v>40</v>
      </c>
      <c r="C8" s="34"/>
      <c r="D8" s="34">
        <v>11676</v>
      </c>
      <c r="E8" s="34"/>
      <c r="F8" s="34"/>
      <c r="J8" s="58" t="s">
        <v>39</v>
      </c>
      <c r="K8" s="27" t="s">
        <v>40</v>
      </c>
      <c r="L8" s="34"/>
      <c r="M8" s="34">
        <v>11676</v>
      </c>
      <c r="N8" s="34"/>
      <c r="O8" s="34"/>
    </row>
    <row r="9" spans="1:15" ht="27.75" x14ac:dyDescent="0.45">
      <c r="A9" s="59" t="s">
        <v>41</v>
      </c>
      <c r="B9" s="60" t="s">
        <v>42</v>
      </c>
      <c r="C9" s="61"/>
      <c r="D9" s="61"/>
      <c r="E9" s="61">
        <v>31066</v>
      </c>
      <c r="F9" s="61">
        <v>31066</v>
      </c>
      <c r="J9" s="59" t="s">
        <v>41</v>
      </c>
      <c r="K9" s="60" t="s">
        <v>42</v>
      </c>
      <c r="L9" s="61"/>
      <c r="M9" s="61"/>
      <c r="N9" s="61">
        <v>31066</v>
      </c>
      <c r="O9" s="61">
        <v>31066</v>
      </c>
    </row>
    <row r="10" spans="1:15" ht="41.65" x14ac:dyDescent="0.45">
      <c r="A10" s="58" t="s">
        <v>43</v>
      </c>
      <c r="B10" s="27" t="s">
        <v>44</v>
      </c>
      <c r="C10" s="34"/>
      <c r="D10" s="34">
        <v>25312</v>
      </c>
      <c r="E10" s="34">
        <v>31923</v>
      </c>
      <c r="F10" s="34">
        <v>33493</v>
      </c>
      <c r="J10" s="58" t="s">
        <v>43</v>
      </c>
      <c r="K10" s="27" t="s">
        <v>44</v>
      </c>
      <c r="L10" s="34"/>
      <c r="M10" s="34">
        <v>25312</v>
      </c>
      <c r="N10" s="34">
        <v>31923</v>
      </c>
      <c r="O10" s="34">
        <v>33493</v>
      </c>
    </row>
    <row r="11" spans="1:15" x14ac:dyDescent="0.45">
      <c r="A11" s="59" t="s">
        <v>45</v>
      </c>
      <c r="B11" s="60" t="s">
        <v>46</v>
      </c>
      <c r="C11" s="61">
        <v>12134</v>
      </c>
      <c r="D11" s="61">
        <v>12134</v>
      </c>
      <c r="E11" s="61">
        <v>15216</v>
      </c>
      <c r="F11" s="61">
        <v>15770</v>
      </c>
      <c r="G11" s="2"/>
      <c r="H11" s="2"/>
      <c r="I11" s="2"/>
      <c r="J11" s="59" t="s">
        <v>45</v>
      </c>
      <c r="K11" s="60" t="s">
        <v>46</v>
      </c>
      <c r="L11" s="61">
        <v>12134</v>
      </c>
      <c r="M11" s="61">
        <v>12134</v>
      </c>
      <c r="N11" s="61">
        <v>15216</v>
      </c>
      <c r="O11" s="61">
        <v>15770</v>
      </c>
    </row>
    <row r="12" spans="1:15" ht="27.75" x14ac:dyDescent="0.45">
      <c r="A12" s="58" t="s">
        <v>47</v>
      </c>
      <c r="B12" s="27" t="s">
        <v>48</v>
      </c>
      <c r="C12" s="34">
        <v>7287</v>
      </c>
      <c r="D12" s="34">
        <v>7287</v>
      </c>
      <c r="E12" s="34">
        <v>9196</v>
      </c>
      <c r="F12" s="34">
        <v>9726</v>
      </c>
      <c r="J12" s="58" t="s">
        <v>47</v>
      </c>
      <c r="K12" s="27" t="s">
        <v>48</v>
      </c>
      <c r="L12" s="34">
        <v>7287</v>
      </c>
      <c r="M12" s="34">
        <v>7287</v>
      </c>
      <c r="N12" s="34">
        <v>9196</v>
      </c>
      <c r="O12" s="34">
        <v>9726</v>
      </c>
    </row>
    <row r="13" spans="1:15" ht="27.75" x14ac:dyDescent="0.45">
      <c r="A13" s="59" t="s">
        <v>49</v>
      </c>
      <c r="B13" s="60" t="s">
        <v>50</v>
      </c>
      <c r="C13" s="61">
        <v>13118</v>
      </c>
      <c r="D13" s="61">
        <v>12899</v>
      </c>
      <c r="E13" s="61">
        <v>15791</v>
      </c>
      <c r="F13" s="61">
        <v>16853</v>
      </c>
      <c r="J13" s="59" t="s">
        <v>49</v>
      </c>
      <c r="K13" s="60" t="s">
        <v>50</v>
      </c>
      <c r="L13" s="61">
        <v>13118</v>
      </c>
      <c r="M13" s="61">
        <v>12899</v>
      </c>
      <c r="N13" s="61">
        <v>15791</v>
      </c>
      <c r="O13" s="61">
        <v>16853</v>
      </c>
    </row>
    <row r="14" spans="1:15" ht="27.75" x14ac:dyDescent="0.45">
      <c r="A14" s="58" t="s">
        <v>51</v>
      </c>
      <c r="B14" s="27" t="s">
        <v>52</v>
      </c>
      <c r="C14" s="34">
        <v>15950</v>
      </c>
      <c r="D14" s="34">
        <v>18174</v>
      </c>
      <c r="E14" s="34">
        <v>22820</v>
      </c>
      <c r="F14" s="34">
        <v>24302</v>
      </c>
      <c r="J14" s="58" t="s">
        <v>51</v>
      </c>
      <c r="K14" s="27" t="s">
        <v>52</v>
      </c>
      <c r="L14" s="34">
        <v>15950</v>
      </c>
      <c r="M14" s="34">
        <v>18174</v>
      </c>
      <c r="N14" s="34">
        <v>22820</v>
      </c>
      <c r="O14" s="34">
        <v>24302</v>
      </c>
    </row>
    <row r="15" spans="1:15" x14ac:dyDescent="0.45">
      <c r="A15" s="59" t="s">
        <v>53</v>
      </c>
      <c r="B15" s="60" t="s">
        <v>54</v>
      </c>
      <c r="C15" s="61">
        <v>15574</v>
      </c>
      <c r="D15" s="61">
        <v>15574</v>
      </c>
      <c r="E15" s="61">
        <v>19591</v>
      </c>
      <c r="F15" s="61">
        <v>21086</v>
      </c>
      <c r="J15" s="59" t="s">
        <v>53</v>
      </c>
      <c r="K15" s="60" t="s">
        <v>54</v>
      </c>
      <c r="L15" s="61">
        <v>15574</v>
      </c>
      <c r="M15" s="61">
        <v>15574</v>
      </c>
      <c r="N15" s="61">
        <v>19591</v>
      </c>
      <c r="O15" s="61">
        <v>21086</v>
      </c>
    </row>
    <row r="16" spans="1:15" x14ac:dyDescent="0.45">
      <c r="A16" s="58" t="s">
        <v>55</v>
      </c>
      <c r="B16" s="27" t="s">
        <v>56</v>
      </c>
      <c r="C16" s="34"/>
      <c r="D16" s="34">
        <v>27112</v>
      </c>
      <c r="E16" s="34"/>
      <c r="F16" s="34"/>
      <c r="J16" s="58" t="s">
        <v>55</v>
      </c>
      <c r="K16" s="27" t="s">
        <v>56</v>
      </c>
      <c r="L16" s="34"/>
      <c r="M16" s="34">
        <v>27112</v>
      </c>
      <c r="N16" s="34"/>
      <c r="O16" s="34"/>
    </row>
    <row r="17" spans="1:15" x14ac:dyDescent="0.45">
      <c r="A17" s="59" t="s">
        <v>57</v>
      </c>
      <c r="B17" s="60" t="s">
        <v>58</v>
      </c>
      <c r="C17" s="61"/>
      <c r="D17" s="61">
        <v>37666</v>
      </c>
      <c r="E17" s="61">
        <v>37666</v>
      </c>
      <c r="F17" s="61">
        <v>37666</v>
      </c>
      <c r="J17" s="59" t="s">
        <v>57</v>
      </c>
      <c r="K17" s="60" t="s">
        <v>58</v>
      </c>
      <c r="L17" s="61"/>
      <c r="M17" s="61">
        <v>37666</v>
      </c>
      <c r="N17" s="61">
        <v>37666</v>
      </c>
      <c r="O17" s="61">
        <v>37666</v>
      </c>
    </row>
    <row r="18" spans="1:15" x14ac:dyDescent="0.45">
      <c r="A18" s="58" t="s">
        <v>59</v>
      </c>
      <c r="B18" s="27" t="s">
        <v>60</v>
      </c>
      <c r="C18" s="34"/>
      <c r="D18" s="34">
        <v>61395</v>
      </c>
      <c r="E18" s="34"/>
      <c r="F18" s="34"/>
      <c r="J18" s="58" t="s">
        <v>59</v>
      </c>
      <c r="K18" s="27" t="s">
        <v>60</v>
      </c>
      <c r="L18" s="34"/>
      <c r="M18" s="34">
        <v>61395</v>
      </c>
      <c r="N18" s="34"/>
      <c r="O18" s="34"/>
    </row>
    <row r="19" spans="1:15" x14ac:dyDescent="0.45">
      <c r="A19" s="59" t="s">
        <v>63</v>
      </c>
      <c r="B19" s="60" t="s">
        <v>64</v>
      </c>
      <c r="C19" s="61"/>
      <c r="D19" s="61">
        <v>53030</v>
      </c>
      <c r="E19" s="61"/>
      <c r="F19" s="61"/>
      <c r="J19" s="59" t="s">
        <v>61</v>
      </c>
      <c r="K19" s="60" t="s">
        <v>62</v>
      </c>
      <c r="L19" s="61">
        <v>22173</v>
      </c>
      <c r="M19" s="61"/>
      <c r="N19" s="61"/>
      <c r="O19" s="61"/>
    </row>
    <row r="20" spans="1:15" x14ac:dyDescent="0.45">
      <c r="A20" s="58" t="s">
        <v>65</v>
      </c>
      <c r="B20" s="27" t="s">
        <v>66</v>
      </c>
      <c r="C20" s="34"/>
      <c r="D20" s="34">
        <v>53030</v>
      </c>
      <c r="E20" s="34"/>
      <c r="F20" s="34"/>
      <c r="J20" s="58" t="s">
        <v>63</v>
      </c>
      <c r="K20" s="27" t="s">
        <v>64</v>
      </c>
      <c r="L20" s="34"/>
      <c r="M20" s="34">
        <v>53030</v>
      </c>
      <c r="N20" s="34"/>
      <c r="O20" s="34"/>
    </row>
    <row r="21" spans="1:15" x14ac:dyDescent="0.45">
      <c r="A21" s="59" t="s">
        <v>67</v>
      </c>
      <c r="B21" s="60" t="s">
        <v>68</v>
      </c>
      <c r="C21" s="61">
        <v>13650</v>
      </c>
      <c r="D21" s="61">
        <v>16682</v>
      </c>
      <c r="E21" s="61">
        <v>21031</v>
      </c>
      <c r="F21" s="61">
        <v>22447</v>
      </c>
      <c r="J21" s="59" t="s">
        <v>65</v>
      </c>
      <c r="K21" s="60" t="s">
        <v>66</v>
      </c>
      <c r="L21" s="61"/>
      <c r="M21" s="61">
        <v>53030</v>
      </c>
      <c r="N21" s="61"/>
      <c r="O21" s="61"/>
    </row>
    <row r="22" spans="1:15" x14ac:dyDescent="0.45">
      <c r="A22" s="58" t="s">
        <v>69</v>
      </c>
      <c r="B22" s="27" t="s">
        <v>70</v>
      </c>
      <c r="C22" s="34">
        <v>8361</v>
      </c>
      <c r="D22" s="34">
        <v>8361</v>
      </c>
      <c r="E22" s="34">
        <v>10549</v>
      </c>
      <c r="F22" s="34">
        <v>11159</v>
      </c>
      <c r="J22" s="58" t="s">
        <v>67</v>
      </c>
      <c r="K22" s="27" t="s">
        <v>68</v>
      </c>
      <c r="L22" s="34">
        <v>13650</v>
      </c>
      <c r="M22" s="34">
        <v>16682</v>
      </c>
      <c r="N22" s="34">
        <v>21031</v>
      </c>
      <c r="O22" s="34">
        <v>22447</v>
      </c>
    </row>
    <row r="23" spans="1:15" x14ac:dyDescent="0.45">
      <c r="A23" s="59" t="s">
        <v>71</v>
      </c>
      <c r="B23" s="60" t="s">
        <v>72</v>
      </c>
      <c r="C23" s="61"/>
      <c r="D23" s="61">
        <v>19037</v>
      </c>
      <c r="E23" s="61">
        <v>23904</v>
      </c>
      <c r="F23" s="61">
        <v>25456</v>
      </c>
      <c r="J23" s="59" t="s">
        <v>69</v>
      </c>
      <c r="K23" s="60" t="s">
        <v>70</v>
      </c>
      <c r="L23" s="61">
        <v>8094</v>
      </c>
      <c r="M23" s="61">
        <v>8094</v>
      </c>
      <c r="N23" s="61">
        <v>10213</v>
      </c>
      <c r="O23" s="61">
        <v>10803</v>
      </c>
    </row>
    <row r="24" spans="1:15" x14ac:dyDescent="0.45">
      <c r="J24" s="58" t="s">
        <v>71</v>
      </c>
      <c r="K24" s="27" t="s">
        <v>72</v>
      </c>
      <c r="L24" s="34"/>
      <c r="M24" s="34">
        <v>19037</v>
      </c>
      <c r="N24" s="34">
        <v>23904</v>
      </c>
      <c r="O24" s="34">
        <v>25456</v>
      </c>
    </row>
    <row r="27" spans="1:15" x14ac:dyDescent="0.45">
      <c r="A27" s="73" t="s">
        <v>73</v>
      </c>
      <c r="B27" s="73"/>
      <c r="J27" s="73" t="s">
        <v>74</v>
      </c>
      <c r="K27" s="73"/>
    </row>
    <row r="28" spans="1:15" x14ac:dyDescent="0.45">
      <c r="A28" s="26" t="s">
        <v>75</v>
      </c>
      <c r="B28" s="40">
        <v>7287</v>
      </c>
      <c r="J28" s="26" t="s">
        <v>75</v>
      </c>
      <c r="K28" s="40">
        <v>7287</v>
      </c>
    </row>
    <row r="29" spans="1:15" x14ac:dyDescent="0.45">
      <c r="A29" s="28" t="s">
        <v>76</v>
      </c>
      <c r="B29" s="41">
        <v>7287</v>
      </c>
      <c r="J29" s="28" t="s">
        <v>76</v>
      </c>
      <c r="K29" s="41">
        <v>7287</v>
      </c>
    </row>
    <row r="30" spans="1:15" x14ac:dyDescent="0.45">
      <c r="A30" s="26" t="s">
        <v>77</v>
      </c>
      <c r="B30" s="40">
        <v>9196</v>
      </c>
      <c r="J30" s="26" t="s">
        <v>77</v>
      </c>
      <c r="K30" s="40">
        <v>9196</v>
      </c>
    </row>
    <row r="31" spans="1:15" x14ac:dyDescent="0.45">
      <c r="A31" s="28" t="s">
        <v>78</v>
      </c>
      <c r="B31" s="41">
        <v>9726</v>
      </c>
      <c r="J31" s="28" t="s">
        <v>78</v>
      </c>
      <c r="K31" s="41">
        <v>9726</v>
      </c>
    </row>
    <row r="32" spans="1:15" x14ac:dyDescent="0.45">
      <c r="A32" s="26" t="s">
        <v>79</v>
      </c>
      <c r="B32" s="40">
        <v>11147</v>
      </c>
      <c r="J32" s="26" t="s">
        <v>79</v>
      </c>
      <c r="K32" s="40">
        <v>11147</v>
      </c>
    </row>
    <row r="33" spans="1:11" x14ac:dyDescent="0.45">
      <c r="A33" s="28" t="s">
        <v>80</v>
      </c>
      <c r="B33" s="41">
        <v>11147</v>
      </c>
      <c r="J33" s="28" t="s">
        <v>80</v>
      </c>
      <c r="K33" s="41">
        <v>11147</v>
      </c>
    </row>
    <row r="34" spans="1:11" x14ac:dyDescent="0.45">
      <c r="A34" s="26" t="s">
        <v>81</v>
      </c>
      <c r="B34" s="40">
        <v>14170</v>
      </c>
      <c r="J34" s="26" t="s">
        <v>81</v>
      </c>
      <c r="K34" s="40">
        <v>14170</v>
      </c>
    </row>
    <row r="35" spans="1:11" x14ac:dyDescent="0.45">
      <c r="A35" s="28" t="s">
        <v>82</v>
      </c>
      <c r="B35" s="41">
        <v>15235</v>
      </c>
      <c r="J35" s="28" t="s">
        <v>82</v>
      </c>
      <c r="K35" s="41">
        <v>15235</v>
      </c>
    </row>
    <row r="36" spans="1:11" x14ac:dyDescent="0.45">
      <c r="A36" s="26" t="s">
        <v>83</v>
      </c>
      <c r="B36" s="40">
        <v>13401</v>
      </c>
      <c r="J36" s="26" t="s">
        <v>83</v>
      </c>
      <c r="K36" s="40">
        <v>13401</v>
      </c>
    </row>
    <row r="37" spans="1:11" x14ac:dyDescent="0.45">
      <c r="A37" s="28" t="s">
        <v>84</v>
      </c>
      <c r="B37" s="41">
        <v>14038</v>
      </c>
      <c r="J37" s="28" t="s">
        <v>84</v>
      </c>
      <c r="K37" s="41">
        <v>14038</v>
      </c>
    </row>
    <row r="38" spans="1:11" x14ac:dyDescent="0.45">
      <c r="A38" s="26" t="s">
        <v>85</v>
      </c>
      <c r="B38" s="40">
        <v>17032</v>
      </c>
      <c r="J38" s="26" t="s">
        <v>85</v>
      </c>
      <c r="K38" s="40">
        <v>17032</v>
      </c>
    </row>
    <row r="39" spans="1:11" x14ac:dyDescent="0.45">
      <c r="A39" s="28" t="s">
        <v>86</v>
      </c>
      <c r="B39" s="41">
        <v>18330</v>
      </c>
      <c r="J39" s="28" t="s">
        <v>86</v>
      </c>
      <c r="K39" s="41">
        <v>18330</v>
      </c>
    </row>
    <row r="40" spans="1:11" x14ac:dyDescent="0.45">
      <c r="A40" s="26" t="s">
        <v>87</v>
      </c>
      <c r="B40" s="40">
        <v>7633</v>
      </c>
      <c r="J40" s="26" t="s">
        <v>87</v>
      </c>
      <c r="K40" s="40">
        <v>7633</v>
      </c>
    </row>
    <row r="41" spans="1:11" x14ac:dyDescent="0.45">
      <c r="A41" s="28" t="s">
        <v>88</v>
      </c>
      <c r="B41" s="41">
        <v>7633</v>
      </c>
      <c r="J41" s="28" t="s">
        <v>88</v>
      </c>
      <c r="K41" s="41">
        <v>7633</v>
      </c>
    </row>
    <row r="42" spans="1:11" x14ac:dyDescent="0.45">
      <c r="A42" s="26" t="s">
        <v>89</v>
      </c>
      <c r="B42" s="40">
        <v>9633</v>
      </c>
      <c r="J42" s="26" t="s">
        <v>89</v>
      </c>
      <c r="K42" s="40">
        <v>9633</v>
      </c>
    </row>
    <row r="43" spans="1:11" x14ac:dyDescent="0.45">
      <c r="A43" s="28" t="s">
        <v>90</v>
      </c>
      <c r="B43" s="41">
        <v>10188</v>
      </c>
      <c r="J43" s="28" t="s">
        <v>90</v>
      </c>
      <c r="K43" s="41">
        <v>10188</v>
      </c>
    </row>
    <row r="44" spans="1:11" x14ac:dyDescent="0.45">
      <c r="A44" s="26" t="s">
        <v>91</v>
      </c>
      <c r="B44" s="40">
        <v>11676</v>
      </c>
      <c r="J44" s="26" t="s">
        <v>91</v>
      </c>
      <c r="K44" s="40">
        <v>11676</v>
      </c>
    </row>
    <row r="45" spans="1:11" x14ac:dyDescent="0.45">
      <c r="A45" s="28" t="s">
        <v>92</v>
      </c>
      <c r="B45" s="41">
        <v>31066</v>
      </c>
      <c r="J45" s="28" t="s">
        <v>92</v>
      </c>
      <c r="K45" s="41">
        <v>31066</v>
      </c>
    </row>
    <row r="46" spans="1:11" x14ac:dyDescent="0.45">
      <c r="A46" s="26" t="s">
        <v>93</v>
      </c>
      <c r="B46" s="40">
        <v>31066</v>
      </c>
      <c r="J46" s="26" t="s">
        <v>93</v>
      </c>
      <c r="K46" s="40">
        <v>31066</v>
      </c>
    </row>
    <row r="47" spans="1:11" x14ac:dyDescent="0.45">
      <c r="A47" s="28" t="s">
        <v>94</v>
      </c>
      <c r="B47" s="41">
        <v>25312</v>
      </c>
      <c r="J47" s="28" t="s">
        <v>94</v>
      </c>
      <c r="K47" s="41">
        <v>25312</v>
      </c>
    </row>
    <row r="48" spans="1:11" x14ac:dyDescent="0.45">
      <c r="A48" s="26" t="s">
        <v>95</v>
      </c>
      <c r="B48" s="40">
        <v>31923</v>
      </c>
      <c r="J48" s="26" t="s">
        <v>95</v>
      </c>
      <c r="K48" s="40">
        <v>31923</v>
      </c>
    </row>
    <row r="49" spans="1:11" x14ac:dyDescent="0.45">
      <c r="A49" s="28" t="s">
        <v>96</v>
      </c>
      <c r="B49" s="41">
        <v>33493</v>
      </c>
      <c r="J49" s="28" t="s">
        <v>96</v>
      </c>
      <c r="K49" s="41">
        <v>33493</v>
      </c>
    </row>
    <row r="50" spans="1:11" x14ac:dyDescent="0.45">
      <c r="A50" s="26" t="s">
        <v>97</v>
      </c>
      <c r="B50" s="40">
        <v>12134</v>
      </c>
      <c r="J50" s="26" t="s">
        <v>97</v>
      </c>
      <c r="K50" s="40">
        <v>12134</v>
      </c>
    </row>
    <row r="51" spans="1:11" x14ac:dyDescent="0.45">
      <c r="A51" s="28" t="s">
        <v>98</v>
      </c>
      <c r="B51" s="41">
        <v>12134</v>
      </c>
      <c r="J51" s="28" t="s">
        <v>98</v>
      </c>
      <c r="K51" s="41">
        <v>12134</v>
      </c>
    </row>
    <row r="52" spans="1:11" x14ac:dyDescent="0.45">
      <c r="A52" s="26" t="s">
        <v>99</v>
      </c>
      <c r="B52" s="40">
        <v>15216</v>
      </c>
      <c r="J52" s="26" t="s">
        <v>99</v>
      </c>
      <c r="K52" s="40">
        <v>15216</v>
      </c>
    </row>
    <row r="53" spans="1:11" x14ac:dyDescent="0.45">
      <c r="A53" s="28" t="s">
        <v>100</v>
      </c>
      <c r="B53" s="41">
        <v>15770</v>
      </c>
      <c r="J53" s="28" t="s">
        <v>100</v>
      </c>
      <c r="K53" s="41">
        <v>15770</v>
      </c>
    </row>
    <row r="54" spans="1:11" x14ac:dyDescent="0.45">
      <c r="A54" s="26" t="s">
        <v>101</v>
      </c>
      <c r="B54" s="40">
        <v>7287</v>
      </c>
      <c r="J54" s="26" t="s">
        <v>101</v>
      </c>
      <c r="K54" s="40">
        <v>7287</v>
      </c>
    </row>
    <row r="55" spans="1:11" x14ac:dyDescent="0.45">
      <c r="A55" s="28" t="s">
        <v>102</v>
      </c>
      <c r="B55" s="41">
        <v>7287</v>
      </c>
      <c r="J55" s="28" t="s">
        <v>102</v>
      </c>
      <c r="K55" s="41">
        <v>7287</v>
      </c>
    </row>
    <row r="56" spans="1:11" x14ac:dyDescent="0.45">
      <c r="A56" s="26" t="s">
        <v>103</v>
      </c>
      <c r="B56" s="40">
        <v>9196</v>
      </c>
      <c r="J56" s="26" t="s">
        <v>103</v>
      </c>
      <c r="K56" s="40">
        <v>9196</v>
      </c>
    </row>
    <row r="57" spans="1:11" x14ac:dyDescent="0.45">
      <c r="A57" s="28" t="s">
        <v>104</v>
      </c>
      <c r="B57" s="41">
        <v>9726</v>
      </c>
      <c r="J57" s="28" t="s">
        <v>104</v>
      </c>
      <c r="K57" s="41">
        <v>9726</v>
      </c>
    </row>
    <row r="58" spans="1:11" x14ac:dyDescent="0.45">
      <c r="A58" s="26" t="s">
        <v>105</v>
      </c>
      <c r="B58" s="40">
        <v>13118</v>
      </c>
      <c r="J58" s="26" t="s">
        <v>105</v>
      </c>
      <c r="K58" s="40">
        <v>13118</v>
      </c>
    </row>
    <row r="59" spans="1:11" x14ac:dyDescent="0.45">
      <c r="A59" s="28" t="s">
        <v>106</v>
      </c>
      <c r="B59" s="41">
        <v>12899</v>
      </c>
      <c r="J59" s="28" t="s">
        <v>106</v>
      </c>
      <c r="K59" s="41">
        <v>12899</v>
      </c>
    </row>
    <row r="60" spans="1:11" x14ac:dyDescent="0.45">
      <c r="A60" s="26" t="s">
        <v>107</v>
      </c>
      <c r="B60" s="40">
        <v>15791</v>
      </c>
      <c r="J60" s="26" t="s">
        <v>107</v>
      </c>
      <c r="K60" s="40">
        <v>15791</v>
      </c>
    </row>
    <row r="61" spans="1:11" x14ac:dyDescent="0.45">
      <c r="A61" s="28" t="s">
        <v>108</v>
      </c>
      <c r="B61" s="41">
        <v>16853</v>
      </c>
      <c r="J61" s="28" t="s">
        <v>108</v>
      </c>
      <c r="K61" s="41">
        <v>16853</v>
      </c>
    </row>
    <row r="62" spans="1:11" x14ac:dyDescent="0.45">
      <c r="A62" s="26" t="s">
        <v>109</v>
      </c>
      <c r="B62" s="40">
        <v>15950</v>
      </c>
      <c r="J62" s="26" t="s">
        <v>109</v>
      </c>
      <c r="K62" s="40">
        <v>15950</v>
      </c>
    </row>
    <row r="63" spans="1:11" x14ac:dyDescent="0.45">
      <c r="A63" s="28" t="s">
        <v>110</v>
      </c>
      <c r="B63" s="41">
        <v>18174</v>
      </c>
      <c r="J63" s="28" t="s">
        <v>110</v>
      </c>
      <c r="K63" s="41">
        <v>18174</v>
      </c>
    </row>
    <row r="64" spans="1:11" x14ac:dyDescent="0.45">
      <c r="A64" s="26" t="s">
        <v>111</v>
      </c>
      <c r="B64" s="40">
        <v>22820</v>
      </c>
      <c r="J64" s="26" t="s">
        <v>111</v>
      </c>
      <c r="K64" s="40">
        <v>22820</v>
      </c>
    </row>
    <row r="65" spans="1:11" x14ac:dyDescent="0.45">
      <c r="A65" s="28" t="s">
        <v>112</v>
      </c>
      <c r="B65" s="41">
        <v>24302</v>
      </c>
      <c r="J65" s="28" t="s">
        <v>112</v>
      </c>
      <c r="K65" s="41">
        <v>24302</v>
      </c>
    </row>
    <row r="66" spans="1:11" x14ac:dyDescent="0.45">
      <c r="A66" s="26" t="s">
        <v>113</v>
      </c>
      <c r="B66" s="40">
        <v>15574</v>
      </c>
      <c r="J66" s="26" t="s">
        <v>113</v>
      </c>
      <c r="K66" s="40">
        <v>15574</v>
      </c>
    </row>
    <row r="67" spans="1:11" x14ac:dyDescent="0.45">
      <c r="A67" s="28" t="s">
        <v>114</v>
      </c>
      <c r="B67" s="41">
        <v>15574</v>
      </c>
      <c r="J67" s="28" t="s">
        <v>114</v>
      </c>
      <c r="K67" s="41">
        <v>15574</v>
      </c>
    </row>
    <row r="68" spans="1:11" x14ac:dyDescent="0.45">
      <c r="A68" s="26" t="s">
        <v>115</v>
      </c>
      <c r="B68" s="40">
        <v>19591</v>
      </c>
      <c r="J68" s="26" t="s">
        <v>115</v>
      </c>
      <c r="K68" s="40">
        <v>19591</v>
      </c>
    </row>
    <row r="69" spans="1:11" x14ac:dyDescent="0.45">
      <c r="A69" s="28" t="s">
        <v>116</v>
      </c>
      <c r="B69" s="41">
        <v>21086</v>
      </c>
      <c r="J69" s="28" t="s">
        <v>116</v>
      </c>
      <c r="K69" s="41">
        <v>21086</v>
      </c>
    </row>
    <row r="70" spans="1:11" x14ac:dyDescent="0.45">
      <c r="A70" s="26" t="s">
        <v>117</v>
      </c>
      <c r="B70" s="40">
        <v>27112</v>
      </c>
      <c r="J70" s="26" t="s">
        <v>117</v>
      </c>
      <c r="K70" s="40">
        <v>27112</v>
      </c>
    </row>
    <row r="71" spans="1:11" x14ac:dyDescent="0.45">
      <c r="A71" s="28" t="s">
        <v>118</v>
      </c>
      <c r="B71" s="41">
        <v>37666</v>
      </c>
      <c r="J71" s="26" t="s">
        <v>118</v>
      </c>
      <c r="K71" s="40">
        <v>37666</v>
      </c>
    </row>
    <row r="72" spans="1:11" x14ac:dyDescent="0.45">
      <c r="A72" s="26" t="s">
        <v>119</v>
      </c>
      <c r="B72" s="40">
        <v>37666</v>
      </c>
      <c r="J72" s="28" t="s">
        <v>119</v>
      </c>
      <c r="K72" s="41">
        <v>37666</v>
      </c>
    </row>
    <row r="73" spans="1:11" x14ac:dyDescent="0.45">
      <c r="A73" s="28" t="s">
        <v>120</v>
      </c>
      <c r="B73" s="41">
        <v>37666</v>
      </c>
      <c r="J73" s="26" t="s">
        <v>120</v>
      </c>
      <c r="K73" s="40">
        <v>37666</v>
      </c>
    </row>
    <row r="74" spans="1:11" x14ac:dyDescent="0.45">
      <c r="A74" s="26" t="s">
        <v>121</v>
      </c>
      <c r="B74" s="40">
        <v>61395</v>
      </c>
      <c r="J74" s="28" t="s">
        <v>121</v>
      </c>
      <c r="K74" s="41">
        <v>61395</v>
      </c>
    </row>
    <row r="75" spans="1:11" x14ac:dyDescent="0.45">
      <c r="A75" s="28" t="s">
        <v>123</v>
      </c>
      <c r="B75" s="41">
        <v>53030</v>
      </c>
      <c r="J75" s="26" t="s">
        <v>122</v>
      </c>
      <c r="K75" s="40">
        <v>22173</v>
      </c>
    </row>
    <row r="76" spans="1:11" x14ac:dyDescent="0.45">
      <c r="A76" s="26" t="s">
        <v>124</v>
      </c>
      <c r="B76" s="40">
        <v>53030</v>
      </c>
      <c r="J76" s="28" t="s">
        <v>123</v>
      </c>
      <c r="K76" s="41">
        <v>53030</v>
      </c>
    </row>
    <row r="77" spans="1:11" x14ac:dyDescent="0.45">
      <c r="A77" s="28" t="s">
        <v>125</v>
      </c>
      <c r="B77" s="41">
        <v>13650</v>
      </c>
      <c r="J77" s="26" t="s">
        <v>124</v>
      </c>
      <c r="K77" s="40">
        <v>53030</v>
      </c>
    </row>
    <row r="78" spans="1:11" x14ac:dyDescent="0.45">
      <c r="A78" s="26" t="s">
        <v>126</v>
      </c>
      <c r="B78" s="40">
        <v>16682</v>
      </c>
      <c r="J78" s="28" t="s">
        <v>125</v>
      </c>
      <c r="K78" s="41">
        <v>13650</v>
      </c>
    </row>
    <row r="79" spans="1:11" x14ac:dyDescent="0.45">
      <c r="A79" s="28" t="s">
        <v>127</v>
      </c>
      <c r="B79" s="41">
        <v>21031</v>
      </c>
      <c r="J79" s="26" t="s">
        <v>126</v>
      </c>
      <c r="K79" s="40">
        <v>16682</v>
      </c>
    </row>
    <row r="80" spans="1:11" x14ac:dyDescent="0.45">
      <c r="A80" s="26" t="s">
        <v>128</v>
      </c>
      <c r="B80" s="40">
        <v>22447</v>
      </c>
      <c r="J80" s="28" t="s">
        <v>127</v>
      </c>
      <c r="K80" s="41">
        <v>21031</v>
      </c>
    </row>
    <row r="81" spans="1:11" x14ac:dyDescent="0.45">
      <c r="A81" s="28" t="s">
        <v>129</v>
      </c>
      <c r="B81" s="41">
        <v>8361</v>
      </c>
      <c r="J81" s="26" t="s">
        <v>128</v>
      </c>
      <c r="K81" s="40">
        <v>22447</v>
      </c>
    </row>
    <row r="82" spans="1:11" x14ac:dyDescent="0.45">
      <c r="A82" s="26" t="s">
        <v>130</v>
      </c>
      <c r="B82" s="40">
        <v>8361</v>
      </c>
      <c r="J82" s="28" t="s">
        <v>129</v>
      </c>
      <c r="K82" s="41">
        <v>8094</v>
      </c>
    </row>
    <row r="83" spans="1:11" x14ac:dyDescent="0.45">
      <c r="A83" s="28" t="s">
        <v>131</v>
      </c>
      <c r="B83" s="41">
        <v>10549</v>
      </c>
      <c r="J83" s="26" t="s">
        <v>130</v>
      </c>
      <c r="K83" s="40">
        <v>8094</v>
      </c>
    </row>
    <row r="84" spans="1:11" x14ac:dyDescent="0.45">
      <c r="A84" s="26" t="s">
        <v>132</v>
      </c>
      <c r="B84" s="40">
        <v>11159</v>
      </c>
      <c r="J84" s="28" t="s">
        <v>131</v>
      </c>
      <c r="K84" s="41">
        <v>10213</v>
      </c>
    </row>
    <row r="85" spans="1:11" x14ac:dyDescent="0.45">
      <c r="A85" s="28" t="s">
        <v>133</v>
      </c>
      <c r="B85" s="41">
        <v>19037</v>
      </c>
      <c r="J85" s="26" t="s">
        <v>132</v>
      </c>
      <c r="K85" s="40">
        <v>10803</v>
      </c>
    </row>
    <row r="86" spans="1:11" x14ac:dyDescent="0.45">
      <c r="A86" s="26" t="s">
        <v>134</v>
      </c>
      <c r="B86" s="40">
        <v>23904</v>
      </c>
      <c r="J86" s="28" t="s">
        <v>133</v>
      </c>
      <c r="K86" s="41">
        <v>19037</v>
      </c>
    </row>
    <row r="87" spans="1:11" x14ac:dyDescent="0.45">
      <c r="A87" s="28" t="s">
        <v>135</v>
      </c>
      <c r="B87" s="41">
        <v>25456</v>
      </c>
      <c r="J87" s="26" t="s">
        <v>134</v>
      </c>
      <c r="K87" s="40">
        <v>23904</v>
      </c>
    </row>
    <row r="88" spans="1:11" x14ac:dyDescent="0.45">
      <c r="J88" s="28" t="s">
        <v>135</v>
      </c>
      <c r="K88" s="41">
        <v>25456</v>
      </c>
    </row>
  </sheetData>
  <sheetProtection algorithmName="SHA-512" hashValue="+1wP0y0C5ySySrE0D3vvoblvMVNLGpzVSYz8SGj3ZUGpPBsEw9fbwg7HVvAykaJ4vyDIOG0AzvjQBehQ1dqjaQ==" saltValue="hPnEJJxYNZ5ragI9mGcUsg==" spinCount="100000" sheet="1" objects="1" scenarios="1"/>
  <mergeCells count="6">
    <mergeCell ref="L1:O1"/>
    <mergeCell ref="A1:B2"/>
    <mergeCell ref="C1:F1"/>
    <mergeCell ref="J1:K2"/>
    <mergeCell ref="A27:B27"/>
    <mergeCell ref="J27:K27"/>
  </mergeCells>
  <pageMargins left="0.7" right="0.7" top="0.75" bottom="0.75" header="0.3" footer="0.3"/>
  <pageSetup paperSize="9" scale="54" fitToWidth="2" orientation="landscape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81262B-3B89-4C28-B509-C1A99CE711A7}">
  <sheetPr>
    <pageSetUpPr fitToPage="1"/>
  </sheetPr>
  <dimension ref="A1:L49"/>
  <sheetViews>
    <sheetView zoomScale="70" zoomScaleNormal="70" workbookViewId="0">
      <selection sqref="A1:E1"/>
    </sheetView>
  </sheetViews>
  <sheetFormatPr defaultRowHeight="14.25" x14ac:dyDescent="0.45"/>
  <cols>
    <col min="1" max="1" width="40.19921875" bestFit="1" customWidth="1"/>
    <col min="2" max="2" width="22.19921875" style="29" customWidth="1"/>
    <col min="3" max="3" width="24.19921875" style="29" bestFit="1" customWidth="1"/>
    <col min="4" max="4" width="21" style="29" customWidth="1"/>
    <col min="5" max="5" width="16.53125" style="29" bestFit="1" customWidth="1"/>
    <col min="6" max="7" width="8.796875" style="29"/>
    <col min="8" max="8" width="40.19921875" style="29" bestFit="1" customWidth="1"/>
    <col min="9" max="9" width="23.46484375" style="29" customWidth="1"/>
    <col min="10" max="10" width="27.46484375" style="29" customWidth="1"/>
    <col min="11" max="11" width="23.46484375" style="29" customWidth="1"/>
    <col min="12" max="12" width="16.53125" style="29" bestFit="1" customWidth="1"/>
  </cols>
  <sheetData>
    <row r="1" spans="1:12" x14ac:dyDescent="0.45">
      <c r="A1" s="75" t="s">
        <v>136</v>
      </c>
      <c r="B1" s="75"/>
      <c r="C1" s="75"/>
      <c r="D1" s="75"/>
      <c r="E1" s="75"/>
      <c r="H1" s="75" t="s">
        <v>137</v>
      </c>
      <c r="I1" s="75"/>
      <c r="J1" s="75"/>
      <c r="K1" s="75"/>
      <c r="L1" s="75"/>
    </row>
    <row r="2" spans="1:12" ht="45.75" customHeight="1" x14ac:dyDescent="0.45">
      <c r="A2" s="76" t="s">
        <v>138</v>
      </c>
      <c r="B2" s="76"/>
      <c r="C2" s="76"/>
      <c r="D2" s="76"/>
      <c r="E2" s="76"/>
      <c r="H2" s="76" t="s">
        <v>138</v>
      </c>
      <c r="I2" s="76"/>
      <c r="J2" s="76"/>
      <c r="K2" s="76"/>
      <c r="L2" s="76"/>
    </row>
    <row r="3" spans="1:12" ht="30" customHeight="1" x14ac:dyDescent="0.45">
      <c r="A3" s="76"/>
      <c r="B3" s="76"/>
      <c r="C3" s="76"/>
      <c r="D3" s="76"/>
      <c r="E3" s="76"/>
      <c r="H3" s="76"/>
      <c r="I3" s="76"/>
      <c r="J3" s="76"/>
      <c r="K3" s="76"/>
      <c r="L3" s="76"/>
    </row>
    <row r="4" spans="1:12" ht="40.5" customHeight="1" x14ac:dyDescent="0.45">
      <c r="A4" s="12" t="s">
        <v>139</v>
      </c>
      <c r="B4" s="30" t="s">
        <v>140</v>
      </c>
      <c r="C4" s="30" t="s">
        <v>141</v>
      </c>
      <c r="D4" s="30" t="s">
        <v>142</v>
      </c>
      <c r="E4" s="30" t="s">
        <v>143</v>
      </c>
      <c r="H4" s="12" t="s">
        <v>139</v>
      </c>
      <c r="I4" s="30" t="s">
        <v>140</v>
      </c>
      <c r="J4" s="30" t="s">
        <v>141</v>
      </c>
      <c r="K4" s="30" t="s">
        <v>142</v>
      </c>
      <c r="L4" s="30" t="s">
        <v>143</v>
      </c>
    </row>
    <row r="5" spans="1:12" ht="27.75" x14ac:dyDescent="0.45">
      <c r="A5" s="63" t="s">
        <v>144</v>
      </c>
      <c r="B5" s="31">
        <v>6584</v>
      </c>
      <c r="C5" s="31">
        <v>6584</v>
      </c>
      <c r="D5" s="31">
        <v>5131</v>
      </c>
      <c r="E5" s="31">
        <v>1658</v>
      </c>
      <c r="H5" s="63" t="s">
        <v>144</v>
      </c>
      <c r="I5" s="31">
        <v>6584</v>
      </c>
      <c r="J5" s="31">
        <v>6584</v>
      </c>
      <c r="K5" s="31">
        <v>5131</v>
      </c>
      <c r="L5" s="31">
        <v>1658</v>
      </c>
    </row>
    <row r="6" spans="1:12" ht="41.65" x14ac:dyDescent="0.45">
      <c r="A6" s="63" t="s">
        <v>145</v>
      </c>
      <c r="B6" s="31">
        <v>10992</v>
      </c>
      <c r="C6" s="31">
        <v>10992</v>
      </c>
      <c r="D6" s="31">
        <v>7277</v>
      </c>
      <c r="E6" s="31">
        <v>1658</v>
      </c>
      <c r="H6" s="63" t="s">
        <v>145</v>
      </c>
      <c r="I6" s="31">
        <v>10992</v>
      </c>
      <c r="J6" s="31">
        <v>10992</v>
      </c>
      <c r="K6" s="31">
        <v>7277</v>
      </c>
      <c r="L6" s="31">
        <v>1658</v>
      </c>
    </row>
    <row r="7" spans="1:12" ht="27.75" x14ac:dyDescent="0.45">
      <c r="A7" s="63" t="s">
        <v>146</v>
      </c>
      <c r="B7" s="31">
        <v>12375</v>
      </c>
      <c r="C7" s="31">
        <v>12375</v>
      </c>
      <c r="D7" s="31">
        <v>7945</v>
      </c>
      <c r="E7" s="31">
        <v>1658</v>
      </c>
      <c r="H7" s="63" t="s">
        <v>146</v>
      </c>
      <c r="I7" s="31">
        <v>12375</v>
      </c>
      <c r="J7" s="31">
        <v>12375</v>
      </c>
      <c r="K7" s="31">
        <v>7945</v>
      </c>
      <c r="L7" s="31">
        <v>1658</v>
      </c>
    </row>
    <row r="8" spans="1:12" x14ac:dyDescent="0.45">
      <c r="A8" s="63" t="s">
        <v>147</v>
      </c>
      <c r="B8" s="31">
        <v>15140</v>
      </c>
      <c r="C8" s="31">
        <v>15140</v>
      </c>
      <c r="D8" s="31">
        <v>9285</v>
      </c>
      <c r="E8" s="31">
        <v>1658</v>
      </c>
      <c r="H8" s="63" t="s">
        <v>147</v>
      </c>
      <c r="I8" s="31">
        <v>15140</v>
      </c>
      <c r="J8" s="31">
        <v>15140</v>
      </c>
      <c r="K8" s="31">
        <v>9285</v>
      </c>
      <c r="L8" s="31">
        <v>1658</v>
      </c>
    </row>
    <row r="9" spans="1:12" ht="27.75" x14ac:dyDescent="0.45">
      <c r="A9" s="63" t="s">
        <v>148</v>
      </c>
      <c r="B9" s="31">
        <v>19753</v>
      </c>
      <c r="C9" s="31">
        <v>19753</v>
      </c>
      <c r="D9" s="31">
        <v>11610</v>
      </c>
      <c r="E9" s="31" t="s">
        <v>149</v>
      </c>
      <c r="H9" s="63" t="s">
        <v>148</v>
      </c>
      <c r="I9" s="31">
        <v>19753</v>
      </c>
      <c r="J9" s="31">
        <v>19753</v>
      </c>
      <c r="K9" s="31">
        <v>11610</v>
      </c>
      <c r="L9" s="31" t="s">
        <v>149</v>
      </c>
    </row>
    <row r="10" spans="1:12" ht="24.75" customHeight="1" x14ac:dyDescent="0.45">
      <c r="A10" s="63" t="s">
        <v>150</v>
      </c>
      <c r="B10" s="31">
        <v>8361</v>
      </c>
      <c r="C10" s="31">
        <v>8361</v>
      </c>
      <c r="D10" s="31">
        <v>8361</v>
      </c>
      <c r="E10" s="31">
        <v>1904</v>
      </c>
      <c r="H10" s="63" t="s">
        <v>150</v>
      </c>
      <c r="I10" s="31">
        <v>8094</v>
      </c>
      <c r="J10" s="31">
        <v>8094</v>
      </c>
      <c r="K10" s="31">
        <v>8094</v>
      </c>
      <c r="L10" s="31">
        <v>1843</v>
      </c>
    </row>
    <row r="11" spans="1:12" x14ac:dyDescent="0.45">
      <c r="H11"/>
    </row>
    <row r="12" spans="1:12" x14ac:dyDescent="0.45">
      <c r="H12"/>
    </row>
    <row r="13" spans="1:12" x14ac:dyDescent="0.45">
      <c r="A13" s="38" t="s">
        <v>151</v>
      </c>
      <c r="H13" s="38" t="s">
        <v>151</v>
      </c>
    </row>
    <row r="14" spans="1:12" x14ac:dyDescent="0.45">
      <c r="H14"/>
    </row>
    <row r="15" spans="1:12" x14ac:dyDescent="0.45">
      <c r="H15"/>
    </row>
    <row r="16" spans="1:12" x14ac:dyDescent="0.45">
      <c r="H16"/>
    </row>
    <row r="17" spans="1:12" ht="15" customHeight="1" x14ac:dyDescent="0.45">
      <c r="A17" s="77" t="s">
        <v>152</v>
      </c>
      <c r="B17" s="77"/>
      <c r="H17" s="77" t="s">
        <v>153</v>
      </c>
      <c r="I17" s="77"/>
    </row>
    <row r="18" spans="1:12" ht="27.75" x14ac:dyDescent="0.45">
      <c r="A18" s="12" t="s">
        <v>154</v>
      </c>
      <c r="B18" s="30" t="s">
        <v>155</v>
      </c>
      <c r="H18" s="12" t="s">
        <v>154</v>
      </c>
      <c r="I18" s="30" t="s">
        <v>155</v>
      </c>
    </row>
    <row r="19" spans="1:12" ht="45" customHeight="1" x14ac:dyDescent="0.45">
      <c r="A19" s="11" t="s">
        <v>156</v>
      </c>
      <c r="B19" s="32">
        <v>1327</v>
      </c>
      <c r="H19" s="11" t="s">
        <v>156</v>
      </c>
      <c r="I19" s="32">
        <v>1327</v>
      </c>
    </row>
    <row r="20" spans="1:12" ht="45.75" customHeight="1" x14ac:dyDescent="0.45">
      <c r="A20" s="11" t="s">
        <v>157</v>
      </c>
      <c r="B20" s="32" t="s">
        <v>149</v>
      </c>
      <c r="H20" s="11" t="s">
        <v>157</v>
      </c>
      <c r="I20" s="32" t="s">
        <v>149</v>
      </c>
    </row>
    <row r="21" spans="1:12" ht="37.5" customHeight="1" x14ac:dyDescent="0.45">
      <c r="A21" s="11" t="s">
        <v>158</v>
      </c>
      <c r="B21" s="32" t="s">
        <v>149</v>
      </c>
      <c r="H21" s="11" t="s">
        <v>158</v>
      </c>
      <c r="I21" s="32" t="s">
        <v>149</v>
      </c>
    </row>
    <row r="22" spans="1:12" ht="38.25" customHeight="1" x14ac:dyDescent="0.45">
      <c r="A22" s="11" t="s">
        <v>159</v>
      </c>
      <c r="B22" s="32" t="s">
        <v>149</v>
      </c>
      <c r="H22" s="11" t="s">
        <v>159</v>
      </c>
      <c r="I22" s="32" t="s">
        <v>149</v>
      </c>
    </row>
    <row r="23" spans="1:12" x14ac:dyDescent="0.45">
      <c r="H23"/>
    </row>
    <row r="24" spans="1:12" x14ac:dyDescent="0.45">
      <c r="H24"/>
    </row>
    <row r="25" spans="1:12" x14ac:dyDescent="0.45">
      <c r="A25" s="74" t="s">
        <v>136</v>
      </c>
      <c r="B25" s="74"/>
      <c r="C25" s="74"/>
      <c r="D25" s="42"/>
      <c r="E25" s="42"/>
      <c r="H25" s="74" t="s">
        <v>137</v>
      </c>
      <c r="I25" s="74"/>
      <c r="J25" s="74"/>
      <c r="K25" s="42"/>
      <c r="L25" s="42"/>
    </row>
    <row r="26" spans="1:12" x14ac:dyDescent="0.45">
      <c r="A26" s="11" t="s">
        <v>160</v>
      </c>
      <c r="B26" s="31" t="s">
        <v>161</v>
      </c>
      <c r="C26" s="31">
        <v>6584</v>
      </c>
      <c r="H26" s="11" t="s">
        <v>160</v>
      </c>
      <c r="I26" s="31" t="s">
        <v>161</v>
      </c>
      <c r="J26" s="31">
        <v>6584</v>
      </c>
    </row>
    <row r="27" spans="1:12" x14ac:dyDescent="0.45">
      <c r="A27" s="11" t="s">
        <v>160</v>
      </c>
      <c r="B27" s="31" t="s">
        <v>162</v>
      </c>
      <c r="C27" s="31">
        <v>10992</v>
      </c>
      <c r="H27" s="11" t="s">
        <v>160</v>
      </c>
      <c r="I27" s="31" t="s">
        <v>162</v>
      </c>
      <c r="J27" s="31">
        <v>10992</v>
      </c>
    </row>
    <row r="28" spans="1:12" x14ac:dyDescent="0.45">
      <c r="A28" s="11" t="s">
        <v>160</v>
      </c>
      <c r="B28" s="31" t="s">
        <v>163</v>
      </c>
      <c r="C28" s="31">
        <v>12375</v>
      </c>
      <c r="H28" s="11" t="s">
        <v>160</v>
      </c>
      <c r="I28" s="31" t="s">
        <v>163</v>
      </c>
      <c r="J28" s="31">
        <v>12375</v>
      </c>
    </row>
    <row r="29" spans="1:12" x14ac:dyDescent="0.45">
      <c r="A29" s="11" t="s">
        <v>160</v>
      </c>
      <c r="B29" s="31" t="s">
        <v>164</v>
      </c>
      <c r="C29" s="31">
        <v>15140</v>
      </c>
      <c r="H29" s="11" t="s">
        <v>160</v>
      </c>
      <c r="I29" s="31" t="s">
        <v>164</v>
      </c>
      <c r="J29" s="31">
        <v>15140</v>
      </c>
    </row>
    <row r="30" spans="1:12" x14ac:dyDescent="0.45">
      <c r="A30" s="11" t="s">
        <v>160</v>
      </c>
      <c r="B30" s="31" t="s">
        <v>165</v>
      </c>
      <c r="C30" s="31">
        <v>19753</v>
      </c>
      <c r="H30" s="11" t="s">
        <v>160</v>
      </c>
      <c r="I30" s="31" t="s">
        <v>165</v>
      </c>
      <c r="J30" s="31">
        <v>19753</v>
      </c>
    </row>
    <row r="31" spans="1:12" x14ac:dyDescent="0.45">
      <c r="A31" s="11" t="s">
        <v>160</v>
      </c>
      <c r="B31" s="31" t="s">
        <v>166</v>
      </c>
      <c r="C31" s="31">
        <v>8361</v>
      </c>
      <c r="H31" s="11" t="s">
        <v>160</v>
      </c>
      <c r="I31" s="31" t="s">
        <v>166</v>
      </c>
      <c r="J31" s="31">
        <v>8094</v>
      </c>
    </row>
    <row r="32" spans="1:12" x14ac:dyDescent="0.45">
      <c r="A32" s="11" t="s">
        <v>141</v>
      </c>
      <c r="B32" s="31" t="s">
        <v>161</v>
      </c>
      <c r="C32" s="31">
        <v>6584</v>
      </c>
      <c r="H32" s="11" t="s">
        <v>141</v>
      </c>
      <c r="I32" s="31" t="s">
        <v>161</v>
      </c>
      <c r="J32" s="31">
        <v>6584</v>
      </c>
    </row>
    <row r="33" spans="1:10" x14ac:dyDescent="0.45">
      <c r="A33" s="11" t="s">
        <v>141</v>
      </c>
      <c r="B33" s="31" t="s">
        <v>162</v>
      </c>
      <c r="C33" s="31">
        <v>10992</v>
      </c>
      <c r="H33" s="11" t="s">
        <v>141</v>
      </c>
      <c r="I33" s="31" t="s">
        <v>162</v>
      </c>
      <c r="J33" s="31">
        <v>10992</v>
      </c>
    </row>
    <row r="34" spans="1:10" x14ac:dyDescent="0.45">
      <c r="A34" s="11" t="s">
        <v>141</v>
      </c>
      <c r="B34" s="31" t="s">
        <v>163</v>
      </c>
      <c r="C34" s="31">
        <v>12375</v>
      </c>
      <c r="H34" s="11" t="s">
        <v>141</v>
      </c>
      <c r="I34" s="31" t="s">
        <v>163</v>
      </c>
      <c r="J34" s="31">
        <v>12375</v>
      </c>
    </row>
    <row r="35" spans="1:10" x14ac:dyDescent="0.45">
      <c r="A35" s="11" t="s">
        <v>141</v>
      </c>
      <c r="B35" s="31" t="s">
        <v>164</v>
      </c>
      <c r="C35" s="31">
        <v>15140</v>
      </c>
      <c r="H35" s="11" t="s">
        <v>141</v>
      </c>
      <c r="I35" s="31" t="s">
        <v>164</v>
      </c>
      <c r="J35" s="31">
        <v>15140</v>
      </c>
    </row>
    <row r="36" spans="1:10" x14ac:dyDescent="0.45">
      <c r="A36" s="11" t="s">
        <v>141</v>
      </c>
      <c r="B36" s="31" t="s">
        <v>165</v>
      </c>
      <c r="C36" s="31">
        <v>19753</v>
      </c>
      <c r="H36" s="11" t="s">
        <v>141</v>
      </c>
      <c r="I36" s="31" t="s">
        <v>165</v>
      </c>
      <c r="J36" s="31">
        <v>19753</v>
      </c>
    </row>
    <row r="37" spans="1:10" x14ac:dyDescent="0.45">
      <c r="A37" s="11" t="s">
        <v>141</v>
      </c>
      <c r="B37" s="31" t="s">
        <v>166</v>
      </c>
      <c r="C37" s="31">
        <v>8361</v>
      </c>
      <c r="H37" s="11" t="s">
        <v>141</v>
      </c>
      <c r="I37" s="31" t="s">
        <v>166</v>
      </c>
      <c r="J37" s="31">
        <v>8094</v>
      </c>
    </row>
    <row r="38" spans="1:10" x14ac:dyDescent="0.45">
      <c r="A38" s="11" t="s">
        <v>142</v>
      </c>
      <c r="B38" s="31" t="s">
        <v>161</v>
      </c>
      <c r="C38" s="31">
        <v>5131</v>
      </c>
      <c r="H38" s="11" t="s">
        <v>142</v>
      </c>
      <c r="I38" s="31" t="s">
        <v>161</v>
      </c>
      <c r="J38" s="31">
        <v>5131</v>
      </c>
    </row>
    <row r="39" spans="1:10" x14ac:dyDescent="0.45">
      <c r="A39" s="11" t="s">
        <v>142</v>
      </c>
      <c r="B39" s="31" t="s">
        <v>162</v>
      </c>
      <c r="C39" s="31">
        <v>7277</v>
      </c>
      <c r="H39" s="11" t="s">
        <v>142</v>
      </c>
      <c r="I39" s="31" t="s">
        <v>162</v>
      </c>
      <c r="J39" s="31">
        <v>7277</v>
      </c>
    </row>
    <row r="40" spans="1:10" x14ac:dyDescent="0.45">
      <c r="A40" s="11" t="s">
        <v>142</v>
      </c>
      <c r="B40" s="31" t="s">
        <v>163</v>
      </c>
      <c r="C40" s="31">
        <v>7945</v>
      </c>
      <c r="H40" s="11" t="s">
        <v>142</v>
      </c>
      <c r="I40" s="31" t="s">
        <v>163</v>
      </c>
      <c r="J40" s="31">
        <v>7945</v>
      </c>
    </row>
    <row r="41" spans="1:10" x14ac:dyDescent="0.45">
      <c r="A41" s="11" t="s">
        <v>142</v>
      </c>
      <c r="B41" s="31" t="s">
        <v>164</v>
      </c>
      <c r="C41" s="31">
        <v>9285</v>
      </c>
      <c r="H41" s="11" t="s">
        <v>142</v>
      </c>
      <c r="I41" s="31" t="s">
        <v>164</v>
      </c>
      <c r="J41" s="31">
        <v>9285</v>
      </c>
    </row>
    <row r="42" spans="1:10" x14ac:dyDescent="0.45">
      <c r="A42" s="11" t="s">
        <v>142</v>
      </c>
      <c r="B42" s="31" t="s">
        <v>165</v>
      </c>
      <c r="C42" s="31">
        <v>11610</v>
      </c>
      <c r="H42" s="11" t="s">
        <v>142</v>
      </c>
      <c r="I42" s="31" t="s">
        <v>165</v>
      </c>
      <c r="J42" s="31">
        <v>11610</v>
      </c>
    </row>
    <row r="43" spans="1:10" x14ac:dyDescent="0.45">
      <c r="A43" s="11" t="s">
        <v>142</v>
      </c>
      <c r="B43" s="31" t="s">
        <v>166</v>
      </c>
      <c r="C43" s="31">
        <v>8361</v>
      </c>
      <c r="H43" s="11" t="s">
        <v>142</v>
      </c>
      <c r="I43" s="31" t="s">
        <v>166</v>
      </c>
      <c r="J43" s="31">
        <v>8094</v>
      </c>
    </row>
    <row r="44" spans="1:10" x14ac:dyDescent="0.45">
      <c r="A44" s="11" t="s">
        <v>168</v>
      </c>
      <c r="B44" s="31" t="s">
        <v>161</v>
      </c>
      <c r="C44" s="31">
        <v>1658</v>
      </c>
      <c r="H44" s="11" t="s">
        <v>168</v>
      </c>
      <c r="I44" s="31" t="s">
        <v>161</v>
      </c>
      <c r="J44" s="31">
        <v>1658</v>
      </c>
    </row>
    <row r="45" spans="1:10" x14ac:dyDescent="0.45">
      <c r="A45" s="11" t="s">
        <v>168</v>
      </c>
      <c r="B45" s="31" t="s">
        <v>162</v>
      </c>
      <c r="C45" s="31">
        <v>1658</v>
      </c>
      <c r="H45" s="11" t="s">
        <v>168</v>
      </c>
      <c r="I45" s="31" t="s">
        <v>162</v>
      </c>
      <c r="J45" s="31">
        <v>1658</v>
      </c>
    </row>
    <row r="46" spans="1:10" x14ac:dyDescent="0.45">
      <c r="A46" s="11" t="s">
        <v>168</v>
      </c>
      <c r="B46" s="31" t="s">
        <v>163</v>
      </c>
      <c r="C46" s="31">
        <v>1658</v>
      </c>
      <c r="H46" s="11" t="s">
        <v>168</v>
      </c>
      <c r="I46" s="31" t="s">
        <v>163</v>
      </c>
      <c r="J46" s="31">
        <v>1658</v>
      </c>
    </row>
    <row r="47" spans="1:10" x14ac:dyDescent="0.45">
      <c r="A47" s="11" t="s">
        <v>168</v>
      </c>
      <c r="B47" s="31" t="s">
        <v>164</v>
      </c>
      <c r="C47" s="31">
        <v>1658</v>
      </c>
      <c r="H47" s="11" t="s">
        <v>168</v>
      </c>
      <c r="I47" s="31" t="s">
        <v>164</v>
      </c>
      <c r="J47" s="31">
        <v>1658</v>
      </c>
    </row>
    <row r="48" spans="1:10" x14ac:dyDescent="0.45">
      <c r="A48" s="11" t="s">
        <v>168</v>
      </c>
      <c r="B48" s="31" t="s">
        <v>165</v>
      </c>
      <c r="C48" s="31" t="s">
        <v>149</v>
      </c>
      <c r="H48" s="11" t="s">
        <v>168</v>
      </c>
      <c r="I48" s="31" t="s">
        <v>165</v>
      </c>
      <c r="J48" s="31" t="s">
        <v>149</v>
      </c>
    </row>
    <row r="49" spans="1:10" x14ac:dyDescent="0.45">
      <c r="A49" s="11" t="s">
        <v>168</v>
      </c>
      <c r="B49" s="31" t="s">
        <v>166</v>
      </c>
      <c r="C49" s="31">
        <v>1904</v>
      </c>
      <c r="H49" s="11" t="s">
        <v>168</v>
      </c>
      <c r="I49" s="31" t="s">
        <v>166</v>
      </c>
      <c r="J49" s="31">
        <v>1843</v>
      </c>
    </row>
  </sheetData>
  <sheetProtection algorithmName="SHA-512" hashValue="7IV76m0ZOF38o5XWrxDr54m73Z36STQE+KkhQUtd4Dh3EOk0RK/7ZNIwUW0s8sJEP3tPkpQDK1aWtL0JF+9upQ==" saltValue="82+R9HZvCZXVwnIizXNMcw==" spinCount="100000" sheet="1" objects="1" scenarios="1"/>
  <mergeCells count="8">
    <mergeCell ref="A25:C25"/>
    <mergeCell ref="H25:J25"/>
    <mergeCell ref="A1:E1"/>
    <mergeCell ref="A2:E3"/>
    <mergeCell ref="A17:B17"/>
    <mergeCell ref="H1:L1"/>
    <mergeCell ref="H2:L3"/>
    <mergeCell ref="H17:I17"/>
  </mergeCells>
  <pageMargins left="0.7" right="0.7" top="0.75" bottom="0.75" header="0.3" footer="0.3"/>
  <pageSetup paperSize="9" scale="50"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8186B9-55BC-472A-B577-3DDA01A4C600}">
  <dimension ref="A1:D1048576"/>
  <sheetViews>
    <sheetView topLeftCell="A59" workbookViewId="0">
      <selection activeCell="C2" sqref="C2"/>
    </sheetView>
  </sheetViews>
  <sheetFormatPr defaultRowHeight="14.25" x14ac:dyDescent="0.45"/>
  <cols>
    <col min="1" max="1" width="16" customWidth="1"/>
    <col min="2" max="2" width="28" bestFit="1" customWidth="1"/>
    <col min="4" max="4" width="11.53125" bestFit="1" customWidth="1"/>
  </cols>
  <sheetData>
    <row r="1" spans="1:4" x14ac:dyDescent="0.45">
      <c r="C1" t="s">
        <v>182</v>
      </c>
    </row>
    <row r="2" spans="1:4" x14ac:dyDescent="0.45">
      <c r="A2" s="52" t="s">
        <v>75</v>
      </c>
      <c r="B2" s="52" t="s">
        <v>160</v>
      </c>
      <c r="C2" s="52" t="s">
        <v>161</v>
      </c>
      <c r="D2" s="55" cm="1">
        <f t="array" ref="D2">_xlfn.XLOOKUP(C2&amp;Mapping!B2,'DQ3-7'!$B$26:$B$49&amp;'DQ3-7'!$A$26:$A$49,'DQ3-7'!$C$26:$C$49)</f>
        <v>6584</v>
      </c>
    </row>
    <row r="3" spans="1:4" x14ac:dyDescent="0.45">
      <c r="A3" s="52" t="s">
        <v>75</v>
      </c>
      <c r="B3" s="52" t="s">
        <v>141</v>
      </c>
      <c r="C3" s="52" t="s">
        <v>161</v>
      </c>
      <c r="D3" s="55" cm="1">
        <f t="array" ref="D3">_xlfn.XLOOKUP(C3&amp;Mapping!B3,'DQ3-7'!$B$26:$B$49&amp;'DQ3-7'!$A$26:$A$49,'DQ3-7'!$C$26:$C$49)</f>
        <v>6584</v>
      </c>
    </row>
    <row r="4" spans="1:4" x14ac:dyDescent="0.45">
      <c r="A4" s="52" t="s">
        <v>75</v>
      </c>
      <c r="B4" s="52" t="s">
        <v>142</v>
      </c>
      <c r="C4" s="52" t="s">
        <v>161</v>
      </c>
      <c r="D4" s="55" cm="1">
        <f t="array" ref="D4">_xlfn.XLOOKUP(C4&amp;Mapping!B4,'DQ3-7'!$B$26:$B$49&amp;'DQ3-7'!$A$26:$A$49,'DQ3-7'!$C$26:$C$49)</f>
        <v>5131</v>
      </c>
    </row>
    <row r="5" spans="1:4" x14ac:dyDescent="0.45">
      <c r="A5" s="52" t="s">
        <v>75</v>
      </c>
      <c r="B5" s="52" t="s">
        <v>167</v>
      </c>
      <c r="C5" s="52" t="s">
        <v>161</v>
      </c>
      <c r="D5" s="55" t="e" cm="1">
        <f t="array" ref="D5">_xlfn.XLOOKUP(C5&amp;Mapping!B5,'DQ3-7'!$B$26:$B$49&amp;'DQ3-7'!$A$26:$A$49,'DQ3-7'!$C$26:$C$49)</f>
        <v>#N/A</v>
      </c>
    </row>
    <row r="6" spans="1:4" x14ac:dyDescent="0.45">
      <c r="A6" s="52" t="s">
        <v>75</v>
      </c>
      <c r="B6" s="52" t="s">
        <v>168</v>
      </c>
      <c r="C6" s="52" t="s">
        <v>161</v>
      </c>
      <c r="D6" s="55" cm="1">
        <f t="array" ref="D6">_xlfn.XLOOKUP(C6&amp;Mapping!B6,'DQ3-7'!$B$26:$B$49&amp;'DQ3-7'!$A$26:$A$49,'DQ3-7'!$C$26:$C$49)</f>
        <v>1658</v>
      </c>
    </row>
    <row r="7" spans="1:4" x14ac:dyDescent="0.45">
      <c r="A7" s="52" t="s">
        <v>76</v>
      </c>
      <c r="B7" s="52" t="s">
        <v>160</v>
      </c>
      <c r="C7" s="52" t="s">
        <v>161</v>
      </c>
      <c r="D7" s="55" cm="1">
        <f t="array" ref="D7">_xlfn.XLOOKUP(C7&amp;Mapping!B7,'DQ3-7'!$B$26:$B$49&amp;'DQ3-7'!$A$26:$A$49,'DQ3-7'!$C$26:$C$49)</f>
        <v>6584</v>
      </c>
    </row>
    <row r="8" spans="1:4" x14ac:dyDescent="0.45">
      <c r="A8" s="52" t="s">
        <v>76</v>
      </c>
      <c r="B8" s="52" t="s">
        <v>141</v>
      </c>
      <c r="C8" s="52" t="s">
        <v>161</v>
      </c>
      <c r="D8" s="55" cm="1">
        <f t="array" ref="D8">_xlfn.XLOOKUP(C8&amp;Mapping!B8,'DQ3-7'!$B$26:$B$49&amp;'DQ3-7'!$A$26:$A$49,'DQ3-7'!$C$26:$C$49)</f>
        <v>6584</v>
      </c>
    </row>
    <row r="9" spans="1:4" x14ac:dyDescent="0.45">
      <c r="A9" s="52" t="s">
        <v>77</v>
      </c>
      <c r="B9" s="52" t="s">
        <v>160</v>
      </c>
      <c r="C9" s="52" t="s">
        <v>161</v>
      </c>
      <c r="D9" s="55" cm="1">
        <f t="array" ref="D9">_xlfn.XLOOKUP(C9&amp;Mapping!B9,'DQ3-7'!$B$26:$B$49&amp;'DQ3-7'!$A$26:$A$49,'DQ3-7'!$C$26:$C$49)</f>
        <v>6584</v>
      </c>
    </row>
    <row r="10" spans="1:4" x14ac:dyDescent="0.45">
      <c r="A10" s="52" t="s">
        <v>77</v>
      </c>
      <c r="B10" s="52" t="s">
        <v>141</v>
      </c>
      <c r="C10" s="52" t="s">
        <v>161</v>
      </c>
      <c r="D10" s="55" cm="1">
        <f t="array" ref="D10">_xlfn.XLOOKUP(C10&amp;Mapping!B10,'DQ3-7'!$B$26:$B$49&amp;'DQ3-7'!$A$26:$A$49,'DQ3-7'!$C$26:$C$49)</f>
        <v>6584</v>
      </c>
    </row>
    <row r="11" spans="1:4" x14ac:dyDescent="0.45">
      <c r="A11" s="52" t="s">
        <v>79</v>
      </c>
      <c r="B11" s="52" t="s">
        <v>160</v>
      </c>
      <c r="C11" s="52" t="s">
        <v>162</v>
      </c>
      <c r="D11" s="55" cm="1">
        <f t="array" ref="D11">_xlfn.XLOOKUP(C11&amp;Mapping!B11,'DQ3-7'!$B$26:$B$49&amp;'DQ3-7'!$A$26:$A$49,'DQ3-7'!$C$26:$C$49)</f>
        <v>10992</v>
      </c>
    </row>
    <row r="12" spans="1:4" x14ac:dyDescent="0.45">
      <c r="A12" s="52" t="s">
        <v>79</v>
      </c>
      <c r="B12" s="52" t="s">
        <v>141</v>
      </c>
      <c r="C12" s="52" t="s">
        <v>162</v>
      </c>
      <c r="D12" s="55" cm="1">
        <f t="array" ref="D12">_xlfn.XLOOKUP(C12&amp;Mapping!B12,'DQ3-7'!$B$26:$B$49&amp;'DQ3-7'!$A$26:$A$49,'DQ3-7'!$C$26:$C$49)</f>
        <v>10992</v>
      </c>
    </row>
    <row r="13" spans="1:4" x14ac:dyDescent="0.45">
      <c r="A13" s="52" t="s">
        <v>79</v>
      </c>
      <c r="B13" s="52" t="s">
        <v>142</v>
      </c>
      <c r="C13" s="52" t="s">
        <v>162</v>
      </c>
      <c r="D13" s="55" cm="1">
        <f t="array" ref="D13">_xlfn.XLOOKUP(C13&amp;Mapping!B13,'DQ3-7'!$B$26:$B$49&amp;'DQ3-7'!$A$26:$A$49,'DQ3-7'!$C$26:$C$49)</f>
        <v>7277</v>
      </c>
    </row>
    <row r="14" spans="1:4" x14ac:dyDescent="0.45">
      <c r="A14" s="52" t="s">
        <v>79</v>
      </c>
      <c r="B14" s="52" t="s">
        <v>167</v>
      </c>
      <c r="C14" s="52" t="s">
        <v>162</v>
      </c>
      <c r="D14" s="55" t="e" cm="1">
        <f t="array" ref="D14">_xlfn.XLOOKUP(C14&amp;Mapping!B14,'DQ3-7'!$B$26:$B$49&amp;'DQ3-7'!$A$26:$A$49,'DQ3-7'!$C$26:$C$49)</f>
        <v>#N/A</v>
      </c>
    </row>
    <row r="15" spans="1:4" x14ac:dyDescent="0.45">
      <c r="A15" s="52" t="s">
        <v>79</v>
      </c>
      <c r="B15" s="52" t="s">
        <v>168</v>
      </c>
      <c r="C15" s="52" t="s">
        <v>162</v>
      </c>
      <c r="D15" s="55" cm="1">
        <f t="array" ref="D15">_xlfn.XLOOKUP(C15&amp;Mapping!B15,'DQ3-7'!$B$26:$B$49&amp;'DQ3-7'!$A$26:$A$49,'DQ3-7'!$C$26:$C$49)</f>
        <v>1658</v>
      </c>
    </row>
    <row r="16" spans="1:4" x14ac:dyDescent="0.45">
      <c r="A16" s="52" t="s">
        <v>80</v>
      </c>
      <c r="B16" s="52" t="s">
        <v>160</v>
      </c>
      <c r="C16" s="52" t="s">
        <v>162</v>
      </c>
      <c r="D16" s="55" cm="1">
        <f t="array" ref="D16">_xlfn.XLOOKUP(C16&amp;Mapping!B16,'DQ3-7'!$B$26:$B$49&amp;'DQ3-7'!$A$26:$A$49,'DQ3-7'!$C$26:$C$49)</f>
        <v>10992</v>
      </c>
    </row>
    <row r="17" spans="1:4" x14ac:dyDescent="0.45">
      <c r="A17" s="52" t="s">
        <v>80</v>
      </c>
      <c r="B17" s="52" t="s">
        <v>141</v>
      </c>
      <c r="C17" s="52" t="s">
        <v>162</v>
      </c>
      <c r="D17" s="55" cm="1">
        <f t="array" ref="D17">_xlfn.XLOOKUP(C17&amp;Mapping!B17,'DQ3-7'!$B$26:$B$49&amp;'DQ3-7'!$A$26:$A$49,'DQ3-7'!$C$26:$C$49)</f>
        <v>10992</v>
      </c>
    </row>
    <row r="18" spans="1:4" x14ac:dyDescent="0.45">
      <c r="A18" s="52" t="s">
        <v>81</v>
      </c>
      <c r="B18" s="52" t="s">
        <v>160</v>
      </c>
      <c r="C18" s="52" t="s">
        <v>162</v>
      </c>
      <c r="D18" s="55" cm="1">
        <f t="array" ref="D18">_xlfn.XLOOKUP(C18&amp;Mapping!B18,'DQ3-7'!$B$26:$B$49&amp;'DQ3-7'!$A$26:$A$49,'DQ3-7'!$C$26:$C$49)</f>
        <v>10992</v>
      </c>
    </row>
    <row r="19" spans="1:4" x14ac:dyDescent="0.45">
      <c r="A19" s="52" t="s">
        <v>81</v>
      </c>
      <c r="B19" s="52" t="s">
        <v>141</v>
      </c>
      <c r="C19" s="52" t="s">
        <v>162</v>
      </c>
      <c r="D19" s="55" cm="1">
        <f t="array" ref="D19">_xlfn.XLOOKUP(C19&amp;Mapping!B19,'DQ3-7'!$B$26:$B$49&amp;'DQ3-7'!$A$26:$A$49,'DQ3-7'!$C$26:$C$49)</f>
        <v>10992</v>
      </c>
    </row>
    <row r="20" spans="1:4" x14ac:dyDescent="0.45">
      <c r="A20" s="52" t="s">
        <v>83</v>
      </c>
      <c r="B20" s="52" t="s">
        <v>160</v>
      </c>
      <c r="C20" s="52" t="s">
        <v>163</v>
      </c>
      <c r="D20" s="55" cm="1">
        <f t="array" ref="D20">_xlfn.XLOOKUP(C20&amp;Mapping!B20,'DQ3-7'!$B$26:$B$49&amp;'DQ3-7'!$A$26:$A$49,'DQ3-7'!$C$26:$C$49)</f>
        <v>12375</v>
      </c>
    </row>
    <row r="21" spans="1:4" x14ac:dyDescent="0.45">
      <c r="A21" s="52" t="s">
        <v>83</v>
      </c>
      <c r="B21" s="52" t="s">
        <v>141</v>
      </c>
      <c r="C21" s="52" t="s">
        <v>163</v>
      </c>
      <c r="D21" s="55" cm="1">
        <f t="array" ref="D21">_xlfn.XLOOKUP(C21&amp;Mapping!B21,'DQ3-7'!$B$26:$B$49&amp;'DQ3-7'!$A$26:$A$49,'DQ3-7'!$C$26:$C$49)</f>
        <v>12375</v>
      </c>
    </row>
    <row r="22" spans="1:4" x14ac:dyDescent="0.45">
      <c r="A22" s="52" t="s">
        <v>83</v>
      </c>
      <c r="B22" s="52" t="s">
        <v>142</v>
      </c>
      <c r="C22" s="52" t="s">
        <v>163</v>
      </c>
      <c r="D22" s="55" cm="1">
        <f t="array" ref="D22">_xlfn.XLOOKUP(C22&amp;Mapping!B22,'DQ3-7'!$B$26:$B$49&amp;'DQ3-7'!$A$26:$A$49,'DQ3-7'!$C$26:$C$49)</f>
        <v>7945</v>
      </c>
    </row>
    <row r="23" spans="1:4" x14ac:dyDescent="0.45">
      <c r="A23" s="52" t="s">
        <v>83</v>
      </c>
      <c r="B23" s="52" t="s">
        <v>167</v>
      </c>
      <c r="C23" s="52" t="s">
        <v>163</v>
      </c>
      <c r="D23" s="55" t="e" cm="1">
        <f t="array" ref="D23">_xlfn.XLOOKUP(C23&amp;Mapping!B23,'DQ3-7'!$B$26:$B$49&amp;'DQ3-7'!$A$26:$A$49,'DQ3-7'!$C$26:$C$49)</f>
        <v>#N/A</v>
      </c>
    </row>
    <row r="24" spans="1:4" x14ac:dyDescent="0.45">
      <c r="A24" s="52" t="s">
        <v>83</v>
      </c>
      <c r="B24" s="52" t="s">
        <v>168</v>
      </c>
      <c r="C24" s="52" t="s">
        <v>163</v>
      </c>
      <c r="D24" s="55" cm="1">
        <f t="array" ref="D24">_xlfn.XLOOKUP(C24&amp;Mapping!B24,'DQ3-7'!$B$26:$B$49&amp;'DQ3-7'!$A$26:$A$49,'DQ3-7'!$C$26:$C$49)</f>
        <v>1658</v>
      </c>
    </row>
    <row r="25" spans="1:4" x14ac:dyDescent="0.45">
      <c r="A25" s="52" t="s">
        <v>84</v>
      </c>
      <c r="B25" s="52" t="s">
        <v>160</v>
      </c>
      <c r="C25" s="52" t="s">
        <v>163</v>
      </c>
      <c r="D25" s="55" cm="1">
        <f t="array" ref="D25">_xlfn.XLOOKUP(C25&amp;Mapping!B25,'DQ3-7'!$B$26:$B$49&amp;'DQ3-7'!$A$26:$A$49,'DQ3-7'!$C$26:$C$49)</f>
        <v>12375</v>
      </c>
    </row>
    <row r="26" spans="1:4" x14ac:dyDescent="0.45">
      <c r="A26" s="52" t="s">
        <v>84</v>
      </c>
      <c r="B26" s="52" t="s">
        <v>141</v>
      </c>
      <c r="C26" s="52" t="s">
        <v>163</v>
      </c>
      <c r="D26" s="55" cm="1">
        <f t="array" ref="D26">_xlfn.XLOOKUP(C26&amp;Mapping!B26,'DQ3-7'!$B$26:$B$49&amp;'DQ3-7'!$A$26:$A$49,'DQ3-7'!$C$26:$C$49)</f>
        <v>12375</v>
      </c>
    </row>
    <row r="27" spans="1:4" x14ac:dyDescent="0.45">
      <c r="A27" s="52" t="s">
        <v>85</v>
      </c>
      <c r="B27" s="52" t="s">
        <v>160</v>
      </c>
      <c r="C27" s="52" t="s">
        <v>163</v>
      </c>
      <c r="D27" s="55" cm="1">
        <f t="array" ref="D27">_xlfn.XLOOKUP(C27&amp;Mapping!B27,'DQ3-7'!$B$26:$B$49&amp;'DQ3-7'!$A$26:$A$49,'DQ3-7'!$C$26:$C$49)</f>
        <v>12375</v>
      </c>
    </row>
    <row r="28" spans="1:4" x14ac:dyDescent="0.45">
      <c r="A28" s="52" t="s">
        <v>85</v>
      </c>
      <c r="B28" s="52" t="s">
        <v>141</v>
      </c>
      <c r="C28" s="52" t="s">
        <v>163</v>
      </c>
      <c r="D28" s="55" cm="1">
        <f t="array" ref="D28">_xlfn.XLOOKUP(C28&amp;Mapping!B28,'DQ3-7'!$B$26:$B$49&amp;'DQ3-7'!$A$26:$A$49,'DQ3-7'!$C$26:$C$49)</f>
        <v>12375</v>
      </c>
    </row>
    <row r="29" spans="1:4" x14ac:dyDescent="0.45">
      <c r="A29" s="52" t="s">
        <v>94</v>
      </c>
      <c r="B29" s="52" t="s">
        <v>160</v>
      </c>
      <c r="C29" s="52" t="s">
        <v>165</v>
      </c>
      <c r="D29" s="55" cm="1">
        <f t="array" ref="D29">_xlfn.XLOOKUP(C29&amp;Mapping!B29,'DQ3-7'!$B$26:$B$49&amp;'DQ3-7'!$A$26:$A$49,'DQ3-7'!$C$26:$C$49)</f>
        <v>19753</v>
      </c>
    </row>
    <row r="30" spans="1:4" x14ac:dyDescent="0.45">
      <c r="A30" s="52" t="s">
        <v>94</v>
      </c>
      <c r="B30" s="52" t="s">
        <v>141</v>
      </c>
      <c r="C30" s="52" t="s">
        <v>165</v>
      </c>
      <c r="D30" s="55" cm="1">
        <f t="array" ref="D30">_xlfn.XLOOKUP(C30&amp;Mapping!B30,'DQ3-7'!$B$26:$B$49&amp;'DQ3-7'!$A$26:$A$49,'DQ3-7'!$C$26:$C$49)</f>
        <v>19753</v>
      </c>
    </row>
    <row r="31" spans="1:4" x14ac:dyDescent="0.45">
      <c r="A31" s="52" t="s">
        <v>94</v>
      </c>
      <c r="B31" s="52" t="s">
        <v>142</v>
      </c>
      <c r="C31" s="52" t="s">
        <v>165</v>
      </c>
      <c r="D31" s="55" cm="1">
        <f t="array" ref="D31">_xlfn.XLOOKUP(C31&amp;Mapping!B31,'DQ3-7'!$B$26:$B$49&amp;'DQ3-7'!$A$26:$A$49,'DQ3-7'!$C$26:$C$49)</f>
        <v>11610</v>
      </c>
    </row>
    <row r="32" spans="1:4" x14ac:dyDescent="0.45">
      <c r="A32" s="52" t="s">
        <v>94</v>
      </c>
      <c r="B32" s="52" t="s">
        <v>167</v>
      </c>
      <c r="C32" s="52" t="s">
        <v>165</v>
      </c>
      <c r="D32" s="55" t="e" cm="1">
        <f t="array" ref="D32">_xlfn.XLOOKUP(C32&amp;Mapping!B32,'DQ3-7'!$B$26:$B$49&amp;'DQ3-7'!$A$26:$A$49,'DQ3-7'!$C$26:$C$49)</f>
        <v>#N/A</v>
      </c>
    </row>
    <row r="33" spans="1:4" x14ac:dyDescent="0.45">
      <c r="A33" s="52" t="s">
        <v>94</v>
      </c>
      <c r="B33" s="52" t="s">
        <v>168</v>
      </c>
      <c r="C33" s="52" t="s">
        <v>165</v>
      </c>
      <c r="D33" s="55" t="str" cm="1">
        <f t="array" ref="D33">_xlfn.XLOOKUP(C33&amp;Mapping!B33,'DQ3-7'!$B$26:$B$49&amp;'DQ3-7'!$A$26:$A$49,'DQ3-7'!$C$26:$C$49)</f>
        <v>N/A</v>
      </c>
    </row>
    <row r="34" spans="1:4" x14ac:dyDescent="0.45">
      <c r="A34" s="52" t="s">
        <v>97</v>
      </c>
      <c r="B34" s="52" t="s">
        <v>160</v>
      </c>
      <c r="C34" s="52" t="s">
        <v>161</v>
      </c>
      <c r="D34" s="55" cm="1">
        <f t="array" ref="D34">_xlfn.XLOOKUP(C34&amp;Mapping!B34,'DQ3-7'!$B$26:$B$49&amp;'DQ3-7'!$A$26:$A$49,'DQ3-7'!$C$26:$C$49)</f>
        <v>6584</v>
      </c>
    </row>
    <row r="35" spans="1:4" x14ac:dyDescent="0.45">
      <c r="A35" s="52" t="s">
        <v>97</v>
      </c>
      <c r="B35" s="52" t="s">
        <v>141</v>
      </c>
      <c r="C35" s="52" t="s">
        <v>161</v>
      </c>
      <c r="D35" s="55" cm="1">
        <f t="array" ref="D35">_xlfn.XLOOKUP(C35&amp;Mapping!B35,'DQ3-7'!$B$26:$B$49&amp;'DQ3-7'!$A$26:$A$49,'DQ3-7'!$C$26:$C$49)</f>
        <v>6584</v>
      </c>
    </row>
    <row r="36" spans="1:4" x14ac:dyDescent="0.45">
      <c r="A36" s="52" t="s">
        <v>97</v>
      </c>
      <c r="B36" s="52" t="s">
        <v>142</v>
      </c>
      <c r="C36" s="52" t="s">
        <v>161</v>
      </c>
      <c r="D36" s="55" cm="1">
        <f t="array" ref="D36">_xlfn.XLOOKUP(C36&amp;Mapping!B36,'DQ3-7'!$B$26:$B$49&amp;'DQ3-7'!$A$26:$A$49,'DQ3-7'!$C$26:$C$49)</f>
        <v>5131</v>
      </c>
    </row>
    <row r="37" spans="1:4" x14ac:dyDescent="0.45">
      <c r="A37" s="52" t="s">
        <v>97</v>
      </c>
      <c r="B37" s="52" t="s">
        <v>167</v>
      </c>
      <c r="C37" s="52" t="s">
        <v>161</v>
      </c>
      <c r="D37" s="55" t="e" cm="1">
        <f t="array" ref="D37">_xlfn.XLOOKUP(C37&amp;Mapping!B37,'DQ3-7'!$B$26:$B$49&amp;'DQ3-7'!$A$26:$A$49,'DQ3-7'!$C$26:$C$49)</f>
        <v>#N/A</v>
      </c>
    </row>
    <row r="38" spans="1:4" x14ac:dyDescent="0.45">
      <c r="A38" s="52" t="s">
        <v>97</v>
      </c>
      <c r="B38" s="52" t="s">
        <v>168</v>
      </c>
      <c r="C38" s="52" t="s">
        <v>161</v>
      </c>
      <c r="D38" s="55" cm="1">
        <f t="array" ref="D38">_xlfn.XLOOKUP(C38&amp;Mapping!B38,'DQ3-7'!$B$26:$B$49&amp;'DQ3-7'!$A$26:$A$49,'DQ3-7'!$C$26:$C$49)</f>
        <v>1658</v>
      </c>
    </row>
    <row r="39" spans="1:4" x14ac:dyDescent="0.45">
      <c r="A39" s="52" t="s">
        <v>98</v>
      </c>
      <c r="B39" s="52" t="s">
        <v>160</v>
      </c>
      <c r="C39" s="52" t="s">
        <v>161</v>
      </c>
      <c r="D39" s="55" cm="1">
        <f t="array" ref="D39">_xlfn.XLOOKUP(C39&amp;Mapping!B39,'DQ3-7'!$B$26:$B$49&amp;'DQ3-7'!$A$26:$A$49,'DQ3-7'!$C$26:$C$49)</f>
        <v>6584</v>
      </c>
    </row>
    <row r="40" spans="1:4" x14ac:dyDescent="0.45">
      <c r="A40" s="52" t="s">
        <v>98</v>
      </c>
      <c r="B40" s="52" t="s">
        <v>141</v>
      </c>
      <c r="C40" s="52" t="s">
        <v>161</v>
      </c>
      <c r="D40" s="55" cm="1">
        <f t="array" ref="D40">_xlfn.XLOOKUP(C40&amp;Mapping!B40,'DQ3-7'!$B$26:$B$49&amp;'DQ3-7'!$A$26:$A$49,'DQ3-7'!$C$26:$C$49)</f>
        <v>6584</v>
      </c>
    </row>
    <row r="41" spans="1:4" x14ac:dyDescent="0.45">
      <c r="A41" s="52" t="s">
        <v>101</v>
      </c>
      <c r="B41" s="52" t="s">
        <v>160</v>
      </c>
      <c r="C41" s="52" t="s">
        <v>161</v>
      </c>
      <c r="D41" s="55" cm="1">
        <f t="array" ref="D41">_xlfn.XLOOKUP(C41&amp;Mapping!B41,'DQ3-7'!$B$26:$B$49&amp;'DQ3-7'!$A$26:$A$49,'DQ3-7'!$C$26:$C$49)</f>
        <v>6584</v>
      </c>
    </row>
    <row r="42" spans="1:4" x14ac:dyDescent="0.45">
      <c r="A42" s="52" t="s">
        <v>101</v>
      </c>
      <c r="B42" s="52" t="s">
        <v>141</v>
      </c>
      <c r="C42" s="52" t="s">
        <v>161</v>
      </c>
      <c r="D42" s="55" cm="1">
        <f t="array" ref="D42">_xlfn.XLOOKUP(C42&amp;Mapping!B42,'DQ3-7'!$B$26:$B$49&amp;'DQ3-7'!$A$26:$A$49,'DQ3-7'!$C$26:$C$49)</f>
        <v>6584</v>
      </c>
    </row>
    <row r="43" spans="1:4" x14ac:dyDescent="0.45">
      <c r="A43" s="52" t="s">
        <v>101</v>
      </c>
      <c r="B43" s="52" t="s">
        <v>142</v>
      </c>
      <c r="C43" s="52" t="s">
        <v>161</v>
      </c>
      <c r="D43" s="55" cm="1">
        <f t="array" ref="D43">_xlfn.XLOOKUP(C43&amp;Mapping!B43,'DQ3-7'!$B$26:$B$49&amp;'DQ3-7'!$A$26:$A$49,'DQ3-7'!$C$26:$C$49)</f>
        <v>5131</v>
      </c>
    </row>
    <row r="44" spans="1:4" x14ac:dyDescent="0.45">
      <c r="A44" s="52" t="s">
        <v>101</v>
      </c>
      <c r="B44" s="52" t="s">
        <v>167</v>
      </c>
      <c r="C44" s="52" t="s">
        <v>161</v>
      </c>
      <c r="D44" s="55" t="e" cm="1">
        <f t="array" ref="D44">_xlfn.XLOOKUP(C44&amp;Mapping!B44,'DQ3-7'!$B$26:$B$49&amp;'DQ3-7'!$A$26:$A$49,'DQ3-7'!$C$26:$C$49)</f>
        <v>#N/A</v>
      </c>
    </row>
    <row r="45" spans="1:4" x14ac:dyDescent="0.45">
      <c r="A45" s="52" t="s">
        <v>101</v>
      </c>
      <c r="B45" s="52" t="s">
        <v>168</v>
      </c>
      <c r="C45" s="52" t="s">
        <v>161</v>
      </c>
      <c r="D45" s="55" cm="1">
        <f t="array" ref="D45">_xlfn.XLOOKUP(C45&amp;Mapping!B45,'DQ3-7'!$B$26:$B$49&amp;'DQ3-7'!$A$26:$A$49,'DQ3-7'!$C$26:$C$49)</f>
        <v>1658</v>
      </c>
    </row>
    <row r="46" spans="1:4" x14ac:dyDescent="0.45">
      <c r="A46" s="52" t="s">
        <v>102</v>
      </c>
      <c r="B46" s="52" t="s">
        <v>160</v>
      </c>
      <c r="C46" s="52" t="s">
        <v>161</v>
      </c>
      <c r="D46" s="55" cm="1">
        <f t="array" ref="D46">_xlfn.XLOOKUP(C46&amp;Mapping!B46,'DQ3-7'!$B$26:$B$49&amp;'DQ3-7'!$A$26:$A$49,'DQ3-7'!$C$26:$C$49)</f>
        <v>6584</v>
      </c>
    </row>
    <row r="47" spans="1:4" x14ac:dyDescent="0.45">
      <c r="A47" s="52" t="s">
        <v>102</v>
      </c>
      <c r="B47" s="52" t="s">
        <v>141</v>
      </c>
      <c r="C47" s="52" t="s">
        <v>161</v>
      </c>
      <c r="D47" s="55" cm="1">
        <f t="array" ref="D47">_xlfn.XLOOKUP(C47&amp;Mapping!B47,'DQ3-7'!$B$26:$B$49&amp;'DQ3-7'!$A$26:$A$49,'DQ3-7'!$C$26:$C$49)</f>
        <v>6584</v>
      </c>
    </row>
    <row r="48" spans="1:4" x14ac:dyDescent="0.45">
      <c r="A48" s="52" t="s">
        <v>103</v>
      </c>
      <c r="B48" s="52" t="s">
        <v>160</v>
      </c>
      <c r="C48" s="52" t="s">
        <v>161</v>
      </c>
      <c r="D48" s="55" cm="1">
        <f t="array" ref="D48">_xlfn.XLOOKUP(C48&amp;Mapping!B48,'DQ3-7'!$B$26:$B$49&amp;'DQ3-7'!$A$26:$A$49,'DQ3-7'!$C$26:$C$49)</f>
        <v>6584</v>
      </c>
    </row>
    <row r="49" spans="1:4" x14ac:dyDescent="0.45">
      <c r="A49" s="52" t="s">
        <v>103</v>
      </c>
      <c r="B49" s="52" t="s">
        <v>141</v>
      </c>
      <c r="C49" s="52" t="s">
        <v>161</v>
      </c>
      <c r="D49" s="55" cm="1">
        <f t="array" ref="D49">_xlfn.XLOOKUP(C49&amp;Mapping!B49,'DQ3-7'!$B$26:$B$49&amp;'DQ3-7'!$A$26:$A$49,'DQ3-7'!$C$26:$C$49)</f>
        <v>6584</v>
      </c>
    </row>
    <row r="50" spans="1:4" x14ac:dyDescent="0.45">
      <c r="A50" s="52" t="s">
        <v>105</v>
      </c>
      <c r="B50" s="52" t="s">
        <v>160</v>
      </c>
      <c r="C50" s="52" t="s">
        <v>163</v>
      </c>
      <c r="D50" s="55" cm="1">
        <f t="array" ref="D50">_xlfn.XLOOKUP(C50&amp;Mapping!B50,'DQ3-7'!$B$26:$B$49&amp;'DQ3-7'!$A$26:$A$49,'DQ3-7'!$C$26:$C$49)</f>
        <v>12375</v>
      </c>
    </row>
    <row r="51" spans="1:4" x14ac:dyDescent="0.45">
      <c r="A51" s="52" t="s">
        <v>105</v>
      </c>
      <c r="B51" s="52" t="s">
        <v>141</v>
      </c>
      <c r="C51" s="52" t="s">
        <v>163</v>
      </c>
      <c r="D51" s="55" cm="1">
        <f t="array" ref="D51">_xlfn.XLOOKUP(C51&amp;Mapping!B51,'DQ3-7'!$B$26:$B$49&amp;'DQ3-7'!$A$26:$A$49,'DQ3-7'!$C$26:$C$49)</f>
        <v>12375</v>
      </c>
    </row>
    <row r="52" spans="1:4" x14ac:dyDescent="0.45">
      <c r="A52" s="52" t="s">
        <v>105</v>
      </c>
      <c r="B52" s="52" t="s">
        <v>142</v>
      </c>
      <c r="C52" s="52" t="s">
        <v>163</v>
      </c>
      <c r="D52" s="55" cm="1">
        <f t="array" ref="D52">_xlfn.XLOOKUP(C52&amp;Mapping!B52,'DQ3-7'!$B$26:$B$49&amp;'DQ3-7'!$A$26:$A$49,'DQ3-7'!$C$26:$C$49)</f>
        <v>7945</v>
      </c>
    </row>
    <row r="53" spans="1:4" x14ac:dyDescent="0.45">
      <c r="A53" s="52" t="s">
        <v>105</v>
      </c>
      <c r="B53" s="52" t="s">
        <v>167</v>
      </c>
      <c r="C53" s="52" t="s">
        <v>163</v>
      </c>
      <c r="D53" s="55" t="e" cm="1">
        <f t="array" ref="D53">_xlfn.XLOOKUP(C53&amp;Mapping!B53,'DQ3-7'!$B$26:$B$49&amp;'DQ3-7'!$A$26:$A$49,'DQ3-7'!$C$26:$C$49)</f>
        <v>#N/A</v>
      </c>
    </row>
    <row r="54" spans="1:4" x14ac:dyDescent="0.45">
      <c r="A54" s="52" t="s">
        <v>105</v>
      </c>
      <c r="B54" s="52" t="s">
        <v>168</v>
      </c>
      <c r="C54" s="52" t="s">
        <v>163</v>
      </c>
      <c r="D54" s="55" cm="1">
        <f t="array" ref="D54">_xlfn.XLOOKUP(C54&amp;Mapping!B54,'DQ3-7'!$B$26:$B$49&amp;'DQ3-7'!$A$26:$A$49,'DQ3-7'!$C$26:$C$49)</f>
        <v>1658</v>
      </c>
    </row>
    <row r="55" spans="1:4" x14ac:dyDescent="0.45">
      <c r="A55" s="52" t="s">
        <v>106</v>
      </c>
      <c r="B55" s="52" t="s">
        <v>160</v>
      </c>
      <c r="C55" s="52" t="s">
        <v>163</v>
      </c>
      <c r="D55" s="55" cm="1">
        <f t="array" ref="D55">_xlfn.XLOOKUP(C55&amp;Mapping!B55,'DQ3-7'!$B$26:$B$49&amp;'DQ3-7'!$A$26:$A$49,'DQ3-7'!$C$26:$C$49)</f>
        <v>12375</v>
      </c>
    </row>
    <row r="56" spans="1:4" x14ac:dyDescent="0.45">
      <c r="A56" s="52" t="s">
        <v>106</v>
      </c>
      <c r="B56" s="52" t="s">
        <v>141</v>
      </c>
      <c r="C56" s="52" t="s">
        <v>163</v>
      </c>
      <c r="D56" s="55" cm="1">
        <f t="array" ref="D56">_xlfn.XLOOKUP(C56&amp;Mapping!B56,'DQ3-7'!$B$26:$B$49&amp;'DQ3-7'!$A$26:$A$49,'DQ3-7'!$C$26:$C$49)</f>
        <v>12375</v>
      </c>
    </row>
    <row r="57" spans="1:4" x14ac:dyDescent="0.45">
      <c r="A57" s="52" t="s">
        <v>109</v>
      </c>
      <c r="B57" s="52" t="s">
        <v>160</v>
      </c>
      <c r="C57" s="52" t="s">
        <v>164</v>
      </c>
      <c r="D57" s="55" cm="1">
        <f t="array" ref="D57">_xlfn.XLOOKUP(C57&amp;Mapping!B57,'DQ3-7'!$B$26:$B$49&amp;'DQ3-7'!$A$26:$A$49,'DQ3-7'!$C$26:$C$49)</f>
        <v>15140</v>
      </c>
    </row>
    <row r="58" spans="1:4" x14ac:dyDescent="0.45">
      <c r="A58" s="52" t="s">
        <v>109</v>
      </c>
      <c r="B58" s="52" t="s">
        <v>141</v>
      </c>
      <c r="C58" s="52" t="s">
        <v>164</v>
      </c>
      <c r="D58" s="55" cm="1">
        <f t="array" ref="D58">_xlfn.XLOOKUP(C58&amp;Mapping!B58,'DQ3-7'!$B$26:$B$49&amp;'DQ3-7'!$A$26:$A$49,'DQ3-7'!$C$26:$C$49)</f>
        <v>15140</v>
      </c>
    </row>
    <row r="59" spans="1:4" x14ac:dyDescent="0.45">
      <c r="A59" s="52" t="s">
        <v>109</v>
      </c>
      <c r="B59" s="52" t="s">
        <v>142</v>
      </c>
      <c r="C59" s="52" t="s">
        <v>164</v>
      </c>
      <c r="D59" s="55" cm="1">
        <f t="array" ref="D59">_xlfn.XLOOKUP(C59&amp;Mapping!B59,'DQ3-7'!$B$26:$B$49&amp;'DQ3-7'!$A$26:$A$49,'DQ3-7'!$C$26:$C$49)</f>
        <v>9285</v>
      </c>
    </row>
    <row r="60" spans="1:4" x14ac:dyDescent="0.45">
      <c r="A60" s="52" t="s">
        <v>109</v>
      </c>
      <c r="B60" s="52" t="s">
        <v>167</v>
      </c>
      <c r="C60" s="52" t="s">
        <v>164</v>
      </c>
      <c r="D60" s="55" t="e" cm="1">
        <f t="array" ref="D60">_xlfn.XLOOKUP(C60&amp;Mapping!B60,'DQ3-7'!$B$26:$B$49&amp;'DQ3-7'!$A$26:$A$49,'DQ3-7'!$C$26:$C$49)</f>
        <v>#N/A</v>
      </c>
    </row>
    <row r="61" spans="1:4" x14ac:dyDescent="0.45">
      <c r="A61" s="52" t="s">
        <v>109</v>
      </c>
      <c r="B61" s="52" t="s">
        <v>168</v>
      </c>
      <c r="C61" s="52" t="s">
        <v>164</v>
      </c>
      <c r="D61" s="55" cm="1">
        <f t="array" ref="D61">_xlfn.XLOOKUP(C61&amp;Mapping!B61,'DQ3-7'!$B$26:$B$49&amp;'DQ3-7'!$A$26:$A$49,'DQ3-7'!$C$26:$C$49)</f>
        <v>1658</v>
      </c>
    </row>
    <row r="62" spans="1:4" x14ac:dyDescent="0.45">
      <c r="A62" s="52" t="s">
        <v>113</v>
      </c>
      <c r="B62" s="52" t="s">
        <v>160</v>
      </c>
      <c r="C62" s="52" t="s">
        <v>164</v>
      </c>
      <c r="D62" s="55" cm="1">
        <f t="array" ref="D62">_xlfn.XLOOKUP(C62&amp;Mapping!B62,'DQ3-7'!$B$26:$B$49&amp;'DQ3-7'!$A$26:$A$49,'DQ3-7'!$C$26:$C$49)</f>
        <v>15140</v>
      </c>
    </row>
    <row r="63" spans="1:4" x14ac:dyDescent="0.45">
      <c r="A63" s="52" t="s">
        <v>113</v>
      </c>
      <c r="B63" s="52" t="s">
        <v>141</v>
      </c>
      <c r="C63" s="52" t="s">
        <v>164</v>
      </c>
      <c r="D63" s="55" cm="1">
        <f t="array" ref="D63">_xlfn.XLOOKUP(C63&amp;Mapping!B63,'DQ3-7'!$B$26:$B$49&amp;'DQ3-7'!$A$26:$A$49,'DQ3-7'!$C$26:$C$49)</f>
        <v>15140</v>
      </c>
    </row>
    <row r="64" spans="1:4" x14ac:dyDescent="0.45">
      <c r="A64" s="52" t="s">
        <v>113</v>
      </c>
      <c r="B64" s="52" t="s">
        <v>142</v>
      </c>
      <c r="C64" s="52" t="s">
        <v>164</v>
      </c>
      <c r="D64" s="55" cm="1">
        <f t="array" ref="D64">_xlfn.XLOOKUP(C64&amp;Mapping!B64,'DQ3-7'!$B$26:$B$49&amp;'DQ3-7'!$A$26:$A$49,'DQ3-7'!$C$26:$C$49)</f>
        <v>9285</v>
      </c>
    </row>
    <row r="65" spans="1:4" x14ac:dyDescent="0.45">
      <c r="A65" s="52" t="s">
        <v>113</v>
      </c>
      <c r="B65" s="52" t="s">
        <v>167</v>
      </c>
      <c r="C65" s="52" t="s">
        <v>164</v>
      </c>
      <c r="D65" s="55" t="e" cm="1">
        <f t="array" ref="D65">_xlfn.XLOOKUP(C65&amp;Mapping!B65,'DQ3-7'!$B$26:$B$49&amp;'DQ3-7'!$A$26:$A$49,'DQ3-7'!$C$26:$C$49)</f>
        <v>#N/A</v>
      </c>
    </row>
    <row r="66" spans="1:4" x14ac:dyDescent="0.45">
      <c r="A66" s="52" t="s">
        <v>113</v>
      </c>
      <c r="B66" s="52" t="s">
        <v>168</v>
      </c>
      <c r="C66" s="52" t="s">
        <v>164</v>
      </c>
      <c r="D66" s="55" cm="1">
        <f t="array" ref="D66">_xlfn.XLOOKUP(C66&amp;Mapping!B66,'DQ3-7'!$B$26:$B$49&amp;'DQ3-7'!$A$26:$A$49,'DQ3-7'!$C$26:$C$49)</f>
        <v>1658</v>
      </c>
    </row>
    <row r="67" spans="1:4" x14ac:dyDescent="0.45">
      <c r="A67" s="52" t="s">
        <v>114</v>
      </c>
      <c r="B67" s="52" t="s">
        <v>160</v>
      </c>
      <c r="C67" s="52" t="s">
        <v>164</v>
      </c>
      <c r="D67" s="55" cm="1">
        <f t="array" ref="D67">_xlfn.XLOOKUP(C67&amp;Mapping!B67,'DQ3-7'!$B$26:$B$49&amp;'DQ3-7'!$A$26:$A$49,'DQ3-7'!$C$26:$C$49)</f>
        <v>15140</v>
      </c>
    </row>
    <row r="68" spans="1:4" x14ac:dyDescent="0.45">
      <c r="A68" s="52" t="s">
        <v>114</v>
      </c>
      <c r="B68" s="52" t="s">
        <v>141</v>
      </c>
      <c r="C68" s="52" t="s">
        <v>164</v>
      </c>
      <c r="D68" s="55" cm="1">
        <f t="array" ref="D68">_xlfn.XLOOKUP(C68&amp;Mapping!B68,'DQ3-7'!$B$26:$B$49&amp;'DQ3-7'!$A$26:$A$49,'DQ3-7'!$C$26:$C$49)</f>
        <v>15140</v>
      </c>
    </row>
    <row r="69" spans="1:4" x14ac:dyDescent="0.45">
      <c r="A69" s="52" t="s">
        <v>181</v>
      </c>
      <c r="B69" s="52" t="s">
        <v>160</v>
      </c>
      <c r="C69" s="52" t="s">
        <v>162</v>
      </c>
      <c r="D69" s="55" cm="1">
        <f t="array" ref="D69">_xlfn.XLOOKUP(C69&amp;Mapping!B69,'DQ3-7'!$B$26:$B$49&amp;'DQ3-7'!$A$26:$A$49,'DQ3-7'!$C$26:$C$49)</f>
        <v>10992</v>
      </c>
    </row>
    <row r="70" spans="1:4" x14ac:dyDescent="0.45">
      <c r="A70" s="52" t="s">
        <v>181</v>
      </c>
      <c r="B70" s="52" t="s">
        <v>141</v>
      </c>
      <c r="C70" s="52" t="s">
        <v>162</v>
      </c>
      <c r="D70" s="55" cm="1">
        <f t="array" ref="D70">_xlfn.XLOOKUP(C70&amp;Mapping!B70,'DQ3-7'!$B$26:$B$49&amp;'DQ3-7'!$A$26:$A$49,'DQ3-7'!$C$26:$C$49)</f>
        <v>10992</v>
      </c>
    </row>
    <row r="71" spans="1:4" x14ac:dyDescent="0.45">
      <c r="A71" s="52" t="s">
        <v>181</v>
      </c>
      <c r="B71" s="52" t="s">
        <v>142</v>
      </c>
      <c r="C71" s="52" t="s">
        <v>162</v>
      </c>
      <c r="D71" s="55" cm="1">
        <f t="array" ref="D71">_xlfn.XLOOKUP(C71&amp;Mapping!B71,'DQ3-7'!$B$26:$B$49&amp;'DQ3-7'!$A$26:$A$49,'DQ3-7'!$C$26:$C$49)</f>
        <v>7277</v>
      </c>
    </row>
    <row r="72" spans="1:4" x14ac:dyDescent="0.45">
      <c r="A72" s="52" t="s">
        <v>181</v>
      </c>
      <c r="B72" s="52" t="s">
        <v>167</v>
      </c>
      <c r="C72" s="52" t="s">
        <v>162</v>
      </c>
      <c r="D72" s="55" t="e" cm="1">
        <f t="array" ref="D72">_xlfn.XLOOKUP(C72&amp;Mapping!B72,'DQ3-7'!$B$26:$B$49&amp;'DQ3-7'!$A$26:$A$49,'DQ3-7'!$C$26:$C$49)</f>
        <v>#N/A</v>
      </c>
    </row>
    <row r="73" spans="1:4" x14ac:dyDescent="0.45">
      <c r="A73" s="52" t="s">
        <v>181</v>
      </c>
      <c r="B73" s="52" t="s">
        <v>168</v>
      </c>
      <c r="C73" s="52" t="s">
        <v>162</v>
      </c>
      <c r="D73" s="55" cm="1">
        <f t="array" ref="D73">_xlfn.XLOOKUP(C73&amp;Mapping!B73,'DQ3-7'!$B$26:$B$49&amp;'DQ3-7'!$A$26:$A$49,'DQ3-7'!$C$26:$C$49)</f>
        <v>1658</v>
      </c>
    </row>
    <row r="74" spans="1:4" x14ac:dyDescent="0.45">
      <c r="A74" s="52" t="s">
        <v>122</v>
      </c>
      <c r="B74" s="52" t="s">
        <v>160</v>
      </c>
      <c r="C74" s="52" t="s">
        <v>165</v>
      </c>
      <c r="D74" s="55" cm="1">
        <f t="array" ref="D74">_xlfn.XLOOKUP(C74&amp;Mapping!B74,'DQ3-7'!$B$26:$B$49&amp;'DQ3-7'!$A$26:$A$49,'DQ3-7'!$C$26:$C$49)</f>
        <v>19753</v>
      </c>
    </row>
    <row r="75" spans="1:4" x14ac:dyDescent="0.45">
      <c r="A75" s="52" t="s">
        <v>122</v>
      </c>
      <c r="B75" s="52" t="s">
        <v>141</v>
      </c>
      <c r="C75" s="52" t="s">
        <v>165</v>
      </c>
      <c r="D75" s="55" cm="1">
        <f t="array" ref="D75">_xlfn.XLOOKUP(C75&amp;Mapping!B75,'DQ3-7'!$B$26:$B$49&amp;'DQ3-7'!$A$26:$A$49,'DQ3-7'!$C$26:$C$49)</f>
        <v>19753</v>
      </c>
    </row>
    <row r="76" spans="1:4" x14ac:dyDescent="0.45">
      <c r="A76" s="52" t="s">
        <v>122</v>
      </c>
      <c r="B76" s="52" t="s">
        <v>142</v>
      </c>
      <c r="C76" s="52" t="s">
        <v>165</v>
      </c>
      <c r="D76" s="55" cm="1">
        <f t="array" ref="D76">_xlfn.XLOOKUP(C76&amp;Mapping!B76,'DQ3-7'!$B$26:$B$49&amp;'DQ3-7'!$A$26:$A$49,'DQ3-7'!$C$26:$C$49)</f>
        <v>11610</v>
      </c>
    </row>
    <row r="77" spans="1:4" x14ac:dyDescent="0.45">
      <c r="A77" s="52" t="s">
        <v>122</v>
      </c>
      <c r="B77" s="52" t="s">
        <v>167</v>
      </c>
      <c r="C77" s="52" t="s">
        <v>165</v>
      </c>
      <c r="D77" s="55" t="e" cm="1">
        <f t="array" ref="D77">_xlfn.XLOOKUP(C77&amp;Mapping!B77,'DQ3-7'!$B$26:$B$49&amp;'DQ3-7'!$A$26:$A$49,'DQ3-7'!$C$26:$C$49)</f>
        <v>#N/A</v>
      </c>
    </row>
    <row r="78" spans="1:4" x14ac:dyDescent="0.45">
      <c r="A78" s="52" t="s">
        <v>122</v>
      </c>
      <c r="B78" s="52" t="s">
        <v>168</v>
      </c>
      <c r="C78" s="52" t="s">
        <v>165</v>
      </c>
      <c r="D78" s="55" t="str" cm="1">
        <f t="array" ref="D78">_xlfn.XLOOKUP(C78&amp;Mapping!B78,'DQ3-7'!$B$26:$B$49&amp;'DQ3-7'!$A$26:$A$49,'DQ3-7'!$C$26:$C$49)</f>
        <v>N/A</v>
      </c>
    </row>
    <row r="79" spans="1:4" x14ac:dyDescent="0.45">
      <c r="A79" s="52" t="s">
        <v>125</v>
      </c>
      <c r="B79" s="52" t="s">
        <v>160</v>
      </c>
      <c r="C79" s="52" t="s">
        <v>163</v>
      </c>
      <c r="D79" s="55" cm="1">
        <f t="array" ref="D79">_xlfn.XLOOKUP(C79&amp;Mapping!B79,'DQ3-7'!$B$26:$B$49&amp;'DQ3-7'!$A$26:$A$49,'DQ3-7'!$C$26:$C$49)</f>
        <v>12375</v>
      </c>
    </row>
    <row r="80" spans="1:4" x14ac:dyDescent="0.45">
      <c r="A80" s="52" t="s">
        <v>125</v>
      </c>
      <c r="B80" s="52" t="s">
        <v>141</v>
      </c>
      <c r="C80" s="52" t="s">
        <v>163</v>
      </c>
      <c r="D80" s="55" cm="1">
        <f t="array" ref="D80">_xlfn.XLOOKUP(C80&amp;Mapping!B80,'DQ3-7'!$B$26:$B$49&amp;'DQ3-7'!$A$26:$A$49,'DQ3-7'!$C$26:$C$49)</f>
        <v>12375</v>
      </c>
    </row>
    <row r="81" spans="1:4" x14ac:dyDescent="0.45">
      <c r="A81" s="52" t="s">
        <v>125</v>
      </c>
      <c r="B81" s="52" t="s">
        <v>142</v>
      </c>
      <c r="C81" s="52" t="s">
        <v>163</v>
      </c>
      <c r="D81" s="55" cm="1">
        <f t="array" ref="D81">_xlfn.XLOOKUP(C81&amp;Mapping!B81,'DQ3-7'!$B$26:$B$49&amp;'DQ3-7'!$A$26:$A$49,'DQ3-7'!$C$26:$C$49)</f>
        <v>7945</v>
      </c>
    </row>
    <row r="82" spans="1:4" x14ac:dyDescent="0.45">
      <c r="A82" s="52" t="s">
        <v>125</v>
      </c>
      <c r="B82" s="52" t="s">
        <v>167</v>
      </c>
      <c r="C82" s="52" t="s">
        <v>163</v>
      </c>
      <c r="D82" s="55" t="e" cm="1">
        <f t="array" ref="D82">_xlfn.XLOOKUP(C82&amp;Mapping!B82,'DQ3-7'!$B$26:$B$49&amp;'DQ3-7'!$A$26:$A$49,'DQ3-7'!$C$26:$C$49)</f>
        <v>#N/A</v>
      </c>
    </row>
    <row r="83" spans="1:4" x14ac:dyDescent="0.45">
      <c r="A83" s="52" t="s">
        <v>125</v>
      </c>
      <c r="B83" s="52" t="s">
        <v>168</v>
      </c>
      <c r="C83" s="52" t="s">
        <v>163</v>
      </c>
      <c r="D83" s="55" cm="1">
        <f t="array" ref="D83">_xlfn.XLOOKUP(C83&amp;Mapping!B83,'DQ3-7'!$B$26:$B$49&amp;'DQ3-7'!$A$26:$A$49,'DQ3-7'!$C$26:$C$49)</f>
        <v>1658</v>
      </c>
    </row>
    <row r="84" spans="1:4" x14ac:dyDescent="0.45">
      <c r="A84" s="52" t="s">
        <v>126</v>
      </c>
      <c r="B84" s="52" t="s">
        <v>160</v>
      </c>
      <c r="C84" s="52" t="s">
        <v>163</v>
      </c>
      <c r="D84" s="55" cm="1">
        <f t="array" ref="D84">_xlfn.XLOOKUP(C84&amp;Mapping!B84,'DQ3-7'!$B$26:$B$49&amp;'DQ3-7'!$A$26:$A$49,'DQ3-7'!$C$26:$C$49)</f>
        <v>12375</v>
      </c>
    </row>
    <row r="85" spans="1:4" x14ac:dyDescent="0.45">
      <c r="A85" s="52" t="s">
        <v>126</v>
      </c>
      <c r="B85" s="52" t="s">
        <v>141</v>
      </c>
      <c r="C85" s="52" t="s">
        <v>163</v>
      </c>
      <c r="D85" s="55" cm="1">
        <f t="array" ref="D85">_xlfn.XLOOKUP(C85&amp;Mapping!B85,'DQ3-7'!$B$26:$B$49&amp;'DQ3-7'!$A$26:$A$49,'DQ3-7'!$C$26:$C$49)</f>
        <v>12375</v>
      </c>
    </row>
    <row r="86" spans="1:4" x14ac:dyDescent="0.45">
      <c r="A86" s="52" t="s">
        <v>127</v>
      </c>
      <c r="B86" s="52" t="s">
        <v>160</v>
      </c>
      <c r="C86" s="52" t="s">
        <v>163</v>
      </c>
      <c r="D86" s="55" cm="1">
        <f t="array" ref="D86">_xlfn.XLOOKUP(C86&amp;Mapping!B86,'DQ3-7'!$B$26:$B$49&amp;'DQ3-7'!$A$26:$A$49,'DQ3-7'!$C$26:$C$49)</f>
        <v>12375</v>
      </c>
    </row>
    <row r="87" spans="1:4" x14ac:dyDescent="0.45">
      <c r="A87" s="52" t="s">
        <v>127</v>
      </c>
      <c r="B87" s="52" t="s">
        <v>141</v>
      </c>
      <c r="C87" s="52" t="s">
        <v>163</v>
      </c>
      <c r="D87" s="55" cm="1">
        <f t="array" ref="D87">_xlfn.XLOOKUP(C87&amp;Mapping!B87,'DQ3-7'!$B$26:$B$49&amp;'DQ3-7'!$A$26:$A$49,'DQ3-7'!$C$26:$C$49)</f>
        <v>12375</v>
      </c>
    </row>
    <row r="88" spans="1:4" x14ac:dyDescent="0.45">
      <c r="A88" s="52" t="s">
        <v>129</v>
      </c>
      <c r="B88" s="52" t="s">
        <v>160</v>
      </c>
      <c r="C88" s="52" t="s">
        <v>166</v>
      </c>
      <c r="D88" s="55" cm="1">
        <f t="array" ref="D88">_xlfn.XLOOKUP(C88&amp;Mapping!B88,'DQ3-7'!$B$26:$B$49&amp;'DQ3-7'!$A$26:$A$49,'DQ3-7'!$C$26:$C$49)</f>
        <v>8361</v>
      </c>
    </row>
    <row r="89" spans="1:4" x14ac:dyDescent="0.45">
      <c r="A89" s="52" t="s">
        <v>129</v>
      </c>
      <c r="B89" s="52" t="s">
        <v>141</v>
      </c>
      <c r="C89" s="52" t="s">
        <v>166</v>
      </c>
      <c r="D89" s="55" cm="1">
        <f t="array" ref="D89">_xlfn.XLOOKUP(C89&amp;Mapping!B89,'DQ3-7'!$B$26:$B$49&amp;'DQ3-7'!$A$26:$A$49,'DQ3-7'!$C$26:$C$49)</f>
        <v>8361</v>
      </c>
    </row>
    <row r="90" spans="1:4" x14ac:dyDescent="0.45">
      <c r="A90" s="52" t="s">
        <v>129</v>
      </c>
      <c r="B90" s="52" t="s">
        <v>142</v>
      </c>
      <c r="C90" s="52" t="s">
        <v>166</v>
      </c>
      <c r="D90" s="55" cm="1">
        <f t="array" ref="D90">_xlfn.XLOOKUP(C90&amp;Mapping!B90,'DQ3-7'!$B$26:$B$49&amp;'DQ3-7'!$A$26:$A$49,'DQ3-7'!$C$26:$C$49)</f>
        <v>8361</v>
      </c>
    </row>
    <row r="91" spans="1:4" x14ac:dyDescent="0.45">
      <c r="A91" s="52" t="s">
        <v>129</v>
      </c>
      <c r="B91" s="52" t="s">
        <v>167</v>
      </c>
      <c r="C91" s="52" t="s">
        <v>166</v>
      </c>
      <c r="D91" s="55" t="e" cm="1">
        <f t="array" ref="D91">_xlfn.XLOOKUP(C91&amp;Mapping!B91,'DQ3-7'!$B$26:$B$49&amp;'DQ3-7'!$A$26:$A$49,'DQ3-7'!$C$26:$C$49)</f>
        <v>#N/A</v>
      </c>
    </row>
    <row r="92" spans="1:4" x14ac:dyDescent="0.45">
      <c r="A92" s="52" t="s">
        <v>129</v>
      </c>
      <c r="B92" s="52" t="s">
        <v>168</v>
      </c>
      <c r="C92" s="52" t="s">
        <v>166</v>
      </c>
      <c r="D92" s="55" cm="1">
        <f t="array" ref="D92">_xlfn.XLOOKUP(C92&amp;Mapping!B92,'DQ3-7'!$B$26:$B$49&amp;'DQ3-7'!$A$26:$A$49,'DQ3-7'!$C$26:$C$49)</f>
        <v>1904</v>
      </c>
    </row>
    <row r="93" spans="1:4" x14ac:dyDescent="0.45">
      <c r="A93" s="52" t="s">
        <v>130</v>
      </c>
      <c r="B93" s="52" t="s">
        <v>160</v>
      </c>
      <c r="C93" s="52" t="s">
        <v>166</v>
      </c>
      <c r="D93" s="55" cm="1">
        <f t="array" ref="D93">_xlfn.XLOOKUP(C93&amp;Mapping!B93,'DQ3-7'!$B$26:$B$49&amp;'DQ3-7'!$A$26:$A$49,'DQ3-7'!$C$26:$C$49)</f>
        <v>8361</v>
      </c>
    </row>
    <row r="94" spans="1:4" x14ac:dyDescent="0.45">
      <c r="A94" s="52" t="s">
        <v>130</v>
      </c>
      <c r="B94" s="52" t="s">
        <v>141</v>
      </c>
      <c r="C94" s="52" t="s">
        <v>166</v>
      </c>
      <c r="D94" s="55" cm="1">
        <f t="array" ref="D94">_xlfn.XLOOKUP(C94&amp;Mapping!B94,'DQ3-7'!$B$26:$B$49&amp;'DQ3-7'!$A$26:$A$49,'DQ3-7'!$C$26:$C$49)</f>
        <v>8361</v>
      </c>
    </row>
    <row r="1048576" spans="3:3" x14ac:dyDescent="0.45">
      <c r="C1048576" s="54"/>
    </row>
  </sheetData>
  <phoneticPr fontId="19" type="noConversion"/>
  <pageMargins left="0.7" right="0.7" top="0.75" bottom="0.75" header="0.3" footer="0.3"/>
  <headerFooter>
    <oddHeader>&amp;C&amp;"Aptos"&amp;12&amp;K000000 UNCLASSIFIED&amp;1#_x000D_</oddHeader>
    <oddFooter>&amp;C_x000D_&amp;1#&amp;"Aptos"&amp;12&amp;K000000 UNCLASSIFIED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D88E11-C9A6-40EB-BA8D-5DFF08E10AA1}">
  <dimension ref="A1:L65"/>
  <sheetViews>
    <sheetView zoomScale="110" zoomScaleNormal="110" workbookViewId="0"/>
  </sheetViews>
  <sheetFormatPr defaultRowHeight="14.25" x14ac:dyDescent="0.45"/>
  <cols>
    <col min="1" max="1" width="10.265625" customWidth="1"/>
    <col min="2" max="2" width="26.53125" customWidth="1"/>
    <col min="3" max="3" width="28" customWidth="1"/>
    <col min="4" max="4" width="19.19921875" customWidth="1"/>
    <col min="7" max="7" width="9.46484375" bestFit="1" customWidth="1"/>
    <col min="8" max="8" width="26.19921875" bestFit="1" customWidth="1"/>
    <col min="9" max="9" width="28" bestFit="1" customWidth="1"/>
    <col min="10" max="10" width="14.19921875" customWidth="1"/>
  </cols>
  <sheetData>
    <row r="1" spans="1:12" x14ac:dyDescent="0.45">
      <c r="A1" s="52" t="s">
        <v>169</v>
      </c>
    </row>
    <row r="3" spans="1:12" ht="15" customHeight="1" x14ac:dyDescent="0.45">
      <c r="A3" s="79" t="s">
        <v>170</v>
      </c>
      <c r="B3" s="80"/>
      <c r="C3" s="81"/>
      <c r="D3" s="53"/>
      <c r="E3" s="53"/>
      <c r="G3" s="79" t="s">
        <v>171</v>
      </c>
      <c r="H3" s="80"/>
      <c r="I3" s="81"/>
      <c r="J3" s="53"/>
      <c r="K3" s="53"/>
      <c r="L3" s="56"/>
    </row>
    <row r="4" spans="1:12" x14ac:dyDescent="0.45">
      <c r="A4" s="50" t="s">
        <v>172</v>
      </c>
      <c r="B4" s="50" t="s">
        <v>173</v>
      </c>
      <c r="C4" s="51" t="s">
        <v>174</v>
      </c>
      <c r="D4" s="50" t="s">
        <v>175</v>
      </c>
      <c r="E4" s="50" t="s">
        <v>176</v>
      </c>
      <c r="G4" s="50" t="s">
        <v>172</v>
      </c>
      <c r="H4" s="50" t="s">
        <v>173</v>
      </c>
      <c r="I4" s="51" t="s">
        <v>174</v>
      </c>
      <c r="J4" s="50" t="s">
        <v>175</v>
      </c>
      <c r="K4" s="50" t="s">
        <v>176</v>
      </c>
    </row>
    <row r="5" spans="1:12" x14ac:dyDescent="0.45">
      <c r="A5" s="52" t="s">
        <v>84</v>
      </c>
      <c r="B5" s="52">
        <v>29</v>
      </c>
      <c r="C5" s="52" t="s">
        <v>160</v>
      </c>
      <c r="D5" s="57" t="s">
        <v>162</v>
      </c>
      <c r="E5" s="57">
        <v>10992</v>
      </c>
      <c r="G5" s="52" t="s">
        <v>84</v>
      </c>
      <c r="H5" s="52">
        <v>29</v>
      </c>
      <c r="I5" s="52" t="s">
        <v>160</v>
      </c>
      <c r="J5" s="57" t="s">
        <v>162</v>
      </c>
      <c r="K5" s="57">
        <v>10992</v>
      </c>
    </row>
    <row r="6" spans="1:12" x14ac:dyDescent="0.45">
      <c r="A6" s="52" t="s">
        <v>84</v>
      </c>
      <c r="B6" s="52">
        <v>29</v>
      </c>
      <c r="C6" s="52" t="s">
        <v>141</v>
      </c>
      <c r="D6" s="57" t="s">
        <v>162</v>
      </c>
      <c r="E6" s="57">
        <v>10992</v>
      </c>
      <c r="G6" s="52" t="s">
        <v>84</v>
      </c>
      <c r="H6" s="52">
        <v>29</v>
      </c>
      <c r="I6" s="52" t="s">
        <v>141</v>
      </c>
      <c r="J6" s="57" t="s">
        <v>162</v>
      </c>
      <c r="K6" s="57">
        <v>10992</v>
      </c>
    </row>
    <row r="7" spans="1:12" x14ac:dyDescent="0.45">
      <c r="A7" s="52" t="s">
        <v>94</v>
      </c>
      <c r="B7" s="52">
        <v>39</v>
      </c>
      <c r="C7" s="52" t="s">
        <v>160</v>
      </c>
      <c r="D7" s="57" t="s">
        <v>163</v>
      </c>
      <c r="E7" s="57">
        <v>12375</v>
      </c>
      <c r="G7" s="52" t="s">
        <v>94</v>
      </c>
      <c r="H7" s="52">
        <v>39</v>
      </c>
      <c r="I7" s="52" t="s">
        <v>160</v>
      </c>
      <c r="J7" s="57" t="s">
        <v>163</v>
      </c>
      <c r="K7" s="57">
        <v>12375</v>
      </c>
    </row>
    <row r="8" spans="1:12" x14ac:dyDescent="0.45">
      <c r="A8" s="52" t="s">
        <v>94</v>
      </c>
      <c r="B8" s="52">
        <v>39</v>
      </c>
      <c r="C8" s="52" t="s">
        <v>141</v>
      </c>
      <c r="D8" s="57" t="s">
        <v>163</v>
      </c>
      <c r="E8" s="57">
        <v>12375</v>
      </c>
      <c r="G8" s="52" t="s">
        <v>94</v>
      </c>
      <c r="H8" s="52">
        <v>39</v>
      </c>
      <c r="I8" s="52" t="s">
        <v>141</v>
      </c>
      <c r="J8" s="57" t="s">
        <v>163</v>
      </c>
      <c r="K8" s="57">
        <v>12375</v>
      </c>
    </row>
    <row r="10" spans="1:12" ht="26.55" customHeight="1" x14ac:dyDescent="0.45">
      <c r="A10" s="78" t="s">
        <v>177</v>
      </c>
      <c r="B10" s="78"/>
      <c r="C10" s="78"/>
      <c r="G10" s="78" t="s">
        <v>178</v>
      </c>
      <c r="H10" s="78"/>
      <c r="I10" s="78"/>
    </row>
    <row r="11" spans="1:12" x14ac:dyDescent="0.45">
      <c r="A11" s="50" t="s">
        <v>172</v>
      </c>
      <c r="B11" s="50" t="s">
        <v>179</v>
      </c>
      <c r="C11" s="51" t="s">
        <v>176</v>
      </c>
      <c r="G11" s="50" t="s">
        <v>172</v>
      </c>
      <c r="H11" s="50" t="s">
        <v>179</v>
      </c>
      <c r="I11" s="51" t="s">
        <v>176</v>
      </c>
    </row>
    <row r="12" spans="1:12" x14ac:dyDescent="0.45">
      <c r="A12" s="52" t="s">
        <v>75</v>
      </c>
      <c r="B12" s="52" t="s">
        <v>160</v>
      </c>
      <c r="C12" s="57" cm="1">
        <f t="array" ref="C12">_xlfn.XLOOKUP(G12&amp;H12,Mapping!$A$2:$A$94&amp;Mapping!$B$2:$B$94,Mapping!$D$2:$D$94)</f>
        <v>6584</v>
      </c>
      <c r="G12" s="52" t="s">
        <v>75</v>
      </c>
      <c r="H12" s="52" t="s">
        <v>160</v>
      </c>
      <c r="I12" s="57">
        <v>6584</v>
      </c>
    </row>
    <row r="13" spans="1:12" x14ac:dyDescent="0.45">
      <c r="A13" s="52" t="s">
        <v>75</v>
      </c>
      <c r="B13" s="52" t="s">
        <v>141</v>
      </c>
      <c r="C13" s="57" cm="1">
        <f t="array" ref="C13">_xlfn.XLOOKUP(G13&amp;H13,Mapping!$A$2:$A$94&amp;Mapping!$B$2:$B$94,Mapping!$D$2:$D$94)</f>
        <v>6584</v>
      </c>
      <c r="G13" s="52" t="s">
        <v>75</v>
      </c>
      <c r="H13" s="52" t="s">
        <v>141</v>
      </c>
      <c r="I13" s="57">
        <v>6584</v>
      </c>
    </row>
    <row r="14" spans="1:12" x14ac:dyDescent="0.45">
      <c r="A14" s="52" t="s">
        <v>76</v>
      </c>
      <c r="B14" s="52" t="s">
        <v>160</v>
      </c>
      <c r="C14" s="57" cm="1">
        <f t="array" ref="C14">_xlfn.XLOOKUP(G14&amp;H14,Mapping!$A$2:$A$94&amp;Mapping!$B$2:$B$94,Mapping!$D$2:$D$94)</f>
        <v>6584</v>
      </c>
      <c r="G14" s="52" t="s">
        <v>76</v>
      </c>
      <c r="H14" s="52" t="s">
        <v>160</v>
      </c>
      <c r="I14" s="57">
        <v>6584</v>
      </c>
    </row>
    <row r="15" spans="1:12" x14ac:dyDescent="0.45">
      <c r="A15" s="52" t="s">
        <v>76</v>
      </c>
      <c r="B15" s="52" t="s">
        <v>141</v>
      </c>
      <c r="C15" s="57" cm="1">
        <f t="array" ref="C15">_xlfn.XLOOKUP(G15&amp;H15,Mapping!$A$2:$A$94&amp;Mapping!$B$2:$B$94,Mapping!$D$2:$D$94)</f>
        <v>6584</v>
      </c>
      <c r="G15" s="52" t="s">
        <v>76</v>
      </c>
      <c r="H15" s="52" t="s">
        <v>141</v>
      </c>
      <c r="I15" s="57">
        <v>6584</v>
      </c>
    </row>
    <row r="16" spans="1:12" x14ac:dyDescent="0.45">
      <c r="A16" s="52" t="s">
        <v>77</v>
      </c>
      <c r="B16" s="52" t="s">
        <v>160</v>
      </c>
      <c r="C16" s="57" cm="1">
        <f t="array" ref="C16">_xlfn.XLOOKUP(G16&amp;H16,Mapping!$A$2:$A$94&amp;Mapping!$B$2:$B$94,Mapping!$D$2:$D$94)</f>
        <v>6584</v>
      </c>
      <c r="D16" t="s">
        <v>180</v>
      </c>
      <c r="G16" s="52" t="s">
        <v>77</v>
      </c>
      <c r="H16" s="52" t="s">
        <v>160</v>
      </c>
      <c r="I16" s="57">
        <v>6584</v>
      </c>
      <c r="J16" t="s">
        <v>180</v>
      </c>
    </row>
    <row r="17" spans="1:10" x14ac:dyDescent="0.45">
      <c r="A17" s="52" t="s">
        <v>77</v>
      </c>
      <c r="B17" s="52" t="s">
        <v>141</v>
      </c>
      <c r="C17" s="57" cm="1">
        <f t="array" ref="C17">_xlfn.XLOOKUP(G17&amp;H17,Mapping!$A$2:$A$94&amp;Mapping!$B$2:$B$94,Mapping!$D$2:$D$94)</f>
        <v>6584</v>
      </c>
      <c r="G17" s="52" t="s">
        <v>77</v>
      </c>
      <c r="H17" s="52" t="s">
        <v>141</v>
      </c>
      <c r="I17" s="57">
        <v>6584</v>
      </c>
    </row>
    <row r="18" spans="1:10" x14ac:dyDescent="0.45">
      <c r="A18" s="52" t="s">
        <v>79</v>
      </c>
      <c r="B18" s="52" t="s">
        <v>160</v>
      </c>
      <c r="C18" s="57" cm="1">
        <f t="array" ref="C18">_xlfn.XLOOKUP(G18&amp;H18,Mapping!$A$2:$A$94&amp;Mapping!$B$2:$B$94,Mapping!$D$2:$D$94)</f>
        <v>10992</v>
      </c>
      <c r="G18" s="52" t="s">
        <v>79</v>
      </c>
      <c r="H18" s="52" t="s">
        <v>160</v>
      </c>
      <c r="I18" s="57">
        <v>10992</v>
      </c>
    </row>
    <row r="19" spans="1:10" x14ac:dyDescent="0.45">
      <c r="A19" s="52" t="s">
        <v>79</v>
      </c>
      <c r="B19" s="52" t="s">
        <v>141</v>
      </c>
      <c r="C19" s="57" cm="1">
        <f t="array" ref="C19">_xlfn.XLOOKUP(G19&amp;H19,Mapping!$A$2:$A$94&amp;Mapping!$B$2:$B$94,Mapping!$D$2:$D$94)</f>
        <v>10992</v>
      </c>
      <c r="G19" s="52" t="s">
        <v>79</v>
      </c>
      <c r="H19" s="52" t="s">
        <v>141</v>
      </c>
      <c r="I19" s="57">
        <v>10992</v>
      </c>
    </row>
    <row r="20" spans="1:10" x14ac:dyDescent="0.45">
      <c r="A20" s="52" t="s">
        <v>80</v>
      </c>
      <c r="B20" s="52" t="s">
        <v>160</v>
      </c>
      <c r="C20" s="57" cm="1">
        <f t="array" ref="C20">_xlfn.XLOOKUP(G20&amp;H20,Mapping!$A$2:$A$94&amp;Mapping!$B$2:$B$94,Mapping!$D$2:$D$94)</f>
        <v>10992</v>
      </c>
      <c r="G20" s="52" t="s">
        <v>80</v>
      </c>
      <c r="H20" s="52" t="s">
        <v>160</v>
      </c>
      <c r="I20" s="57">
        <v>10992</v>
      </c>
    </row>
    <row r="21" spans="1:10" x14ac:dyDescent="0.45">
      <c r="A21" s="52" t="s">
        <v>80</v>
      </c>
      <c r="B21" s="52" t="s">
        <v>141</v>
      </c>
      <c r="C21" s="57" cm="1">
        <f t="array" ref="C21">_xlfn.XLOOKUP(G21&amp;H21,Mapping!$A$2:$A$94&amp;Mapping!$B$2:$B$94,Mapping!$D$2:$D$94)</f>
        <v>10992</v>
      </c>
      <c r="G21" s="52" t="s">
        <v>80</v>
      </c>
      <c r="H21" s="52" t="s">
        <v>141</v>
      </c>
      <c r="I21" s="57">
        <v>10992</v>
      </c>
    </row>
    <row r="22" spans="1:10" x14ac:dyDescent="0.45">
      <c r="A22" s="52" t="s">
        <v>81</v>
      </c>
      <c r="B22" s="52" t="s">
        <v>160</v>
      </c>
      <c r="C22" s="57" cm="1">
        <f t="array" ref="C22">_xlfn.XLOOKUP(G22&amp;H22,Mapping!$A$2:$A$94&amp;Mapping!$B$2:$B$94,Mapping!$D$2:$D$94)</f>
        <v>10992</v>
      </c>
      <c r="D22" t="s">
        <v>180</v>
      </c>
      <c r="G22" s="52" t="s">
        <v>81</v>
      </c>
      <c r="H22" s="52" t="s">
        <v>160</v>
      </c>
      <c r="I22" s="57">
        <v>10992</v>
      </c>
      <c r="J22" t="s">
        <v>180</v>
      </c>
    </row>
    <row r="23" spans="1:10" x14ac:dyDescent="0.45">
      <c r="A23" s="52" t="s">
        <v>81</v>
      </c>
      <c r="B23" s="52" t="s">
        <v>141</v>
      </c>
      <c r="C23" s="57" cm="1">
        <f t="array" ref="C23">_xlfn.XLOOKUP(G23&amp;H23,Mapping!$A$2:$A$94&amp;Mapping!$B$2:$B$94,Mapping!$D$2:$D$94)</f>
        <v>10992</v>
      </c>
      <c r="D23" t="s">
        <v>180</v>
      </c>
      <c r="G23" s="52" t="s">
        <v>81</v>
      </c>
      <c r="H23" s="52" t="s">
        <v>141</v>
      </c>
      <c r="I23" s="57">
        <v>10992</v>
      </c>
      <c r="J23" t="s">
        <v>180</v>
      </c>
    </row>
    <row r="24" spans="1:10" x14ac:dyDescent="0.45">
      <c r="A24" s="52" t="s">
        <v>83</v>
      </c>
      <c r="B24" s="52" t="s">
        <v>160</v>
      </c>
      <c r="C24" s="57" cm="1">
        <f t="array" ref="C24">_xlfn.XLOOKUP(G24&amp;H24,Mapping!$A$2:$A$94&amp;Mapping!$B$2:$B$94,Mapping!$D$2:$D$94)</f>
        <v>12375</v>
      </c>
      <c r="G24" s="52" t="s">
        <v>83</v>
      </c>
      <c r="H24" s="52" t="s">
        <v>160</v>
      </c>
      <c r="I24" s="57">
        <v>12375</v>
      </c>
    </row>
    <row r="25" spans="1:10" x14ac:dyDescent="0.45">
      <c r="A25" s="52" t="s">
        <v>83</v>
      </c>
      <c r="B25" s="52" t="s">
        <v>141</v>
      </c>
      <c r="C25" s="57" cm="1">
        <f t="array" ref="C25">_xlfn.XLOOKUP(G25&amp;H25,Mapping!$A$2:$A$94&amp;Mapping!$B$2:$B$94,Mapping!$D$2:$D$94)</f>
        <v>12375</v>
      </c>
      <c r="G25" s="52" t="s">
        <v>83</v>
      </c>
      <c r="H25" s="52" t="s">
        <v>141</v>
      </c>
      <c r="I25" s="57">
        <v>12375</v>
      </c>
    </row>
    <row r="26" spans="1:10" x14ac:dyDescent="0.45">
      <c r="A26" s="52" t="s">
        <v>84</v>
      </c>
      <c r="B26" s="52" t="s">
        <v>160</v>
      </c>
      <c r="C26" s="57" cm="1">
        <f t="array" ref="C26">_xlfn.XLOOKUP(G26&amp;H26,Mapping!$A$2:$A$94&amp;Mapping!$B$2:$B$94,Mapping!$D$2:$D$94)</f>
        <v>12375</v>
      </c>
      <c r="G26" s="52" t="s">
        <v>84</v>
      </c>
      <c r="H26" s="52" t="s">
        <v>160</v>
      </c>
      <c r="I26" s="57">
        <v>12375</v>
      </c>
    </row>
    <row r="27" spans="1:10" x14ac:dyDescent="0.45">
      <c r="A27" s="52" t="s">
        <v>84</v>
      </c>
      <c r="B27" s="52" t="s">
        <v>141</v>
      </c>
      <c r="C27" s="57" cm="1">
        <f t="array" ref="C27">_xlfn.XLOOKUP(G27&amp;H27,Mapping!$A$2:$A$94&amp;Mapping!$B$2:$B$94,Mapping!$D$2:$D$94)</f>
        <v>12375</v>
      </c>
      <c r="G27" s="52" t="s">
        <v>84</v>
      </c>
      <c r="H27" s="52" t="s">
        <v>141</v>
      </c>
      <c r="I27" s="57">
        <v>12375</v>
      </c>
    </row>
    <row r="28" spans="1:10" x14ac:dyDescent="0.45">
      <c r="A28" s="52" t="s">
        <v>85</v>
      </c>
      <c r="B28" s="52" t="s">
        <v>160</v>
      </c>
      <c r="C28" s="57" cm="1">
        <f t="array" ref="C28">_xlfn.XLOOKUP(G28&amp;H28,Mapping!$A$2:$A$94&amp;Mapping!$B$2:$B$94,Mapping!$D$2:$D$94)</f>
        <v>12375</v>
      </c>
      <c r="D28" t="s">
        <v>180</v>
      </c>
      <c r="G28" s="52" t="s">
        <v>85</v>
      </c>
      <c r="H28" s="52" t="s">
        <v>160</v>
      </c>
      <c r="I28" s="57">
        <v>12375</v>
      </c>
      <c r="J28" t="s">
        <v>180</v>
      </c>
    </row>
    <row r="29" spans="1:10" x14ac:dyDescent="0.45">
      <c r="A29" s="52" t="s">
        <v>85</v>
      </c>
      <c r="B29" s="52" t="s">
        <v>141</v>
      </c>
      <c r="C29" s="57" cm="1">
        <f t="array" ref="C29">_xlfn.XLOOKUP(G29&amp;H29,Mapping!$A$2:$A$94&amp;Mapping!$B$2:$B$94,Mapping!$D$2:$D$94)</f>
        <v>12375</v>
      </c>
      <c r="D29" t="s">
        <v>180</v>
      </c>
      <c r="G29" s="52" t="s">
        <v>85</v>
      </c>
      <c r="H29" s="52" t="s">
        <v>141</v>
      </c>
      <c r="I29" s="57">
        <v>12375</v>
      </c>
      <c r="J29" t="s">
        <v>180</v>
      </c>
    </row>
    <row r="30" spans="1:10" x14ac:dyDescent="0.45">
      <c r="A30" s="52" t="s">
        <v>94</v>
      </c>
      <c r="B30" s="52" t="s">
        <v>160</v>
      </c>
      <c r="C30" s="57" cm="1">
        <f t="array" ref="C30">_xlfn.XLOOKUP(G30&amp;H30,Mapping!$A$2:$A$94&amp;Mapping!$B$2:$B$94,Mapping!$D$2:$D$94)</f>
        <v>19753</v>
      </c>
      <c r="G30" s="52" t="s">
        <v>94</v>
      </c>
      <c r="H30" s="52" t="s">
        <v>160</v>
      </c>
      <c r="I30" s="57">
        <v>19753</v>
      </c>
    </row>
    <row r="31" spans="1:10" x14ac:dyDescent="0.45">
      <c r="A31" s="52" t="s">
        <v>94</v>
      </c>
      <c r="B31" s="52" t="s">
        <v>141</v>
      </c>
      <c r="C31" s="57" cm="1">
        <f t="array" ref="C31">_xlfn.XLOOKUP(G31&amp;H31,Mapping!$A$2:$A$94&amp;Mapping!$B$2:$B$94,Mapping!$D$2:$D$94)</f>
        <v>19753</v>
      </c>
      <c r="G31" s="52" t="s">
        <v>94</v>
      </c>
      <c r="H31" s="52" t="s">
        <v>141</v>
      </c>
      <c r="I31" s="57">
        <v>19753</v>
      </c>
    </row>
    <row r="32" spans="1:10" x14ac:dyDescent="0.45">
      <c r="A32" s="52" t="s">
        <v>97</v>
      </c>
      <c r="B32" s="52" t="s">
        <v>160</v>
      </c>
      <c r="C32" s="57" cm="1">
        <f t="array" ref="C32">_xlfn.XLOOKUP(G32&amp;H32,Mapping!$A$2:$A$94&amp;Mapping!$B$2:$B$94,Mapping!$D$2:$D$94)</f>
        <v>6584</v>
      </c>
      <c r="G32" s="52" t="s">
        <v>97</v>
      </c>
      <c r="H32" s="52" t="s">
        <v>160</v>
      </c>
      <c r="I32" s="57">
        <v>6584</v>
      </c>
    </row>
    <row r="33" spans="1:10" x14ac:dyDescent="0.45">
      <c r="A33" s="52" t="s">
        <v>97</v>
      </c>
      <c r="B33" s="52" t="s">
        <v>141</v>
      </c>
      <c r="C33" s="57" cm="1">
        <f t="array" ref="C33">_xlfn.XLOOKUP(G33&amp;H33,Mapping!$A$2:$A$94&amp;Mapping!$B$2:$B$94,Mapping!$D$2:$D$94)</f>
        <v>6584</v>
      </c>
      <c r="G33" s="52" t="s">
        <v>97</v>
      </c>
      <c r="H33" s="52" t="s">
        <v>141</v>
      </c>
      <c r="I33" s="57">
        <v>6584</v>
      </c>
    </row>
    <row r="34" spans="1:10" x14ac:dyDescent="0.45">
      <c r="A34" s="52" t="s">
        <v>98</v>
      </c>
      <c r="B34" s="52" t="s">
        <v>160</v>
      </c>
      <c r="C34" s="57" cm="1">
        <f t="array" ref="C34">_xlfn.XLOOKUP(G34&amp;H34,Mapping!$A$2:$A$94&amp;Mapping!$B$2:$B$94,Mapping!$D$2:$D$94)</f>
        <v>6584</v>
      </c>
      <c r="G34" s="52" t="s">
        <v>98</v>
      </c>
      <c r="H34" s="52" t="s">
        <v>160</v>
      </c>
      <c r="I34" s="57">
        <v>6584</v>
      </c>
    </row>
    <row r="35" spans="1:10" x14ac:dyDescent="0.45">
      <c r="A35" s="52" t="s">
        <v>98</v>
      </c>
      <c r="B35" s="52" t="s">
        <v>141</v>
      </c>
      <c r="C35" s="57" cm="1">
        <f t="array" ref="C35">_xlfn.XLOOKUP(G35&amp;H35,Mapping!$A$2:$A$94&amp;Mapping!$B$2:$B$94,Mapping!$D$2:$D$94)</f>
        <v>6584</v>
      </c>
      <c r="G35" s="52" t="s">
        <v>98</v>
      </c>
      <c r="H35" s="52" t="s">
        <v>141</v>
      </c>
      <c r="I35" s="57">
        <v>6584</v>
      </c>
    </row>
    <row r="36" spans="1:10" x14ac:dyDescent="0.45">
      <c r="A36" s="52" t="s">
        <v>101</v>
      </c>
      <c r="B36" s="52" t="s">
        <v>160</v>
      </c>
      <c r="C36" s="57" cm="1">
        <f t="array" ref="C36">_xlfn.XLOOKUP(G36&amp;H36,Mapping!$A$2:$A$94&amp;Mapping!$B$2:$B$94,Mapping!$D$2:$D$94)</f>
        <v>6584</v>
      </c>
      <c r="G36" s="52" t="s">
        <v>101</v>
      </c>
      <c r="H36" s="52" t="s">
        <v>160</v>
      </c>
      <c r="I36" s="57">
        <v>6584</v>
      </c>
    </row>
    <row r="37" spans="1:10" x14ac:dyDescent="0.45">
      <c r="A37" s="52" t="s">
        <v>101</v>
      </c>
      <c r="B37" s="52" t="s">
        <v>141</v>
      </c>
      <c r="C37" s="57" cm="1">
        <f t="array" ref="C37">_xlfn.XLOOKUP(G37&amp;H37,Mapping!$A$2:$A$94&amp;Mapping!$B$2:$B$94,Mapping!$D$2:$D$94)</f>
        <v>6584</v>
      </c>
      <c r="G37" s="52" t="s">
        <v>101</v>
      </c>
      <c r="H37" s="52" t="s">
        <v>141</v>
      </c>
      <c r="I37" s="57">
        <v>6584</v>
      </c>
    </row>
    <row r="38" spans="1:10" x14ac:dyDescent="0.45">
      <c r="A38" s="52" t="s">
        <v>102</v>
      </c>
      <c r="B38" s="52" t="s">
        <v>160</v>
      </c>
      <c r="C38" s="57" cm="1">
        <f t="array" ref="C38">_xlfn.XLOOKUP(G38&amp;H38,Mapping!$A$2:$A$94&amp;Mapping!$B$2:$B$94,Mapping!$D$2:$D$94)</f>
        <v>6584</v>
      </c>
      <c r="G38" s="52" t="s">
        <v>102</v>
      </c>
      <c r="H38" s="52" t="s">
        <v>160</v>
      </c>
      <c r="I38" s="57">
        <v>6584</v>
      </c>
    </row>
    <row r="39" spans="1:10" x14ac:dyDescent="0.45">
      <c r="A39" s="52" t="s">
        <v>102</v>
      </c>
      <c r="B39" s="52" t="s">
        <v>141</v>
      </c>
      <c r="C39" s="57" cm="1">
        <f t="array" ref="C39">_xlfn.XLOOKUP(G39&amp;H39,Mapping!$A$2:$A$94&amp;Mapping!$B$2:$B$94,Mapping!$D$2:$D$94)</f>
        <v>6584</v>
      </c>
      <c r="G39" s="52" t="s">
        <v>102</v>
      </c>
      <c r="H39" s="52" t="s">
        <v>141</v>
      </c>
      <c r="I39" s="57">
        <v>6584</v>
      </c>
    </row>
    <row r="40" spans="1:10" x14ac:dyDescent="0.45">
      <c r="A40" s="52" t="s">
        <v>103</v>
      </c>
      <c r="B40" s="52" t="s">
        <v>160</v>
      </c>
      <c r="C40" s="57" cm="1">
        <f t="array" ref="C40">_xlfn.XLOOKUP(G40&amp;H40,Mapping!$A$2:$A$94&amp;Mapping!$B$2:$B$94,Mapping!$D$2:$D$94)</f>
        <v>6584</v>
      </c>
      <c r="D40" t="s">
        <v>180</v>
      </c>
      <c r="G40" s="52" t="s">
        <v>103</v>
      </c>
      <c r="H40" s="52" t="s">
        <v>160</v>
      </c>
      <c r="I40" s="57">
        <v>6584</v>
      </c>
      <c r="J40" t="s">
        <v>180</v>
      </c>
    </row>
    <row r="41" spans="1:10" x14ac:dyDescent="0.45">
      <c r="A41" s="52" t="s">
        <v>103</v>
      </c>
      <c r="B41" s="52" t="s">
        <v>141</v>
      </c>
      <c r="C41" s="57" cm="1">
        <f t="array" ref="C41">_xlfn.XLOOKUP(G41&amp;H41,Mapping!$A$2:$A$94&amp;Mapping!$B$2:$B$94,Mapping!$D$2:$D$94)</f>
        <v>6584</v>
      </c>
      <c r="D41" t="s">
        <v>180</v>
      </c>
      <c r="G41" s="52" t="s">
        <v>103</v>
      </c>
      <c r="H41" s="52" t="s">
        <v>141</v>
      </c>
      <c r="I41" s="57">
        <v>6584</v>
      </c>
      <c r="J41" t="s">
        <v>180</v>
      </c>
    </row>
    <row r="42" spans="1:10" x14ac:dyDescent="0.45">
      <c r="A42" s="52" t="s">
        <v>105</v>
      </c>
      <c r="B42" s="52" t="s">
        <v>160</v>
      </c>
      <c r="C42" s="57" cm="1">
        <f t="array" ref="C42">_xlfn.XLOOKUP(G42&amp;H42,Mapping!$A$2:$A$94&amp;Mapping!$B$2:$B$94,Mapping!$D$2:$D$94)</f>
        <v>12375</v>
      </c>
      <c r="G42" s="52" t="s">
        <v>105</v>
      </c>
      <c r="H42" s="52" t="s">
        <v>160</v>
      </c>
      <c r="I42" s="57">
        <v>12375</v>
      </c>
    </row>
    <row r="43" spans="1:10" x14ac:dyDescent="0.45">
      <c r="A43" s="52" t="s">
        <v>105</v>
      </c>
      <c r="B43" s="52" t="s">
        <v>141</v>
      </c>
      <c r="C43" s="57" cm="1">
        <f t="array" ref="C43">_xlfn.XLOOKUP(G43&amp;H43,Mapping!$A$2:$A$94&amp;Mapping!$B$2:$B$94,Mapping!$D$2:$D$94)</f>
        <v>12375</v>
      </c>
      <c r="G43" s="52" t="s">
        <v>105</v>
      </c>
      <c r="H43" s="52" t="s">
        <v>141</v>
      </c>
      <c r="I43" s="57">
        <v>12375</v>
      </c>
    </row>
    <row r="44" spans="1:10" x14ac:dyDescent="0.45">
      <c r="A44" s="52" t="s">
        <v>106</v>
      </c>
      <c r="B44" s="52" t="s">
        <v>160</v>
      </c>
      <c r="C44" s="57" cm="1">
        <f t="array" ref="C44">_xlfn.XLOOKUP(G44&amp;H44,Mapping!$A$2:$A$94&amp;Mapping!$B$2:$B$94,Mapping!$D$2:$D$94)</f>
        <v>12375</v>
      </c>
      <c r="G44" s="52" t="s">
        <v>106</v>
      </c>
      <c r="H44" s="52" t="s">
        <v>160</v>
      </c>
      <c r="I44" s="57">
        <v>12375</v>
      </c>
    </row>
    <row r="45" spans="1:10" x14ac:dyDescent="0.45">
      <c r="A45" s="52" t="s">
        <v>106</v>
      </c>
      <c r="B45" s="52" t="s">
        <v>141</v>
      </c>
      <c r="C45" s="57" cm="1">
        <f t="array" ref="C45">_xlfn.XLOOKUP(G45&amp;H45,Mapping!$A$2:$A$94&amp;Mapping!$B$2:$B$94,Mapping!$D$2:$D$94)</f>
        <v>12375</v>
      </c>
      <c r="G45" s="52" t="s">
        <v>106</v>
      </c>
      <c r="H45" s="52" t="s">
        <v>141</v>
      </c>
      <c r="I45" s="57">
        <v>12375</v>
      </c>
    </row>
    <row r="46" spans="1:10" x14ac:dyDescent="0.45">
      <c r="A46" s="52" t="s">
        <v>109</v>
      </c>
      <c r="B46" s="52" t="s">
        <v>160</v>
      </c>
      <c r="C46" s="57" cm="1">
        <f t="array" ref="C46">_xlfn.XLOOKUP(G46&amp;H46,Mapping!$A$2:$A$94&amp;Mapping!$B$2:$B$94,Mapping!$D$2:$D$94)</f>
        <v>15140</v>
      </c>
      <c r="G46" s="52" t="s">
        <v>109</v>
      </c>
      <c r="H46" s="52" t="s">
        <v>160</v>
      </c>
      <c r="I46" s="57">
        <v>15140</v>
      </c>
    </row>
    <row r="47" spans="1:10" x14ac:dyDescent="0.45">
      <c r="A47" s="52" t="s">
        <v>109</v>
      </c>
      <c r="B47" s="52" t="s">
        <v>141</v>
      </c>
      <c r="C47" s="57" cm="1">
        <f t="array" ref="C47">_xlfn.XLOOKUP(G47&amp;H47,Mapping!$A$2:$A$94&amp;Mapping!$B$2:$B$94,Mapping!$D$2:$D$94)</f>
        <v>15140</v>
      </c>
      <c r="G47" s="52" t="s">
        <v>109</v>
      </c>
      <c r="H47" s="52" t="s">
        <v>141</v>
      </c>
      <c r="I47" s="57">
        <v>15140</v>
      </c>
    </row>
    <row r="48" spans="1:10" x14ac:dyDescent="0.45">
      <c r="A48" s="52" t="s">
        <v>113</v>
      </c>
      <c r="B48" s="52" t="s">
        <v>160</v>
      </c>
      <c r="C48" s="57" cm="1">
        <f t="array" ref="C48">_xlfn.XLOOKUP(G48&amp;H48,Mapping!$A$2:$A$94&amp;Mapping!$B$2:$B$94,Mapping!$D$2:$D$94)</f>
        <v>15140</v>
      </c>
      <c r="G48" s="52" t="s">
        <v>113</v>
      </c>
      <c r="H48" s="52" t="s">
        <v>160</v>
      </c>
      <c r="I48" s="57">
        <v>15140</v>
      </c>
    </row>
    <row r="49" spans="1:10" x14ac:dyDescent="0.45">
      <c r="A49" s="52" t="s">
        <v>113</v>
      </c>
      <c r="B49" s="52" t="s">
        <v>141</v>
      </c>
      <c r="C49" s="57" cm="1">
        <f t="array" ref="C49">_xlfn.XLOOKUP(G49&amp;H49,Mapping!$A$2:$A$94&amp;Mapping!$B$2:$B$94,Mapping!$D$2:$D$94)</f>
        <v>15140</v>
      </c>
      <c r="G49" s="52" t="s">
        <v>113</v>
      </c>
      <c r="H49" s="52" t="s">
        <v>141</v>
      </c>
      <c r="I49" s="57">
        <v>15140</v>
      </c>
    </row>
    <row r="50" spans="1:10" x14ac:dyDescent="0.45">
      <c r="A50" s="52" t="s">
        <v>114</v>
      </c>
      <c r="B50" s="52" t="s">
        <v>160</v>
      </c>
      <c r="C50" s="57" cm="1">
        <f t="array" ref="C50">_xlfn.XLOOKUP(G50&amp;H50,Mapping!$A$2:$A$94&amp;Mapping!$B$2:$B$94,Mapping!$D$2:$D$94)</f>
        <v>15140</v>
      </c>
      <c r="G50" s="52" t="s">
        <v>114</v>
      </c>
      <c r="H50" s="52" t="s">
        <v>160</v>
      </c>
      <c r="I50" s="57">
        <v>15140</v>
      </c>
    </row>
    <row r="51" spans="1:10" x14ac:dyDescent="0.45">
      <c r="A51" s="52" t="s">
        <v>114</v>
      </c>
      <c r="B51" s="52" t="s">
        <v>141</v>
      </c>
      <c r="C51" s="57" cm="1">
        <f t="array" ref="C51">_xlfn.XLOOKUP(G51&amp;H51,Mapping!$A$2:$A$94&amp;Mapping!$B$2:$B$94,Mapping!$D$2:$D$94)</f>
        <v>15140</v>
      </c>
      <c r="G51" s="52" t="s">
        <v>114</v>
      </c>
      <c r="H51" s="52" t="s">
        <v>141</v>
      </c>
      <c r="I51" s="57">
        <v>15140</v>
      </c>
    </row>
    <row r="52" spans="1:10" x14ac:dyDescent="0.45">
      <c r="A52" s="52" t="s">
        <v>181</v>
      </c>
      <c r="B52" s="52" t="s">
        <v>160</v>
      </c>
      <c r="C52" s="57">
        <v>10992</v>
      </c>
      <c r="G52" s="52" t="s">
        <v>181</v>
      </c>
      <c r="H52" s="52" t="s">
        <v>160</v>
      </c>
      <c r="I52" s="57">
        <v>10992</v>
      </c>
    </row>
    <row r="53" spans="1:10" x14ac:dyDescent="0.45">
      <c r="A53" s="52" t="s">
        <v>181</v>
      </c>
      <c r="B53" s="52" t="s">
        <v>141</v>
      </c>
      <c r="C53" s="57">
        <v>10992</v>
      </c>
      <c r="G53" s="52" t="s">
        <v>181</v>
      </c>
      <c r="H53" s="52" t="s">
        <v>141</v>
      </c>
      <c r="I53" s="57">
        <v>10992</v>
      </c>
    </row>
    <row r="54" spans="1:10" x14ac:dyDescent="0.45">
      <c r="A54" s="52" t="s">
        <v>122</v>
      </c>
      <c r="B54" s="52" t="s">
        <v>160</v>
      </c>
      <c r="C54" s="57" cm="1">
        <f t="array" ref="C54">_xlfn.XLOOKUP(G54&amp;H54,Mapping!$A$2:$A$94&amp;Mapping!$B$2:$B$94,Mapping!$D$2:$D$94)</f>
        <v>19753</v>
      </c>
      <c r="G54" s="52" t="s">
        <v>122</v>
      </c>
      <c r="H54" s="52" t="s">
        <v>160</v>
      </c>
      <c r="I54" s="57">
        <v>19753</v>
      </c>
    </row>
    <row r="55" spans="1:10" x14ac:dyDescent="0.45">
      <c r="A55" s="52" t="s">
        <v>122</v>
      </c>
      <c r="B55" s="52" t="s">
        <v>141</v>
      </c>
      <c r="C55" s="57" cm="1">
        <f t="array" ref="C55">_xlfn.XLOOKUP(G55&amp;H55,Mapping!$A$2:$A$94&amp;Mapping!$B$2:$B$94,Mapping!$D$2:$D$94)</f>
        <v>19753</v>
      </c>
      <c r="G55" s="52" t="s">
        <v>122</v>
      </c>
      <c r="H55" s="52" t="s">
        <v>141</v>
      </c>
      <c r="I55" s="57">
        <v>19753</v>
      </c>
    </row>
    <row r="56" spans="1:10" x14ac:dyDescent="0.45">
      <c r="A56" s="52" t="s">
        <v>125</v>
      </c>
      <c r="B56" s="52" t="s">
        <v>160</v>
      </c>
      <c r="C56" s="57" cm="1">
        <f t="array" ref="C56">_xlfn.XLOOKUP(G56&amp;H56,Mapping!$A$2:$A$94&amp;Mapping!$B$2:$B$94,Mapping!$D$2:$D$94)</f>
        <v>12375</v>
      </c>
      <c r="G56" s="52" t="s">
        <v>125</v>
      </c>
      <c r="H56" s="52" t="s">
        <v>160</v>
      </c>
      <c r="I56" s="57">
        <v>12375</v>
      </c>
    </row>
    <row r="57" spans="1:10" x14ac:dyDescent="0.45">
      <c r="A57" s="52" t="s">
        <v>125</v>
      </c>
      <c r="B57" s="52" t="s">
        <v>141</v>
      </c>
      <c r="C57" s="57" cm="1">
        <f t="array" ref="C57">_xlfn.XLOOKUP(G57&amp;H57,Mapping!$A$2:$A$94&amp;Mapping!$B$2:$B$94,Mapping!$D$2:$D$94)</f>
        <v>12375</v>
      </c>
      <c r="G57" s="52" t="s">
        <v>125</v>
      </c>
      <c r="H57" s="52" t="s">
        <v>141</v>
      </c>
      <c r="I57" s="57">
        <v>12375</v>
      </c>
    </row>
    <row r="58" spans="1:10" x14ac:dyDescent="0.45">
      <c r="A58" s="52" t="s">
        <v>126</v>
      </c>
      <c r="B58" s="52" t="s">
        <v>160</v>
      </c>
      <c r="C58" s="57" cm="1">
        <f t="array" ref="C58">_xlfn.XLOOKUP(G58&amp;H58,Mapping!$A$2:$A$94&amp;Mapping!$B$2:$B$94,Mapping!$D$2:$D$94)</f>
        <v>12375</v>
      </c>
      <c r="G58" s="52" t="s">
        <v>126</v>
      </c>
      <c r="H58" s="52" t="s">
        <v>160</v>
      </c>
      <c r="I58" s="57">
        <v>12375</v>
      </c>
    </row>
    <row r="59" spans="1:10" x14ac:dyDescent="0.45">
      <c r="A59" s="52" t="s">
        <v>126</v>
      </c>
      <c r="B59" s="52" t="s">
        <v>141</v>
      </c>
      <c r="C59" s="57" cm="1">
        <f t="array" ref="C59">_xlfn.XLOOKUP(G59&amp;H59,Mapping!$A$2:$A$94&amp;Mapping!$B$2:$B$94,Mapping!$D$2:$D$94)</f>
        <v>12375</v>
      </c>
      <c r="G59" s="52" t="s">
        <v>126</v>
      </c>
      <c r="H59" s="52" t="s">
        <v>141</v>
      </c>
      <c r="I59" s="57">
        <v>12375</v>
      </c>
    </row>
    <row r="60" spans="1:10" x14ac:dyDescent="0.45">
      <c r="A60" s="52" t="s">
        <v>127</v>
      </c>
      <c r="B60" s="52" t="s">
        <v>160</v>
      </c>
      <c r="C60" s="57" cm="1">
        <f t="array" ref="C60">_xlfn.XLOOKUP(G60&amp;H60,Mapping!$A$2:$A$94&amp;Mapping!$B$2:$B$94,Mapping!$D$2:$D$94)</f>
        <v>12375</v>
      </c>
      <c r="D60" t="s">
        <v>180</v>
      </c>
      <c r="G60" s="52" t="s">
        <v>127</v>
      </c>
      <c r="H60" s="52" t="s">
        <v>160</v>
      </c>
      <c r="I60" s="57">
        <v>12375</v>
      </c>
      <c r="J60" t="s">
        <v>180</v>
      </c>
    </row>
    <row r="61" spans="1:10" x14ac:dyDescent="0.45">
      <c r="A61" s="52" t="s">
        <v>127</v>
      </c>
      <c r="B61" s="52" t="s">
        <v>141</v>
      </c>
      <c r="C61" s="57" cm="1">
        <f t="array" ref="C61">_xlfn.XLOOKUP(G61&amp;H61,Mapping!$A$2:$A$94&amp;Mapping!$B$2:$B$94,Mapping!$D$2:$D$94)</f>
        <v>12375</v>
      </c>
      <c r="D61" t="s">
        <v>180</v>
      </c>
      <c r="G61" s="52" t="s">
        <v>127</v>
      </c>
      <c r="H61" s="52" t="s">
        <v>141</v>
      </c>
      <c r="I61" s="57">
        <v>12375</v>
      </c>
      <c r="J61" t="s">
        <v>180</v>
      </c>
    </row>
    <row r="62" spans="1:10" x14ac:dyDescent="0.45">
      <c r="A62" s="52" t="s">
        <v>129</v>
      </c>
      <c r="B62" s="52" t="s">
        <v>160</v>
      </c>
      <c r="C62" s="57" cm="1">
        <f t="array" ref="C62">_xlfn.XLOOKUP(G62&amp;H62,Mapping!$A$2:$A$94&amp;Mapping!$B$2:$B$94,Mapping!$D$2:$D$94)</f>
        <v>8361</v>
      </c>
      <c r="G62" s="52" t="s">
        <v>129</v>
      </c>
      <c r="H62" s="52" t="s">
        <v>160</v>
      </c>
      <c r="I62" s="57">
        <v>8094</v>
      </c>
    </row>
    <row r="63" spans="1:10" x14ac:dyDescent="0.45">
      <c r="A63" s="52" t="s">
        <v>129</v>
      </c>
      <c r="B63" s="52" t="s">
        <v>141</v>
      </c>
      <c r="C63" s="57" cm="1">
        <f t="array" ref="C63">_xlfn.XLOOKUP(G63&amp;H63,Mapping!$A$2:$A$94&amp;Mapping!$B$2:$B$94,Mapping!$D$2:$D$94)</f>
        <v>8361</v>
      </c>
      <c r="G63" s="52" t="s">
        <v>129</v>
      </c>
      <c r="H63" s="52" t="s">
        <v>141</v>
      </c>
      <c r="I63" s="57">
        <v>8094</v>
      </c>
    </row>
    <row r="64" spans="1:10" x14ac:dyDescent="0.45">
      <c r="A64" s="52" t="s">
        <v>130</v>
      </c>
      <c r="B64" s="52" t="s">
        <v>160</v>
      </c>
      <c r="C64" s="57" cm="1">
        <f t="array" ref="C64">_xlfn.XLOOKUP(G64&amp;H64,Mapping!$A$2:$A$94&amp;Mapping!$B$2:$B$94,Mapping!$D$2:$D$94)</f>
        <v>8361</v>
      </c>
      <c r="G64" s="52" t="s">
        <v>130</v>
      </c>
      <c r="H64" s="52" t="s">
        <v>160</v>
      </c>
      <c r="I64" s="57">
        <v>8094</v>
      </c>
    </row>
    <row r="65" spans="1:9" x14ac:dyDescent="0.45">
      <c r="A65" s="52" t="s">
        <v>130</v>
      </c>
      <c r="B65" s="52" t="s">
        <v>141</v>
      </c>
      <c r="C65" s="57" cm="1">
        <f t="array" ref="C65">_xlfn.XLOOKUP(G65&amp;H65,Mapping!$A$2:$A$94&amp;Mapping!$B$2:$B$94,Mapping!$D$2:$D$94)</f>
        <v>8361</v>
      </c>
      <c r="G65" s="52" t="s">
        <v>130</v>
      </c>
      <c r="H65" s="52" t="s">
        <v>141</v>
      </c>
      <c r="I65" s="57">
        <v>8094</v>
      </c>
    </row>
  </sheetData>
  <sheetProtection algorithmName="SHA-512" hashValue="LkIvBVerzalTetBW63NNeXHiY9YXhw5W9bU+TJH1DHFzUQNGIMEeu9VFc5jJuVw4QITFoT27dzdsOJNB6izzxg==" saltValue="XvttZxAliNouZPabDm4MHw==" spinCount="100000" sheet="1" objects="1" scenarios="1"/>
  <mergeCells count="4">
    <mergeCell ref="G10:I10"/>
    <mergeCell ref="G3:I3"/>
    <mergeCell ref="A3:C3"/>
    <mergeCell ref="A10:C10"/>
  </mergeCells>
  <pageMargins left="0.7" right="0.7" top="0.75" bottom="0.75" header="0.3" footer="0.3"/>
  <pageSetup paperSize="9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D0AF0F-D847-4AC5-962E-2CB558D5F5CD}">
  <sheetPr>
    <pageSetUpPr fitToPage="1"/>
  </sheetPr>
  <dimension ref="A1:F12"/>
  <sheetViews>
    <sheetView workbookViewId="0">
      <selection sqref="A1:B1"/>
    </sheetView>
  </sheetViews>
  <sheetFormatPr defaultRowHeight="14.25" x14ac:dyDescent="0.45"/>
  <cols>
    <col min="1" max="1" width="31.46484375" customWidth="1"/>
    <col min="2" max="2" width="39.19921875" customWidth="1"/>
    <col min="5" max="5" width="34" customWidth="1"/>
    <col min="6" max="6" width="40.53125" customWidth="1"/>
  </cols>
  <sheetData>
    <row r="1" spans="1:6" x14ac:dyDescent="0.45">
      <c r="A1" s="82" t="s">
        <v>183</v>
      </c>
      <c r="B1" s="82"/>
      <c r="E1" s="82" t="s">
        <v>184</v>
      </c>
      <c r="F1" s="82"/>
    </row>
    <row r="2" spans="1:6" x14ac:dyDescent="0.45">
      <c r="A2" s="43" t="s">
        <v>172</v>
      </c>
      <c r="B2" s="43" t="s">
        <v>185</v>
      </c>
      <c r="E2" s="43" t="s">
        <v>172</v>
      </c>
      <c r="F2" s="43" t="s">
        <v>185</v>
      </c>
    </row>
    <row r="3" spans="1:6" x14ac:dyDescent="0.45">
      <c r="A3" s="62" t="s">
        <v>186</v>
      </c>
      <c r="B3" s="33">
        <v>9728</v>
      </c>
      <c r="E3" s="62" t="s">
        <v>186</v>
      </c>
      <c r="F3" s="33">
        <v>9537</v>
      </c>
    </row>
    <row r="4" spans="1:6" ht="28.5" x14ac:dyDescent="0.45">
      <c r="A4" s="62" t="s">
        <v>187</v>
      </c>
      <c r="B4" s="33">
        <v>9728</v>
      </c>
      <c r="E4" s="62" t="s">
        <v>187</v>
      </c>
      <c r="F4" s="33">
        <v>9537</v>
      </c>
    </row>
    <row r="5" spans="1:6" x14ac:dyDescent="0.45">
      <c r="A5" s="44" t="s">
        <v>188</v>
      </c>
      <c r="B5" s="33">
        <v>15808</v>
      </c>
      <c r="E5" s="44" t="s">
        <v>188</v>
      </c>
      <c r="F5" s="33">
        <v>15498</v>
      </c>
    </row>
    <row r="6" spans="1:6" x14ac:dyDescent="0.45">
      <c r="A6" s="62" t="s">
        <v>189</v>
      </c>
      <c r="B6" s="33">
        <v>15808</v>
      </c>
      <c r="E6" s="62" t="s">
        <v>189</v>
      </c>
      <c r="F6" s="33">
        <v>15498</v>
      </c>
    </row>
    <row r="7" spans="1:6" x14ac:dyDescent="0.45">
      <c r="A7" s="62" t="s">
        <v>190</v>
      </c>
      <c r="B7" s="33">
        <v>10946</v>
      </c>
      <c r="E7" s="62" t="s">
        <v>190</v>
      </c>
      <c r="F7" s="33">
        <v>10731</v>
      </c>
    </row>
    <row r="8" spans="1:6" x14ac:dyDescent="0.45">
      <c r="A8" s="62" t="s">
        <v>191</v>
      </c>
      <c r="B8" s="33">
        <v>10336</v>
      </c>
      <c r="E8" s="62" t="s">
        <v>191</v>
      </c>
      <c r="F8" s="33">
        <v>10133</v>
      </c>
    </row>
    <row r="9" spans="1:6" ht="18" customHeight="1" x14ac:dyDescent="0.45">
      <c r="A9" s="62" t="s">
        <v>192</v>
      </c>
      <c r="B9" s="33">
        <v>15808</v>
      </c>
      <c r="E9" s="62" t="s">
        <v>192</v>
      </c>
      <c r="F9" s="33">
        <v>15498</v>
      </c>
    </row>
    <row r="11" spans="1:6" ht="81" customHeight="1" x14ac:dyDescent="0.45">
      <c r="A11" s="83" t="s">
        <v>193</v>
      </c>
      <c r="B11" s="83"/>
    </row>
    <row r="12" spans="1:6" x14ac:dyDescent="0.45">
      <c r="A12" s="3"/>
      <c r="B12" s="20"/>
    </row>
  </sheetData>
  <sheetProtection algorithmName="SHA-512" hashValue="VbKfE36Tg2rLhj8Z22zJOzqXz3YxFMpTIWrC75VWxE+5iUOZZxtZs6MTR39Vf+FL0n1E04rvyp20o0VceudJSQ==" saltValue="+NF1TT9NRvjcGQ1T/PyEjA==" spinCount="100000" sheet="1" objects="1" scenarios="1"/>
  <mergeCells count="3">
    <mergeCell ref="A1:B1"/>
    <mergeCell ref="E1:F1"/>
    <mergeCell ref="A11:B11"/>
  </mergeCells>
  <pageMargins left="0.7" right="0.7" top="0.75" bottom="0.75" header="0.3" footer="0.3"/>
  <pageSetup paperSize="9"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9D4AB1-9C48-47C5-A6CC-9CDBA8E32043}">
  <dimension ref="A1:F4"/>
  <sheetViews>
    <sheetView workbookViewId="0">
      <selection sqref="A1:B1"/>
    </sheetView>
  </sheetViews>
  <sheetFormatPr defaultRowHeight="14.25" x14ac:dyDescent="0.45"/>
  <cols>
    <col min="1" max="1" width="40.46484375" bestFit="1" customWidth="1"/>
    <col min="2" max="2" width="77.53125" customWidth="1"/>
    <col min="5" max="5" width="40.46484375" bestFit="1" customWidth="1"/>
    <col min="6" max="6" width="77.53125" bestFit="1" customWidth="1"/>
  </cols>
  <sheetData>
    <row r="1" spans="1:6" x14ac:dyDescent="0.45">
      <c r="A1" s="84" t="s">
        <v>194</v>
      </c>
      <c r="B1" s="84"/>
      <c r="E1" s="84" t="s">
        <v>195</v>
      </c>
      <c r="F1" s="84"/>
    </row>
    <row r="2" spans="1:6" x14ac:dyDescent="0.45">
      <c r="A2" s="18" t="s">
        <v>196</v>
      </c>
      <c r="B2" s="18" t="s">
        <v>197</v>
      </c>
      <c r="E2" s="18" t="s">
        <v>196</v>
      </c>
      <c r="F2" s="18" t="s">
        <v>198</v>
      </c>
    </row>
    <row r="3" spans="1:6" x14ac:dyDescent="0.45">
      <c r="A3" s="8" t="s">
        <v>199</v>
      </c>
      <c r="B3" s="9">
        <v>11.62</v>
      </c>
      <c r="E3" s="8" t="s">
        <v>199</v>
      </c>
      <c r="F3" s="9">
        <v>11.39</v>
      </c>
    </row>
    <row r="4" spans="1:6" x14ac:dyDescent="0.45">
      <c r="A4" s="8" t="s">
        <v>200</v>
      </c>
      <c r="B4" s="9">
        <v>5403</v>
      </c>
      <c r="D4" s="20"/>
      <c r="E4" s="8" t="s">
        <v>200</v>
      </c>
      <c r="F4" s="9">
        <v>5297</v>
      </c>
    </row>
  </sheetData>
  <sheetProtection algorithmName="SHA-512" hashValue="iX2+BctBW4QRGXR+wucNNQOFw467NVasqk9enBeOpgSo8/c0bUXk3zXctTNzxktwGGrjLsklnI7RkGkuBrxsZg==" saltValue="DzsRlHrXl4TbhIyZRzKq0Q==" spinCount="100000" sheet="1" objects="1" scenarios="1"/>
  <mergeCells count="2">
    <mergeCell ref="A1:B1"/>
    <mergeCell ref="E1:F1"/>
  </mergeCells>
  <pageMargins left="0.7" right="0.7" top="0.75" bottom="0.75" header="0.3" footer="0.3"/>
  <pageSetup paperSize="9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E82A0A-6269-40C9-9E4C-35BF49CB1992}">
  <dimension ref="A1:F4"/>
  <sheetViews>
    <sheetView workbookViewId="0">
      <selection sqref="A1:B1"/>
    </sheetView>
  </sheetViews>
  <sheetFormatPr defaultRowHeight="14.25" x14ac:dyDescent="0.45"/>
  <cols>
    <col min="1" max="1" width="47.19921875" customWidth="1"/>
    <col min="2" max="2" width="50.73046875" customWidth="1"/>
    <col min="5" max="5" width="47" customWidth="1"/>
    <col min="6" max="6" width="77.53125" bestFit="1" customWidth="1"/>
  </cols>
  <sheetData>
    <row r="1" spans="1:6" x14ac:dyDescent="0.45">
      <c r="A1" s="85" t="s">
        <v>201</v>
      </c>
      <c r="B1" s="86"/>
      <c r="E1" s="85" t="s">
        <v>202</v>
      </c>
      <c r="F1" s="86"/>
    </row>
    <row r="2" spans="1:6" x14ac:dyDescent="0.45">
      <c r="A2" s="18" t="s">
        <v>196</v>
      </c>
      <c r="B2" s="18" t="s">
        <v>203</v>
      </c>
      <c r="E2" s="18" t="s">
        <v>196</v>
      </c>
      <c r="F2" s="18" t="s">
        <v>203</v>
      </c>
    </row>
    <row r="3" spans="1:6" x14ac:dyDescent="0.45">
      <c r="A3" s="8" t="s">
        <v>204</v>
      </c>
      <c r="B3" s="19">
        <v>22.81</v>
      </c>
      <c r="E3" s="8" t="s">
        <v>204</v>
      </c>
      <c r="F3" s="9">
        <v>22.36</v>
      </c>
    </row>
    <row r="4" spans="1:6" ht="17.25" customHeight="1" x14ac:dyDescent="0.45">
      <c r="A4" s="69" t="s">
        <v>205</v>
      </c>
      <c r="B4" s="19">
        <v>488</v>
      </c>
      <c r="D4" s="20"/>
      <c r="E4" s="69" t="s">
        <v>205</v>
      </c>
      <c r="F4" s="19">
        <v>478</v>
      </c>
    </row>
  </sheetData>
  <sheetProtection algorithmName="SHA-512" hashValue="Gpxv6TMN9dyXc6tj1C7ZzjNNekjPJiAYGfQtLJOVAhQrayLktHaEV8yNI+jyAjQ56YFi+afzpaaTYaLUk+XJcw==" saltValue="pxaRlQZs5Q6s4v8I9DV23g==" spinCount="100000" sheet="1" objects="1" scenarios="1"/>
  <mergeCells count="2">
    <mergeCell ref="A1:B1"/>
    <mergeCell ref="E1:F1"/>
  </mergeCells>
  <pageMargins left="0.7" right="0.7" top="0.75" bottom="0.75" header="0.3" footer="0.3"/>
  <pageSetup paperSize="9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905CC9-A408-47AA-91CD-7919311435FB}">
  <sheetPr>
    <pageSetUpPr fitToPage="1"/>
  </sheetPr>
  <dimension ref="A1:G4"/>
  <sheetViews>
    <sheetView workbookViewId="0">
      <selection sqref="A1:B1"/>
    </sheetView>
  </sheetViews>
  <sheetFormatPr defaultRowHeight="14.25" x14ac:dyDescent="0.45"/>
  <cols>
    <col min="1" max="1" width="44.46484375" bestFit="1" customWidth="1"/>
    <col min="2" max="2" width="44" customWidth="1"/>
    <col min="6" max="6" width="44.46484375" bestFit="1" customWidth="1"/>
    <col min="7" max="7" width="44" customWidth="1"/>
  </cols>
  <sheetData>
    <row r="1" spans="1:7" x14ac:dyDescent="0.45">
      <c r="A1" s="85" t="s">
        <v>206</v>
      </c>
      <c r="B1" s="86"/>
      <c r="F1" s="85" t="s">
        <v>207</v>
      </c>
      <c r="G1" s="86"/>
    </row>
    <row r="2" spans="1:7" x14ac:dyDescent="0.45">
      <c r="A2" s="18" t="s">
        <v>196</v>
      </c>
      <c r="B2" s="18" t="s">
        <v>208</v>
      </c>
      <c r="F2" s="18" t="s">
        <v>196</v>
      </c>
      <c r="G2" s="18" t="s">
        <v>208</v>
      </c>
    </row>
    <row r="3" spans="1:7" x14ac:dyDescent="0.45">
      <c r="A3" s="8" t="s">
        <v>209</v>
      </c>
      <c r="B3" s="9">
        <v>30.41</v>
      </c>
      <c r="F3" s="8" t="s">
        <v>209</v>
      </c>
      <c r="G3" s="9">
        <v>29.81</v>
      </c>
    </row>
    <row r="4" spans="1:7" x14ac:dyDescent="0.45">
      <c r="A4" s="8" t="s">
        <v>210</v>
      </c>
      <c r="B4" s="9">
        <v>91.2</v>
      </c>
      <c r="F4" s="8" t="s">
        <v>210</v>
      </c>
      <c r="G4" s="9">
        <v>89.41</v>
      </c>
    </row>
  </sheetData>
  <sheetProtection algorithmName="SHA-512" hashValue="ZfsEYsrVQ9rtmxlCFewxCzJPEa8BaHJvtleBumJRWlEOhg9t/VnHpvB29gWbbG8ERPDneVPIE+59K5pKt1E+fw==" saltValue="tJrCrOMgGPeslQ9uvrETIA==" spinCount="100000" sheet="1" objects="1" scenarios="1"/>
  <mergeCells count="2">
    <mergeCell ref="A1:B1"/>
    <mergeCell ref="F1:G1"/>
  </mergeCells>
  <pageMargins left="0.7" right="0.7" top="0.75" bottom="0.75" header="0.3" footer="0.3"/>
  <pageSetup scale="86"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C8B1A7-775D-45D0-B1E2-DEF1398E2EEC}">
  <sheetPr>
    <pageSetUpPr fitToPage="1"/>
  </sheetPr>
  <dimension ref="A1:H153"/>
  <sheetViews>
    <sheetView workbookViewId="0">
      <pane ySplit="2" topLeftCell="A119" activePane="bottomLeft" state="frozen"/>
      <selection pane="bottomLeft" sqref="A1:C1"/>
    </sheetView>
  </sheetViews>
  <sheetFormatPr defaultRowHeight="14.25" x14ac:dyDescent="0.45"/>
  <cols>
    <col min="1" max="1" width="23.796875" bestFit="1" customWidth="1"/>
    <col min="2" max="2" width="19.796875" customWidth="1"/>
    <col min="3" max="3" width="30.46484375" bestFit="1" customWidth="1"/>
    <col min="6" max="6" width="23.796875" bestFit="1" customWidth="1"/>
    <col min="7" max="7" width="20.46484375" customWidth="1"/>
    <col min="8" max="8" width="30.46484375" bestFit="1" customWidth="1"/>
  </cols>
  <sheetData>
    <row r="1" spans="1:8" x14ac:dyDescent="0.45">
      <c r="A1" s="87" t="s">
        <v>211</v>
      </c>
      <c r="B1" s="88"/>
      <c r="C1" s="88"/>
      <c r="F1" s="87" t="s">
        <v>212</v>
      </c>
      <c r="G1" s="88"/>
      <c r="H1" s="88"/>
    </row>
    <row r="2" spans="1:8" x14ac:dyDescent="0.45">
      <c r="A2" s="5" t="s">
        <v>213</v>
      </c>
      <c r="B2" s="5" t="s">
        <v>214</v>
      </c>
      <c r="C2" s="5" t="s">
        <v>215</v>
      </c>
      <c r="F2" s="5" t="s">
        <v>213</v>
      </c>
      <c r="G2" s="5" t="s">
        <v>214</v>
      </c>
      <c r="H2" s="5" t="s">
        <v>215</v>
      </c>
    </row>
    <row r="3" spans="1:8" x14ac:dyDescent="0.45">
      <c r="A3" s="6" t="s">
        <v>216</v>
      </c>
      <c r="B3" s="14">
        <v>3458</v>
      </c>
      <c r="C3" s="14">
        <v>3458</v>
      </c>
      <c r="F3" s="6" t="s">
        <v>216</v>
      </c>
      <c r="G3" s="7">
        <v>3390</v>
      </c>
      <c r="H3" s="14">
        <v>3390</v>
      </c>
    </row>
    <row r="4" spans="1:8" x14ac:dyDescent="0.45">
      <c r="A4" s="15" t="s">
        <v>217</v>
      </c>
      <c r="B4" s="17">
        <v>6701</v>
      </c>
      <c r="C4" s="17">
        <v>3350.5</v>
      </c>
      <c r="F4" s="15" t="s">
        <v>217</v>
      </c>
      <c r="G4" s="16">
        <v>6570</v>
      </c>
      <c r="H4" s="17">
        <v>3285</v>
      </c>
    </row>
    <row r="5" spans="1:8" x14ac:dyDescent="0.45">
      <c r="A5" s="6" t="s">
        <v>218</v>
      </c>
      <c r="B5" s="14">
        <v>9728</v>
      </c>
      <c r="C5" s="14">
        <v>3242.6666666666665</v>
      </c>
      <c r="F5" s="6" t="s">
        <v>218</v>
      </c>
      <c r="G5" s="7">
        <v>9537</v>
      </c>
      <c r="H5" s="14">
        <v>3179</v>
      </c>
    </row>
    <row r="6" spans="1:8" x14ac:dyDescent="0.45">
      <c r="A6" s="15" t="s">
        <v>219</v>
      </c>
      <c r="B6" s="17">
        <v>12540</v>
      </c>
      <c r="C6" s="17">
        <v>3135</v>
      </c>
      <c r="F6" s="15" t="s">
        <v>219</v>
      </c>
      <c r="G6" s="16">
        <v>12294</v>
      </c>
      <c r="H6" s="17">
        <v>3073.5</v>
      </c>
    </row>
    <row r="7" spans="1:8" x14ac:dyDescent="0.45">
      <c r="A7" s="6" t="s">
        <v>220</v>
      </c>
      <c r="B7" s="14">
        <v>15132</v>
      </c>
      <c r="C7" s="14">
        <v>3026.4</v>
      </c>
      <c r="F7" s="6" t="s">
        <v>220</v>
      </c>
      <c r="G7" s="7">
        <v>14835</v>
      </c>
      <c r="H7" s="14">
        <v>2967</v>
      </c>
    </row>
    <row r="8" spans="1:8" x14ac:dyDescent="0.45">
      <c r="A8" s="15" t="s">
        <v>221</v>
      </c>
      <c r="B8" s="17">
        <v>17512</v>
      </c>
      <c r="C8" s="17">
        <v>2918.6666666666665</v>
      </c>
      <c r="F8" s="15" t="s">
        <v>221</v>
      </c>
      <c r="G8" s="16">
        <v>17169</v>
      </c>
      <c r="H8" s="17">
        <v>2861.5</v>
      </c>
    </row>
    <row r="9" spans="1:8" x14ac:dyDescent="0.45">
      <c r="A9" s="6" t="s">
        <v>222</v>
      </c>
      <c r="B9" s="14">
        <v>20430</v>
      </c>
      <c r="C9" s="14">
        <v>2918.5714285714284</v>
      </c>
      <c r="F9" s="6" t="s">
        <v>222</v>
      </c>
      <c r="G9" s="7">
        <v>20029</v>
      </c>
      <c r="H9" s="14">
        <v>2861.2857142857142</v>
      </c>
    </row>
    <row r="10" spans="1:8" x14ac:dyDescent="0.45">
      <c r="A10" s="15" t="s">
        <v>223</v>
      </c>
      <c r="B10" s="17">
        <v>22483</v>
      </c>
      <c r="C10" s="17">
        <v>2810.375</v>
      </c>
      <c r="F10" s="15" t="s">
        <v>223</v>
      </c>
      <c r="G10" s="16">
        <v>22042</v>
      </c>
      <c r="H10" s="17">
        <v>2755.25</v>
      </c>
    </row>
    <row r="11" spans="1:8" x14ac:dyDescent="0.45">
      <c r="A11" s="6" t="s">
        <v>224</v>
      </c>
      <c r="B11" s="14">
        <v>24755</v>
      </c>
      <c r="C11" s="14">
        <v>2750.5555555555557</v>
      </c>
      <c r="F11" s="6" t="s">
        <v>224</v>
      </c>
      <c r="G11" s="7">
        <v>24270</v>
      </c>
      <c r="H11" s="14">
        <v>2696.6666666666665</v>
      </c>
    </row>
    <row r="12" spans="1:8" x14ac:dyDescent="0.45">
      <c r="A12" s="15" t="s">
        <v>225</v>
      </c>
      <c r="B12" s="17">
        <v>27024</v>
      </c>
      <c r="C12" s="17">
        <v>2702.4</v>
      </c>
      <c r="F12" s="15" t="s">
        <v>225</v>
      </c>
      <c r="G12" s="16">
        <v>26494</v>
      </c>
      <c r="H12" s="17">
        <v>2649.4</v>
      </c>
    </row>
    <row r="13" spans="1:8" x14ac:dyDescent="0.45">
      <c r="A13" s="6" t="s">
        <v>226</v>
      </c>
      <c r="B13" s="14">
        <v>29725</v>
      </c>
      <c r="C13" s="14">
        <v>2702.2727272727275</v>
      </c>
      <c r="F13" s="6" t="s">
        <v>226</v>
      </c>
      <c r="G13" s="7">
        <v>29142</v>
      </c>
      <c r="H13" s="14">
        <v>2649.2727272727275</v>
      </c>
    </row>
    <row r="14" spans="1:8" x14ac:dyDescent="0.45">
      <c r="A14" s="15" t="s">
        <v>227</v>
      </c>
      <c r="B14" s="17">
        <v>32644</v>
      </c>
      <c r="C14" s="17">
        <v>2720.3333333333335</v>
      </c>
      <c r="F14" s="15" t="s">
        <v>227</v>
      </c>
      <c r="G14" s="16">
        <v>32004</v>
      </c>
      <c r="H14" s="17">
        <v>2667</v>
      </c>
    </row>
    <row r="15" spans="1:8" x14ac:dyDescent="0.45">
      <c r="A15" s="6" t="s">
        <v>228</v>
      </c>
      <c r="B15" s="14">
        <v>35455</v>
      </c>
      <c r="C15" s="14">
        <v>2727.3076923076924</v>
      </c>
      <c r="F15" s="6" t="s">
        <v>228</v>
      </c>
      <c r="G15" s="7">
        <v>34760</v>
      </c>
      <c r="H15" s="14">
        <v>2673.8461538461538</v>
      </c>
    </row>
    <row r="16" spans="1:8" x14ac:dyDescent="0.45">
      <c r="A16" s="15" t="s">
        <v>229</v>
      </c>
      <c r="B16" s="17">
        <v>38266</v>
      </c>
      <c r="C16" s="17">
        <v>2733.2857142857142</v>
      </c>
      <c r="F16" s="15" t="s">
        <v>229</v>
      </c>
      <c r="G16" s="16">
        <v>37516</v>
      </c>
      <c r="H16" s="17">
        <v>2679.7142857142858</v>
      </c>
    </row>
    <row r="17" spans="1:8" x14ac:dyDescent="0.45">
      <c r="A17" s="6" t="s">
        <v>230</v>
      </c>
      <c r="B17" s="14">
        <v>40534</v>
      </c>
      <c r="C17" s="14">
        <v>2702.2666666666669</v>
      </c>
      <c r="F17" s="6" t="s">
        <v>230</v>
      </c>
      <c r="G17" s="7">
        <v>39739</v>
      </c>
      <c r="H17" s="14">
        <v>2649.2666666666669</v>
      </c>
    </row>
    <row r="18" spans="1:8" x14ac:dyDescent="0.45">
      <c r="A18" s="15" t="s">
        <v>231</v>
      </c>
      <c r="B18" s="17">
        <v>41812</v>
      </c>
      <c r="C18" s="17">
        <v>2613.25</v>
      </c>
      <c r="F18" s="15" t="s">
        <v>231</v>
      </c>
      <c r="G18" s="16">
        <v>40992</v>
      </c>
      <c r="H18" s="17">
        <v>2562</v>
      </c>
    </row>
    <row r="19" spans="1:8" x14ac:dyDescent="0.45">
      <c r="A19" s="6" t="s">
        <v>232</v>
      </c>
      <c r="B19" s="14">
        <v>43086</v>
      </c>
      <c r="C19" s="14">
        <v>2534.4705882352941</v>
      </c>
      <c r="F19" s="6" t="s">
        <v>232</v>
      </c>
      <c r="G19" s="7">
        <v>42241</v>
      </c>
      <c r="H19" s="14">
        <v>2484.7647058823532</v>
      </c>
    </row>
    <row r="20" spans="1:8" x14ac:dyDescent="0.45">
      <c r="A20" s="15" t="s">
        <v>233</v>
      </c>
      <c r="B20" s="17">
        <v>44363</v>
      </c>
      <c r="C20" s="17">
        <v>2464.6111111111113</v>
      </c>
      <c r="F20" s="15" t="s">
        <v>233</v>
      </c>
      <c r="G20" s="16">
        <v>43493</v>
      </c>
      <c r="H20" s="17">
        <v>2416.2777777777778</v>
      </c>
    </row>
    <row r="21" spans="1:8" x14ac:dyDescent="0.45">
      <c r="A21" s="6" t="s">
        <v>234</v>
      </c>
      <c r="B21" s="14">
        <v>45638</v>
      </c>
      <c r="C21" s="14">
        <v>2402</v>
      </c>
      <c r="F21" s="6" t="s">
        <v>234</v>
      </c>
      <c r="G21" s="7">
        <v>44743</v>
      </c>
      <c r="H21" s="14">
        <v>2354.8947368421054</v>
      </c>
    </row>
    <row r="22" spans="1:8" x14ac:dyDescent="0.45">
      <c r="A22" s="15" t="s">
        <v>235</v>
      </c>
      <c r="B22" s="17">
        <v>46912</v>
      </c>
      <c r="C22" s="17">
        <v>2345.6</v>
      </c>
      <c r="F22" s="15" t="s">
        <v>235</v>
      </c>
      <c r="G22" s="16">
        <v>45992</v>
      </c>
      <c r="H22" s="17">
        <v>2299.6</v>
      </c>
    </row>
    <row r="23" spans="1:8" x14ac:dyDescent="0.45">
      <c r="A23" s="6" t="s">
        <v>236</v>
      </c>
      <c r="B23" s="14">
        <v>47842</v>
      </c>
      <c r="C23" s="14">
        <v>2278.1904761904761</v>
      </c>
      <c r="F23" s="6" t="s">
        <v>236</v>
      </c>
      <c r="G23" s="7">
        <v>46904</v>
      </c>
      <c r="H23" s="14">
        <v>2233.5238095238096</v>
      </c>
    </row>
    <row r="24" spans="1:8" x14ac:dyDescent="0.45">
      <c r="A24" s="15" t="s">
        <v>237</v>
      </c>
      <c r="B24" s="17">
        <v>48772</v>
      </c>
      <c r="C24" s="17">
        <v>2216.909090909091</v>
      </c>
      <c r="F24" s="15" t="s">
        <v>237</v>
      </c>
      <c r="G24" s="16">
        <v>47816</v>
      </c>
      <c r="H24" s="17">
        <v>2173.4545454545455</v>
      </c>
    </row>
    <row r="25" spans="1:8" x14ac:dyDescent="0.45">
      <c r="A25" s="6" t="s">
        <v>238</v>
      </c>
      <c r="B25" s="14">
        <v>49702</v>
      </c>
      <c r="C25" s="14">
        <v>2160.9565217391305</v>
      </c>
      <c r="F25" s="6" t="s">
        <v>238</v>
      </c>
      <c r="G25" s="7">
        <v>48727</v>
      </c>
      <c r="H25" s="14">
        <v>2118.5652173913045</v>
      </c>
    </row>
    <row r="26" spans="1:8" x14ac:dyDescent="0.45">
      <c r="A26" s="15" t="s">
        <v>239</v>
      </c>
      <c r="B26" s="17">
        <v>50631</v>
      </c>
      <c r="C26" s="17">
        <v>2109.625</v>
      </c>
      <c r="F26" s="15" t="s">
        <v>239</v>
      </c>
      <c r="G26" s="16">
        <v>49638</v>
      </c>
      <c r="H26" s="17">
        <v>2068.25</v>
      </c>
    </row>
    <row r="27" spans="1:8" x14ac:dyDescent="0.45">
      <c r="A27" s="6" t="s">
        <v>240</v>
      </c>
      <c r="B27" s="14">
        <v>51560</v>
      </c>
      <c r="C27" s="14">
        <v>2062.4</v>
      </c>
      <c r="F27" s="6" t="s">
        <v>240</v>
      </c>
      <c r="G27" s="7">
        <v>50549</v>
      </c>
      <c r="H27" s="14">
        <v>2021.96</v>
      </c>
    </row>
    <row r="28" spans="1:8" x14ac:dyDescent="0.45">
      <c r="A28" s="15" t="s">
        <v>241</v>
      </c>
      <c r="B28" s="17">
        <v>52490</v>
      </c>
      <c r="C28" s="17">
        <v>2018.8461538461538</v>
      </c>
      <c r="F28" s="15" t="s">
        <v>241</v>
      </c>
      <c r="G28" s="16">
        <v>51461</v>
      </c>
      <c r="H28" s="17">
        <v>1979.2692307692307</v>
      </c>
    </row>
    <row r="29" spans="1:8" x14ac:dyDescent="0.45">
      <c r="A29" s="6" t="s">
        <v>242</v>
      </c>
      <c r="B29" s="14">
        <v>53419</v>
      </c>
      <c r="C29" s="14">
        <v>1978.4814814814815</v>
      </c>
      <c r="F29" s="6" t="s">
        <v>242</v>
      </c>
      <c r="G29" s="7">
        <v>52372</v>
      </c>
      <c r="H29" s="14">
        <v>1939.7037037037037</v>
      </c>
    </row>
    <row r="30" spans="1:8" x14ac:dyDescent="0.45">
      <c r="A30" s="15" t="s">
        <v>243</v>
      </c>
      <c r="B30" s="17">
        <v>54349</v>
      </c>
      <c r="C30" s="17">
        <v>1941.0357142857142</v>
      </c>
      <c r="F30" s="15" t="s">
        <v>243</v>
      </c>
      <c r="G30" s="16">
        <v>53283</v>
      </c>
      <c r="H30" s="17">
        <v>1902.9642857142858</v>
      </c>
    </row>
    <row r="31" spans="1:8" x14ac:dyDescent="0.45">
      <c r="A31" s="6" t="s">
        <v>244</v>
      </c>
      <c r="B31" s="14">
        <v>55277</v>
      </c>
      <c r="C31" s="14">
        <v>1906.1034482758621</v>
      </c>
      <c r="F31" s="6" t="s">
        <v>244</v>
      </c>
      <c r="G31" s="7">
        <v>54193</v>
      </c>
      <c r="H31" s="14">
        <v>1868.7241379310344</v>
      </c>
    </row>
    <row r="32" spans="1:8" x14ac:dyDescent="0.45">
      <c r="A32" s="15" t="s">
        <v>245</v>
      </c>
      <c r="B32" s="17">
        <v>56209</v>
      </c>
      <c r="C32" s="17">
        <v>1873.6333333333334</v>
      </c>
      <c r="F32" s="15" t="s">
        <v>245</v>
      </c>
      <c r="G32" s="16">
        <v>55107</v>
      </c>
      <c r="H32" s="17">
        <v>1836.9</v>
      </c>
    </row>
    <row r="33" spans="1:8" x14ac:dyDescent="0.45">
      <c r="A33" s="6" t="s">
        <v>246</v>
      </c>
      <c r="B33" s="14">
        <v>57193</v>
      </c>
      <c r="C33" s="14">
        <v>1844.9354838709678</v>
      </c>
      <c r="F33" s="6" t="s">
        <v>246</v>
      </c>
      <c r="G33" s="7">
        <v>56072</v>
      </c>
      <c r="H33" s="14">
        <v>1808.7741935483871</v>
      </c>
    </row>
    <row r="34" spans="1:8" x14ac:dyDescent="0.45">
      <c r="A34" s="15" t="s">
        <v>247</v>
      </c>
      <c r="B34" s="17">
        <v>58177</v>
      </c>
      <c r="C34" s="17">
        <v>1818.03125</v>
      </c>
      <c r="F34" s="15" t="s">
        <v>247</v>
      </c>
      <c r="G34" s="16">
        <v>57036</v>
      </c>
      <c r="H34" s="17">
        <v>1782.375</v>
      </c>
    </row>
    <row r="35" spans="1:8" x14ac:dyDescent="0.45">
      <c r="A35" s="6" t="s">
        <v>248</v>
      </c>
      <c r="B35" s="14">
        <v>59159</v>
      </c>
      <c r="C35" s="14">
        <v>1792.6969696969697</v>
      </c>
      <c r="F35" s="6" t="s">
        <v>248</v>
      </c>
      <c r="G35" s="7">
        <v>57999</v>
      </c>
      <c r="H35" s="14">
        <v>1757.5454545454545</v>
      </c>
    </row>
    <row r="36" spans="1:8" x14ac:dyDescent="0.45">
      <c r="A36" s="15" t="s">
        <v>249</v>
      </c>
      <c r="B36" s="17">
        <v>60144</v>
      </c>
      <c r="C36" s="17">
        <v>1768.9411764705883</v>
      </c>
      <c r="F36" s="15" t="s">
        <v>249</v>
      </c>
      <c r="G36" s="16">
        <v>58965</v>
      </c>
      <c r="H36" s="17">
        <v>1734.2647058823529</v>
      </c>
    </row>
    <row r="37" spans="1:8" x14ac:dyDescent="0.45">
      <c r="A37" s="6" t="s">
        <v>250</v>
      </c>
      <c r="B37" s="14">
        <v>61129</v>
      </c>
      <c r="C37" s="14">
        <v>1746.5428571428572</v>
      </c>
      <c r="F37" s="6" t="s">
        <v>250</v>
      </c>
      <c r="G37" s="7">
        <v>59930</v>
      </c>
      <c r="H37" s="14">
        <v>1712.2857142857142</v>
      </c>
    </row>
    <row r="38" spans="1:8" x14ac:dyDescent="0.45">
      <c r="A38" s="15" t="s">
        <v>251</v>
      </c>
      <c r="B38" s="17">
        <v>62144</v>
      </c>
      <c r="C38" s="17">
        <v>1726.2222222222222</v>
      </c>
      <c r="F38" s="15" t="s">
        <v>251</v>
      </c>
      <c r="G38" s="16">
        <v>60925</v>
      </c>
      <c r="H38" s="17">
        <v>1692.3611111111111</v>
      </c>
    </row>
    <row r="39" spans="1:8" x14ac:dyDescent="0.45">
      <c r="A39" s="6" t="s">
        <v>252</v>
      </c>
      <c r="B39" s="14">
        <v>63160</v>
      </c>
      <c r="C39" s="14">
        <v>1707.0270270270271</v>
      </c>
      <c r="F39" s="6" t="s">
        <v>252</v>
      </c>
      <c r="G39" s="7">
        <v>61922</v>
      </c>
      <c r="H39" s="14">
        <v>1673.5675675675675</v>
      </c>
    </row>
    <row r="40" spans="1:8" x14ac:dyDescent="0.45">
      <c r="A40" s="15" t="s">
        <v>253</v>
      </c>
      <c r="B40" s="17">
        <v>64176</v>
      </c>
      <c r="C40" s="17">
        <v>1688.8421052631579</v>
      </c>
      <c r="F40" s="15" t="s">
        <v>253</v>
      </c>
      <c r="G40" s="16">
        <v>62918</v>
      </c>
      <c r="H40" s="17">
        <v>1655.7368421052631</v>
      </c>
    </row>
    <row r="41" spans="1:8" x14ac:dyDescent="0.45">
      <c r="A41" s="6" t="s">
        <v>254</v>
      </c>
      <c r="B41" s="14">
        <v>65191</v>
      </c>
      <c r="C41" s="14">
        <v>1671.5641025641025</v>
      </c>
      <c r="F41" s="6" t="s">
        <v>254</v>
      </c>
      <c r="G41" s="7">
        <v>63913</v>
      </c>
      <c r="H41" s="14">
        <v>1638.7948717948718</v>
      </c>
    </row>
    <row r="42" spans="1:8" x14ac:dyDescent="0.45">
      <c r="A42" s="15" t="s">
        <v>255</v>
      </c>
      <c r="B42" s="17">
        <v>66208</v>
      </c>
      <c r="C42" s="17">
        <v>1655.2</v>
      </c>
      <c r="F42" s="15" t="s">
        <v>255</v>
      </c>
      <c r="G42" s="16">
        <v>64910</v>
      </c>
      <c r="H42" s="17">
        <v>1622.75</v>
      </c>
    </row>
    <row r="43" spans="1:8" x14ac:dyDescent="0.45">
      <c r="A43" s="6" t="s">
        <v>256</v>
      </c>
      <c r="B43" s="14">
        <v>67104</v>
      </c>
      <c r="C43" s="14">
        <v>1636.6829268292684</v>
      </c>
      <c r="F43" s="6" t="s">
        <v>256</v>
      </c>
      <c r="G43" s="7">
        <v>65788</v>
      </c>
      <c r="H43" s="14">
        <v>1604.5853658536585</v>
      </c>
    </row>
    <row r="44" spans="1:8" x14ac:dyDescent="0.45">
      <c r="A44" s="15" t="s">
        <v>257</v>
      </c>
      <c r="B44" s="17">
        <v>68003</v>
      </c>
      <c r="C44" s="17">
        <v>1619.1190476190477</v>
      </c>
      <c r="F44" s="15" t="s">
        <v>257</v>
      </c>
      <c r="G44" s="16">
        <v>66670</v>
      </c>
      <c r="H44" s="17">
        <v>1587.3809523809523</v>
      </c>
    </row>
    <row r="45" spans="1:8" x14ac:dyDescent="0.45">
      <c r="A45" s="6" t="s">
        <v>258</v>
      </c>
      <c r="B45" s="14">
        <v>68900</v>
      </c>
      <c r="C45" s="14">
        <v>1602.3255813953488</v>
      </c>
      <c r="F45" s="6" t="s">
        <v>258</v>
      </c>
      <c r="G45" s="7">
        <v>67549</v>
      </c>
      <c r="H45" s="14">
        <v>1570.9069767441861</v>
      </c>
    </row>
    <row r="46" spans="1:8" x14ac:dyDescent="0.45">
      <c r="A46" s="15" t="s">
        <v>259</v>
      </c>
      <c r="B46" s="17">
        <v>69796</v>
      </c>
      <c r="C46" s="17">
        <v>1586.2727272727273</v>
      </c>
      <c r="F46" s="15" t="s">
        <v>259</v>
      </c>
      <c r="G46" s="16">
        <v>68427</v>
      </c>
      <c r="H46" s="17">
        <v>1555.159090909091</v>
      </c>
    </row>
    <row r="47" spans="1:8" x14ac:dyDescent="0.45">
      <c r="A47" s="6" t="s">
        <v>260</v>
      </c>
      <c r="B47" s="14">
        <v>70693</v>
      </c>
      <c r="C47" s="14">
        <v>1570.9555555555555</v>
      </c>
      <c r="F47" s="6" t="s">
        <v>260</v>
      </c>
      <c r="G47" s="7">
        <v>69307</v>
      </c>
      <c r="H47" s="14">
        <v>1540.1555555555556</v>
      </c>
    </row>
    <row r="48" spans="1:8" x14ac:dyDescent="0.45">
      <c r="A48" s="15" t="s">
        <v>261</v>
      </c>
      <c r="B48" s="17">
        <v>71688</v>
      </c>
      <c r="C48" s="17">
        <v>1558.4347826086957</v>
      </c>
      <c r="F48" s="15" t="s">
        <v>261</v>
      </c>
      <c r="G48" s="16">
        <v>70282</v>
      </c>
      <c r="H48" s="17">
        <v>1527.8695652173913</v>
      </c>
    </row>
    <row r="49" spans="1:8" x14ac:dyDescent="0.45">
      <c r="A49" s="6" t="s">
        <v>262</v>
      </c>
      <c r="B49" s="14">
        <v>72682</v>
      </c>
      <c r="C49" s="14">
        <v>1546.4255319148936</v>
      </c>
      <c r="F49" s="6" t="s">
        <v>262</v>
      </c>
      <c r="G49" s="7">
        <v>71257</v>
      </c>
      <c r="H49" s="14">
        <v>1516.1063829787233</v>
      </c>
    </row>
    <row r="50" spans="1:8" x14ac:dyDescent="0.45">
      <c r="A50" s="15" t="s">
        <v>263</v>
      </c>
      <c r="B50" s="17">
        <v>73678</v>
      </c>
      <c r="C50" s="17">
        <v>1534.9583333333333</v>
      </c>
      <c r="F50" s="15" t="s">
        <v>263</v>
      </c>
      <c r="G50" s="16">
        <v>72233</v>
      </c>
      <c r="H50" s="17">
        <v>1504.8541666666667</v>
      </c>
    </row>
    <row r="51" spans="1:8" x14ac:dyDescent="0.45">
      <c r="A51" s="6" t="s">
        <v>264</v>
      </c>
      <c r="B51" s="14">
        <v>74670</v>
      </c>
      <c r="C51" s="14">
        <v>1523.8775510204082</v>
      </c>
      <c r="F51" s="6" t="s">
        <v>264</v>
      </c>
      <c r="G51" s="7">
        <v>73206</v>
      </c>
      <c r="H51" s="14">
        <v>1494</v>
      </c>
    </row>
    <row r="52" spans="1:8" x14ac:dyDescent="0.45">
      <c r="A52" s="15" t="s">
        <v>265</v>
      </c>
      <c r="B52" s="17">
        <v>75666</v>
      </c>
      <c r="C52" s="17">
        <v>1513.32</v>
      </c>
      <c r="F52" s="15" t="s">
        <v>265</v>
      </c>
      <c r="G52" s="16">
        <v>74182</v>
      </c>
      <c r="H52" s="17">
        <v>1483.64</v>
      </c>
    </row>
    <row r="53" spans="1:8" x14ac:dyDescent="0.45">
      <c r="A53" s="6" t="s">
        <v>266</v>
      </c>
      <c r="B53" s="14">
        <v>76683</v>
      </c>
      <c r="C53" s="14">
        <v>1503.5882352941176</v>
      </c>
      <c r="F53" s="6" t="s">
        <v>266</v>
      </c>
      <c r="G53" s="7">
        <v>75179</v>
      </c>
      <c r="H53" s="14">
        <v>1474.0980392156862</v>
      </c>
    </row>
    <row r="54" spans="1:8" x14ac:dyDescent="0.45">
      <c r="A54" s="15" t="s">
        <v>267</v>
      </c>
      <c r="B54" s="17">
        <v>77699</v>
      </c>
      <c r="C54" s="17">
        <v>1494.2115384615386</v>
      </c>
      <c r="F54" s="15" t="s">
        <v>267</v>
      </c>
      <c r="G54" s="16">
        <v>76175</v>
      </c>
      <c r="H54" s="17">
        <v>1464.9038461538462</v>
      </c>
    </row>
    <row r="55" spans="1:8" x14ac:dyDescent="0.45">
      <c r="A55" s="6" t="s">
        <v>268</v>
      </c>
      <c r="B55" s="14">
        <v>78713</v>
      </c>
      <c r="C55" s="14">
        <v>1485.1509433962265</v>
      </c>
      <c r="F55" s="6" t="s">
        <v>268</v>
      </c>
      <c r="G55" s="7">
        <v>77170</v>
      </c>
      <c r="H55" s="14">
        <v>1456.0377358490566</v>
      </c>
    </row>
    <row r="56" spans="1:8" x14ac:dyDescent="0.45">
      <c r="A56" s="15" t="s">
        <v>269</v>
      </c>
      <c r="B56" s="17">
        <v>79730</v>
      </c>
      <c r="C56" s="17">
        <v>1476.4814814814815</v>
      </c>
      <c r="F56" s="15" t="s">
        <v>269</v>
      </c>
      <c r="G56" s="16">
        <v>78167</v>
      </c>
      <c r="H56" s="17">
        <v>1447.537037037037</v>
      </c>
    </row>
    <row r="57" spans="1:8" x14ac:dyDescent="0.45">
      <c r="A57" s="6" t="s">
        <v>270</v>
      </c>
      <c r="B57" s="14">
        <v>80747</v>
      </c>
      <c r="C57" s="14">
        <v>1468.1272727272728</v>
      </c>
      <c r="F57" s="6" t="s">
        <v>270</v>
      </c>
      <c r="G57" s="7">
        <v>79164</v>
      </c>
      <c r="H57" s="14">
        <v>1439.3454545454545</v>
      </c>
    </row>
    <row r="58" spans="1:8" x14ac:dyDescent="0.45">
      <c r="A58" s="15" t="s">
        <v>271</v>
      </c>
      <c r="B58" s="17">
        <v>81675</v>
      </c>
      <c r="C58" s="17">
        <v>1458.4821428571429</v>
      </c>
      <c r="F58" s="15" t="s">
        <v>271</v>
      </c>
      <c r="G58" s="16">
        <v>80074</v>
      </c>
      <c r="H58" s="17">
        <v>1429.8928571428571</v>
      </c>
    </row>
    <row r="59" spans="1:8" x14ac:dyDescent="0.45">
      <c r="A59" s="6" t="s">
        <v>272</v>
      </c>
      <c r="B59" s="14">
        <v>82606</v>
      </c>
      <c r="C59" s="14">
        <v>1449.2280701754387</v>
      </c>
      <c r="F59" s="6" t="s">
        <v>272</v>
      </c>
      <c r="G59" s="7">
        <v>80986</v>
      </c>
      <c r="H59" s="14">
        <v>1420.8070175438597</v>
      </c>
    </row>
    <row r="60" spans="1:8" x14ac:dyDescent="0.45">
      <c r="A60" s="15" t="s">
        <v>273</v>
      </c>
      <c r="B60" s="17">
        <v>83534</v>
      </c>
      <c r="C60" s="17">
        <v>1440.2413793103449</v>
      </c>
      <c r="F60" s="15" t="s">
        <v>273</v>
      </c>
      <c r="G60" s="16">
        <v>81896</v>
      </c>
      <c r="H60" s="17">
        <v>1412</v>
      </c>
    </row>
    <row r="61" spans="1:8" x14ac:dyDescent="0.45">
      <c r="A61" s="6" t="s">
        <v>274</v>
      </c>
      <c r="B61" s="14">
        <v>84464</v>
      </c>
      <c r="C61" s="14">
        <v>1431.593220338983</v>
      </c>
      <c r="F61" s="6" t="s">
        <v>274</v>
      </c>
      <c r="G61" s="7">
        <v>82808</v>
      </c>
      <c r="H61" s="14">
        <v>1403.5254237288136</v>
      </c>
    </row>
    <row r="62" spans="1:8" x14ac:dyDescent="0.45">
      <c r="A62" s="15" t="s">
        <v>275</v>
      </c>
      <c r="B62" s="17">
        <v>85393</v>
      </c>
      <c r="C62" s="17">
        <v>1423.2166666666667</v>
      </c>
      <c r="F62" s="15" t="s">
        <v>275</v>
      </c>
      <c r="G62" s="16">
        <v>83719</v>
      </c>
      <c r="H62" s="17">
        <v>1395.3166666666666</v>
      </c>
    </row>
    <row r="63" spans="1:8" x14ac:dyDescent="0.45">
      <c r="A63" s="6" t="s">
        <v>276</v>
      </c>
      <c r="B63" s="14">
        <v>86194</v>
      </c>
      <c r="C63" s="14">
        <v>1413.016393442623</v>
      </c>
      <c r="F63" s="6" t="s">
        <v>276</v>
      </c>
      <c r="G63" s="7">
        <v>84504</v>
      </c>
      <c r="H63" s="14">
        <v>1385.311475409836</v>
      </c>
    </row>
    <row r="64" spans="1:8" x14ac:dyDescent="0.45">
      <c r="A64" s="15" t="s">
        <v>277</v>
      </c>
      <c r="B64" s="17">
        <v>86995</v>
      </c>
      <c r="C64" s="17">
        <v>1403.1451612903227</v>
      </c>
      <c r="F64" s="15" t="s">
        <v>277</v>
      </c>
      <c r="G64" s="16">
        <v>85289</v>
      </c>
      <c r="H64" s="17">
        <v>1375.6290322580646</v>
      </c>
    </row>
    <row r="65" spans="1:8" x14ac:dyDescent="0.45">
      <c r="A65" s="6" t="s">
        <v>278</v>
      </c>
      <c r="B65" s="14">
        <v>87794</v>
      </c>
      <c r="C65" s="14">
        <v>1393.5555555555557</v>
      </c>
      <c r="F65" s="6" t="s">
        <v>278</v>
      </c>
      <c r="G65" s="7">
        <v>86073</v>
      </c>
      <c r="H65" s="14">
        <v>1366.2380952380952</v>
      </c>
    </row>
    <row r="66" spans="1:8" x14ac:dyDescent="0.45">
      <c r="A66" s="15" t="s">
        <v>279</v>
      </c>
      <c r="B66" s="17">
        <v>88594</v>
      </c>
      <c r="C66" s="17">
        <v>1384.28125</v>
      </c>
      <c r="F66" s="15" t="s">
        <v>279</v>
      </c>
      <c r="G66" s="16">
        <v>86857</v>
      </c>
      <c r="H66" s="17">
        <v>1357.140625</v>
      </c>
    </row>
    <row r="67" spans="1:8" x14ac:dyDescent="0.45">
      <c r="A67" s="6" t="s">
        <v>280</v>
      </c>
      <c r="B67" s="14">
        <v>89393</v>
      </c>
      <c r="C67" s="14">
        <v>1375.2769230769231</v>
      </c>
      <c r="F67" s="6" t="s">
        <v>280</v>
      </c>
      <c r="G67" s="7">
        <v>87640</v>
      </c>
      <c r="H67" s="14">
        <v>1348.3076923076924</v>
      </c>
    </row>
    <row r="68" spans="1:8" x14ac:dyDescent="0.45">
      <c r="A68" s="15" t="s">
        <v>281</v>
      </c>
      <c r="B68" s="17">
        <v>90149</v>
      </c>
      <c r="C68" s="17">
        <v>1365.8939393939395</v>
      </c>
      <c r="F68" s="15" t="s">
        <v>281</v>
      </c>
      <c r="G68" s="16">
        <v>88381</v>
      </c>
      <c r="H68" s="17">
        <v>1339.1060606060605</v>
      </c>
    </row>
    <row r="69" spans="1:8" x14ac:dyDescent="0.45">
      <c r="A69" s="6" t="s">
        <v>282</v>
      </c>
      <c r="B69" s="14">
        <v>90910</v>
      </c>
      <c r="C69" s="14">
        <v>1356.8656716417911</v>
      </c>
      <c r="F69" s="6" t="s">
        <v>282</v>
      </c>
      <c r="G69" s="7">
        <v>89127</v>
      </c>
      <c r="H69" s="14">
        <v>1330.2537313432836</v>
      </c>
    </row>
    <row r="70" spans="1:8" x14ac:dyDescent="0.45">
      <c r="A70" s="15" t="s">
        <v>283</v>
      </c>
      <c r="B70" s="17">
        <v>91665</v>
      </c>
      <c r="C70" s="17">
        <v>1348.0147058823529</v>
      </c>
      <c r="F70" s="15" t="s">
        <v>283</v>
      </c>
      <c r="G70" s="16">
        <v>89868</v>
      </c>
      <c r="H70" s="17">
        <v>1321.5882352941176</v>
      </c>
    </row>
    <row r="71" spans="1:8" x14ac:dyDescent="0.45">
      <c r="A71" s="6" t="s">
        <v>284</v>
      </c>
      <c r="B71" s="14">
        <v>92421</v>
      </c>
      <c r="C71" s="14">
        <v>1339.4347826086957</v>
      </c>
      <c r="F71" s="6" t="s">
        <v>284</v>
      </c>
      <c r="G71" s="7">
        <v>90609</v>
      </c>
      <c r="H71" s="14">
        <v>1313.1739130434783</v>
      </c>
    </row>
    <row r="72" spans="1:8" x14ac:dyDescent="0.45">
      <c r="A72" s="15" t="s">
        <v>285</v>
      </c>
      <c r="B72" s="17">
        <v>93177</v>
      </c>
      <c r="C72" s="17">
        <v>1331.1</v>
      </c>
      <c r="F72" s="15" t="s">
        <v>285</v>
      </c>
      <c r="G72" s="16">
        <v>91350</v>
      </c>
      <c r="H72" s="17">
        <v>1305</v>
      </c>
    </row>
    <row r="73" spans="1:8" x14ac:dyDescent="0.45">
      <c r="A73" s="6" t="s">
        <v>286</v>
      </c>
      <c r="B73" s="14">
        <v>93933</v>
      </c>
      <c r="C73" s="14">
        <v>1323</v>
      </c>
      <c r="F73" s="6" t="s">
        <v>286</v>
      </c>
      <c r="G73" s="7">
        <v>92091</v>
      </c>
      <c r="H73" s="14">
        <v>1297.056338028169</v>
      </c>
    </row>
    <row r="74" spans="1:8" x14ac:dyDescent="0.45">
      <c r="A74" s="15" t="s">
        <v>287</v>
      </c>
      <c r="B74" s="17">
        <v>94690</v>
      </c>
      <c r="C74" s="17">
        <v>1315.1388888888889</v>
      </c>
      <c r="F74" s="15" t="s">
        <v>287</v>
      </c>
      <c r="G74" s="16">
        <v>92833</v>
      </c>
      <c r="H74" s="17">
        <v>1289.3472222222222</v>
      </c>
    </row>
    <row r="75" spans="1:8" x14ac:dyDescent="0.45">
      <c r="A75" s="6" t="s">
        <v>288</v>
      </c>
      <c r="B75" s="14">
        <v>95448</v>
      </c>
      <c r="C75" s="14">
        <v>1307.5068493150684</v>
      </c>
      <c r="F75" s="6" t="s">
        <v>288</v>
      </c>
      <c r="G75" s="7">
        <v>93576</v>
      </c>
      <c r="H75" s="14">
        <v>1281.8630136986301</v>
      </c>
    </row>
    <row r="76" spans="1:8" x14ac:dyDescent="0.45">
      <c r="A76" s="15" t="s">
        <v>289</v>
      </c>
      <c r="B76" s="17">
        <v>96203</v>
      </c>
      <c r="C76" s="17">
        <v>1300.0405405405406</v>
      </c>
      <c r="F76" s="15" t="s">
        <v>289</v>
      </c>
      <c r="G76" s="16">
        <v>94317</v>
      </c>
      <c r="H76" s="17">
        <v>1274.5540540540539</v>
      </c>
    </row>
    <row r="77" spans="1:8" x14ac:dyDescent="0.45">
      <c r="A77" s="6" t="s">
        <v>290</v>
      </c>
      <c r="B77" s="14">
        <v>96961</v>
      </c>
      <c r="C77" s="14">
        <v>1292.8133333333333</v>
      </c>
      <c r="F77" s="6" t="s">
        <v>290</v>
      </c>
      <c r="G77" s="7">
        <v>95060</v>
      </c>
      <c r="H77" s="14">
        <v>1267.4666666666667</v>
      </c>
    </row>
    <row r="78" spans="1:8" x14ac:dyDescent="0.45">
      <c r="A78" s="15" t="s">
        <v>291</v>
      </c>
      <c r="B78" s="17">
        <v>97717</v>
      </c>
      <c r="C78" s="17">
        <v>1285.75</v>
      </c>
      <c r="F78" s="15" t="s">
        <v>291</v>
      </c>
      <c r="G78" s="16">
        <v>95801</v>
      </c>
      <c r="H78" s="17">
        <v>1260.5394736842106</v>
      </c>
    </row>
    <row r="79" spans="1:8" x14ac:dyDescent="0.45">
      <c r="A79" s="6" t="s">
        <v>292</v>
      </c>
      <c r="B79" s="14">
        <v>98475</v>
      </c>
      <c r="C79" s="14">
        <v>1278.8961038961038</v>
      </c>
      <c r="F79" s="6" t="s">
        <v>292</v>
      </c>
      <c r="G79" s="7">
        <v>96544</v>
      </c>
      <c r="H79" s="14">
        <v>1253.8181818181818</v>
      </c>
    </row>
    <row r="80" spans="1:8" x14ac:dyDescent="0.45">
      <c r="A80" s="15" t="s">
        <v>293</v>
      </c>
      <c r="B80" s="17">
        <v>99232</v>
      </c>
      <c r="C80" s="17">
        <v>1272.2051282051282</v>
      </c>
      <c r="F80" s="15" t="s">
        <v>293</v>
      </c>
      <c r="G80" s="16">
        <v>97286</v>
      </c>
      <c r="H80" s="17">
        <v>1247.2564102564102</v>
      </c>
    </row>
    <row r="81" spans="1:8" x14ac:dyDescent="0.45">
      <c r="A81" s="6" t="s">
        <v>294</v>
      </c>
      <c r="B81" s="14">
        <v>99986</v>
      </c>
      <c r="C81" s="14">
        <v>1265.6455696202531</v>
      </c>
      <c r="F81" s="6" t="s">
        <v>294</v>
      </c>
      <c r="G81" s="7">
        <v>98025</v>
      </c>
      <c r="H81" s="14">
        <v>1240.8227848101267</v>
      </c>
    </row>
    <row r="82" spans="1:8" x14ac:dyDescent="0.45">
      <c r="A82" s="15" t="s">
        <v>295</v>
      </c>
      <c r="B82" s="17">
        <v>100743</v>
      </c>
      <c r="C82" s="17">
        <v>1259.2874999999999</v>
      </c>
      <c r="F82" s="15" t="s">
        <v>295</v>
      </c>
      <c r="G82" s="16">
        <v>98768</v>
      </c>
      <c r="H82" s="17">
        <v>1234.5999999999999</v>
      </c>
    </row>
    <row r="83" spans="1:8" x14ac:dyDescent="0.45">
      <c r="A83" s="6" t="s">
        <v>296</v>
      </c>
      <c r="B83" s="14">
        <v>101728</v>
      </c>
      <c r="C83" s="14">
        <v>1255.9012345679012</v>
      </c>
      <c r="F83" s="6" t="s">
        <v>296</v>
      </c>
      <c r="G83" s="7">
        <v>99733</v>
      </c>
      <c r="H83" s="14">
        <v>1231.2716049382716</v>
      </c>
    </row>
    <row r="84" spans="1:8" x14ac:dyDescent="0.45">
      <c r="A84" s="15" t="s">
        <v>297</v>
      </c>
      <c r="B84" s="17">
        <v>102710</v>
      </c>
      <c r="C84" s="17">
        <v>1252.560975609756</v>
      </c>
      <c r="F84" s="15" t="s">
        <v>297</v>
      </c>
      <c r="G84" s="16">
        <v>100696</v>
      </c>
      <c r="H84" s="17">
        <v>1228</v>
      </c>
    </row>
    <row r="85" spans="1:8" x14ac:dyDescent="0.45">
      <c r="A85" s="6" t="s">
        <v>298</v>
      </c>
      <c r="B85" s="14">
        <v>103693</v>
      </c>
      <c r="C85" s="14">
        <v>1249.3132530120481</v>
      </c>
      <c r="F85" s="6" t="s">
        <v>298</v>
      </c>
      <c r="G85" s="7">
        <v>101660</v>
      </c>
      <c r="H85" s="14">
        <v>1224.8192771084337</v>
      </c>
    </row>
    <row r="86" spans="1:8" x14ac:dyDescent="0.45">
      <c r="A86" s="15" t="s">
        <v>299</v>
      </c>
      <c r="B86" s="17">
        <v>104678</v>
      </c>
      <c r="C86" s="17">
        <v>1246.1666666666667</v>
      </c>
      <c r="F86" s="15" t="s">
        <v>299</v>
      </c>
      <c r="G86" s="16">
        <v>102625</v>
      </c>
      <c r="H86" s="17">
        <v>1221.7261904761904</v>
      </c>
    </row>
    <row r="87" spans="1:8" x14ac:dyDescent="0.45">
      <c r="A87" s="6" t="s">
        <v>300</v>
      </c>
      <c r="B87" s="14">
        <v>105661</v>
      </c>
      <c r="C87" s="14">
        <v>1243.0705882352941</v>
      </c>
      <c r="F87" s="6" t="s">
        <v>300</v>
      </c>
      <c r="G87" s="7">
        <v>103589</v>
      </c>
      <c r="H87" s="14">
        <v>1218.6941176470589</v>
      </c>
    </row>
    <row r="88" spans="1:8" x14ac:dyDescent="0.45">
      <c r="A88" s="15" t="s">
        <v>301</v>
      </c>
      <c r="B88" s="17">
        <v>106904</v>
      </c>
      <c r="C88" s="17">
        <v>1243.0697674418604</v>
      </c>
      <c r="F88" s="15" t="s">
        <v>301</v>
      </c>
      <c r="G88" s="16">
        <v>104808</v>
      </c>
      <c r="H88" s="17">
        <v>1218.6976744186047</v>
      </c>
    </row>
    <row r="89" spans="1:8" x14ac:dyDescent="0.45">
      <c r="A89" s="6" t="s">
        <v>302</v>
      </c>
      <c r="B89" s="14">
        <v>108149</v>
      </c>
      <c r="C89" s="14">
        <v>1243.0919540229886</v>
      </c>
      <c r="F89" s="6" t="s">
        <v>302</v>
      </c>
      <c r="G89" s="7">
        <v>106028</v>
      </c>
      <c r="H89" s="14">
        <v>1218.7126436781609</v>
      </c>
    </row>
    <row r="90" spans="1:8" x14ac:dyDescent="0.45">
      <c r="A90" s="15" t="s">
        <v>303</v>
      </c>
      <c r="B90" s="17">
        <v>109391</v>
      </c>
      <c r="C90" s="17">
        <v>1243.0795454545455</v>
      </c>
      <c r="F90" s="15" t="s">
        <v>303</v>
      </c>
      <c r="G90" s="16">
        <v>107246</v>
      </c>
      <c r="H90" s="17">
        <v>1218.7045454545455</v>
      </c>
    </row>
    <row r="91" spans="1:8" x14ac:dyDescent="0.45">
      <c r="A91" s="6" t="s">
        <v>304</v>
      </c>
      <c r="B91" s="14">
        <v>110634</v>
      </c>
      <c r="C91" s="14">
        <v>1243.0786516853932</v>
      </c>
      <c r="F91" s="6" t="s">
        <v>304</v>
      </c>
      <c r="G91" s="7">
        <v>108465</v>
      </c>
      <c r="H91" s="14">
        <v>1218.7078651685392</v>
      </c>
    </row>
    <row r="92" spans="1:8" x14ac:dyDescent="0.45">
      <c r="A92" s="15" t="s">
        <v>305</v>
      </c>
      <c r="B92" s="17">
        <v>111877</v>
      </c>
      <c r="C92" s="17">
        <v>1243.0777777777778</v>
      </c>
      <c r="F92" s="15" t="s">
        <v>305</v>
      </c>
      <c r="G92" s="16">
        <v>109683</v>
      </c>
      <c r="H92" s="17">
        <v>1218.7</v>
      </c>
    </row>
    <row r="93" spans="1:8" x14ac:dyDescent="0.45">
      <c r="A93" s="6" t="s">
        <v>306</v>
      </c>
      <c r="B93" s="14">
        <v>113120</v>
      </c>
      <c r="C93" s="14">
        <v>1243.0769230769231</v>
      </c>
      <c r="F93" s="6" t="s">
        <v>306</v>
      </c>
      <c r="G93" s="7">
        <v>110902</v>
      </c>
      <c r="H93" s="14">
        <v>1218.7032967032967</v>
      </c>
    </row>
    <row r="94" spans="1:8" x14ac:dyDescent="0.45">
      <c r="A94" s="15" t="s">
        <v>307</v>
      </c>
      <c r="B94" s="17">
        <v>114363</v>
      </c>
      <c r="C94" s="17">
        <v>1243.0760869565217</v>
      </c>
      <c r="F94" s="15" t="s">
        <v>307</v>
      </c>
      <c r="G94" s="16">
        <v>112121</v>
      </c>
      <c r="H94" s="17">
        <v>1218.7065217391305</v>
      </c>
    </row>
    <row r="95" spans="1:8" x14ac:dyDescent="0.45">
      <c r="A95" s="6" t="s">
        <v>308</v>
      </c>
      <c r="B95" s="14">
        <v>115606</v>
      </c>
      <c r="C95" s="14">
        <v>1243.0752688172042</v>
      </c>
      <c r="F95" s="6" t="s">
        <v>308</v>
      </c>
      <c r="G95" s="7">
        <v>113339</v>
      </c>
      <c r="H95" s="14">
        <v>1218.6989247311828</v>
      </c>
    </row>
    <row r="96" spans="1:8" x14ac:dyDescent="0.45">
      <c r="A96" s="15" t="s">
        <v>309</v>
      </c>
      <c r="B96" s="17">
        <v>116851</v>
      </c>
      <c r="C96" s="17">
        <v>1243.0957446808511</v>
      </c>
      <c r="F96" s="15" t="s">
        <v>309</v>
      </c>
      <c r="G96" s="16">
        <v>114560</v>
      </c>
      <c r="H96" s="17">
        <v>1218.7234042553191</v>
      </c>
    </row>
    <row r="97" spans="1:8" x14ac:dyDescent="0.45">
      <c r="A97" s="6" t="s">
        <v>310</v>
      </c>
      <c r="B97" s="14">
        <v>118093</v>
      </c>
      <c r="C97" s="14">
        <v>1243.0842105263157</v>
      </c>
      <c r="F97" s="6" t="s">
        <v>310</v>
      </c>
      <c r="G97" s="7">
        <v>115777</v>
      </c>
      <c r="H97" s="14">
        <v>1218.7052631578947</v>
      </c>
    </row>
    <row r="98" spans="1:8" x14ac:dyDescent="0.45">
      <c r="A98" s="15" t="s">
        <v>311</v>
      </c>
      <c r="B98" s="17">
        <v>119335</v>
      </c>
      <c r="C98" s="17">
        <v>1243.0729166666667</v>
      </c>
      <c r="F98" s="15" t="s">
        <v>311</v>
      </c>
      <c r="G98" s="16">
        <v>116995</v>
      </c>
      <c r="H98" s="17">
        <v>1218.6979166666667</v>
      </c>
    </row>
    <row r="99" spans="1:8" x14ac:dyDescent="0.45">
      <c r="A99" s="6" t="s">
        <v>312</v>
      </c>
      <c r="B99" s="14">
        <v>120579</v>
      </c>
      <c r="C99" s="14">
        <v>1243.0824742268042</v>
      </c>
      <c r="F99" s="6" t="s">
        <v>312</v>
      </c>
      <c r="G99" s="7">
        <v>118215</v>
      </c>
      <c r="H99" s="14">
        <v>1218.7113402061855</v>
      </c>
    </row>
    <row r="100" spans="1:8" x14ac:dyDescent="0.45">
      <c r="A100" s="15" t="s">
        <v>313</v>
      </c>
      <c r="B100" s="17">
        <v>121823</v>
      </c>
      <c r="C100" s="17">
        <v>1243.091836734694</v>
      </c>
      <c r="F100" s="15" t="s">
        <v>313</v>
      </c>
      <c r="G100" s="16">
        <v>119434</v>
      </c>
      <c r="H100" s="17">
        <v>1218.7142857142858</v>
      </c>
    </row>
    <row r="101" spans="1:8" x14ac:dyDescent="0.45">
      <c r="A101" s="6" t="s">
        <v>314</v>
      </c>
      <c r="B101" s="14">
        <v>123065</v>
      </c>
      <c r="C101" s="14">
        <v>1243.0808080808081</v>
      </c>
      <c r="F101" s="6" t="s">
        <v>314</v>
      </c>
      <c r="G101" s="7">
        <v>120652</v>
      </c>
      <c r="H101" s="14">
        <v>1218.7070707070707</v>
      </c>
    </row>
    <row r="102" spans="1:8" x14ac:dyDescent="0.45">
      <c r="A102" s="15" t="s">
        <v>315</v>
      </c>
      <c r="B102" s="17">
        <v>124308</v>
      </c>
      <c r="C102" s="17">
        <v>1243.08</v>
      </c>
      <c r="F102" s="15" t="s">
        <v>315</v>
      </c>
      <c r="G102" s="16">
        <v>121871</v>
      </c>
      <c r="H102" s="17">
        <v>1218.71</v>
      </c>
    </row>
    <row r="103" spans="1:8" x14ac:dyDescent="0.45">
      <c r="A103" s="6" t="s">
        <v>316</v>
      </c>
      <c r="B103" s="14">
        <v>125552</v>
      </c>
      <c r="C103" s="14">
        <v>1243.0891089108911</v>
      </c>
      <c r="F103" s="6" t="s">
        <v>316</v>
      </c>
      <c r="G103" s="7">
        <v>123090</v>
      </c>
      <c r="H103" s="14">
        <v>1218.7128712871288</v>
      </c>
    </row>
    <row r="104" spans="1:8" x14ac:dyDescent="0.45">
      <c r="A104" s="15" t="s">
        <v>317</v>
      </c>
      <c r="B104" s="17">
        <v>126794</v>
      </c>
      <c r="C104" s="17">
        <v>1243.0784313725489</v>
      </c>
      <c r="F104" s="15" t="s">
        <v>317</v>
      </c>
      <c r="G104" s="16">
        <v>124308</v>
      </c>
      <c r="H104" s="17">
        <v>1218.7058823529412</v>
      </c>
    </row>
    <row r="105" spans="1:8" x14ac:dyDescent="0.45">
      <c r="A105" s="6" t="s">
        <v>318</v>
      </c>
      <c r="B105" s="14">
        <v>128038</v>
      </c>
      <c r="C105" s="14">
        <v>1243.0873786407767</v>
      </c>
      <c r="F105" s="6" t="s">
        <v>318</v>
      </c>
      <c r="G105" s="7">
        <v>125527</v>
      </c>
      <c r="H105" s="14">
        <v>1218.7087378640776</v>
      </c>
    </row>
    <row r="106" spans="1:8" x14ac:dyDescent="0.45">
      <c r="A106" s="15" t="s">
        <v>319</v>
      </c>
      <c r="B106" s="17">
        <v>129280</v>
      </c>
      <c r="C106" s="17">
        <v>1243.0769230769231</v>
      </c>
      <c r="F106" s="15" t="s">
        <v>319</v>
      </c>
      <c r="G106" s="16">
        <v>126745</v>
      </c>
      <c r="H106" s="17">
        <v>1218.7019230769231</v>
      </c>
    </row>
    <row r="107" spans="1:8" x14ac:dyDescent="0.45">
      <c r="A107" s="6" t="s">
        <v>320</v>
      </c>
      <c r="B107" s="14">
        <v>130522</v>
      </c>
      <c r="C107" s="14">
        <v>1243.0666666666666</v>
      </c>
      <c r="F107" s="6" t="s">
        <v>320</v>
      </c>
      <c r="G107" s="7">
        <v>127963</v>
      </c>
      <c r="H107" s="14">
        <v>1218.695238095238</v>
      </c>
    </row>
    <row r="108" spans="1:8" x14ac:dyDescent="0.45">
      <c r="A108" s="15" t="s">
        <v>321</v>
      </c>
      <c r="B108" s="17">
        <v>131768</v>
      </c>
      <c r="C108" s="17">
        <v>1243.0943396226414</v>
      </c>
      <c r="F108" s="15" t="s">
        <v>321</v>
      </c>
      <c r="G108" s="16">
        <v>129184</v>
      </c>
      <c r="H108" s="17">
        <v>1218.7169811320755</v>
      </c>
    </row>
    <row r="109" spans="1:8" x14ac:dyDescent="0.45">
      <c r="A109" s="6" t="s">
        <v>322</v>
      </c>
      <c r="B109" s="14">
        <v>133010</v>
      </c>
      <c r="C109" s="14">
        <v>1243.0841121495328</v>
      </c>
      <c r="F109" s="6" t="s">
        <v>322</v>
      </c>
      <c r="G109" s="7">
        <v>130402</v>
      </c>
      <c r="H109" s="14">
        <v>1218.7102803738317</v>
      </c>
    </row>
    <row r="110" spans="1:8" x14ac:dyDescent="0.45">
      <c r="A110" s="15" t="s">
        <v>323</v>
      </c>
      <c r="B110" s="17">
        <v>134253</v>
      </c>
      <c r="C110" s="17">
        <v>1243.0833333333333</v>
      </c>
      <c r="F110" s="15" t="s">
        <v>323</v>
      </c>
      <c r="G110" s="16">
        <v>131621</v>
      </c>
      <c r="H110" s="17">
        <v>1218.712962962963</v>
      </c>
    </row>
    <row r="111" spans="1:8" x14ac:dyDescent="0.45">
      <c r="A111" s="6" t="s">
        <v>324</v>
      </c>
      <c r="B111" s="14">
        <v>135497</v>
      </c>
      <c r="C111" s="14">
        <v>1243.0917431192661</v>
      </c>
      <c r="F111" s="6" t="s">
        <v>324</v>
      </c>
      <c r="G111" s="7">
        <v>132840</v>
      </c>
      <c r="H111" s="14">
        <v>1218.7155963302753</v>
      </c>
    </row>
    <row r="112" spans="1:8" x14ac:dyDescent="0.45">
      <c r="A112" s="15" t="s">
        <v>325</v>
      </c>
      <c r="B112" s="17">
        <v>136739</v>
      </c>
      <c r="C112" s="17">
        <v>1243.0818181818181</v>
      </c>
      <c r="F112" s="15" t="s">
        <v>325</v>
      </c>
      <c r="G112" s="16">
        <v>134058</v>
      </c>
      <c r="H112" s="17">
        <v>1218.7090909090909</v>
      </c>
    </row>
    <row r="113" spans="1:8" x14ac:dyDescent="0.45">
      <c r="A113" s="6" t="s">
        <v>326</v>
      </c>
      <c r="B113" s="14">
        <v>137982</v>
      </c>
      <c r="C113" s="14">
        <v>1243.081081081081</v>
      </c>
      <c r="F113" s="6" t="s">
        <v>326</v>
      </c>
      <c r="G113" s="7">
        <v>135276</v>
      </c>
      <c r="H113" s="14">
        <v>1218.7027027027027</v>
      </c>
    </row>
    <row r="114" spans="1:8" x14ac:dyDescent="0.45">
      <c r="A114" s="15" t="s">
        <v>327</v>
      </c>
      <c r="B114" s="17">
        <v>139225</v>
      </c>
      <c r="C114" s="17">
        <v>1243.0803571428571</v>
      </c>
      <c r="F114" s="15" t="s">
        <v>327</v>
      </c>
      <c r="G114" s="16">
        <v>136495</v>
      </c>
      <c r="H114" s="17">
        <v>1218.7053571428571</v>
      </c>
    </row>
    <row r="115" spans="1:8" x14ac:dyDescent="0.45">
      <c r="A115" s="6" t="s">
        <v>328</v>
      </c>
      <c r="B115" s="14">
        <v>140468</v>
      </c>
      <c r="C115" s="14">
        <v>1243.0796460176991</v>
      </c>
      <c r="F115" s="6" t="s">
        <v>328</v>
      </c>
      <c r="G115" s="7">
        <v>137714</v>
      </c>
      <c r="H115" s="14">
        <v>1218.7079646017698</v>
      </c>
    </row>
    <row r="116" spans="1:8" x14ac:dyDescent="0.45">
      <c r="A116" s="15" t="s">
        <v>329</v>
      </c>
      <c r="B116" s="17">
        <v>141711</v>
      </c>
      <c r="C116" s="17">
        <v>1243.078947368421</v>
      </c>
      <c r="F116" s="15" t="s">
        <v>329</v>
      </c>
      <c r="G116" s="16">
        <v>138932</v>
      </c>
      <c r="H116" s="17">
        <v>1218.7017543859649</v>
      </c>
    </row>
    <row r="117" spans="1:8" x14ac:dyDescent="0.45">
      <c r="A117" s="6" t="s">
        <v>330</v>
      </c>
      <c r="B117" s="14">
        <v>142956</v>
      </c>
      <c r="C117" s="14">
        <v>1243.0956521739131</v>
      </c>
      <c r="F117" s="6" t="s">
        <v>330</v>
      </c>
      <c r="G117" s="7">
        <v>140153</v>
      </c>
      <c r="H117" s="14">
        <v>1218.7217391304348</v>
      </c>
    </row>
    <row r="118" spans="1:8" x14ac:dyDescent="0.45">
      <c r="A118" s="15" t="s">
        <v>331</v>
      </c>
      <c r="B118" s="17">
        <v>144197</v>
      </c>
      <c r="C118" s="17">
        <v>1243.0775862068965</v>
      </c>
      <c r="F118" s="15" t="s">
        <v>331</v>
      </c>
      <c r="G118" s="16">
        <v>141370</v>
      </c>
      <c r="H118" s="17">
        <v>1218.7068965517242</v>
      </c>
    </row>
    <row r="119" spans="1:8" x14ac:dyDescent="0.45">
      <c r="A119" s="6" t="s">
        <v>332</v>
      </c>
      <c r="B119" s="14">
        <v>145440</v>
      </c>
      <c r="C119" s="14">
        <v>1243.0769230769231</v>
      </c>
      <c r="F119" s="6" t="s">
        <v>332</v>
      </c>
      <c r="G119" s="7">
        <v>142588</v>
      </c>
      <c r="H119" s="14">
        <v>1218.7008547008547</v>
      </c>
    </row>
    <row r="120" spans="1:8" x14ac:dyDescent="0.45">
      <c r="A120" s="15" t="s">
        <v>333</v>
      </c>
      <c r="B120" s="17">
        <v>146684</v>
      </c>
      <c r="C120" s="17">
        <v>1243.0847457627119</v>
      </c>
      <c r="F120" s="15" t="s">
        <v>333</v>
      </c>
      <c r="G120" s="16">
        <v>143808</v>
      </c>
      <c r="H120" s="17">
        <v>1218.7118644067796</v>
      </c>
    </row>
    <row r="121" spans="1:8" x14ac:dyDescent="0.45">
      <c r="A121" s="6" t="s">
        <v>334</v>
      </c>
      <c r="B121" s="14">
        <v>147926</v>
      </c>
      <c r="C121" s="14">
        <v>1243.0756302521008</v>
      </c>
      <c r="F121" s="6" t="s">
        <v>334</v>
      </c>
      <c r="G121" s="7">
        <v>145025</v>
      </c>
      <c r="H121" s="14">
        <v>1218.6974789915967</v>
      </c>
    </row>
    <row r="122" spans="1:8" x14ac:dyDescent="0.45">
      <c r="A122" s="15" t="s">
        <v>335</v>
      </c>
      <c r="B122" s="17">
        <v>149170</v>
      </c>
      <c r="C122" s="17">
        <v>1243.0833333333333</v>
      </c>
      <c r="F122" s="15" t="s">
        <v>335</v>
      </c>
      <c r="G122" s="16">
        <v>146245</v>
      </c>
      <c r="H122" s="17">
        <v>1218.7083333333333</v>
      </c>
    </row>
    <row r="123" spans="1:8" x14ac:dyDescent="0.45">
      <c r="A123" s="6" t="s">
        <v>336</v>
      </c>
      <c r="B123" s="14">
        <v>150413</v>
      </c>
      <c r="C123" s="14">
        <v>1243.0826446280992</v>
      </c>
      <c r="F123" s="6" t="s">
        <v>336</v>
      </c>
      <c r="G123" s="7">
        <v>147464</v>
      </c>
      <c r="H123" s="14">
        <v>1218.7107438016528</v>
      </c>
    </row>
    <row r="124" spans="1:8" x14ac:dyDescent="0.45">
      <c r="A124" s="15" t="s">
        <v>337</v>
      </c>
      <c r="B124" s="17">
        <v>151657</v>
      </c>
      <c r="C124" s="17">
        <v>1243.0901639344263</v>
      </c>
      <c r="F124" s="15" t="s">
        <v>337</v>
      </c>
      <c r="G124" s="16">
        <v>148683</v>
      </c>
      <c r="H124" s="17">
        <v>1218.7131147540983</v>
      </c>
    </row>
    <row r="125" spans="1:8" x14ac:dyDescent="0.45">
      <c r="A125" s="6" t="s">
        <v>338</v>
      </c>
      <c r="B125" s="14">
        <v>152900</v>
      </c>
      <c r="C125" s="14">
        <v>1243.0894308943089</v>
      </c>
      <c r="F125" s="6" t="s">
        <v>338</v>
      </c>
      <c r="G125" s="7">
        <v>149902</v>
      </c>
      <c r="H125" s="14">
        <v>1218.7154471544716</v>
      </c>
    </row>
    <row r="126" spans="1:8" x14ac:dyDescent="0.45">
      <c r="A126" s="15" t="s">
        <v>339</v>
      </c>
      <c r="B126" s="17">
        <v>154144</v>
      </c>
      <c r="C126" s="17">
        <v>1243.0967741935483</v>
      </c>
      <c r="F126" s="15" t="s">
        <v>339</v>
      </c>
      <c r="G126" s="16">
        <v>151122</v>
      </c>
      <c r="H126" s="17">
        <v>1218.7258064516129</v>
      </c>
    </row>
    <row r="127" spans="1:8" x14ac:dyDescent="0.45">
      <c r="A127" s="6" t="s">
        <v>340</v>
      </c>
      <c r="B127" s="14">
        <v>155385</v>
      </c>
      <c r="C127" s="14">
        <v>1243.08</v>
      </c>
      <c r="F127" s="6" t="s">
        <v>340</v>
      </c>
      <c r="G127" s="7">
        <v>152338</v>
      </c>
      <c r="H127" s="14">
        <v>1218.704</v>
      </c>
    </row>
    <row r="128" spans="1:8" x14ac:dyDescent="0.45">
      <c r="A128" s="15" t="s">
        <v>341</v>
      </c>
      <c r="B128" s="17">
        <v>156629</v>
      </c>
      <c r="C128" s="17">
        <v>1243.0873015873017</v>
      </c>
      <c r="F128" s="15" t="s">
        <v>341</v>
      </c>
      <c r="G128" s="16">
        <v>153558</v>
      </c>
      <c r="H128" s="17">
        <v>1218.7142857142858</v>
      </c>
    </row>
    <row r="129" spans="1:8" x14ac:dyDescent="0.45">
      <c r="A129" s="6" t="s">
        <v>342</v>
      </c>
      <c r="B129" s="14">
        <v>157872</v>
      </c>
      <c r="C129" s="14">
        <v>1243.0866141732283</v>
      </c>
      <c r="F129" s="6" t="s">
        <v>342</v>
      </c>
      <c r="G129" s="7">
        <v>154776</v>
      </c>
      <c r="H129" s="14">
        <v>1218.7086614173229</v>
      </c>
    </row>
    <row r="130" spans="1:8" x14ac:dyDescent="0.45">
      <c r="A130" s="15" t="s">
        <v>343</v>
      </c>
      <c r="B130" s="17">
        <v>159115</v>
      </c>
      <c r="C130" s="17">
        <v>1243.0859375</v>
      </c>
      <c r="F130" s="15" t="s">
        <v>343</v>
      </c>
      <c r="G130" s="16">
        <v>155995</v>
      </c>
      <c r="H130" s="17">
        <v>1218.7109375</v>
      </c>
    </row>
    <row r="131" spans="1:8" x14ac:dyDescent="0.45">
      <c r="A131" s="6" t="s">
        <v>344</v>
      </c>
      <c r="B131" s="14">
        <v>160359</v>
      </c>
      <c r="C131" s="14">
        <v>1243.0930232558139</v>
      </c>
      <c r="F131" s="6" t="s">
        <v>344</v>
      </c>
      <c r="G131" s="7">
        <v>157215</v>
      </c>
      <c r="H131" s="14">
        <v>1218.7209302325582</v>
      </c>
    </row>
    <row r="132" spans="1:8" x14ac:dyDescent="0.45">
      <c r="A132" s="15" t="s">
        <v>345</v>
      </c>
      <c r="B132" s="17">
        <v>161601</v>
      </c>
      <c r="C132" s="17">
        <v>1243.0846153846153</v>
      </c>
      <c r="F132" s="15" t="s">
        <v>345</v>
      </c>
      <c r="G132" s="16">
        <v>158432</v>
      </c>
      <c r="H132" s="17">
        <v>1218.7076923076922</v>
      </c>
    </row>
    <row r="133" spans="1:8" x14ac:dyDescent="0.45">
      <c r="A133" s="6" t="s">
        <v>346</v>
      </c>
      <c r="B133" s="14">
        <v>162845</v>
      </c>
      <c r="C133" s="14">
        <v>1243.0916030534352</v>
      </c>
      <c r="F133" s="6" t="s">
        <v>346</v>
      </c>
      <c r="G133" s="7">
        <v>159652</v>
      </c>
      <c r="H133" s="14">
        <v>1218.7175572519084</v>
      </c>
    </row>
    <row r="134" spans="1:8" x14ac:dyDescent="0.45">
      <c r="A134" s="15" t="s">
        <v>347</v>
      </c>
      <c r="B134" s="17">
        <v>164087</v>
      </c>
      <c r="C134" s="17">
        <v>1243.0833333333333</v>
      </c>
      <c r="F134" s="15" t="s">
        <v>347</v>
      </c>
      <c r="G134" s="16">
        <v>160870</v>
      </c>
      <c r="H134" s="17">
        <v>1218.7121212121212</v>
      </c>
    </row>
    <row r="135" spans="1:8" x14ac:dyDescent="0.45">
      <c r="A135" s="6" t="s">
        <v>348</v>
      </c>
      <c r="B135" s="14">
        <v>165329</v>
      </c>
      <c r="C135" s="14">
        <v>1243.0751879699249</v>
      </c>
      <c r="F135" s="6" t="s">
        <v>348</v>
      </c>
      <c r="G135" s="7">
        <v>162087</v>
      </c>
      <c r="H135" s="14">
        <v>1218.6992481203008</v>
      </c>
    </row>
    <row r="136" spans="1:8" x14ac:dyDescent="0.45">
      <c r="A136" s="15" t="s">
        <v>349</v>
      </c>
      <c r="B136" s="17">
        <v>166573</v>
      </c>
      <c r="C136" s="17">
        <v>1243.0820895522388</v>
      </c>
      <c r="F136" s="15" t="s">
        <v>349</v>
      </c>
      <c r="G136" s="16">
        <v>163307</v>
      </c>
      <c r="H136" s="17">
        <v>1218.7089552238806</v>
      </c>
    </row>
    <row r="137" spans="1:8" x14ac:dyDescent="0.45">
      <c r="A137" s="6" t="s">
        <v>350</v>
      </c>
      <c r="B137" s="14">
        <v>167817</v>
      </c>
      <c r="C137" s="14">
        <v>1243.088888888889</v>
      </c>
      <c r="F137" s="6" t="s">
        <v>350</v>
      </c>
      <c r="G137" s="7">
        <v>164526</v>
      </c>
      <c r="H137" s="14">
        <v>1218.7111111111112</v>
      </c>
    </row>
    <row r="138" spans="1:8" x14ac:dyDescent="0.45">
      <c r="A138" s="15" t="s">
        <v>351</v>
      </c>
      <c r="B138" s="17">
        <v>169060</v>
      </c>
      <c r="C138" s="17">
        <v>1243.0882352941176</v>
      </c>
      <c r="F138" s="15" t="s">
        <v>351</v>
      </c>
      <c r="G138" s="16">
        <v>165745</v>
      </c>
      <c r="H138" s="17">
        <v>1218.7132352941176</v>
      </c>
    </row>
    <row r="139" spans="1:8" x14ac:dyDescent="0.45">
      <c r="A139" s="6" t="s">
        <v>352</v>
      </c>
      <c r="B139" s="14">
        <v>170302</v>
      </c>
      <c r="C139" s="14">
        <v>1243.0802919708028</v>
      </c>
      <c r="F139" s="6" t="s">
        <v>352</v>
      </c>
      <c r="G139" s="7">
        <v>166963</v>
      </c>
      <c r="H139" s="14">
        <v>1218.7080291970804</v>
      </c>
    </row>
    <row r="140" spans="1:8" x14ac:dyDescent="0.45">
      <c r="A140" s="15" t="s">
        <v>353</v>
      </c>
      <c r="B140" s="17">
        <v>171548</v>
      </c>
      <c r="C140" s="17">
        <v>1243.1014492753623</v>
      </c>
      <c r="F140" s="15" t="s">
        <v>353</v>
      </c>
      <c r="G140" s="16">
        <v>168184</v>
      </c>
      <c r="H140" s="17">
        <v>1218.7246376811595</v>
      </c>
    </row>
    <row r="141" spans="1:8" x14ac:dyDescent="0.45">
      <c r="A141" s="6" t="s">
        <v>354</v>
      </c>
      <c r="B141" s="14">
        <v>172789</v>
      </c>
      <c r="C141" s="14">
        <v>1243.0863309352519</v>
      </c>
      <c r="F141" s="6" t="s">
        <v>354</v>
      </c>
      <c r="G141" s="7">
        <v>169401</v>
      </c>
      <c r="H141" s="14">
        <v>1218.7122302158273</v>
      </c>
    </row>
    <row r="142" spans="1:8" x14ac:dyDescent="0.45">
      <c r="A142" s="15" t="s">
        <v>355</v>
      </c>
      <c r="B142" s="17">
        <v>174030</v>
      </c>
      <c r="C142" s="17">
        <v>1243.0714285714287</v>
      </c>
      <c r="F142" s="15" t="s">
        <v>355</v>
      </c>
      <c r="G142" s="16">
        <v>170618</v>
      </c>
      <c r="H142" s="17">
        <v>1218.7</v>
      </c>
    </row>
    <row r="143" spans="1:8" x14ac:dyDescent="0.45">
      <c r="A143" s="6" t="s">
        <v>356</v>
      </c>
      <c r="B143" s="14">
        <v>175276</v>
      </c>
      <c r="C143" s="14">
        <v>1243.0921985815603</v>
      </c>
      <c r="F143" s="6" t="s">
        <v>356</v>
      </c>
      <c r="G143" s="7">
        <v>171839</v>
      </c>
      <c r="H143" s="14">
        <v>1218.7163120567375</v>
      </c>
    </row>
    <row r="144" spans="1:8" x14ac:dyDescent="0.45">
      <c r="A144" s="15" t="s">
        <v>357</v>
      </c>
      <c r="B144" s="17">
        <v>176517</v>
      </c>
      <c r="C144" s="17">
        <v>1243.0774647887324</v>
      </c>
      <c r="F144" s="15" t="s">
        <v>357</v>
      </c>
      <c r="G144" s="16">
        <v>173056</v>
      </c>
      <c r="H144" s="17">
        <v>1218.7042253521126</v>
      </c>
    </row>
    <row r="145" spans="1:8" x14ac:dyDescent="0.45">
      <c r="A145" s="6" t="s">
        <v>358</v>
      </c>
      <c r="B145" s="14">
        <v>177762</v>
      </c>
      <c r="C145" s="14">
        <v>1243.090909090909</v>
      </c>
      <c r="F145" s="6" t="s">
        <v>358</v>
      </c>
      <c r="G145" s="7">
        <v>174276</v>
      </c>
      <c r="H145" s="14">
        <v>1218.7132867132866</v>
      </c>
    </row>
    <row r="146" spans="1:8" x14ac:dyDescent="0.45">
      <c r="A146" s="15" t="s">
        <v>359</v>
      </c>
      <c r="B146" s="17">
        <v>179004</v>
      </c>
      <c r="C146" s="17">
        <v>1243.0833333333333</v>
      </c>
      <c r="F146" s="15" t="s">
        <v>359</v>
      </c>
      <c r="G146" s="16">
        <v>175494</v>
      </c>
      <c r="H146" s="17">
        <v>1218.7083333333333</v>
      </c>
    </row>
    <row r="147" spans="1:8" x14ac:dyDescent="0.45">
      <c r="A147" s="6" t="s">
        <v>360</v>
      </c>
      <c r="B147" s="14">
        <v>180247</v>
      </c>
      <c r="C147" s="14">
        <v>1243.0827586206897</v>
      </c>
      <c r="F147" s="6" t="s">
        <v>360</v>
      </c>
      <c r="G147" s="7">
        <v>176713</v>
      </c>
      <c r="H147" s="14">
        <v>1218.7103448275861</v>
      </c>
    </row>
    <row r="148" spans="1:8" x14ac:dyDescent="0.45">
      <c r="A148" s="15" t="s">
        <v>361</v>
      </c>
      <c r="B148" s="17">
        <v>181490</v>
      </c>
      <c r="C148" s="17">
        <v>1243.0821917808219</v>
      </c>
      <c r="F148" s="15" t="s">
        <v>361</v>
      </c>
      <c r="G148" s="16">
        <v>177931</v>
      </c>
      <c r="H148" s="17">
        <v>1218.7054794520548</v>
      </c>
    </row>
    <row r="149" spans="1:8" x14ac:dyDescent="0.45">
      <c r="A149" s="6" t="s">
        <v>362</v>
      </c>
      <c r="B149" s="14">
        <v>182732</v>
      </c>
      <c r="C149" s="14">
        <v>1243.0748299319728</v>
      </c>
      <c r="F149" s="6" t="s">
        <v>362</v>
      </c>
      <c r="G149" s="7">
        <v>179149</v>
      </c>
      <c r="H149" s="14">
        <v>1218.7006802721089</v>
      </c>
    </row>
    <row r="150" spans="1:8" x14ac:dyDescent="0.45">
      <c r="A150" s="15" t="s">
        <v>363</v>
      </c>
      <c r="B150" s="17">
        <v>183975</v>
      </c>
      <c r="C150" s="17">
        <v>1243.0743243243244</v>
      </c>
      <c r="F150" s="15" t="s">
        <v>363</v>
      </c>
      <c r="G150" s="16">
        <v>180368</v>
      </c>
      <c r="H150" s="17">
        <v>1218.7027027027027</v>
      </c>
    </row>
    <row r="151" spans="1:8" x14ac:dyDescent="0.45">
      <c r="A151" s="6" t="s">
        <v>364</v>
      </c>
      <c r="B151" s="14">
        <v>185219</v>
      </c>
      <c r="C151" s="14">
        <v>1243.0805369127518</v>
      </c>
      <c r="F151" s="6" t="s">
        <v>364</v>
      </c>
      <c r="G151" s="7">
        <v>181587</v>
      </c>
      <c r="H151" s="14">
        <v>1218.7046979865772</v>
      </c>
    </row>
    <row r="152" spans="1:8" x14ac:dyDescent="0.45">
      <c r="A152" s="15" t="s">
        <v>365</v>
      </c>
      <c r="B152" s="17">
        <v>186461</v>
      </c>
      <c r="C152" s="17">
        <v>1243.0733333333333</v>
      </c>
      <c r="F152" s="15" t="s">
        <v>365</v>
      </c>
      <c r="G152" s="16">
        <v>182805</v>
      </c>
      <c r="H152" s="17">
        <v>1218.7</v>
      </c>
    </row>
    <row r="153" spans="1:8" x14ac:dyDescent="0.45">
      <c r="A153" s="6" t="s">
        <v>366</v>
      </c>
      <c r="B153" s="7" t="s">
        <v>367</v>
      </c>
      <c r="C153" s="7">
        <v>1244</v>
      </c>
      <c r="F153" s="6" t="s">
        <v>366</v>
      </c>
      <c r="G153" s="7" t="s">
        <v>367</v>
      </c>
      <c r="H153" s="7">
        <v>1220</v>
      </c>
    </row>
  </sheetData>
  <sheetProtection algorithmName="SHA-512" hashValue="FhsN7h3QYkd36laB+paBT/Z0tnurtBW8rUCKwI1NHG1i/VoXH+b+i1csAgjdG/vF9jfdvnnXKd1kt+q/9ujIBA==" saltValue="+nXEvRozi4hXT15GkgWvyQ==" spinCount="100000" sheet="1" objects="1" scenarios="1"/>
  <mergeCells count="2">
    <mergeCell ref="A1:C1"/>
    <mergeCell ref="F1:H1"/>
  </mergeCells>
  <pageMargins left="0.7" right="0.7" top="0.75" bottom="0.75" header="0.3" footer="0.3"/>
  <pageSetup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5B6994-4FBF-423D-AC17-73EFCFBA903E}">
  <sheetPr>
    <pageSetUpPr fitToPage="1"/>
  </sheetPr>
  <dimension ref="A1:L23"/>
  <sheetViews>
    <sheetView workbookViewId="0">
      <selection sqref="A1:C1"/>
    </sheetView>
  </sheetViews>
  <sheetFormatPr defaultRowHeight="14.25" x14ac:dyDescent="0.45"/>
  <cols>
    <col min="1" max="1" width="25.46484375" customWidth="1"/>
    <col min="2" max="3" width="28.46484375" customWidth="1"/>
    <col min="6" max="7" width="10.19921875" bestFit="1" customWidth="1"/>
    <col min="10" max="10" width="30" customWidth="1"/>
    <col min="11" max="11" width="31.796875" customWidth="1"/>
    <col min="12" max="12" width="33.46484375" customWidth="1"/>
  </cols>
  <sheetData>
    <row r="1" spans="1:12" ht="15" customHeight="1" x14ac:dyDescent="0.45">
      <c r="A1" s="90" t="s">
        <v>368</v>
      </c>
      <c r="B1" s="91"/>
      <c r="C1" s="91"/>
      <c r="J1" s="90" t="s">
        <v>369</v>
      </c>
      <c r="K1" s="91"/>
      <c r="L1" s="91"/>
    </row>
    <row r="2" spans="1:12" x14ac:dyDescent="0.45">
      <c r="A2" s="10"/>
      <c r="B2" s="5" t="s">
        <v>370</v>
      </c>
      <c r="C2" s="5" t="s">
        <v>371</v>
      </c>
      <c r="J2" s="10"/>
      <c r="K2" s="5" t="s">
        <v>370</v>
      </c>
      <c r="L2" s="5" t="s">
        <v>371</v>
      </c>
    </row>
    <row r="3" spans="1:12" ht="45" customHeight="1" x14ac:dyDescent="0.45">
      <c r="A3" s="63" t="s">
        <v>372</v>
      </c>
      <c r="B3" s="34">
        <v>11552</v>
      </c>
      <c r="C3" s="34">
        <v>15808</v>
      </c>
      <c r="F3" s="4"/>
      <c r="G3" s="4"/>
      <c r="J3" s="63" t="s">
        <v>372</v>
      </c>
      <c r="K3" s="34">
        <v>11325</v>
      </c>
      <c r="L3" s="34">
        <v>15498</v>
      </c>
    </row>
    <row r="4" spans="1:12" ht="30" customHeight="1" x14ac:dyDescent="0.45">
      <c r="A4" s="63" t="s">
        <v>373</v>
      </c>
      <c r="B4" s="34">
        <v>1132</v>
      </c>
      <c r="C4" s="34">
        <v>1132</v>
      </c>
      <c r="F4" s="2"/>
      <c r="J4" s="63" t="s">
        <v>373</v>
      </c>
      <c r="K4" s="34">
        <v>1109</v>
      </c>
      <c r="L4" s="34">
        <v>1109</v>
      </c>
    </row>
    <row r="5" spans="1:12" x14ac:dyDescent="0.45">
      <c r="A5" s="12" t="s">
        <v>374</v>
      </c>
      <c r="B5" s="67">
        <v>12683</v>
      </c>
      <c r="C5" s="67">
        <v>16939</v>
      </c>
      <c r="F5" s="4"/>
      <c r="J5" s="12" t="s">
        <v>375</v>
      </c>
      <c r="K5" s="67">
        <v>12434</v>
      </c>
      <c r="L5" s="67">
        <v>16607</v>
      </c>
    </row>
    <row r="6" spans="1:12" ht="17.649999999999999" x14ac:dyDescent="0.45">
      <c r="A6" s="13"/>
      <c r="B6" s="35"/>
      <c r="C6" s="35"/>
      <c r="J6" s="13"/>
      <c r="K6" s="35"/>
      <c r="L6" s="35"/>
    </row>
    <row r="7" spans="1:12" ht="27.75" x14ac:dyDescent="0.45">
      <c r="A7" s="64" t="s">
        <v>376</v>
      </c>
      <c r="B7" s="65">
        <v>2262</v>
      </c>
      <c r="C7" s="65">
        <v>2262</v>
      </c>
      <c r="D7" s="66"/>
      <c r="E7" s="66"/>
      <c r="F7" s="66"/>
      <c r="G7" s="66"/>
      <c r="H7" s="66"/>
      <c r="I7" s="66"/>
      <c r="J7" s="64" t="s">
        <v>376</v>
      </c>
      <c r="K7" s="65">
        <v>2218</v>
      </c>
      <c r="L7" s="65">
        <v>2218</v>
      </c>
    </row>
    <row r="8" spans="1:12" ht="27.75" x14ac:dyDescent="0.45">
      <c r="A8" s="12" t="s">
        <v>377</v>
      </c>
      <c r="B8" s="36">
        <v>14947</v>
      </c>
      <c r="C8" s="36">
        <v>19203</v>
      </c>
      <c r="J8" s="12" t="s">
        <v>378</v>
      </c>
      <c r="K8" s="36">
        <v>14652</v>
      </c>
      <c r="L8" s="36">
        <v>18825</v>
      </c>
    </row>
    <row r="10" spans="1:12" x14ac:dyDescent="0.45">
      <c r="B10" s="3" t="s">
        <v>379</v>
      </c>
      <c r="K10" s="3" t="s">
        <v>379</v>
      </c>
    </row>
    <row r="11" spans="1:12" x14ac:dyDescent="0.45">
      <c r="B11" s="3" t="s">
        <v>380</v>
      </c>
      <c r="K11" s="3" t="s">
        <v>380</v>
      </c>
    </row>
    <row r="12" spans="1:12" x14ac:dyDescent="0.45">
      <c r="B12" s="3"/>
    </row>
    <row r="14" spans="1:12" x14ac:dyDescent="0.45">
      <c r="A14" s="89" t="s">
        <v>381</v>
      </c>
      <c r="B14" s="89"/>
      <c r="J14" s="89" t="s">
        <v>382</v>
      </c>
      <c r="K14" s="89"/>
    </row>
    <row r="15" spans="1:12" x14ac:dyDescent="0.45">
      <c r="A15" s="68" t="s">
        <v>383</v>
      </c>
      <c r="B15" s="68" t="s">
        <v>176</v>
      </c>
      <c r="C15" s="66"/>
      <c r="D15" s="66"/>
      <c r="E15" s="66"/>
      <c r="F15" s="66"/>
      <c r="G15" s="66"/>
      <c r="H15" s="66"/>
      <c r="I15" s="66"/>
      <c r="J15" s="68" t="s">
        <v>383</v>
      </c>
      <c r="K15" s="68" t="s">
        <v>176</v>
      </c>
    </row>
    <row r="16" spans="1:12" x14ac:dyDescent="0.45">
      <c r="A16" s="6" t="s">
        <v>384</v>
      </c>
      <c r="B16" s="7">
        <v>0</v>
      </c>
      <c r="J16" s="6" t="s">
        <v>384</v>
      </c>
      <c r="K16" s="7">
        <v>0</v>
      </c>
    </row>
    <row r="17" spans="1:11" x14ac:dyDescent="0.45">
      <c r="A17" s="6" t="s">
        <v>385</v>
      </c>
      <c r="B17" s="7">
        <v>0</v>
      </c>
      <c r="J17" s="6" t="s">
        <v>385</v>
      </c>
      <c r="K17" s="7">
        <v>0</v>
      </c>
    </row>
    <row r="18" spans="1:11" x14ac:dyDescent="0.45">
      <c r="A18" s="6" t="s">
        <v>386</v>
      </c>
      <c r="B18" s="7">
        <v>729</v>
      </c>
      <c r="C18" s="1" t="s">
        <v>387</v>
      </c>
      <c r="J18" s="6" t="s">
        <v>386</v>
      </c>
      <c r="K18" s="7">
        <v>715</v>
      </c>
    </row>
    <row r="19" spans="1:11" x14ac:dyDescent="0.45">
      <c r="A19" s="6" t="s">
        <v>388</v>
      </c>
      <c r="B19" s="7">
        <v>1216</v>
      </c>
      <c r="C19" s="1" t="s">
        <v>387</v>
      </c>
      <c r="J19" s="6" t="s">
        <v>388</v>
      </c>
      <c r="K19" s="7">
        <v>1192</v>
      </c>
    </row>
    <row r="20" spans="1:11" x14ac:dyDescent="0.45">
      <c r="A20" s="6" t="s">
        <v>389</v>
      </c>
      <c r="B20" s="7">
        <v>1216</v>
      </c>
      <c r="C20" s="1" t="s">
        <v>387</v>
      </c>
      <c r="J20" s="6" t="s">
        <v>389</v>
      </c>
      <c r="K20" s="7">
        <v>1192</v>
      </c>
    </row>
    <row r="21" spans="1:11" x14ac:dyDescent="0.45">
      <c r="A21" s="6" t="s">
        <v>390</v>
      </c>
      <c r="B21" s="7">
        <v>1216</v>
      </c>
      <c r="C21" s="1" t="s">
        <v>387</v>
      </c>
      <c r="J21" s="6" t="s">
        <v>390</v>
      </c>
      <c r="K21" s="7">
        <v>1192</v>
      </c>
    </row>
    <row r="22" spans="1:11" x14ac:dyDescent="0.45">
      <c r="C22" s="1" t="s">
        <v>387</v>
      </c>
    </row>
    <row r="23" spans="1:11" x14ac:dyDescent="0.45">
      <c r="C23" s="1" t="s">
        <v>387</v>
      </c>
    </row>
  </sheetData>
  <sheetProtection algorithmName="SHA-512" hashValue="nfkkukrRXuO0L95mv8b0SADiN/Qm+rKQxKx7z3BZXGvzyqLobwZMYP867sK4GBJXojPYorJYF9wzpbkpZx7jpQ==" saltValue="tkNFY3kf8vH26dzpa5xKfA==" spinCount="100000" sheet="1" objects="1" scenarios="1"/>
  <mergeCells count="4">
    <mergeCell ref="A14:B14"/>
    <mergeCell ref="J14:K14"/>
    <mergeCell ref="A1:C1"/>
    <mergeCell ref="J1:L1"/>
  </mergeCells>
  <pageMargins left="0.7" right="0.7" top="0.75" bottom="0.75" header="0.3" footer="0.3"/>
  <pageSetup scale="71"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9E80A8-56AE-49A2-B2ED-7B628D5832DA}">
  <sheetPr>
    <pageSetUpPr fitToPage="1"/>
  </sheetPr>
  <dimension ref="A1:F5"/>
  <sheetViews>
    <sheetView workbookViewId="0">
      <selection sqref="A1:B1"/>
    </sheetView>
  </sheetViews>
  <sheetFormatPr defaultRowHeight="14.25" x14ac:dyDescent="0.45"/>
  <cols>
    <col min="1" max="1" width="35.46484375" bestFit="1" customWidth="1"/>
    <col min="2" max="2" width="21.53125" bestFit="1" customWidth="1"/>
    <col min="5" max="5" width="35.46484375" bestFit="1" customWidth="1"/>
    <col min="6" max="6" width="21" bestFit="1" customWidth="1"/>
  </cols>
  <sheetData>
    <row r="1" spans="1:6" x14ac:dyDescent="0.45">
      <c r="A1" s="89" t="s">
        <v>391</v>
      </c>
      <c r="B1" s="89"/>
      <c r="E1" s="89" t="s">
        <v>392</v>
      </c>
      <c r="F1" s="89"/>
    </row>
    <row r="2" spans="1:6" x14ac:dyDescent="0.45">
      <c r="A2" s="5" t="s">
        <v>393</v>
      </c>
      <c r="B2" s="5" t="s">
        <v>394</v>
      </c>
      <c r="E2" s="5" t="s">
        <v>393</v>
      </c>
      <c r="F2" s="5" t="s">
        <v>395</v>
      </c>
    </row>
    <row r="3" spans="1:6" x14ac:dyDescent="0.45">
      <c r="A3" s="6" t="s">
        <v>396</v>
      </c>
      <c r="B3" s="37">
        <v>5667</v>
      </c>
      <c r="E3" s="6" t="s">
        <v>396</v>
      </c>
      <c r="F3" s="37">
        <v>5667</v>
      </c>
    </row>
    <row r="4" spans="1:6" x14ac:dyDescent="0.45">
      <c r="A4" s="6" t="s">
        <v>397</v>
      </c>
      <c r="B4" s="37">
        <v>653</v>
      </c>
      <c r="E4" s="6" t="s">
        <v>397</v>
      </c>
      <c r="F4" s="37">
        <v>653</v>
      </c>
    </row>
    <row r="5" spans="1:6" x14ac:dyDescent="0.45">
      <c r="A5" s="6" t="s">
        <v>398</v>
      </c>
      <c r="B5" s="37">
        <v>653</v>
      </c>
      <c r="E5" s="6" t="s">
        <v>398</v>
      </c>
      <c r="F5" s="37">
        <v>653</v>
      </c>
    </row>
  </sheetData>
  <sheetProtection algorithmName="SHA-512" hashValue="zeYXvhiCihTZ6AONB+3SJcnB9b/DeGS2vM8nVbadiM+rmUMs7yrBPM17Pq+z6eJaqg+H7eAYFrHApCsbNaYspQ==" saltValue="GzWvAmxoB2/WGmqyOYQwmg==" spinCount="100000" sheet="1" objects="1" scenarios="1"/>
  <mergeCells count="2">
    <mergeCell ref="A1:B1"/>
    <mergeCell ref="E1:F1"/>
  </mergeCells>
  <pageMargins left="0.7" right="0.7" top="0.75" bottom="0.75" header="0.3" footer="0.3"/>
  <pageSetup paperSize="9"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4B2698-B077-47AA-B0C6-B8566E92DC0B}">
  <sheetPr>
    <pageSetUpPr fitToPage="1"/>
  </sheetPr>
  <dimension ref="A1:I5"/>
  <sheetViews>
    <sheetView workbookViewId="0">
      <selection sqref="A1:C1"/>
    </sheetView>
  </sheetViews>
  <sheetFormatPr defaultRowHeight="14.25" x14ac:dyDescent="0.45"/>
  <cols>
    <col min="1" max="1" width="34" bestFit="1" customWidth="1"/>
    <col min="2" max="2" width="18.53125" bestFit="1" customWidth="1"/>
    <col min="3" max="3" width="14.53125" bestFit="1" customWidth="1"/>
    <col min="7" max="7" width="34" bestFit="1" customWidth="1"/>
    <col min="8" max="8" width="18.53125" bestFit="1" customWidth="1"/>
    <col min="9" max="9" width="14.53125" bestFit="1" customWidth="1"/>
  </cols>
  <sheetData>
    <row r="1" spans="1:9" x14ac:dyDescent="0.45">
      <c r="A1" s="87" t="s">
        <v>399</v>
      </c>
      <c r="B1" s="88"/>
      <c r="C1" s="88"/>
      <c r="G1" s="87" t="s">
        <v>400</v>
      </c>
      <c r="H1" s="88"/>
      <c r="I1" s="88"/>
    </row>
    <row r="2" spans="1:9" x14ac:dyDescent="0.45">
      <c r="A2" s="5" t="s">
        <v>401</v>
      </c>
      <c r="B2" s="5" t="s">
        <v>402</v>
      </c>
      <c r="C2" s="5" t="s">
        <v>403</v>
      </c>
      <c r="G2" s="5" t="s">
        <v>401</v>
      </c>
      <c r="H2" s="5" t="s">
        <v>402</v>
      </c>
      <c r="I2" s="5" t="s">
        <v>403</v>
      </c>
    </row>
    <row r="3" spans="1:9" x14ac:dyDescent="0.45">
      <c r="A3" s="92" t="s">
        <v>404</v>
      </c>
      <c r="B3" s="8" t="s">
        <v>405</v>
      </c>
      <c r="C3" s="9">
        <v>364</v>
      </c>
      <c r="G3" s="92" t="s">
        <v>404</v>
      </c>
      <c r="H3" s="8" t="s">
        <v>405</v>
      </c>
      <c r="I3" s="9">
        <v>364</v>
      </c>
    </row>
    <row r="4" spans="1:9" x14ac:dyDescent="0.45">
      <c r="A4" s="92"/>
      <c r="B4" s="8" t="s">
        <v>406</v>
      </c>
      <c r="C4" s="9">
        <v>506</v>
      </c>
      <c r="G4" s="92"/>
      <c r="H4" s="8" t="s">
        <v>406</v>
      </c>
      <c r="I4" s="9">
        <v>506</v>
      </c>
    </row>
    <row r="5" spans="1:9" x14ac:dyDescent="0.45">
      <c r="A5" s="8" t="s">
        <v>407</v>
      </c>
      <c r="B5" s="8" t="s">
        <v>408</v>
      </c>
      <c r="C5" s="9">
        <v>32.520000000000003</v>
      </c>
      <c r="G5" s="8" t="s">
        <v>407</v>
      </c>
      <c r="H5" s="8" t="s">
        <v>408</v>
      </c>
      <c r="I5" s="9">
        <v>32.520000000000003</v>
      </c>
    </row>
  </sheetData>
  <sheetProtection algorithmName="SHA-512" hashValue="H0p4aDBdicSEIEpVxg/ODWWlDs/Q2qvIgrGvUV7U4/dsm6BZlZt0lZpjf7Jej2KdpMNKGegjYIH+DXADJaHVRg==" saltValue="N41X2XE7p9VxjO3mlP6LMw==" spinCount="100000" sheet="1" objects="1" scenarios="1"/>
  <mergeCells count="4">
    <mergeCell ref="A3:A4"/>
    <mergeCell ref="A1:C1"/>
    <mergeCell ref="G1:I1"/>
    <mergeCell ref="G3:G4"/>
  </mergeCells>
  <pageMargins left="0.7" right="0.7" top="0.75" bottom="0.75" header="0.3" footer="0.3"/>
  <pageSetup fitToWidth="2" fitToHeight="0" orientation="portrait" r:id="rId1"/>
  <headerFooter>
    <oddHeader>&amp;C&amp;"Aptos"&amp;12&amp;K000000 UNCLASSIFIED&amp;1#_x000D_</oddHeader>
    <oddFooter>&amp;C_x000D_&amp;1#&amp;"Aptos"&amp;12&amp;K000000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78B4F1-E962-4917-A4F2-9824F2C21DFC}">
  <sheetPr>
    <pageSetUpPr fitToPage="1"/>
  </sheetPr>
  <dimension ref="A1:F5"/>
  <sheetViews>
    <sheetView workbookViewId="0">
      <selection sqref="A1:B1"/>
    </sheetView>
  </sheetViews>
  <sheetFormatPr defaultRowHeight="14.25" x14ac:dyDescent="0.45"/>
  <cols>
    <col min="1" max="1" width="32.46484375" customWidth="1"/>
    <col min="2" max="2" width="37.46484375" customWidth="1"/>
    <col min="5" max="5" width="32.265625" customWidth="1"/>
    <col min="6" max="6" width="37.53125" customWidth="1"/>
  </cols>
  <sheetData>
    <row r="1" spans="1:6" x14ac:dyDescent="0.45">
      <c r="A1" s="85" t="s">
        <v>409</v>
      </c>
      <c r="B1" s="86"/>
      <c r="E1" s="85" t="s">
        <v>410</v>
      </c>
      <c r="F1" s="86"/>
    </row>
    <row r="2" spans="1:6" x14ac:dyDescent="0.45">
      <c r="A2" s="18" t="s">
        <v>196</v>
      </c>
      <c r="B2" s="39" t="s">
        <v>411</v>
      </c>
      <c r="E2" s="18" t="s">
        <v>196</v>
      </c>
      <c r="F2" s="39" t="s">
        <v>411</v>
      </c>
    </row>
    <row r="3" spans="1:6" x14ac:dyDescent="0.45">
      <c r="A3" s="8" t="s">
        <v>412</v>
      </c>
      <c r="B3" s="9">
        <v>10800</v>
      </c>
      <c r="E3" s="8" t="s">
        <v>412</v>
      </c>
      <c r="F3" s="9">
        <v>10650</v>
      </c>
    </row>
    <row r="4" spans="1:6" x14ac:dyDescent="0.45">
      <c r="A4" s="8" t="s">
        <v>413</v>
      </c>
      <c r="B4" s="19">
        <v>1405</v>
      </c>
      <c r="E4" s="8" t="s">
        <v>413</v>
      </c>
      <c r="F4" s="19">
        <v>1385</v>
      </c>
    </row>
    <row r="5" spans="1:6" x14ac:dyDescent="0.45">
      <c r="A5" s="8" t="s">
        <v>414</v>
      </c>
      <c r="B5" s="19">
        <v>4000</v>
      </c>
      <c r="E5" s="8" t="s">
        <v>414</v>
      </c>
      <c r="F5" s="19">
        <v>3945</v>
      </c>
    </row>
  </sheetData>
  <sheetProtection algorithmName="SHA-512" hashValue="PWVlxl5Ynua55DX/OJSIuTY/ls8me/ltHcWUX0lAFaECb9MPbiwWWojYu6Uka34fN9F6mP6uer4/qJwIj+VQzw==" saltValue="REjb+F+z2/tZnZWe4rsyLA==" spinCount="100000" sheet="1" objects="1" scenarios="1"/>
  <mergeCells count="2">
    <mergeCell ref="A1:B1"/>
    <mergeCell ref="E1:F1"/>
  </mergeCells>
  <pageMargins left="0.7" right="0.7" top="0.75" bottom="0.75" header="0.3" footer="0.3"/>
  <pageSetup paperSize="9" fitToWidth="2" fitToHeight="0" orientation="landscape" r:id="rId1"/>
  <headerFooter>
    <oddHeader>&amp;C&amp;"Aptos"&amp;12&amp;K000000 UNCLASSIFIED&amp;1#_x000D_</oddHeader>
    <oddFooter>&amp;C_x000D_&amp;1#&amp;"Aptos"&amp;12&amp;K000000 UNCLASSIFIED</oddFooter>
  </headerFooter>
  <colBreaks count="2" manualBreakCount="2">
    <brk id="3" max="1048575" man="1"/>
    <brk id="6" max="1048575" man="1"/>
  </colBreak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bjectiveID xmlns="f4782c70-5fda-4a3b-8ecc-6aa2b3caad69">A2059421</ObjectiveID>
    <lcf76f155ced4ddcb4097134ff3c332f xmlns="f4782c70-5fda-4a3b-8ecc-6aa2b3caad69">
      <Terms xmlns="http://schemas.microsoft.com/office/infopath/2007/PartnerControls"/>
    </lcf76f155ced4ddcb4097134ff3c332f>
    <TaxCatchAll xmlns="ee8615f7-574c-47af-92f5-ccd7aa3bd04a" xsi:nil="true"/>
    <_dlc_DocId xmlns="ee8615f7-574c-47af-92f5-ccd7aa3bd04a">MGSP-24672120-66659</_dlc_DocId>
    <_dlc_DocIdUrl xmlns="ee8615f7-574c-47af-92f5-ccd7aa3bd04a">
      <Url>https://tecgovtnz.sharepoint.com/sites/DOC-Mgt/_layouts/15/DocIdRedir.aspx?ID=MGSP-24672120-66659</Url>
      <Description>MGSP-24672120-66659</Description>
    </_dlc_DocIdUrl>
    <PoliciesProcessesFormsSearch xmlns="ee8615f7-574c-47af-92f5-ccd7aa3bd04a" xsi:nil="true"/>
  </documentManagement>
</p:properties>
</file>

<file path=customXml/item4.xml><?xml version="1.0" encoding="utf-8"?>
<?mso-contentType ?>
<SharedContentType xmlns="Microsoft.SharePoint.Taxonomy.ContentTypeSync" SourceId="1f6ff3ca-fd37-48f8-bbb1-1ddf95be4f08" ContentTypeId="0x0101" PreviousValue="false" LastSyncTimeStamp="2024-08-21T01:39:28.427Z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7793AE1AA0D84EBB49C30C4D6225E1" ma:contentTypeVersion="15" ma:contentTypeDescription="Create a new document." ma:contentTypeScope="" ma:versionID="64505a39833d527fc28d1d4622685299">
  <xsd:schema xmlns:xsd="http://www.w3.org/2001/XMLSchema" xmlns:xs="http://www.w3.org/2001/XMLSchema" xmlns:p="http://schemas.microsoft.com/office/2006/metadata/properties" xmlns:ns2="ee8615f7-574c-47af-92f5-ccd7aa3bd04a" xmlns:ns3="f4782c70-5fda-4a3b-8ecc-6aa2b3caad69" targetNamespace="http://schemas.microsoft.com/office/2006/metadata/properties" ma:root="true" ma:fieldsID="a5bf95840445aeb16e9f6d0db3c1b36f" ns2:_="" ns3:_="">
    <xsd:import namespace="ee8615f7-574c-47af-92f5-ccd7aa3bd04a"/>
    <xsd:import namespace="f4782c70-5fda-4a3b-8ecc-6aa2b3caad6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Objective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2:PoliciesProcessesFormsSearc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8615f7-574c-47af-92f5-ccd7aa3bd04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8" nillable="true" ma:displayName="Taxonomy Catch All Column" ma:hidden="true" ma:list="{c9f29fde-8b12-46b3-902f-1f6401919c43}" ma:internalName="TaxCatchAll" ma:showField="CatchAllData" ma:web="ee8615f7-574c-47af-92f5-ccd7aa3bd04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oliciesProcessesFormsSearch" ma:index="25" nillable="true" ma:displayName="PoliciesProcessesFormsSearch" ma:description="Column that identifies whether a Whāriki document is covered by the search and the filters on the Policies, processes and forms Tuia page." ma:format="Dropdown" ma:internalName="PoliciesProcessesFormsSearch">
      <xsd:simpleType>
        <xsd:restriction base="dms:Choice">
          <xsd:enumeration value="Yes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82c70-5fda-4a3b-8ecc-6aa2b3caad69" elementFormDefault="qualified">
    <xsd:import namespace="http://schemas.microsoft.com/office/2006/documentManagement/types"/>
    <xsd:import namespace="http://schemas.microsoft.com/office/infopath/2007/PartnerControls"/>
    <xsd:element name="ObjectiveID" ma:index="11" nillable="true" ma:displayName="Objective ID" ma:description="Objective ID site column" ma:internalName="ObjectiveID">
      <xsd:simpleType>
        <xsd:restriction base="dms:Text">
          <xsd:maxLength value="255"/>
        </xsd:restriction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1f6ff3ca-fd37-48f8-bbb1-1ddf95be4f0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4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metadata xmlns="http://www.objective.com/ecm/document/metadata/DC4691BF00A443899034738234036697" version="1.0.0">
  <systemFields>
    <field name="Objective-Id">
      <value order="0">A2059421</value>
    </field>
    <field name="Objective-Title">
      <value order="0">2024 vs 2025 Funding Rates</value>
    </field>
    <field name="Objective-Description">
      <value order="0"/>
    </field>
    <field name="Objective-CreationStamp">
      <value order="0">2023-06-20T23:09:19Z</value>
    </field>
    <field name="Objective-IsApproved">
      <value order="0">false</value>
    </field>
    <field name="Objective-IsPublished">
      <value order="0">false</value>
    </field>
    <field name="Objective-DatePublished">
      <value order="0"/>
    </field>
    <field name="Objective-ModificationStamp">
      <value order="0">2025-02-16T21:49:57Z</value>
    </field>
    <field name="Objective-Owner">
      <value order="0">Alana Hamilton</value>
    </field>
    <field name="Objective-Path">
      <value order="0">Objective Global Folder:TEC Global Folder (fA27):Management:Directorate Management:Delivery:Fund Specialists:Administration:MG-T-Delivery-Fund Specialists- ADMINISTRATION:2024 General</value>
    </field>
    <field name="Objective-Parent">
      <value order="0">2024 General</value>
    </field>
    <field name="Objective-State">
      <value order="0">Being Edited</value>
    </field>
    <field name="Objective-VersionId">
      <value order="0">vA4740518</value>
    </field>
    <field name="Objective-Version">
      <value order="0">2.2</value>
    </field>
    <field name="Objective-VersionNumber">
      <value order="0">30</value>
    </field>
    <field name="Objective-VersionComment">
      <value order="0"/>
    </field>
    <field name="Objective-FileNumber">
      <value order="0">MG-T-09-03-01/18-19995</value>
    </field>
    <field name="Objective-Classification">
      <value order="0"/>
    </field>
    <field name="Objective-Caveats">
      <value order="0"/>
    </field>
  </systemFields>
  <catalogues>
    <catalogue name="Document Type Catalogue" type="type" ori="id:cA6">
      <field name="Objective-Reference">
        <value order="0"/>
      </field>
      <field name="Objective-Date">
        <value order="0"/>
      </field>
      <field name="Objective-Action">
        <value order="0"/>
      </field>
      <field name="Objective-Responsible">
        <value order="0"/>
      </field>
      <field name="Objective-Financial Year">
        <value order="0"/>
      </field>
      <field name="Objective-Calendar Year">
        <value order="0"/>
      </field>
      <field name="Objective-EDUMIS Number">
        <value order="0"/>
      </field>
      <field name="Objective-Sub Sector">
        <value order="0"/>
      </field>
      <field name="Objective-Fund Name">
        <value order="0"/>
      </field>
      <field name="Objective-Connect Creator">
        <value order="0"/>
      </field>
    </catalogue>
  </catalogues>
</metadata>
</file>

<file path=customXml/itemProps1.xml><?xml version="1.0" encoding="utf-8"?>
<ds:datastoreItem xmlns:ds="http://schemas.openxmlformats.org/officeDocument/2006/customXml" ds:itemID="{CA676916-A814-448B-945D-DD992E00F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C7D97D-5C4E-4B04-B7EF-693BE122DB74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E92FA60-7FB6-4992-81A4-FBC951F765B7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ee8615f7-574c-47af-92f5-ccd7aa3bd04a"/>
    <ds:schemaRef ds:uri="http://schemas.microsoft.com/office/infopath/2007/PartnerControls"/>
    <ds:schemaRef ds:uri="http://purl.org/dc/elements/1.1/"/>
    <ds:schemaRef ds:uri="f4782c70-5fda-4a3b-8ecc-6aa2b3caad69"/>
    <ds:schemaRef ds:uri="http://www.w3.org/XML/1998/namespace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30F48D27-5E94-4E80-8AC0-4F39FC483C71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E925F47D-8DAB-4EBC-BEFD-C92958D3EB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e8615f7-574c-47af-92f5-ccd7aa3bd04a"/>
    <ds:schemaRef ds:uri="f4782c70-5fda-4a3b-8ecc-6aa2b3caad6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DC4691BF00A443899034738234036697"/>
  </ds:schemaRefs>
</ds:datastoreItem>
</file>

<file path=docMetadata/LabelInfo.xml><?xml version="1.0" encoding="utf-8"?>
<clbl:labelList xmlns:clbl="http://schemas.microsoft.com/office/2020/mipLabelMetadata">
  <clbl:label id="{df842e77-a06d-4e27-a278-e9985af635b7}" enabled="1" method="Standard" siteId="{e8e4d407-812f-46ec-8e96-0358754f408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14</vt:i4>
      </vt:variant>
      <vt:variant>
        <vt:lpstr>Named Ranges</vt:lpstr>
      </vt:variant>
      <vt:variant>
        <vt:i4>4</vt:i4>
      </vt:variant>
    </vt:vector>
  </HeadingPairs>
  <TitlesOfParts>
    <vt:vector size="18" baseType="lpstr">
      <vt:lpstr>Instructions </vt:lpstr>
      <vt:lpstr>DQ7-10</vt:lpstr>
      <vt:lpstr>DQ3-7</vt:lpstr>
      <vt:lpstr>Mapping</vt:lpstr>
      <vt:lpstr>DQ3-7 Rates for Combined MoPs</vt:lpstr>
      <vt:lpstr>DQ1-2</vt:lpstr>
      <vt:lpstr>ACE</vt:lpstr>
      <vt:lpstr>ELT</vt:lpstr>
      <vt:lpstr>LN</vt:lpstr>
      <vt:lpstr>Gateway</vt:lpstr>
      <vt:lpstr>YG</vt:lpstr>
      <vt:lpstr>MPTT</vt:lpstr>
      <vt:lpstr>Equity</vt:lpstr>
      <vt:lpstr>Trades Academy</vt:lpstr>
      <vt:lpstr>'DQ3-7'!Print_Area</vt:lpstr>
      <vt:lpstr>'DQ7-10'!Print_Area</vt:lpstr>
      <vt:lpstr>Gateway!Print_Area</vt:lpstr>
      <vt:lpstr>'Trades Academy'!Print_Area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2024 vs 2025 Funding Rates</dc:title>
  <dc:subject/>
  <dc:creator/>
  <cp:keywords/>
  <dc:description/>
  <cp:lastModifiedBy/>
  <cp:revision/>
  <dcterms:created xsi:type="dcterms:W3CDTF">2023-07-25T00:00:17Z</dcterms:created>
  <dcterms:modified xsi:type="dcterms:W3CDTF">2026-06-07T21:36:29Z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A2059421</vt:lpwstr>
  </property>
  <property fmtid="{D5CDD505-2E9C-101B-9397-08002B2CF9AE}" pid="4" name="Objective-Title">
    <vt:lpwstr>2024 vs 2025 Funding Rates</vt:lpwstr>
  </property>
  <property fmtid="{D5CDD505-2E9C-101B-9397-08002B2CF9AE}" pid="5" name="Objective-Description">
    <vt:lpwstr/>
  </property>
  <property fmtid="{D5CDD505-2E9C-101B-9397-08002B2CF9AE}" pid="6" name="Objective-CreationStamp">
    <vt:filetime>2024-05-27T21:13:38Z</vt:filetime>
  </property>
  <property fmtid="{D5CDD505-2E9C-101B-9397-08002B2CF9AE}" pid="7" name="Objective-IsApproved">
    <vt:bool>false</vt:bool>
  </property>
  <property fmtid="{D5CDD505-2E9C-101B-9397-08002B2CF9AE}" pid="8" name="Objective-IsPublished">
    <vt:bool>false</vt:bool>
  </property>
  <property fmtid="{D5CDD505-2E9C-101B-9397-08002B2CF9AE}" pid="9" name="Objective-DatePublished">
    <vt:lpwstr/>
  </property>
  <property fmtid="{D5CDD505-2E9C-101B-9397-08002B2CF9AE}" pid="10" name="Objective-ModificationStamp">
    <vt:filetime>2025-02-16T21:49:57Z</vt:filetime>
  </property>
  <property fmtid="{D5CDD505-2E9C-101B-9397-08002B2CF9AE}" pid="11" name="Objective-Owner">
    <vt:lpwstr>Alana Hamilton</vt:lpwstr>
  </property>
  <property fmtid="{D5CDD505-2E9C-101B-9397-08002B2CF9AE}" pid="12" name="Objective-Path">
    <vt:lpwstr>Objective Global Folder:TEC Global Folder (fA27):Management:Directorate Management:Delivery:Fund Specialists:Administration:MG-T-Delivery-Fund Specialists- ADMINISTRATION:2024 General:</vt:lpwstr>
  </property>
  <property fmtid="{D5CDD505-2E9C-101B-9397-08002B2CF9AE}" pid="13" name="Objective-Parent">
    <vt:lpwstr>2024 General</vt:lpwstr>
  </property>
  <property fmtid="{D5CDD505-2E9C-101B-9397-08002B2CF9AE}" pid="14" name="Objective-State">
    <vt:lpwstr>Being Edited</vt:lpwstr>
  </property>
  <property fmtid="{D5CDD505-2E9C-101B-9397-08002B2CF9AE}" pid="15" name="Objective-VersionId">
    <vt:lpwstr>vA4740518</vt:lpwstr>
  </property>
  <property fmtid="{D5CDD505-2E9C-101B-9397-08002B2CF9AE}" pid="16" name="Objective-Version">
    <vt:lpwstr>2.2</vt:lpwstr>
  </property>
  <property fmtid="{D5CDD505-2E9C-101B-9397-08002B2CF9AE}" pid="17" name="Objective-VersionNumber">
    <vt:r8>30</vt:r8>
  </property>
  <property fmtid="{D5CDD505-2E9C-101B-9397-08002B2CF9AE}" pid="18" name="Objective-VersionComment">
    <vt:lpwstr/>
  </property>
  <property fmtid="{D5CDD505-2E9C-101B-9397-08002B2CF9AE}" pid="19" name="Objective-FileNumber">
    <vt:lpwstr>MG-T-09-03-01/18-19995</vt:lpwstr>
  </property>
  <property fmtid="{D5CDD505-2E9C-101B-9397-08002B2CF9AE}" pid="20" name="Objective-Classification">
    <vt:lpwstr>[Inherited - none]</vt:lpwstr>
  </property>
  <property fmtid="{D5CDD505-2E9C-101B-9397-08002B2CF9AE}" pid="21" name="Objective-Caveats">
    <vt:lpwstr/>
  </property>
  <property fmtid="{D5CDD505-2E9C-101B-9397-08002B2CF9AE}" pid="22" name="Objective-Reference">
    <vt:lpwstr/>
  </property>
  <property fmtid="{D5CDD505-2E9C-101B-9397-08002B2CF9AE}" pid="23" name="Objective-Date">
    <vt:lpwstr/>
  </property>
  <property fmtid="{D5CDD505-2E9C-101B-9397-08002B2CF9AE}" pid="24" name="Objective-Action">
    <vt:lpwstr/>
  </property>
  <property fmtid="{D5CDD505-2E9C-101B-9397-08002B2CF9AE}" pid="25" name="Objective-Responsible">
    <vt:lpwstr/>
  </property>
  <property fmtid="{D5CDD505-2E9C-101B-9397-08002B2CF9AE}" pid="26" name="Objective-Financial Year">
    <vt:lpwstr/>
  </property>
  <property fmtid="{D5CDD505-2E9C-101B-9397-08002B2CF9AE}" pid="27" name="Objective-Calendar Year">
    <vt:lpwstr/>
  </property>
  <property fmtid="{D5CDD505-2E9C-101B-9397-08002B2CF9AE}" pid="28" name="Objective-EDUMIS Number">
    <vt:lpwstr/>
  </property>
  <property fmtid="{D5CDD505-2E9C-101B-9397-08002B2CF9AE}" pid="29" name="Objective-Sub Sector">
    <vt:lpwstr/>
  </property>
  <property fmtid="{D5CDD505-2E9C-101B-9397-08002B2CF9AE}" pid="30" name="Objective-Fund Name">
    <vt:lpwstr/>
  </property>
  <property fmtid="{D5CDD505-2E9C-101B-9397-08002B2CF9AE}" pid="31" name="Objective-Connect Creator">
    <vt:lpwstr/>
  </property>
  <property fmtid="{D5CDD505-2E9C-101B-9397-08002B2CF9AE}" pid="32" name="Objective-Comment">
    <vt:lpwstr/>
  </property>
  <property fmtid="{D5CDD505-2E9C-101B-9397-08002B2CF9AE}" pid="33" name="MediaServiceImageTags">
    <vt:lpwstr/>
  </property>
  <property fmtid="{D5CDD505-2E9C-101B-9397-08002B2CF9AE}" pid="34" name="ContentTypeId">
    <vt:lpwstr>0x010100F47793AE1AA0D84EBB49C30C4D6225E1</vt:lpwstr>
  </property>
  <property fmtid="{D5CDD505-2E9C-101B-9397-08002B2CF9AE}" pid="35" name="_ExtendedDescription">
    <vt:lpwstr/>
  </property>
  <property fmtid="{D5CDD505-2E9C-101B-9397-08002B2CF9AE}" pid="36" name="_dlc_DocIdItemGuid">
    <vt:lpwstr>566a070a-6d61-441c-9bcd-ce5b6293fb96</vt:lpwstr>
  </property>
</Properties>
</file>