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2"/>
    <p:sldMasterId id="2147483660" r:id="rId3"/>
  </p:sldMasterIdLst>
  <p:notesMasterIdLst>
    <p:notesMasterId r:id="rId46"/>
  </p:notesMasterIdLst>
  <p:sldIdLst>
    <p:sldId id="256" r:id="rId4"/>
    <p:sldId id="294" r:id="rId5"/>
    <p:sldId id="317" r:id="rId6"/>
    <p:sldId id="296" r:id="rId7"/>
    <p:sldId id="274" r:id="rId8"/>
    <p:sldId id="293" r:id="rId9"/>
    <p:sldId id="318" r:id="rId10"/>
    <p:sldId id="267" r:id="rId11"/>
    <p:sldId id="323" r:id="rId12"/>
    <p:sldId id="301" r:id="rId13"/>
    <p:sldId id="273" r:id="rId14"/>
    <p:sldId id="275" r:id="rId15"/>
    <p:sldId id="307" r:id="rId16"/>
    <p:sldId id="276" r:id="rId17"/>
    <p:sldId id="292" r:id="rId18"/>
    <p:sldId id="285" r:id="rId19"/>
    <p:sldId id="286" r:id="rId20"/>
    <p:sldId id="287" r:id="rId21"/>
    <p:sldId id="288" r:id="rId22"/>
    <p:sldId id="289" r:id="rId23"/>
    <p:sldId id="278" r:id="rId24"/>
    <p:sldId id="302" r:id="rId25"/>
    <p:sldId id="303" r:id="rId26"/>
    <p:sldId id="316" r:id="rId27"/>
    <p:sldId id="300" r:id="rId28"/>
    <p:sldId id="258" r:id="rId29"/>
    <p:sldId id="313" r:id="rId30"/>
    <p:sldId id="314" r:id="rId31"/>
    <p:sldId id="259" r:id="rId32"/>
    <p:sldId id="309" r:id="rId33"/>
    <p:sldId id="321" r:id="rId34"/>
    <p:sldId id="306" r:id="rId35"/>
    <p:sldId id="311" r:id="rId36"/>
    <p:sldId id="320" r:id="rId37"/>
    <p:sldId id="295" r:id="rId38"/>
    <p:sldId id="283" r:id="rId39"/>
    <p:sldId id="312" r:id="rId40"/>
    <p:sldId id="269" r:id="rId41"/>
    <p:sldId id="263" r:id="rId42"/>
    <p:sldId id="264" r:id="rId43"/>
    <p:sldId id="322" r:id="rId44"/>
    <p:sldId id="271" r:id="rId45"/>
  </p:sldIdLst>
  <p:sldSz cx="18288000" cy="10287000"/>
  <p:notesSz cx="6858000" cy="9144000"/>
  <p:embeddedFontLst>
    <p:embeddedFont>
      <p:font typeface="Arimo" panose="020B0604020202020204" charset="0"/>
      <p:regular r:id="rId47"/>
    </p:embeddedFont>
    <p:embeddedFont>
      <p:font typeface="Montserrat" panose="00000500000000000000" pitchFamily="2" charset="0"/>
      <p:regular r:id="rId48"/>
      <p:bold r:id="rId49"/>
      <p:italic r:id="rId50"/>
      <p:boldItalic r:id="rId51"/>
    </p:embeddedFont>
    <p:embeddedFont>
      <p:font typeface="Montserrat 1" panose="020B0604020202020204" charset="0"/>
      <p:regular r:id="rId52"/>
      <p:bold r:id="rId53"/>
      <p:italic r:id="rId54"/>
      <p:boldItalic r:id="rId55"/>
    </p:embeddedFont>
    <p:embeddedFont>
      <p:font typeface="Montserrat 2" panose="020B0604020202020204" charset="0"/>
      <p:regular r:id="rId56"/>
    </p:embeddedFont>
    <p:embeddedFont>
      <p:font typeface="Montserrat 3" panose="020B0604020202020204" charset="0"/>
      <p:regular r:id="rId57"/>
    </p:embeddedFont>
    <p:embeddedFont>
      <p:font typeface="Montserrat 3 Bold" panose="020B0604020202020204" charset="0"/>
      <p:regular r:id="rId58"/>
    </p:embeddedFont>
    <p:embeddedFont>
      <p:font typeface="Righteous" panose="020B060402020202020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4F"/>
    <a:srgbClr val="BDE541"/>
    <a:srgbClr val="9FD8DB"/>
    <a:srgbClr val="9EC90D"/>
    <a:srgbClr val="A753CF"/>
    <a:srgbClr val="4675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63602-DAED-47DE-98B0-1DC39BC4FCCF}" v="3" dt="2024-04-22T03:50:30.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C8281-F985-4B07-9694-8CFE30E49204}" type="datetimeFigureOut">
              <a:rPr lang="en-AU" smtClean="0"/>
              <a:t>22/04/2024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3B8AE-1D62-4C3B-BB85-B3D1DD44CBF3}" type="slidenum">
              <a:rPr lang="en-AU" smtClean="0"/>
              <a:t>‹#›</a:t>
            </a:fld>
            <a:endParaRPr lang="en-AU"/>
          </a:p>
        </p:txBody>
      </p:sp>
    </p:spTree>
    <p:extLst>
      <p:ext uri="{BB962C8B-B14F-4D97-AF65-F5344CB8AC3E}">
        <p14:creationId xmlns:p14="http://schemas.microsoft.com/office/powerpoint/2010/main" val="51257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elp.phriendlyphishing.com/hc/en-gb/articles/1647488916699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lp.phriendlyphishing.com/hc/en-gb/articles/1647488916699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147B-5E57-63C7-8989-13D3A9A84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A4DD7-A405-6D5C-3204-7F592CE55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48324-B801-BB2B-7E13-8C89C8305562}"/>
              </a:ext>
            </a:extLst>
          </p:cNvPr>
          <p:cNvSpPr>
            <a:spLocks noGrp="1"/>
          </p:cNvSpPr>
          <p:nvPr>
            <p:ph type="body" idx="1"/>
          </p:nvPr>
        </p:nvSpPr>
        <p:spPr/>
        <p:txBody>
          <a:bodyPr/>
          <a:lstStyle/>
          <a:p>
            <a:pPr>
              <a:lnSpc>
                <a:spcPts val="3080"/>
              </a:lnSpc>
            </a:pPr>
            <a:r>
              <a:rPr lang="en-US"/>
              <a:t>How long will setting up take? </a:t>
            </a:r>
            <a:br>
              <a:rPr lang="en-US"/>
            </a:br>
            <a:br>
              <a:rPr lang="en-US"/>
            </a:br>
            <a:r>
              <a:rPr lang="en-US"/>
              <a:t>What will I need? </a:t>
            </a:r>
            <a:br>
              <a:rPr lang="en-US"/>
            </a:br>
            <a:br>
              <a:rPr lang="en-US"/>
            </a:br>
            <a:r>
              <a:rPr lang="en-US"/>
              <a:t>More FAQ questions. </a:t>
            </a:r>
          </a:p>
          <a:p>
            <a:pPr>
              <a:lnSpc>
                <a:spcPts val="3080"/>
              </a:lnSpc>
            </a:pPr>
            <a:endParaRPr lang="en-US"/>
          </a:p>
          <a:p>
            <a:pPr>
              <a:lnSpc>
                <a:spcPts val="3080"/>
              </a:lnSpc>
            </a:pPr>
            <a:r>
              <a:rPr lang="en-US"/>
              <a:t>Customers with 400 learners or fewer will have access to our </a:t>
            </a:r>
            <a:r>
              <a:rPr lang="en-US">
                <a:hlinkClick r:id="rId3"/>
              </a:rPr>
              <a:t>Phriendly Phishing Self-Service Onboarding,</a:t>
            </a:r>
            <a:r>
              <a:rPr lang="en-US"/>
              <a:t> please use the in-platform interactive guide to set up your account. </a:t>
            </a:r>
            <a:endParaRPr lang="en-US">
              <a:ea typeface="Calibri"/>
              <a:cs typeface="Calibri"/>
            </a:endParaRPr>
          </a:p>
        </p:txBody>
      </p:sp>
      <p:sp>
        <p:nvSpPr>
          <p:cNvPr id="4" name="Slide Number Placeholder 3">
            <a:extLst>
              <a:ext uri="{FF2B5EF4-FFF2-40B4-BE49-F238E27FC236}">
                <a16:creationId xmlns:a16="http://schemas.microsoft.com/office/drawing/2014/main" id="{77557418-946A-DCBB-DF1D-F3FA4B0B9489}"/>
              </a:ext>
            </a:extLst>
          </p:cNvPr>
          <p:cNvSpPr>
            <a:spLocks noGrp="1"/>
          </p:cNvSpPr>
          <p:nvPr>
            <p:ph type="sldNum" sz="quarter" idx="5"/>
          </p:nvPr>
        </p:nvSpPr>
        <p:spPr/>
        <p:txBody>
          <a:bodyPr/>
          <a:lstStyle/>
          <a:p>
            <a:fld id="{6F03B8AE-1D62-4C3B-BB85-B3D1DD44CBF3}" type="slidenum">
              <a:rPr lang="en-AU" smtClean="0"/>
              <a:t>2</a:t>
            </a:fld>
            <a:endParaRPr lang="en-AU"/>
          </a:p>
        </p:txBody>
      </p:sp>
    </p:spTree>
    <p:extLst>
      <p:ext uri="{BB962C8B-B14F-4D97-AF65-F5344CB8AC3E}">
        <p14:creationId xmlns:p14="http://schemas.microsoft.com/office/powerpoint/2010/main" val="28900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864F-F211-5CB3-DC6B-3488C2226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20394-BA9F-6C20-C843-16F07525F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8350B-B7B3-B015-A5F3-D84E843C51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485904-6A0D-63BD-30E1-36A2A7A6A454}"/>
              </a:ext>
            </a:extLst>
          </p:cNvPr>
          <p:cNvSpPr>
            <a:spLocks noGrp="1"/>
          </p:cNvSpPr>
          <p:nvPr>
            <p:ph type="sldNum" sz="quarter" idx="5"/>
          </p:nvPr>
        </p:nvSpPr>
        <p:spPr/>
        <p:txBody>
          <a:bodyPr/>
          <a:lstStyle/>
          <a:p>
            <a:fld id="{6F03B8AE-1D62-4C3B-BB85-B3D1DD44CBF3}" type="slidenum">
              <a:rPr lang="en-AU" smtClean="0"/>
              <a:t>35</a:t>
            </a:fld>
            <a:endParaRPr lang="en-AU"/>
          </a:p>
        </p:txBody>
      </p:sp>
    </p:spTree>
    <p:extLst>
      <p:ext uri="{BB962C8B-B14F-4D97-AF65-F5344CB8AC3E}">
        <p14:creationId xmlns:p14="http://schemas.microsoft.com/office/powerpoint/2010/main" val="212168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2A086-C2C3-FE4A-8EA0-11DDAEB6B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01369-3C12-0339-B66A-6F9C99A70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99F64-449A-3115-5A28-3886B38BFB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D538BE-AB68-DAC0-5C33-6985BFB51E9F}"/>
              </a:ext>
            </a:extLst>
          </p:cNvPr>
          <p:cNvSpPr>
            <a:spLocks noGrp="1"/>
          </p:cNvSpPr>
          <p:nvPr>
            <p:ph type="sldNum" sz="quarter" idx="5"/>
          </p:nvPr>
        </p:nvSpPr>
        <p:spPr/>
        <p:txBody>
          <a:bodyPr/>
          <a:lstStyle/>
          <a:p>
            <a:fld id="{6F03B8AE-1D62-4C3B-BB85-B3D1DD44CBF3}" type="slidenum">
              <a:rPr lang="en-AU" smtClean="0"/>
              <a:t>36</a:t>
            </a:fld>
            <a:endParaRPr lang="en-AU"/>
          </a:p>
        </p:txBody>
      </p:sp>
    </p:spTree>
    <p:extLst>
      <p:ext uri="{BB962C8B-B14F-4D97-AF65-F5344CB8AC3E}">
        <p14:creationId xmlns:p14="http://schemas.microsoft.com/office/powerpoint/2010/main" val="310371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147B-5E57-63C7-8989-13D3A9A84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A4DD7-A405-6D5C-3204-7F592CE55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48324-B801-BB2B-7E13-8C89C8305562}"/>
              </a:ext>
            </a:extLst>
          </p:cNvPr>
          <p:cNvSpPr>
            <a:spLocks noGrp="1"/>
          </p:cNvSpPr>
          <p:nvPr>
            <p:ph type="body" idx="1"/>
          </p:nvPr>
        </p:nvSpPr>
        <p:spPr/>
        <p:txBody>
          <a:bodyPr/>
          <a:lstStyle/>
          <a:p>
            <a:pPr>
              <a:lnSpc>
                <a:spcPts val="3080"/>
              </a:lnSpc>
            </a:pPr>
            <a:endParaRPr lang="en-US">
              <a:ea typeface="Calibri"/>
              <a:cs typeface="Calibri"/>
            </a:endParaRPr>
          </a:p>
        </p:txBody>
      </p:sp>
      <p:sp>
        <p:nvSpPr>
          <p:cNvPr id="4" name="Slide Number Placeholder 3">
            <a:extLst>
              <a:ext uri="{FF2B5EF4-FFF2-40B4-BE49-F238E27FC236}">
                <a16:creationId xmlns:a16="http://schemas.microsoft.com/office/drawing/2014/main" id="{77557418-946A-DCBB-DF1D-F3FA4B0B9489}"/>
              </a:ext>
            </a:extLst>
          </p:cNvPr>
          <p:cNvSpPr>
            <a:spLocks noGrp="1"/>
          </p:cNvSpPr>
          <p:nvPr>
            <p:ph type="sldNum" sz="quarter" idx="5"/>
          </p:nvPr>
        </p:nvSpPr>
        <p:spPr/>
        <p:txBody>
          <a:bodyPr/>
          <a:lstStyle/>
          <a:p>
            <a:fld id="{6F03B8AE-1D62-4C3B-BB85-B3D1DD44CBF3}" type="slidenum">
              <a:rPr lang="en-AU" smtClean="0"/>
              <a:t>4</a:t>
            </a:fld>
            <a:endParaRPr lang="en-AU"/>
          </a:p>
        </p:txBody>
      </p:sp>
    </p:spTree>
    <p:extLst>
      <p:ext uri="{BB962C8B-B14F-4D97-AF65-F5344CB8AC3E}">
        <p14:creationId xmlns:p14="http://schemas.microsoft.com/office/powerpoint/2010/main" val="2905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80"/>
              </a:lnSpc>
            </a:pPr>
            <a:endParaRPr lang="en-US">
              <a:ea typeface="Calibri"/>
              <a:cs typeface="Calibri"/>
            </a:endParaRPr>
          </a:p>
        </p:txBody>
      </p:sp>
      <p:sp>
        <p:nvSpPr>
          <p:cNvPr id="4" name="Slide Number Placeholder 3"/>
          <p:cNvSpPr>
            <a:spLocks noGrp="1"/>
          </p:cNvSpPr>
          <p:nvPr>
            <p:ph type="sldNum" sz="quarter" idx="5"/>
          </p:nvPr>
        </p:nvSpPr>
        <p:spPr/>
        <p:txBody>
          <a:bodyPr/>
          <a:lstStyle/>
          <a:p>
            <a:fld id="{6F03B8AE-1D62-4C3B-BB85-B3D1DD44CBF3}" type="slidenum">
              <a:rPr lang="en-AU" smtClean="0"/>
              <a:t>5</a:t>
            </a:fld>
            <a:endParaRPr lang="en-AU"/>
          </a:p>
        </p:txBody>
      </p:sp>
    </p:spTree>
    <p:extLst>
      <p:ext uri="{BB962C8B-B14F-4D97-AF65-F5344CB8AC3E}">
        <p14:creationId xmlns:p14="http://schemas.microsoft.com/office/powerpoint/2010/main" val="252582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9254-470A-9742-7034-CBB072022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021C8-DFDF-9392-E9C1-10D8A5DD7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7A24B-35A3-3236-BB1E-75215CDFC8DA}"/>
              </a:ext>
            </a:extLst>
          </p:cNvPr>
          <p:cNvSpPr>
            <a:spLocks noGrp="1"/>
          </p:cNvSpPr>
          <p:nvPr>
            <p:ph type="body" idx="1"/>
          </p:nvPr>
        </p:nvSpPr>
        <p:spPr/>
        <p:txBody>
          <a:bodyPr/>
          <a:lstStyle/>
          <a:p>
            <a:pPr>
              <a:lnSpc>
                <a:spcPts val="3080"/>
              </a:lnSpc>
            </a:pPr>
            <a:r>
              <a:rPr lang="en-US"/>
              <a:t>How long will setting up take? </a:t>
            </a:r>
            <a:br>
              <a:rPr lang="en-US"/>
            </a:br>
            <a:br>
              <a:rPr lang="en-US"/>
            </a:br>
            <a:r>
              <a:rPr lang="en-US"/>
              <a:t>What will I need? </a:t>
            </a:r>
            <a:br>
              <a:rPr lang="en-US"/>
            </a:br>
            <a:br>
              <a:rPr lang="en-US"/>
            </a:br>
            <a:r>
              <a:rPr lang="en-US"/>
              <a:t>More FAQ questions. </a:t>
            </a:r>
          </a:p>
          <a:p>
            <a:pPr>
              <a:lnSpc>
                <a:spcPts val="3080"/>
              </a:lnSpc>
            </a:pPr>
            <a:endParaRPr lang="en-US"/>
          </a:p>
          <a:p>
            <a:pPr>
              <a:lnSpc>
                <a:spcPts val="3080"/>
              </a:lnSpc>
            </a:pPr>
            <a:r>
              <a:rPr lang="en-US"/>
              <a:t>Customers with 400 learners or fewer will have access to our </a:t>
            </a:r>
            <a:r>
              <a:rPr lang="en-US">
                <a:hlinkClick r:id="rId3"/>
              </a:rPr>
              <a:t>Phriendly Phishing Self-Service Onboarding,</a:t>
            </a:r>
            <a:r>
              <a:rPr lang="en-US"/>
              <a:t> please use the in-platform interactive guide to set up your account. </a:t>
            </a:r>
            <a:endParaRPr lang="en-US">
              <a:ea typeface="Calibri"/>
              <a:cs typeface="Calibri"/>
            </a:endParaRPr>
          </a:p>
        </p:txBody>
      </p:sp>
      <p:sp>
        <p:nvSpPr>
          <p:cNvPr id="4" name="Slide Number Placeholder 3">
            <a:extLst>
              <a:ext uri="{FF2B5EF4-FFF2-40B4-BE49-F238E27FC236}">
                <a16:creationId xmlns:a16="http://schemas.microsoft.com/office/drawing/2014/main" id="{116BBBB5-0EA1-237F-5A72-FBC839CB1CD4}"/>
              </a:ext>
            </a:extLst>
          </p:cNvPr>
          <p:cNvSpPr>
            <a:spLocks noGrp="1"/>
          </p:cNvSpPr>
          <p:nvPr>
            <p:ph type="sldNum" sz="quarter" idx="5"/>
          </p:nvPr>
        </p:nvSpPr>
        <p:spPr/>
        <p:txBody>
          <a:bodyPr/>
          <a:lstStyle/>
          <a:p>
            <a:fld id="{6F03B8AE-1D62-4C3B-BB85-B3D1DD44CBF3}" type="slidenum">
              <a:rPr lang="en-AU" smtClean="0"/>
              <a:t>6</a:t>
            </a:fld>
            <a:endParaRPr lang="en-AU"/>
          </a:p>
        </p:txBody>
      </p:sp>
    </p:spTree>
    <p:extLst>
      <p:ext uri="{BB962C8B-B14F-4D97-AF65-F5344CB8AC3E}">
        <p14:creationId xmlns:p14="http://schemas.microsoft.com/office/powerpoint/2010/main" val="165771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FF100CB-E540-4EA8-9926-F9BC159D2FAA}" type="slidenum">
              <a:rPr lang="en-AU" smtClean="0"/>
              <a:t>8</a:t>
            </a:fld>
            <a:endParaRPr lang="en-AU"/>
          </a:p>
        </p:txBody>
      </p:sp>
    </p:spTree>
    <p:extLst>
      <p:ext uri="{BB962C8B-B14F-4D97-AF65-F5344CB8AC3E}">
        <p14:creationId xmlns:p14="http://schemas.microsoft.com/office/powerpoint/2010/main" val="352728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F100CB-E540-4EA8-9926-F9BC159D2FAA}" type="slidenum">
              <a:rPr lang="en-AU" smtClean="0"/>
              <a:t>9</a:t>
            </a:fld>
            <a:endParaRPr lang="en-AU"/>
          </a:p>
        </p:txBody>
      </p:sp>
    </p:spTree>
    <p:extLst>
      <p:ext uri="{BB962C8B-B14F-4D97-AF65-F5344CB8AC3E}">
        <p14:creationId xmlns:p14="http://schemas.microsoft.com/office/powerpoint/2010/main" val="263075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6F03B8AE-1D62-4C3B-BB85-B3D1DD44CBF3}" type="slidenum">
              <a:rPr lang="en-AU" smtClean="0"/>
              <a:t>11</a:t>
            </a:fld>
            <a:endParaRPr lang="en-AU"/>
          </a:p>
        </p:txBody>
      </p:sp>
    </p:spTree>
    <p:extLst>
      <p:ext uri="{BB962C8B-B14F-4D97-AF65-F5344CB8AC3E}">
        <p14:creationId xmlns:p14="http://schemas.microsoft.com/office/powerpoint/2010/main" val="215164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Baseline is a phishing test where we send 1 anonymous and randomized phishing emails to each of your staff.</a:t>
            </a:r>
          </a:p>
          <a:p>
            <a:r>
              <a:rPr lang="en-US"/>
              <a:t>This is to respectfully measure the </a:t>
            </a:r>
            <a:r>
              <a:rPr lang="en-US" err="1"/>
              <a:t>organisations</a:t>
            </a:r>
            <a:r>
              <a:rPr lang="en-US"/>
              <a:t> current risk profile.</a:t>
            </a:r>
          </a:p>
          <a:p>
            <a:r>
              <a:rPr lang="en-US"/>
              <a:t>Anyone that clicks on any of the links in the phishing emails will be redirected to google.</a:t>
            </a:r>
          </a:p>
          <a:p>
            <a:r>
              <a:rPr lang="en-US"/>
              <a:t>Baseline templates are the most difficult, designed to simulate a real life phishing attack.</a:t>
            </a:r>
          </a:p>
          <a:p>
            <a:endParaRPr lang="en-US"/>
          </a:p>
          <a:p>
            <a:r>
              <a:rPr lang="en-US"/>
              <a:t>Callout – This will be running for your organization from 22 April to 5 May</a:t>
            </a:r>
            <a:endParaRPr lang="en-AU"/>
          </a:p>
        </p:txBody>
      </p:sp>
      <p:sp>
        <p:nvSpPr>
          <p:cNvPr id="4" name="Slide Number Placeholder 3"/>
          <p:cNvSpPr>
            <a:spLocks noGrp="1"/>
          </p:cNvSpPr>
          <p:nvPr>
            <p:ph type="sldNum" sz="quarter" idx="5"/>
          </p:nvPr>
        </p:nvSpPr>
        <p:spPr/>
        <p:txBody>
          <a:bodyPr/>
          <a:lstStyle/>
          <a:p>
            <a:fld id="{0FF100CB-E540-4EA8-9926-F9BC159D2FAA}" type="slidenum">
              <a:rPr lang="en-AU" smtClean="0"/>
              <a:t>26</a:t>
            </a:fld>
            <a:endParaRPr lang="en-AU"/>
          </a:p>
        </p:txBody>
      </p:sp>
    </p:spTree>
    <p:extLst>
      <p:ext uri="{BB962C8B-B14F-4D97-AF65-F5344CB8AC3E}">
        <p14:creationId xmlns:p14="http://schemas.microsoft.com/office/powerpoint/2010/main" val="291601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3B8AE-1D62-4C3B-BB85-B3D1DD44CBF3}" type="slidenum">
              <a:rPr lang="en-AU" smtClean="0"/>
              <a:t>27</a:t>
            </a:fld>
            <a:endParaRPr lang="en-AU"/>
          </a:p>
        </p:txBody>
      </p:sp>
    </p:spTree>
    <p:extLst>
      <p:ext uri="{BB962C8B-B14F-4D97-AF65-F5344CB8AC3E}">
        <p14:creationId xmlns:p14="http://schemas.microsoft.com/office/powerpoint/2010/main" val="113014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1CFF3C-053D-42FC-BD1B-7A7A15A9B138}"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92EF8-5E6C-4F85-BB16-1D6D36C2285E}"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D8B58-5A5E-4C40-984A-E0F0787CEDF8}"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31-1F83-4D9D-8A54-D967846495D4}"/>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AU"/>
          </a:p>
        </p:txBody>
      </p:sp>
      <p:sp>
        <p:nvSpPr>
          <p:cNvPr id="3" name="Subtitle 2">
            <a:extLst>
              <a:ext uri="{FF2B5EF4-FFF2-40B4-BE49-F238E27FC236}">
                <a16:creationId xmlns:a16="http://schemas.microsoft.com/office/drawing/2014/main" id="{C8F62798-34FB-46EC-B5F1-91759F68A93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8B7EEF6-1917-4A2C-AA8C-6FB39495BDBB}"/>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5" name="Footer Placeholder 4">
            <a:extLst>
              <a:ext uri="{FF2B5EF4-FFF2-40B4-BE49-F238E27FC236}">
                <a16:creationId xmlns:a16="http://schemas.microsoft.com/office/drawing/2014/main" id="{90D79790-1733-4526-9FEF-4BBD008FFF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22144FA-7180-4250-966B-4B76A2230FF3}"/>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40423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AD4D-FC08-4C99-8868-0A549E59BA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4BC6549-2D13-4988-83D9-AD045685B7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8CD3A1-BD59-487D-9544-17FFA4B18BD9}"/>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5" name="Footer Placeholder 4">
            <a:extLst>
              <a:ext uri="{FF2B5EF4-FFF2-40B4-BE49-F238E27FC236}">
                <a16:creationId xmlns:a16="http://schemas.microsoft.com/office/drawing/2014/main" id="{BDE95FB2-2CF1-454D-AA75-77582BC875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F1CB98-2DD9-4DE2-90F3-EE8B6A1FBA62}"/>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874758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B18E-9C75-4425-BDB8-DFB4972BF640}"/>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CB47B43-E157-4E72-B068-CFB101362E7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D16FF-E494-4CE8-B3B5-5105D8975A9A}"/>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5" name="Footer Placeholder 4">
            <a:extLst>
              <a:ext uri="{FF2B5EF4-FFF2-40B4-BE49-F238E27FC236}">
                <a16:creationId xmlns:a16="http://schemas.microsoft.com/office/drawing/2014/main" id="{7EBDE9E1-45BD-40FE-A12A-FFDFB0446D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4872AF-1F82-4439-84D2-42CBF66DE4BD}"/>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40327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9BF5-8883-4662-AD6C-DB22ACBE74B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BA30339-B635-43BD-8AEF-89C4BA3CE9F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6795AD8-75BF-4175-B6C2-6FA2F673B02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91D3602-09CA-470E-9D0F-47D95381772A}"/>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6" name="Footer Placeholder 5">
            <a:extLst>
              <a:ext uri="{FF2B5EF4-FFF2-40B4-BE49-F238E27FC236}">
                <a16:creationId xmlns:a16="http://schemas.microsoft.com/office/drawing/2014/main" id="{DCABAFC4-B067-45C4-BA71-50F0F89A387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A3ECDE-B0BC-4766-80A7-6504B4011F48}"/>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85699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60F5-CD6A-43DC-B6A8-D26E9AA6C804}"/>
              </a:ext>
            </a:extLst>
          </p:cNvPr>
          <p:cNvSpPr>
            <a:spLocks noGrp="1"/>
          </p:cNvSpPr>
          <p:nvPr>
            <p:ph type="title"/>
          </p:nvPr>
        </p:nvSpPr>
        <p:spPr>
          <a:xfrm>
            <a:off x="1259682" y="547688"/>
            <a:ext cx="15773400" cy="198834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AE95198-F78D-44CA-A96D-AA3F1B63296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F8B64-0702-4146-8F9C-8EAC6B92E9C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8EC1A1D-5B22-4947-A2CF-3399EC46105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C8486-47BE-4A11-9488-AB61D408E37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1657F5D-9AB4-42FB-B21D-83E23440C9CF}"/>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8" name="Footer Placeholder 7">
            <a:extLst>
              <a:ext uri="{FF2B5EF4-FFF2-40B4-BE49-F238E27FC236}">
                <a16:creationId xmlns:a16="http://schemas.microsoft.com/office/drawing/2014/main" id="{8ED147CA-FED1-40F2-81C9-B5C02F4659D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45ED850-A4B2-4D51-98F0-4F0381CA9906}"/>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35717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60B6-7652-42A5-8844-B6441D9012B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9A0362A-FBF5-47E2-AE36-2AD24386343A}"/>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4" name="Footer Placeholder 3">
            <a:extLst>
              <a:ext uri="{FF2B5EF4-FFF2-40B4-BE49-F238E27FC236}">
                <a16:creationId xmlns:a16="http://schemas.microsoft.com/office/drawing/2014/main" id="{F3FDB6F7-2565-4554-97ED-883A2187990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5E46CAC-5C6F-4198-AF48-E5359D235555}"/>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257524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71072-B509-4C15-A0C0-6AD3FC25A358}"/>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3" name="Footer Placeholder 2">
            <a:extLst>
              <a:ext uri="{FF2B5EF4-FFF2-40B4-BE49-F238E27FC236}">
                <a16:creationId xmlns:a16="http://schemas.microsoft.com/office/drawing/2014/main" id="{D1727451-4F55-494F-8291-101BD1924DC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0310773-5773-47B9-9AE4-1A5D413A2877}"/>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305243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F97D-96E7-4671-A177-6A8399C3BD7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D3AAD06-C7AA-4A7B-BE15-856FB77A2F0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5BDBB38-20EA-4D38-96A5-7A85514665A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59DC60-1DF0-4B44-9C26-3181ECC6795F}"/>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6" name="Footer Placeholder 5">
            <a:extLst>
              <a:ext uri="{FF2B5EF4-FFF2-40B4-BE49-F238E27FC236}">
                <a16:creationId xmlns:a16="http://schemas.microsoft.com/office/drawing/2014/main" id="{955C7C5E-F6A7-4194-B3D3-26B60F44F0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400118-3E14-4E28-9102-C901643B6FE7}"/>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42924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36729-E6AB-43D7-961A-E883A7EC7569}"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9A4B-72C7-4F0B-82B8-76AF1269F91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0B3D5D6-3A76-4D42-91BA-02BE9624C1F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AU"/>
          </a:p>
        </p:txBody>
      </p:sp>
      <p:sp>
        <p:nvSpPr>
          <p:cNvPr id="4" name="Text Placeholder 3">
            <a:extLst>
              <a:ext uri="{FF2B5EF4-FFF2-40B4-BE49-F238E27FC236}">
                <a16:creationId xmlns:a16="http://schemas.microsoft.com/office/drawing/2014/main" id="{4693BAD4-286D-4991-8336-F20021AF366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BD67B5B-22B5-40AF-B903-DE1D6EC94993}"/>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6" name="Footer Placeholder 5">
            <a:extLst>
              <a:ext uri="{FF2B5EF4-FFF2-40B4-BE49-F238E27FC236}">
                <a16:creationId xmlns:a16="http://schemas.microsoft.com/office/drawing/2014/main" id="{679740F8-EF0E-4F76-A1A9-3B57270731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01F0D1-484F-48C0-A9B1-AC523CFDAC38}"/>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49197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2F34-0BA7-4921-A002-BD4421117D4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A50E3BF-7285-43C6-8A5F-27869446DA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A9563C-21F8-467C-B1E2-792310937950}"/>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5" name="Footer Placeholder 4">
            <a:extLst>
              <a:ext uri="{FF2B5EF4-FFF2-40B4-BE49-F238E27FC236}">
                <a16:creationId xmlns:a16="http://schemas.microsoft.com/office/drawing/2014/main" id="{6E437431-7D38-4332-827B-B16EF4FB8E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3C6CA6-CA43-4E68-B233-94B90C301B60}"/>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1635073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1147C-25EF-46FE-9977-B01C64909D93}"/>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F196412-6785-490E-8A0D-570FDB7FC039}"/>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8ABC60-193C-4FA8-831D-FC374BA2BE84}"/>
              </a:ext>
            </a:extLst>
          </p:cNvPr>
          <p:cNvSpPr>
            <a:spLocks noGrp="1"/>
          </p:cNvSpPr>
          <p:nvPr>
            <p:ph type="dt" sz="half" idx="10"/>
          </p:nvPr>
        </p:nvSpPr>
        <p:spPr/>
        <p:txBody>
          <a:bodyPr/>
          <a:lstStyle/>
          <a:p>
            <a:fld id="{63D3BD7E-845A-40F9-A865-CB716E79E807}" type="datetimeFigureOut">
              <a:rPr lang="en-AU" smtClean="0"/>
              <a:t>22/04/2024</a:t>
            </a:fld>
            <a:endParaRPr lang="en-AU"/>
          </a:p>
        </p:txBody>
      </p:sp>
      <p:sp>
        <p:nvSpPr>
          <p:cNvPr id="5" name="Footer Placeholder 4">
            <a:extLst>
              <a:ext uri="{FF2B5EF4-FFF2-40B4-BE49-F238E27FC236}">
                <a16:creationId xmlns:a16="http://schemas.microsoft.com/office/drawing/2014/main" id="{801ADBEB-68C2-48BD-BF9C-2F4AE5533B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CC6557-EFE2-4CF4-A79B-08D3F25CEC91}"/>
              </a:ext>
            </a:extLst>
          </p:cNvPr>
          <p:cNvSpPr>
            <a:spLocks noGrp="1"/>
          </p:cNvSpPr>
          <p:nvPr>
            <p:ph type="sldNum" sz="quarter" idx="12"/>
          </p:nvPr>
        </p:nvSpPr>
        <p:spPr/>
        <p:txBody>
          <a:bodyPr/>
          <a:lstStyle/>
          <a:p>
            <a:fld id="{F892BE70-214E-405B-8E01-917857CF3639}" type="slidenum">
              <a:rPr lang="en-AU" smtClean="0"/>
              <a:t>‹#›</a:t>
            </a:fld>
            <a:endParaRPr lang="en-AU"/>
          </a:p>
        </p:txBody>
      </p:sp>
    </p:spTree>
    <p:extLst>
      <p:ext uri="{BB962C8B-B14F-4D97-AF65-F5344CB8AC3E}">
        <p14:creationId xmlns:p14="http://schemas.microsoft.com/office/powerpoint/2010/main" val="485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61662-DDF5-45F9-9A0C-04C0EBA8C70A}" type="datetime1">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00BAB-872A-4EF6-8B66-908933FC3C98}" type="datetime1">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F3C729-0BD1-48AA-BA2F-FD3178A11987}" type="datetime1">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C1A363-783A-4BB6-8738-4832D2F398CD}" type="datetime1">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41507-99A8-4FEE-8E9C-E275C6722CF7}" type="datetime1">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B0A7A-1BE1-4ED1-91BA-0CE0D66686A9}" type="datetime1">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132244-1F77-45C9-915F-303FA131B260}" type="datetime1">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02ED5-2021-4874-B215-9A498C210603}" type="datetime1">
              <a:rPr lang="en-US" smtClean="0"/>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91C18D26-92FD-CFCA-4ADD-E8FF59562877}"/>
              </a:ext>
            </a:extLst>
          </p:cNvPr>
          <p:cNvSpPr txBox="1"/>
          <p:nvPr>
            <p:extLst>
              <p:ext uri="{1162E1C5-73C7-4A58-AE30-91384D911F3F}">
                <p184:classification xmlns:p184="http://schemas.microsoft.com/office/powerpoint/2018/4/main" val="ftr"/>
              </p:ext>
            </p:extLst>
          </p:nvPr>
        </p:nvSpPr>
        <p:spPr>
          <a:xfrm>
            <a:off x="8759825" y="10071100"/>
            <a:ext cx="796925" cy="152400"/>
          </a:xfrm>
          <a:prstGeom prst="rect">
            <a:avLst/>
          </a:prstGeom>
        </p:spPr>
        <p:txBody>
          <a:bodyPr horzOverflow="overflow" lIns="0" tIns="0" rIns="0" bIns="0">
            <a:spAutoFit/>
          </a:bodyPr>
          <a:lstStyle/>
          <a:p>
            <a:pPr algn="l"/>
            <a:r>
              <a:rPr lang="en-AU" sz="1000">
                <a:solidFill>
                  <a:srgbClr val="000000"/>
                </a:solidFill>
                <a:latin typeface="Calibri" panose="020F0502020204030204" pitchFamily="34" charset="0"/>
                <a:ea typeface="Calibri" panose="020F0502020204030204" pitchFamily="34" charset="0"/>
                <a:cs typeface="Calibri" panose="020F0502020204030204" pitchFamily="34" charset="0"/>
              </a:rPr>
              <a:t>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F80C3-DA51-4286-8471-7E59D3B6FF3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122A46F-3DC5-4387-B85E-CC661BDBD3D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C022AC-8FC3-4A17-B52E-35A932F1444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3D3BD7E-845A-40F9-A865-CB716E79E807}" type="datetimeFigureOut">
              <a:rPr lang="en-AU" smtClean="0"/>
              <a:t>22/04/2024</a:t>
            </a:fld>
            <a:endParaRPr lang="en-AU"/>
          </a:p>
        </p:txBody>
      </p:sp>
      <p:sp>
        <p:nvSpPr>
          <p:cNvPr id="5" name="Footer Placeholder 4">
            <a:extLst>
              <a:ext uri="{FF2B5EF4-FFF2-40B4-BE49-F238E27FC236}">
                <a16:creationId xmlns:a16="http://schemas.microsoft.com/office/drawing/2014/main" id="{FC209B50-ED2C-4D1D-B0AF-4985A903567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B5AD790-2923-45AD-9A0E-00C9979F0A6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892BE70-214E-405B-8E01-917857CF3639}" type="slidenum">
              <a:rPr lang="en-AU" smtClean="0"/>
              <a:t>‹#›</a:t>
            </a:fld>
            <a:endParaRPr lang="en-AU"/>
          </a:p>
        </p:txBody>
      </p:sp>
      <p:sp>
        <p:nvSpPr>
          <p:cNvPr id="8" name="TextBox 7">
            <a:extLst>
              <a:ext uri="{FF2B5EF4-FFF2-40B4-BE49-F238E27FC236}">
                <a16:creationId xmlns:a16="http://schemas.microsoft.com/office/drawing/2014/main" id="{02E1C206-FD85-F142-27D4-20D5FC537853}"/>
              </a:ext>
            </a:extLst>
          </p:cNvPr>
          <p:cNvSpPr txBox="1"/>
          <p:nvPr>
            <p:extLst>
              <p:ext uri="{1162E1C5-73C7-4A58-AE30-91384D911F3F}">
                <p184:classification xmlns:p184="http://schemas.microsoft.com/office/powerpoint/2018/4/main" val="ftr"/>
              </p:ext>
            </p:extLst>
          </p:nvPr>
        </p:nvSpPr>
        <p:spPr>
          <a:xfrm>
            <a:off x="8759825" y="10071100"/>
            <a:ext cx="796925" cy="152400"/>
          </a:xfrm>
          <a:prstGeom prst="rect">
            <a:avLst/>
          </a:prstGeom>
        </p:spPr>
        <p:txBody>
          <a:bodyPr horzOverflow="overflow" lIns="0" tIns="0" rIns="0" bIns="0">
            <a:spAutoFit/>
          </a:bodyPr>
          <a:lstStyle/>
          <a:p>
            <a:pPr algn="l"/>
            <a:r>
              <a:rPr lang="en-AU" sz="1000">
                <a:solidFill>
                  <a:srgbClr val="000000"/>
                </a:solidFill>
                <a:latin typeface="Calibri" panose="020F0502020204030204" pitchFamily="34" charset="0"/>
                <a:ea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2891128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help.phriendlyphishing.com/hc/en-gb/requests/new" TargetMode="External"/><Relationship Id="rId3" Type="http://schemas.openxmlformats.org/officeDocument/2006/relationships/slide" Target="slide2.xml"/><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help.phriendlyphishing.com/hc/en-gb/articles/360057361454-Add-a-New-Company-Administrator" TargetMode="External"/><Relationship Id="rId4" Type="http://schemas.openxmlformats.org/officeDocument/2006/relationships/image" Target="../media/image4.jpe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hyperlink" Target="https://help.phriendlyphishing.com/hc/en-gb/articles/1500001887382" TargetMode="External"/><Relationship Id="rId3" Type="http://schemas.openxmlformats.org/officeDocument/2006/relationships/hyperlink" Target="https://help.phriendlyphishing.com/hc/en-gb/articles/1500002325382-Overview-of-Learning-Paths" TargetMode="External"/><Relationship Id="rId7" Type="http://schemas.openxmlformats.org/officeDocument/2006/relationships/hyperlink" Target="https://help.phriendlyphishing.com/hc/en-gb/articles/360056389994/" TargetMode="External"/><Relationship Id="rId12"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help.phriendlyphishing.com/hc/en-gb/articles/360058263053" TargetMode="External"/><Relationship Id="rId11" Type="http://schemas.openxmlformats.org/officeDocument/2006/relationships/hyperlink" Target="https://help.phriendlyphishing.com/hc/en-gb/requests/new" TargetMode="External"/><Relationship Id="rId5" Type="http://schemas.openxmlformats.org/officeDocument/2006/relationships/hyperlink" Target="https://help.phriendlyphishing.com/hc/en-gb/articles/4420292745875-Azure-SCIM-User-Provisioning" TargetMode="External"/><Relationship Id="rId10" Type="http://schemas.openxmlformats.org/officeDocument/2006/relationships/slide" Target="slide2.xml"/><Relationship Id="rId4" Type="http://schemas.openxmlformats.org/officeDocument/2006/relationships/hyperlink" Target="https://help.phriendlyphishing.com/hc/en-gb/articles/360056390014" TargetMode="Externa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hyperlink" Target="https://help.phriendlyphishing.com/hc/en-gb/articles/1500001887382"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9.xml"/><Relationship Id="rId7" Type="http://schemas.openxmlformats.org/officeDocument/2006/relationships/slide" Target="slide17.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26.png"/><Relationship Id="rId4" Type="http://schemas.openxmlformats.org/officeDocument/2006/relationships/slide" Target="slide16.xml"/><Relationship Id="rId9" Type="http://schemas.openxmlformats.org/officeDocument/2006/relationships/hyperlink" Target="https://help.phriendlyphishing.com/hc/en-gb/requests/new"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help.phriendlyphishing.com/hc/en-gb/requests/new" TargetMode="External"/><Relationship Id="rId3" Type="http://schemas.openxmlformats.org/officeDocument/2006/relationships/image" Target="../media/image28.svg"/><Relationship Id="rId7" Type="http://schemas.openxmlformats.org/officeDocument/2006/relationships/hyperlink" Target="https://help.phriendlyphishing.com/hc/en-gb/articles/360057029914-Generate-a-whitelist-test"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mailto:support@phriendlyphishing.com" TargetMode="External"/><Relationship Id="rId11" Type="http://schemas.openxmlformats.org/officeDocument/2006/relationships/slide" Target="slide2.xml"/><Relationship Id="rId5" Type="http://schemas.openxmlformats.org/officeDocument/2006/relationships/hyperlink" Target="https://help.phriendlyphishing.com/hc/en-gb/articles/4404484737171-O365-Configure-Advanced-Delivery-Simulated-Phishing-Policy" TargetMode="External"/><Relationship Id="rId10" Type="http://schemas.openxmlformats.org/officeDocument/2006/relationships/image" Target="../media/image29.png"/><Relationship Id="rId4" Type="http://schemas.openxmlformats.org/officeDocument/2006/relationships/hyperlink" Target="https://help.phriendlyphishing.com/hc/en-gb/articles/360056389794-Bypass-Mail-Filtering-Services" TargetMode="Externa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hyperlink" Target="https://help.phriendlyphishing.com/hc/en-gb/articles/16915064401171-Whitelisting-in-Symantec-cloud" TargetMode="External"/><Relationship Id="rId13" Type="http://schemas.openxmlformats.org/officeDocument/2006/relationships/slide" Target="slide2.xml"/><Relationship Id="rId3" Type="http://schemas.openxmlformats.org/officeDocument/2006/relationships/image" Target="../media/image28.svg"/><Relationship Id="rId7" Type="http://schemas.openxmlformats.org/officeDocument/2006/relationships/hyperlink" Target="https://help.phriendlyphishing.com/hc/en-gb/articles/17186097312275-Whitelisting-in-TrendMicro" TargetMode="External"/><Relationship Id="rId12"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help.phriendlyphishing.com/hc/en-gb/articles/17186689467795-Whitelisting-in-Mimecast" TargetMode="External"/><Relationship Id="rId11" Type="http://schemas.openxmlformats.org/officeDocument/2006/relationships/hyperlink" Target="https://help.phriendlyphishing.com/hc/en-gb/articles/360057029914-Generate-a-whitelist-test" TargetMode="External"/><Relationship Id="rId5" Type="http://schemas.openxmlformats.org/officeDocument/2006/relationships/hyperlink" Target="https://help.phriendlyphishing.com/hc/en-gb/articles/17186732846995-Whitelisting-in-Proofpoint-" TargetMode="External"/><Relationship Id="rId15" Type="http://schemas.openxmlformats.org/officeDocument/2006/relationships/image" Target="../media/image26.png"/><Relationship Id="rId10" Type="http://schemas.openxmlformats.org/officeDocument/2006/relationships/hyperlink" Target="https://help.phriendlyphishing.com/hc/en-gb/articles/17592740397715-Creating-Mail-Flow-Rule-O365-" TargetMode="External"/><Relationship Id="rId4" Type="http://schemas.openxmlformats.org/officeDocument/2006/relationships/hyperlink" Target="https://help.phriendlyphishing.com/hc/en-gb/articles/17186795582867-Whitelisting-in-Mail-Marshall-" TargetMode="External"/><Relationship Id="rId9" Type="http://schemas.openxmlformats.org/officeDocument/2006/relationships/hyperlink" Target="https://help.phriendlyphishing.com/hc/en-gb/articles/17552815314963-Phriendly-Phishing-s-IP-Addresses-Domains" TargetMode="External"/><Relationship Id="rId14" Type="http://schemas.openxmlformats.org/officeDocument/2006/relationships/hyperlink" Target="https://help.phriendlyphishing.com/hc/en-gb/requests/new"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help.phriendlyphishing.com/hc/en-gb/requests/new" TargetMode="External"/><Relationship Id="rId3" Type="http://schemas.openxmlformats.org/officeDocument/2006/relationships/image" Target="../media/image28.svg"/><Relationship Id="rId7"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help.phriendlyphishing.com/hc/en-gb/articles/360057029914-Generate-a-whitelist-test" TargetMode="External"/><Relationship Id="rId5" Type="http://schemas.openxmlformats.org/officeDocument/2006/relationships/hyperlink" Target="https://help.phriendlyphishing.com/hc/en-gb/articles/4404484737171-O365-Configure-Advanced-Delivery-Simulated-Phishing-Policy" TargetMode="External"/><Relationship Id="rId4" Type="http://schemas.openxmlformats.org/officeDocument/2006/relationships/image" Target="../media/image3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hyperlink" Target="https://help.phriendlyphishing.com/hc/en-gb/articles/17114230929043-How-to-Whitelist-IP-Addresses-in-Google-Workspace#Allow" TargetMode="External"/><Relationship Id="rId3" Type="http://schemas.openxmlformats.org/officeDocument/2006/relationships/image" Target="../media/image28.sv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help.phriendlyphishing.com/hc/en-gb/requests/new" TargetMode="External"/><Relationship Id="rId5" Type="http://schemas.openxmlformats.org/officeDocument/2006/relationships/slide" Target="slide2.xml"/><Relationship Id="rId4" Type="http://schemas.openxmlformats.org/officeDocument/2006/relationships/image" Target="../media/image32.png"/><Relationship Id="rId9" Type="http://schemas.openxmlformats.org/officeDocument/2006/relationships/hyperlink" Target="https://help.phriendlyphishing.com/hc/en-gb/articles/360057029914-Generate-a-whitelist-test"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6.xml"/><Relationship Id="rId18" Type="http://schemas.openxmlformats.org/officeDocument/2006/relationships/slide" Target="slide33.xml"/><Relationship Id="rId26" Type="http://schemas.openxmlformats.org/officeDocument/2006/relationships/image" Target="../media/image5.png"/><Relationship Id="rId3" Type="http://schemas.openxmlformats.org/officeDocument/2006/relationships/image" Target="../media/image4.jpeg"/><Relationship Id="rId21" Type="http://schemas.openxmlformats.org/officeDocument/2006/relationships/slide" Target="slide36.xml"/><Relationship Id="rId7" Type="http://schemas.openxmlformats.org/officeDocument/2006/relationships/slide" Target="slide9.xml"/><Relationship Id="rId12" Type="http://schemas.openxmlformats.org/officeDocument/2006/relationships/slide" Target="slide24.xml"/><Relationship Id="rId17" Type="http://schemas.openxmlformats.org/officeDocument/2006/relationships/slide" Target="slide30.xml"/><Relationship Id="rId25" Type="http://schemas.openxmlformats.org/officeDocument/2006/relationships/slide" Target="slide41.xml"/><Relationship Id="rId2" Type="http://schemas.openxmlformats.org/officeDocument/2006/relationships/notesSlide" Target="../notesSlides/notesSlide1.xml"/><Relationship Id="rId16" Type="http://schemas.openxmlformats.org/officeDocument/2006/relationships/slide" Target="slide29.xml"/><Relationship Id="rId20"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1.xml"/><Relationship Id="rId24" Type="http://schemas.openxmlformats.org/officeDocument/2006/relationships/slide" Target="slide40.xml"/><Relationship Id="rId5" Type="http://schemas.openxmlformats.org/officeDocument/2006/relationships/slide" Target="slide5.xml"/><Relationship Id="rId15" Type="http://schemas.openxmlformats.org/officeDocument/2006/relationships/slide" Target="slide28.xml"/><Relationship Id="rId23" Type="http://schemas.openxmlformats.org/officeDocument/2006/relationships/slide" Target="slide39.xml"/><Relationship Id="rId28" Type="http://schemas.openxmlformats.org/officeDocument/2006/relationships/slide" Target="slide2.xml"/><Relationship Id="rId10" Type="http://schemas.openxmlformats.org/officeDocument/2006/relationships/slide" Target="slide14.xml"/><Relationship Id="rId19" Type="http://schemas.openxmlformats.org/officeDocument/2006/relationships/slide" Target="slide34.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27.xml"/><Relationship Id="rId22" Type="http://schemas.openxmlformats.org/officeDocument/2006/relationships/slide" Target="slide38.xml"/><Relationship Id="rId27"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hyperlink" Target="https://help.phriendlyphishing.com/hc/en-gb/articles/17552815314963-Phriendly-Phishing-s-IP-Addresses-Domains" TargetMode="External"/><Relationship Id="rId7"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help.phriendlyphishing.com/hc/en-gb/requests/new" TargetMode="External"/><Relationship Id="rId5" Type="http://schemas.openxmlformats.org/officeDocument/2006/relationships/slide" Target="slide2.xml"/><Relationship Id="rId4" Type="http://schemas.openxmlformats.org/officeDocument/2006/relationships/hyperlink" Target="mailto:support@phriendlyphishing.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help.phriendlyphishing.com/hc/en-gb/articles/360060356954-Set-up-the-Phish-Reporter" TargetMode="External"/><Relationship Id="rId7"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help.phriendlyphishing.com/hc/en-gb/articles/4410705015059" TargetMode="External"/><Relationship Id="rId11" Type="http://schemas.openxmlformats.org/officeDocument/2006/relationships/slide" Target="slide22.xml"/><Relationship Id="rId5" Type="http://schemas.openxmlformats.org/officeDocument/2006/relationships/hyperlink" Target="https://help.phriendlyphishing.com/hc/en-gb/articles/360058262953" TargetMode="External"/><Relationship Id="rId10" Type="http://schemas.openxmlformats.org/officeDocument/2006/relationships/slide" Target="slide2.xml"/><Relationship Id="rId4" Type="http://schemas.openxmlformats.org/officeDocument/2006/relationships/hyperlink" Target="https://help.phriendlyphishing.com/hc/en-gb/articles/360058263013" TargetMode="Externa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help.phriendlyphishing.com/hc/en-gb/articles/1500002330242-Update-zone-inform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image" Target="../media/image4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20.png"/><Relationship Id="rId4" Type="http://schemas.openxmlformats.org/officeDocument/2006/relationships/image" Target="../media/image38.png"/><Relationship Id="rId9" Type="http://schemas.openxmlformats.org/officeDocument/2006/relationships/image" Target="../media/image23.sv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jpe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22.png"/><Relationship Id="rId10" Type="http://schemas.openxmlformats.org/officeDocument/2006/relationships/slide" Target="slide2.xml"/><Relationship Id="rId4" Type="http://schemas.openxmlformats.org/officeDocument/2006/relationships/hyperlink" Target="https://www.tec.govt.nz/teo/working-with-teos/improving-cyber-security-in-the-tertiary-sector/phriendly-phishing/" TargetMode="External"/><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48.svg"/><Relationship Id="rId11"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image" Target="../media/image52.svg"/><Relationship Id="rId4" Type="http://schemas.openxmlformats.org/officeDocument/2006/relationships/image" Target="../media/image47.svg"/><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3.png"/><Relationship Id="rId10" Type="http://schemas.openxmlformats.org/officeDocument/2006/relationships/slide" Target="slide2.xml"/><Relationship Id="rId4" Type="http://schemas.openxmlformats.org/officeDocument/2006/relationships/image" Target="../media/image48.sv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hyperlink" Target="https://help.phriendlyphishing.com/hc/en-gb/articles/1500004255122" TargetMode="Externa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hyperlink" Target="https://help.phriendlyphishing.com/hc/en-gb/articles/1500004255122" TargetMode="Externa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60.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2.xml"/><Relationship Id="rId4" Type="http://schemas.openxmlformats.org/officeDocument/2006/relationships/image" Target="../media/image19.png"/><Relationship Id="rId9" Type="http://schemas.openxmlformats.org/officeDocument/2006/relationships/hyperlink" Target="https://help.phriendlyphishing.com/hc/en-gb/articles/1500002117622-Schedule-Baselin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hyperlink" Target="https://help.phriendlyphishing.com/hc/en-gb/articles/20599498064531-Learning-Journe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1.png"/><Relationship Id="rId5" Type="http://schemas.openxmlformats.org/officeDocument/2006/relationships/slide" Target="slide2.xml"/><Relationship Id="rId10" Type="http://schemas.openxmlformats.org/officeDocument/2006/relationships/image" Target="../media/image53.png"/><Relationship Id="rId4" Type="http://schemas.openxmlformats.org/officeDocument/2006/relationships/hyperlink" Target="https://help.phriendlyphishing.com/hc/en-gb/articles/1500004255122" TargetMode="External"/><Relationship Id="rId9" Type="http://schemas.openxmlformats.org/officeDocument/2006/relationships/image" Target="../media/image60.svg"/></Relationships>
</file>

<file path=ppt/slides/_rels/slide3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jpeg"/><Relationship Id="rId7" Type="http://schemas.openxmlformats.org/officeDocument/2006/relationships/image" Target="../media/image22.png"/><Relationship Id="rId12" Type="http://schemas.openxmlformats.org/officeDocument/2006/relationships/hyperlink" Target="https://help.phriendlyphishing.com/hc/en-gb/articles/36006071197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20.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slide" Target="slide2.xml"/><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hyperlink" Target="NULL" TargetMode="External"/><Relationship Id="rId13" Type="http://schemas.openxmlformats.org/officeDocument/2006/relationships/hyperlink" Target="NULL" TargetMode="External"/><Relationship Id="rId3" Type="http://schemas.openxmlformats.org/officeDocument/2006/relationships/image" Target="../media/image62.png"/><Relationship Id="rId7" Type="http://schemas.openxmlformats.org/officeDocument/2006/relationships/hyperlink" Target="NULL" TargetMode="External"/><Relationship Id="rId12" Type="http://schemas.openxmlformats.org/officeDocument/2006/relationships/hyperlink" Target="NULL" TargetMode="External"/><Relationship Id="rId17" Type="http://schemas.openxmlformats.org/officeDocument/2006/relationships/slide" Target="slide2.xml"/><Relationship Id="rId2" Type="http://schemas.openxmlformats.org/officeDocument/2006/relationships/image" Target="../media/image4.jpeg"/><Relationship Id="rId16" Type="http://schemas.openxmlformats.org/officeDocument/2006/relationships/hyperlink" Target="https://help.phriendlyphishing.com/hc/en-gb/articles/1500001736021-Phish-Report-Results" TargetMode="External"/><Relationship Id="rId1" Type="http://schemas.openxmlformats.org/officeDocument/2006/relationships/slideLayout" Target="../slideLayouts/slideLayout7.xml"/><Relationship Id="rId6" Type="http://schemas.openxmlformats.org/officeDocument/2006/relationships/hyperlink" Target="NULL" TargetMode="External"/><Relationship Id="rId11" Type="http://schemas.openxmlformats.org/officeDocument/2006/relationships/hyperlink" Target="NULL" TargetMode="External"/><Relationship Id="rId5" Type="http://schemas.openxmlformats.org/officeDocument/2006/relationships/hyperlink" Target="NULL" TargetMode="External"/><Relationship Id="rId15" Type="http://schemas.openxmlformats.org/officeDocument/2006/relationships/hyperlink" Target="NULL" TargetMode="External"/><Relationship Id="rId10" Type="http://schemas.openxmlformats.org/officeDocument/2006/relationships/hyperlink" Target="NULL" TargetMode="External"/><Relationship Id="rId4" Type="http://schemas.openxmlformats.org/officeDocument/2006/relationships/hyperlink" Target="NULL" TargetMode="External"/><Relationship Id="rId9" Type="http://schemas.openxmlformats.org/officeDocument/2006/relationships/hyperlink" Target="NULL" TargetMode="External"/><Relationship Id="rId14" Type="http://schemas.openxmlformats.org/officeDocument/2006/relationships/hyperlink" Target="NUL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help.phriendlyphishing.com/hc/en-gb/articles/1500002330242-Update-zone-information" TargetMode="External"/><Relationship Id="rId3" Type="http://schemas.openxmlformats.org/officeDocument/2006/relationships/image" Target="../media/image63.png"/><Relationship Id="rId7" Type="http://schemas.openxmlformats.org/officeDocument/2006/relationships/hyperlink" Target="NULL"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NULL" TargetMode="External"/><Relationship Id="rId5" Type="http://schemas.openxmlformats.org/officeDocument/2006/relationships/image" Target="../media/image64.png"/><Relationship Id="rId4" Type="http://schemas.openxmlformats.org/officeDocument/2006/relationships/hyperlink" Target="https://help.phriendlyphishing.com/hc/en-gb/articles/1500006009101-What-happens-when-an-individual-clicks-into-a-Campaign-simulated-phishing-email-" TargetMode="Externa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png"/><Relationship Id="rId7"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hyperlink" Target="https://help.phriendlyphishing.com/hc/en-gb/articles/360061717273-Schedule-a-Spear-Phishin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help.phriendlyphishing.com/hc/en-gb/sections/360011756273-Latest-Features" TargetMode="External"/><Relationship Id="rId3" Type="http://schemas.openxmlformats.org/officeDocument/2006/relationships/image" Target="../media/image67.png"/><Relationship Id="rId7" Type="http://schemas.openxmlformats.org/officeDocument/2006/relationships/image" Target="../media/image48.svg"/><Relationship Id="rId12" Type="http://schemas.openxmlformats.org/officeDocument/2006/relationships/hyperlink" Target="https://help.phriendlyphishing.com/hc/en-gb/articles/4569616643987-Monthly-Customer-Newsletters" TargetMode="Externa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hyperlink" Target="https://help.phriendlyphishing.com/hc/en-gb" TargetMode="External"/><Relationship Id="rId5" Type="http://schemas.openxmlformats.org/officeDocument/2006/relationships/image" Target="../media/image69.png"/><Relationship Id="rId15" Type="http://schemas.openxmlformats.org/officeDocument/2006/relationships/slide" Target="slide2.xml"/><Relationship Id="rId10" Type="http://schemas.openxmlformats.org/officeDocument/2006/relationships/hyperlink" Target="https://help.phriendlyphishing.com/hc/en-gb/requests/new" TargetMode="External"/><Relationship Id="rId4" Type="http://schemas.openxmlformats.org/officeDocument/2006/relationships/image" Target="../media/image68.png"/><Relationship Id="rId9" Type="http://schemas.openxmlformats.org/officeDocument/2006/relationships/image" Target="../media/image70.png"/><Relationship Id="rId14" Type="http://schemas.openxmlformats.org/officeDocument/2006/relationships/hyperlink" Target="https://www.tec.govt.nz/teo/working-with-teos/improving-cyber-security-in-the-tertiary-sector/phriendly-phishi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help.phriendlyphishing.com/hc/en-gb" TargetMode="External"/><Relationship Id="rId5" Type="http://schemas.openxmlformats.org/officeDocument/2006/relationships/hyperlink" Target="mailto:Support@phriendlyphishing.com" TargetMode="Externa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hyperlink" Target="https://www.phriendlyphishing.com/course-catalogu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4.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hyperlink" Target="https://www.tec.govt.nz/phriendlyphish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sv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0411119" y="4644023"/>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8" y="3725515"/>
            <a:ext cx="11068401" cy="2011576"/>
          </a:xfrm>
          <a:prstGeom prst="rect">
            <a:avLst/>
          </a:prstGeom>
        </p:spPr>
        <p:txBody>
          <a:bodyPr wrap="square" lIns="0" tIns="0" rIns="0" bIns="0" rtlCol="0" anchor="t">
            <a:spAutoFit/>
          </a:bodyPr>
          <a:lstStyle/>
          <a:p>
            <a:pPr>
              <a:lnSpc>
                <a:spcPts val="8124"/>
              </a:lnSpc>
            </a:pPr>
            <a:r>
              <a:rPr lang="en-US" sz="5800">
                <a:solidFill>
                  <a:srgbClr val="BDE541"/>
                </a:solidFill>
                <a:latin typeface="Righteous"/>
              </a:rPr>
              <a:t>Welcome! </a:t>
            </a:r>
            <a:endParaRPr lang="en-US"/>
          </a:p>
          <a:p>
            <a:pPr>
              <a:lnSpc>
                <a:spcPts val="8123"/>
              </a:lnSpc>
            </a:pPr>
            <a:r>
              <a:rPr lang="en-US" sz="5800">
                <a:solidFill>
                  <a:srgbClr val="BDE541"/>
                </a:solidFill>
                <a:latin typeface="Righteous"/>
              </a:rPr>
              <a:t>Onboarding Guidance </a:t>
            </a:r>
            <a:endParaRPr lang="en-US"/>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p:txBody>
          <a:bodyPr/>
          <a:lstStyle/>
          <a:p>
            <a:fld id="{B6F15528-21DE-4FAA-801E-634DDDAF4B2B}" type="slidenum">
              <a:rPr lang="en-US" smtClean="0">
                <a:solidFill>
                  <a:srgbClr val="182F4F"/>
                </a:solidFill>
              </a:rPr>
              <a:pPr/>
              <a:t>1</a:t>
            </a:fld>
            <a:endParaRPr lang="en-US">
              <a:solidFill>
                <a:srgbClr val="182F4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1430179" y="5318806"/>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8" y="3725515"/>
            <a:ext cx="9980367" cy="999633"/>
          </a:xfrm>
          <a:prstGeom prst="rect">
            <a:avLst/>
          </a:prstGeom>
        </p:spPr>
        <p:txBody>
          <a:bodyPr wrap="square" lIns="0" tIns="0" rIns="0" bIns="0" rtlCol="0" anchor="t">
            <a:spAutoFit/>
          </a:bodyPr>
          <a:lstStyle/>
          <a:p>
            <a:pPr>
              <a:lnSpc>
                <a:spcPts val="8123"/>
              </a:lnSpc>
            </a:pPr>
            <a:r>
              <a:rPr lang="en-US" sz="6600" dirty="0">
                <a:solidFill>
                  <a:srgbClr val="BDE541"/>
                </a:solidFill>
                <a:latin typeface="Righteous"/>
              </a:rPr>
              <a:t>Technical Steps  </a:t>
            </a:r>
            <a:endParaRPr lang="en-US" sz="2400" dirty="0"/>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a:xfrm>
            <a:off x="15780327" y="9781407"/>
            <a:ext cx="2133600" cy="365125"/>
          </a:xfrm>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46419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hlinkClick r:id="rId3" action="ppaction://hlinksldjump"/>
            <a:extLst>
              <a:ext uri="{FF2B5EF4-FFF2-40B4-BE49-F238E27FC236}">
                <a16:creationId xmlns:a16="http://schemas.microsoft.com/office/drawing/2014/main" id="{4B449902-4B20-0A08-1936-15DAB50B1D91}"/>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3"/>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4"/>
            <a:stretch>
              <a:fillRect b="-259884"/>
            </a:stretch>
          </a:blipFill>
        </p:spPr>
        <p:txBody>
          <a:bodyPr/>
          <a:lstStyle/>
          <a:p>
            <a:endParaRPr lang="en-AU"/>
          </a:p>
        </p:txBody>
      </p:sp>
      <p:sp>
        <p:nvSpPr>
          <p:cNvPr id="7" name="TextBox 55">
            <a:extLst>
              <a:ext uri="{FF2B5EF4-FFF2-40B4-BE49-F238E27FC236}">
                <a16:creationId xmlns:a16="http://schemas.microsoft.com/office/drawing/2014/main" id="{ACCF8956-71FD-2EE2-688B-1D2A082C993C}"/>
              </a:ext>
            </a:extLst>
          </p:cNvPr>
          <p:cNvSpPr txBox="1"/>
          <p:nvPr/>
        </p:nvSpPr>
        <p:spPr>
          <a:xfrm>
            <a:off x="835214" y="3903024"/>
            <a:ext cx="12482281" cy="4108176"/>
          </a:xfrm>
          <a:prstGeom prst="rect">
            <a:avLst/>
          </a:prstGeom>
        </p:spPr>
        <p:txBody>
          <a:bodyPr wrap="square" lIns="0" tIns="0" rIns="0" bIns="0" rtlCol="0" anchor="t">
            <a:spAutoFit/>
          </a:bodyPr>
          <a:lstStyle/>
          <a:p>
            <a:pPr>
              <a:lnSpc>
                <a:spcPct val="150000"/>
              </a:lnSpc>
            </a:pPr>
            <a:r>
              <a:rPr lang="en-US" b="0" i="0">
                <a:solidFill>
                  <a:srgbClr val="182F4F"/>
                </a:solidFill>
                <a:effectLst/>
                <a:latin typeface="Montserrat"/>
              </a:rPr>
              <a:t>Once you have submitted your </a:t>
            </a:r>
            <a:r>
              <a:rPr lang="en-US">
                <a:solidFill>
                  <a:srgbClr val="182F4F"/>
                </a:solidFill>
                <a:latin typeface="Montserrat"/>
              </a:rPr>
              <a:t>Registration Form</a:t>
            </a:r>
            <a:r>
              <a:rPr lang="en-US" b="0" i="0">
                <a:solidFill>
                  <a:srgbClr val="182F4F"/>
                </a:solidFill>
                <a:effectLst/>
                <a:latin typeface="Montserrat"/>
              </a:rPr>
              <a:t>, we will activate your Phriendly Phishing account and you will receive an activation email. </a:t>
            </a:r>
            <a:r>
              <a:rPr lang="en-US">
                <a:solidFill>
                  <a:srgbClr val="182F4F"/>
                </a:solidFill>
                <a:latin typeface="Montserrat"/>
              </a:rPr>
              <a:t>Remember to check your Junk / Spam folder. </a:t>
            </a:r>
          </a:p>
          <a:p>
            <a:pPr>
              <a:lnSpc>
                <a:spcPct val="150000"/>
              </a:lnSpc>
            </a:pPr>
            <a:endParaRPr lang="en-US">
              <a:solidFill>
                <a:srgbClr val="182F4F"/>
              </a:solidFill>
              <a:latin typeface="Montserrat" panose="00000500000000000000" pitchFamily="2" charset="0"/>
            </a:endParaRPr>
          </a:p>
          <a:p>
            <a:pPr>
              <a:lnSpc>
                <a:spcPct val="150000"/>
              </a:lnSpc>
            </a:pPr>
            <a:r>
              <a:rPr lang="en-US" b="0" i="0">
                <a:solidFill>
                  <a:srgbClr val="182F4F"/>
                </a:solidFill>
                <a:effectLst/>
                <a:latin typeface="Montserrat"/>
              </a:rPr>
              <a:t>Once </a:t>
            </a:r>
            <a:r>
              <a:rPr lang="en-US">
                <a:solidFill>
                  <a:srgbClr val="182F4F"/>
                </a:solidFill>
                <a:latin typeface="Montserrat"/>
              </a:rPr>
              <a:t>your account is created</a:t>
            </a:r>
            <a:r>
              <a:rPr lang="en-US" b="0" i="0">
                <a:solidFill>
                  <a:srgbClr val="182F4F"/>
                </a:solidFill>
                <a:effectLst/>
                <a:latin typeface="Montserrat"/>
              </a:rPr>
              <a:t>, you can </a:t>
            </a:r>
            <a:r>
              <a:rPr lang="en-US">
                <a:solidFill>
                  <a:srgbClr val="0000FF"/>
                </a:solidFill>
                <a:latin typeface="Montserrat"/>
                <a:hlinkClick r:id="rId5"/>
              </a:rPr>
              <a:t>add as many additional </a:t>
            </a:r>
            <a:r>
              <a:rPr lang="en-US">
                <a:solidFill>
                  <a:srgbClr val="182F4F"/>
                </a:solidFill>
                <a:latin typeface="Montserrat"/>
                <a:hlinkClick r:id="rId5"/>
              </a:rPr>
              <a:t>admins</a:t>
            </a:r>
            <a:r>
              <a:rPr lang="en-US">
                <a:solidFill>
                  <a:srgbClr val="182F4F"/>
                </a:solidFill>
                <a:latin typeface="Montserrat"/>
              </a:rPr>
              <a:t> </a:t>
            </a:r>
            <a:r>
              <a:rPr lang="en-US" b="0" i="0">
                <a:solidFill>
                  <a:srgbClr val="182F4F"/>
                </a:solidFill>
                <a:effectLst/>
                <a:latin typeface="Montserrat"/>
              </a:rPr>
              <a:t>as you would like.</a:t>
            </a:r>
            <a:r>
              <a:rPr lang="en-US">
                <a:solidFill>
                  <a:srgbClr val="182F4F"/>
                </a:solidFill>
                <a:latin typeface="Montserrat"/>
              </a:rPr>
              <a:t> </a:t>
            </a:r>
          </a:p>
          <a:p>
            <a:pPr>
              <a:lnSpc>
                <a:spcPct val="150000"/>
              </a:lnSpc>
            </a:pPr>
            <a:endParaRPr lang="en-US">
              <a:solidFill>
                <a:srgbClr val="182F4F"/>
              </a:solidFill>
              <a:highlight>
                <a:srgbClr val="BDE541"/>
              </a:highlight>
              <a:latin typeface="Montserrat" panose="00000500000000000000" pitchFamily="2" charset="0"/>
            </a:endParaRPr>
          </a:p>
          <a:p>
            <a:pPr>
              <a:lnSpc>
                <a:spcPct val="150000"/>
              </a:lnSpc>
            </a:pPr>
            <a:r>
              <a:rPr lang="en-US">
                <a:solidFill>
                  <a:srgbClr val="182F4F"/>
                </a:solidFill>
                <a:latin typeface="Montserrat"/>
              </a:rPr>
              <a:t>Upon logging in, a welcome popup will guide you through onboarding steps. Click "Begin Onboarding" to proceed and follow the interactive walkthrough. Don't worry, if you need to stop the setup, you can always come back to where you left off by selecting the teractive Gui button in the top right corner of the platform. </a:t>
            </a:r>
            <a:endParaRPr lang="en-US">
              <a:solidFill>
                <a:srgbClr val="182F4F"/>
              </a:solidFill>
              <a:latin typeface="Montserrat" panose="00000500000000000000" pitchFamily="2" charset="0"/>
            </a:endParaRPr>
          </a:p>
          <a:p>
            <a:pPr>
              <a:lnSpc>
                <a:spcPct val="150000"/>
              </a:lnSpc>
            </a:pPr>
            <a:endParaRPr lang="en-US">
              <a:solidFill>
                <a:srgbClr val="182F4F"/>
              </a:solidFill>
              <a:latin typeface="Montserrat" panose="00000500000000000000" pitchFamily="2" charset="0"/>
            </a:endParaRPr>
          </a:p>
          <a:p>
            <a:pPr>
              <a:lnSpc>
                <a:spcPct val="150000"/>
              </a:lnSpc>
            </a:pPr>
            <a:r>
              <a:rPr lang="en-US">
                <a:solidFill>
                  <a:srgbClr val="182F4F"/>
                </a:solidFill>
                <a:latin typeface="Montserrat"/>
              </a:rPr>
              <a:t>Alternatively, you can wait for the next scheduled Instructional Webinar for assistance. </a:t>
            </a:r>
          </a:p>
        </p:txBody>
      </p:sp>
      <p:sp>
        <p:nvSpPr>
          <p:cNvPr id="2" name="TextBox 56">
            <a:extLst>
              <a:ext uri="{FF2B5EF4-FFF2-40B4-BE49-F238E27FC236}">
                <a16:creationId xmlns:a16="http://schemas.microsoft.com/office/drawing/2014/main" id="{39CEAB8B-E4FE-3C07-3570-FBF1F79DE04C}"/>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Account Activation</a:t>
            </a:r>
          </a:p>
        </p:txBody>
      </p:sp>
      <p:pic>
        <p:nvPicPr>
          <p:cNvPr id="1026" name="Picture 2">
            <a:extLst>
              <a:ext uri="{FF2B5EF4-FFF2-40B4-BE49-F238E27FC236}">
                <a16:creationId xmlns:a16="http://schemas.microsoft.com/office/drawing/2014/main" id="{EC48BC04-D5F9-D2A2-C1D1-C2916DBBC2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182" y="3601095"/>
            <a:ext cx="4180059" cy="4566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C36907A-2A70-B090-A62E-DD192589D6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979" y="6780064"/>
            <a:ext cx="1441880" cy="49564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C7619CDE-67EA-7D33-EB68-2EE25AF139DE}"/>
              </a:ext>
            </a:extLst>
          </p:cNvPr>
          <p:cNvSpPr>
            <a:spLocks noGrp="1"/>
          </p:cNvSpPr>
          <p:nvPr>
            <p:ph type="sldNum" sz="quarter" idx="12"/>
          </p:nvPr>
        </p:nvSpPr>
        <p:spPr>
          <a:xfrm>
            <a:off x="15773400" y="9223377"/>
            <a:ext cx="2133600" cy="365125"/>
          </a:xfrm>
        </p:spPr>
        <p:txBody>
          <a:bodyPr/>
          <a:lstStyle/>
          <a:p>
            <a:fld id="{B6F15528-21DE-4FAA-801E-634DDDAF4B2B}" type="slidenum">
              <a:rPr lang="en-US" smtClean="0"/>
              <a:pPr/>
              <a:t>11</a:t>
            </a:fld>
            <a:endParaRPr lang="en-US"/>
          </a:p>
        </p:txBody>
      </p:sp>
      <p:sp>
        <p:nvSpPr>
          <p:cNvPr id="11" name="TextBox 10">
            <a:extLst>
              <a:ext uri="{FF2B5EF4-FFF2-40B4-BE49-F238E27FC236}">
                <a16:creationId xmlns:a16="http://schemas.microsoft.com/office/drawing/2014/main" id="{21F4B841-EAA3-3F76-EA35-0F3C947CBA80}"/>
              </a:ext>
            </a:extLst>
          </p:cNvPr>
          <p:cNvSpPr txBox="1"/>
          <p:nvPr/>
        </p:nvSpPr>
        <p:spPr>
          <a:xfrm>
            <a:off x="381000" y="9471304"/>
            <a:ext cx="647700" cy="523220"/>
          </a:xfrm>
          <a:prstGeom prst="rect">
            <a:avLst/>
          </a:prstGeom>
          <a:noFill/>
        </p:spPr>
        <p:txBody>
          <a:bodyPr wrap="square" rtlCol="0">
            <a:spAutoFit/>
          </a:bodyPr>
          <a:lstStyle/>
          <a:p>
            <a:r>
              <a:rPr lang="en-US" sz="2800" b="1" dirty="0">
                <a:solidFill>
                  <a:srgbClr val="182F4F"/>
                </a:solidFill>
                <a:latin typeface="Montserrat" pitchFamily="2" charset="0"/>
              </a:rPr>
              <a:t>11</a:t>
            </a:r>
            <a:endParaRPr lang="en-AU" sz="2800" b="1" dirty="0">
              <a:solidFill>
                <a:srgbClr val="182F4F"/>
              </a:solidFill>
              <a:latin typeface="Montserrat" pitchFamily="2" charset="0"/>
            </a:endParaRPr>
          </a:p>
        </p:txBody>
      </p:sp>
      <p:sp>
        <p:nvSpPr>
          <p:cNvPr id="14" name="Rectangle 13">
            <a:extLst>
              <a:ext uri="{FF2B5EF4-FFF2-40B4-BE49-F238E27FC236}">
                <a16:creationId xmlns:a16="http://schemas.microsoft.com/office/drawing/2014/main" id="{EFF5E763-4CC9-2743-8ECD-1F72E2AF6C19}"/>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1</a:t>
            </a:r>
          </a:p>
        </p:txBody>
      </p:sp>
      <p:sp>
        <p:nvSpPr>
          <p:cNvPr id="12" name="TextBox 11">
            <a:extLst>
              <a:ext uri="{FF2B5EF4-FFF2-40B4-BE49-F238E27FC236}">
                <a16:creationId xmlns:a16="http://schemas.microsoft.com/office/drawing/2014/main" id="{97AEC175-5138-A7F7-7350-F8265F1B89DE}"/>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grpSp>
        <p:nvGrpSpPr>
          <p:cNvPr id="15" name="Group 14">
            <a:extLst>
              <a:ext uri="{FF2B5EF4-FFF2-40B4-BE49-F238E27FC236}">
                <a16:creationId xmlns:a16="http://schemas.microsoft.com/office/drawing/2014/main" id="{E41E0450-5790-561E-464E-A457554321DC}"/>
              </a:ext>
            </a:extLst>
          </p:cNvPr>
          <p:cNvGrpSpPr/>
          <p:nvPr/>
        </p:nvGrpSpPr>
        <p:grpSpPr>
          <a:xfrm>
            <a:off x="13933064" y="8844535"/>
            <a:ext cx="3719241" cy="1236683"/>
            <a:chOff x="13329194" y="3156155"/>
            <a:chExt cx="4429529" cy="1827772"/>
          </a:xfrm>
        </p:grpSpPr>
        <p:sp>
          <p:nvSpPr>
            <p:cNvPr id="16" name="Rectangle: Rounded Corners 15">
              <a:extLst>
                <a:ext uri="{FF2B5EF4-FFF2-40B4-BE49-F238E27FC236}">
                  <a16:creationId xmlns:a16="http://schemas.microsoft.com/office/drawing/2014/main" id="{655B5D31-3016-9F65-4251-55BF86E99F73}"/>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A green and black logo&#10;&#10;Description automatically generated">
              <a:hlinkClick r:id="rId8"/>
              <a:extLst>
                <a:ext uri="{FF2B5EF4-FFF2-40B4-BE49-F238E27FC236}">
                  <a16:creationId xmlns:a16="http://schemas.microsoft.com/office/drawing/2014/main" id="{992B075E-9AA3-FC20-2E9C-895AC1149B0B}"/>
                </a:ext>
              </a:extLst>
            </p:cNvPr>
            <p:cNvPicPr>
              <a:picLocks noChangeAspect="1"/>
            </p:cNvPicPr>
            <p:nvPr/>
          </p:nvPicPr>
          <p:blipFill>
            <a:blip r:embed="rId9"/>
            <a:stretch>
              <a:fillRect/>
            </a:stretch>
          </p:blipFill>
          <p:spPr>
            <a:xfrm>
              <a:off x="13447569" y="3316432"/>
              <a:ext cx="1420091" cy="1437409"/>
            </a:xfrm>
            <a:prstGeom prst="rect">
              <a:avLst/>
            </a:prstGeom>
          </p:spPr>
        </p:pic>
        <p:sp>
          <p:nvSpPr>
            <p:cNvPr id="18" name="TextBox 55">
              <a:extLst>
                <a:ext uri="{FF2B5EF4-FFF2-40B4-BE49-F238E27FC236}">
                  <a16:creationId xmlns:a16="http://schemas.microsoft.com/office/drawing/2014/main" id="{9ECF20FA-78A9-965C-ABEC-7A5C7C05F289}"/>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8">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Tree>
    <p:extLst>
      <p:ext uri="{BB962C8B-B14F-4D97-AF65-F5344CB8AC3E}">
        <p14:creationId xmlns:p14="http://schemas.microsoft.com/office/powerpoint/2010/main" val="122680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3">
            <a:extLst>
              <a:ext uri="{FF2B5EF4-FFF2-40B4-BE49-F238E27FC236}">
                <a16:creationId xmlns:a16="http://schemas.microsoft.com/office/drawing/2014/main" id="{2312DAFB-F34F-12E7-A35E-BC74FD574EF3}"/>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6" name="TextBox 55">
            <a:extLst>
              <a:ext uri="{FF2B5EF4-FFF2-40B4-BE49-F238E27FC236}">
                <a16:creationId xmlns:a16="http://schemas.microsoft.com/office/drawing/2014/main" id="{5CBA1B65-64C3-336E-89ED-DF54AFF015AF}"/>
              </a:ext>
            </a:extLst>
          </p:cNvPr>
          <p:cNvSpPr txBox="1"/>
          <p:nvPr/>
        </p:nvSpPr>
        <p:spPr>
          <a:xfrm>
            <a:off x="1072090" y="3258162"/>
            <a:ext cx="12319165" cy="5088381"/>
          </a:xfrm>
          <a:prstGeom prst="rect">
            <a:avLst/>
          </a:prstGeom>
        </p:spPr>
        <p:txBody>
          <a:bodyPr wrap="square" lIns="0" tIns="0" rIns="0" bIns="0" rtlCol="0" anchor="t">
            <a:spAutoFit/>
          </a:bodyPr>
          <a:lstStyle/>
          <a:p>
            <a:r>
              <a:rPr lang="en-US" dirty="0">
                <a:solidFill>
                  <a:srgbClr val="2F3941"/>
                </a:solidFill>
                <a:latin typeface="Montserrat"/>
                <a:ea typeface="+mn-lt"/>
                <a:cs typeface="+mn-lt"/>
              </a:rPr>
              <a:t>The next step is to add staff to the Phriendly Phishing platform. This allows you to send training and simulated phishing emails to your staff. Staff will </a:t>
            </a:r>
            <a:r>
              <a:rPr lang="en-US" u="sng" dirty="0">
                <a:solidFill>
                  <a:srgbClr val="2F3941"/>
                </a:solidFill>
                <a:latin typeface="Montserrat"/>
                <a:ea typeface="+mn-lt"/>
                <a:cs typeface="+mn-lt"/>
              </a:rPr>
              <a:t>not</a:t>
            </a:r>
            <a:r>
              <a:rPr lang="en-US" dirty="0">
                <a:solidFill>
                  <a:srgbClr val="2F3941"/>
                </a:solidFill>
                <a:latin typeface="Montserrat"/>
                <a:ea typeface="+mn-lt"/>
                <a:cs typeface="+mn-lt"/>
              </a:rPr>
              <a:t> receive any notification that they've been added to the platform. Communications will only go out to staff once the </a:t>
            </a:r>
            <a:r>
              <a:rPr lang="en-US" dirty="0">
                <a:solidFill>
                  <a:srgbClr val="2F3941"/>
                </a:solidFill>
                <a:latin typeface="Montserrat"/>
                <a:ea typeface="+mn-lt"/>
                <a:cs typeface="+mn-lt"/>
                <a:hlinkClick r:id="rId3"/>
              </a:rPr>
              <a:t>learning path</a:t>
            </a:r>
            <a:r>
              <a:rPr lang="en-US" dirty="0">
                <a:solidFill>
                  <a:srgbClr val="2F3941"/>
                </a:solidFill>
                <a:latin typeface="Montserrat"/>
                <a:ea typeface="+mn-lt"/>
                <a:cs typeface="+mn-lt"/>
              </a:rPr>
              <a:t> has been setup.</a:t>
            </a:r>
          </a:p>
          <a:p>
            <a:endParaRPr lang="en-US" dirty="0">
              <a:solidFill>
                <a:srgbClr val="2F3941"/>
              </a:solidFill>
              <a:latin typeface="Montserrat"/>
              <a:ea typeface="+mn-lt"/>
              <a:cs typeface="+mn-lt"/>
            </a:endParaRPr>
          </a:p>
          <a:p>
            <a:r>
              <a:rPr lang="en-US" dirty="0">
                <a:solidFill>
                  <a:srgbClr val="2F3941"/>
                </a:solidFill>
                <a:latin typeface="Montserrat"/>
                <a:ea typeface="+mn-lt"/>
                <a:cs typeface="+mn-lt"/>
              </a:rPr>
              <a:t>We recommend adding staff, by syncing to your directory service. Syncing to your directory service means any update to staff in your directory will automatically be reflected in our platform.</a:t>
            </a:r>
            <a:endParaRPr lang="en-US" dirty="0">
              <a:solidFill>
                <a:srgbClr val="000000"/>
              </a:solidFill>
              <a:latin typeface="Montserrat"/>
              <a:ea typeface="+mn-lt"/>
              <a:cs typeface="+mn-lt"/>
            </a:endParaRPr>
          </a:p>
          <a:p>
            <a:endParaRPr lang="en-US" dirty="0">
              <a:solidFill>
                <a:srgbClr val="2F3941"/>
              </a:solidFill>
              <a:latin typeface="Montserrat" pitchFamily="2" charset="0"/>
              <a:ea typeface="+mn-lt"/>
              <a:cs typeface="+mn-lt"/>
            </a:endParaRPr>
          </a:p>
          <a:p>
            <a:r>
              <a:rPr lang="en-US" dirty="0">
                <a:solidFill>
                  <a:srgbClr val="2F3941"/>
                </a:solidFill>
                <a:latin typeface="Montserrat"/>
                <a:ea typeface="+mn-lt"/>
                <a:cs typeface="+mn-lt"/>
              </a:rPr>
              <a:t>We have four different staff sync options available. Please select the applicable method below for instructions on setting your sync:</a:t>
            </a:r>
          </a:p>
          <a:p>
            <a:endParaRPr lang="en-US" dirty="0">
              <a:latin typeface="Montserrat"/>
            </a:endParaRPr>
          </a:p>
          <a:p>
            <a:pPr marL="285750" indent="-285750">
              <a:buFont typeface="Arial"/>
              <a:buChar char="•"/>
            </a:pPr>
            <a:r>
              <a:rPr lang="en-US" u="sng" dirty="0">
                <a:solidFill>
                  <a:srgbClr val="2F3941"/>
                </a:solidFill>
                <a:latin typeface="Montserrat"/>
                <a:ea typeface="+mn-lt"/>
                <a:cs typeface="+mn-lt"/>
                <a:hlinkClick r:id="rId4"/>
              </a:rPr>
              <a:t>Active Directory</a:t>
            </a:r>
            <a:r>
              <a:rPr lang="en-US" dirty="0">
                <a:solidFill>
                  <a:srgbClr val="2F3941"/>
                </a:solidFill>
                <a:latin typeface="Montserrat"/>
                <a:ea typeface="+mn-lt"/>
                <a:cs typeface="+mn-lt"/>
                <a:hlinkClick r:id="rId4"/>
              </a:rPr>
              <a:t> </a:t>
            </a:r>
            <a:r>
              <a:rPr lang="en-US" dirty="0">
                <a:solidFill>
                  <a:srgbClr val="2F3941"/>
                </a:solidFill>
                <a:latin typeface="Montserrat"/>
                <a:ea typeface="+mn-lt"/>
                <a:cs typeface="+mn-lt"/>
              </a:rPr>
              <a:t>(on prem)</a:t>
            </a:r>
            <a:endParaRPr lang="en-US" dirty="0">
              <a:latin typeface="Montserrat"/>
            </a:endParaRPr>
          </a:p>
          <a:p>
            <a:pPr marL="285750" indent="-285750">
              <a:buFont typeface="Arial"/>
              <a:buChar char="•"/>
            </a:pPr>
            <a:r>
              <a:rPr lang="en-US" u="sng" dirty="0">
                <a:solidFill>
                  <a:srgbClr val="2F3941"/>
                </a:solidFill>
                <a:latin typeface="Montserrat"/>
                <a:ea typeface="+mn-lt"/>
                <a:cs typeface="+mn-lt"/>
                <a:hlinkClick r:id="rId5"/>
              </a:rPr>
              <a:t>Azure SCIM</a:t>
            </a:r>
            <a:endParaRPr lang="en-US" u="sng" dirty="0">
              <a:solidFill>
                <a:srgbClr val="2F3941"/>
              </a:solidFill>
              <a:latin typeface="Montserrat"/>
              <a:ea typeface="+mn-lt"/>
              <a:cs typeface="+mn-lt"/>
              <a:hlinkClick r:id="rId6"/>
            </a:endParaRPr>
          </a:p>
          <a:p>
            <a:pPr marL="285750" indent="-285750">
              <a:buFont typeface="Arial"/>
              <a:buChar char="•"/>
            </a:pPr>
            <a:r>
              <a:rPr lang="en-US" u="sng" dirty="0">
                <a:solidFill>
                  <a:srgbClr val="2F3941"/>
                </a:solidFill>
                <a:latin typeface="Montserrat"/>
                <a:ea typeface="+mn-lt"/>
                <a:cs typeface="+mn-lt"/>
                <a:hlinkClick r:id="rId6"/>
              </a:rPr>
              <a:t>Azure API</a:t>
            </a:r>
            <a:r>
              <a:rPr lang="en-US" u="sng" dirty="0">
                <a:solidFill>
                  <a:srgbClr val="2F3941"/>
                </a:solidFill>
                <a:latin typeface="Montserrat"/>
                <a:ea typeface="+mn-lt"/>
                <a:cs typeface="+mn-lt"/>
              </a:rPr>
              <a:t> </a:t>
            </a:r>
            <a:r>
              <a:rPr lang="en-US" dirty="0">
                <a:solidFill>
                  <a:srgbClr val="2F3941"/>
                </a:solidFill>
                <a:latin typeface="Montserrat"/>
                <a:ea typeface="+mn-lt"/>
                <a:cs typeface="+mn-lt"/>
              </a:rPr>
              <a:t>(recommended for Azure) </a:t>
            </a:r>
            <a:endParaRPr lang="en-US" dirty="0">
              <a:latin typeface="Montserrat"/>
            </a:endParaRPr>
          </a:p>
          <a:p>
            <a:pPr marL="285750" indent="-285750">
              <a:buFont typeface="Arial"/>
              <a:buChar char="•"/>
            </a:pPr>
            <a:r>
              <a:rPr lang="en-US" u="sng" dirty="0">
                <a:solidFill>
                  <a:srgbClr val="2F3941"/>
                </a:solidFill>
                <a:latin typeface="Montserrat"/>
                <a:ea typeface="+mn-lt"/>
                <a:cs typeface="+mn-lt"/>
                <a:hlinkClick r:id="rId7"/>
              </a:rPr>
              <a:t>Okta</a:t>
            </a:r>
            <a:endParaRPr lang="en-US" dirty="0">
              <a:latin typeface="Montserrat"/>
            </a:endParaRPr>
          </a:p>
          <a:p>
            <a:br>
              <a:rPr lang="en-US" dirty="0">
                <a:latin typeface="Montserrat" pitchFamily="2" charset="0"/>
                <a:ea typeface="+mn-lt"/>
                <a:cs typeface="+mn-lt"/>
              </a:rPr>
            </a:br>
            <a:r>
              <a:rPr lang="en-US" dirty="0">
                <a:solidFill>
                  <a:srgbClr val="2F3941"/>
                </a:solidFill>
                <a:latin typeface="Montserrat"/>
                <a:ea typeface="+mn-lt"/>
                <a:cs typeface="+mn-lt"/>
              </a:rPr>
              <a:t>Alternatively, you can </a:t>
            </a:r>
            <a:r>
              <a:rPr lang="en-US" b="1" u="sng" dirty="0">
                <a:solidFill>
                  <a:srgbClr val="2F3941"/>
                </a:solidFill>
                <a:latin typeface="Montserrat"/>
                <a:ea typeface="+mn-lt"/>
                <a:cs typeface="+mn-lt"/>
                <a:hlinkClick r:id="rId8"/>
              </a:rPr>
              <a:t>Manually Add Learners to the Platform</a:t>
            </a:r>
            <a:r>
              <a:rPr lang="en-US" b="1" dirty="0">
                <a:solidFill>
                  <a:srgbClr val="2F3941"/>
                </a:solidFill>
                <a:latin typeface="Montserrat"/>
                <a:ea typeface="+mn-lt"/>
                <a:cs typeface="+mn-lt"/>
              </a:rPr>
              <a:t>. </a:t>
            </a:r>
            <a:br>
              <a:rPr lang="en-US" b="1" dirty="0">
                <a:latin typeface="Montserrat" pitchFamily="2" charset="0"/>
                <a:ea typeface="+mn-lt"/>
                <a:cs typeface="+mn-lt"/>
              </a:rPr>
            </a:br>
            <a:r>
              <a:rPr lang="en-US" i="1" dirty="0">
                <a:solidFill>
                  <a:srgbClr val="2F3941"/>
                </a:solidFill>
                <a:latin typeface="Montserrat"/>
                <a:ea typeface="+mn-lt"/>
                <a:cs typeface="+mn-lt"/>
              </a:rPr>
              <a:t>(Note: this method means you will need to periodically update the learner list via a CSV)</a:t>
            </a:r>
            <a:endParaRPr lang="en-US" dirty="0">
              <a:latin typeface="Montserrat"/>
            </a:endParaRPr>
          </a:p>
          <a:p>
            <a:pPr>
              <a:lnSpc>
                <a:spcPts val="3080"/>
              </a:lnSpc>
            </a:pPr>
            <a:endParaRPr lang="en-US" sz="2400" dirty="0">
              <a:solidFill>
                <a:srgbClr val="2F3941"/>
              </a:solidFill>
              <a:latin typeface="system-ui"/>
              <a:cs typeface="Calibri"/>
            </a:endParaRPr>
          </a:p>
        </p:txBody>
      </p:sp>
      <p:sp>
        <p:nvSpPr>
          <p:cNvPr id="2" name="Rectangle 1">
            <a:extLst>
              <a:ext uri="{FF2B5EF4-FFF2-40B4-BE49-F238E27FC236}">
                <a16:creationId xmlns:a16="http://schemas.microsoft.com/office/drawing/2014/main" id="{3213FE63-FACD-55AB-DE94-30B6ACBB4F3E}"/>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2</a:t>
            </a:r>
          </a:p>
        </p:txBody>
      </p:sp>
      <p:sp>
        <p:nvSpPr>
          <p:cNvPr id="3" name="TextBox 56">
            <a:extLst>
              <a:ext uri="{FF2B5EF4-FFF2-40B4-BE49-F238E27FC236}">
                <a16:creationId xmlns:a16="http://schemas.microsoft.com/office/drawing/2014/main" id="{5020CE27-278A-56B5-30F6-898DE7B0DBA2}"/>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AU" sz="6000">
                <a:solidFill>
                  <a:srgbClr val="FFFFFF"/>
                </a:solidFill>
                <a:latin typeface="Righteous"/>
              </a:rPr>
              <a:t>Add Staff</a:t>
            </a:r>
          </a:p>
        </p:txBody>
      </p:sp>
      <p:sp>
        <p:nvSpPr>
          <p:cNvPr id="5" name="Slide Number Placeholder 4">
            <a:extLst>
              <a:ext uri="{FF2B5EF4-FFF2-40B4-BE49-F238E27FC236}">
                <a16:creationId xmlns:a16="http://schemas.microsoft.com/office/drawing/2014/main" id="{72C70FAD-EA9A-9CAB-2364-1C6408A49A6A}"/>
              </a:ext>
            </a:extLst>
          </p:cNvPr>
          <p:cNvSpPr>
            <a:spLocks noGrp="1"/>
          </p:cNvSpPr>
          <p:nvPr>
            <p:ph type="sldNum" sz="quarter" idx="12"/>
          </p:nvPr>
        </p:nvSpPr>
        <p:spPr>
          <a:xfrm>
            <a:off x="15080039" y="9201363"/>
            <a:ext cx="2133600" cy="365125"/>
          </a:xfrm>
        </p:spPr>
        <p:txBody>
          <a:bodyPr/>
          <a:lstStyle/>
          <a:p>
            <a:fld id="{B6F15528-21DE-4FAA-801E-634DDDAF4B2B}" type="slidenum">
              <a:rPr lang="en-US" smtClean="0"/>
              <a:pPr/>
              <a:t>12</a:t>
            </a:fld>
            <a:endParaRPr lang="en-US"/>
          </a:p>
        </p:txBody>
      </p:sp>
      <p:sp>
        <p:nvSpPr>
          <p:cNvPr id="9" name="TextBox 8">
            <a:extLst>
              <a:ext uri="{FF2B5EF4-FFF2-40B4-BE49-F238E27FC236}">
                <a16:creationId xmlns:a16="http://schemas.microsoft.com/office/drawing/2014/main" id="{54E3D815-A3A8-F317-6F07-4CC31F38C5B1}"/>
              </a:ext>
            </a:extLst>
          </p:cNvPr>
          <p:cNvSpPr txBox="1"/>
          <p:nvPr/>
        </p:nvSpPr>
        <p:spPr>
          <a:xfrm>
            <a:off x="381000" y="9471304"/>
            <a:ext cx="647700" cy="523220"/>
          </a:xfrm>
          <a:prstGeom prst="rect">
            <a:avLst/>
          </a:prstGeom>
          <a:noFill/>
        </p:spPr>
        <p:txBody>
          <a:bodyPr wrap="square" rtlCol="0">
            <a:spAutoFit/>
          </a:bodyPr>
          <a:lstStyle/>
          <a:p>
            <a:r>
              <a:rPr lang="en-US" sz="2800" b="1" dirty="0">
                <a:solidFill>
                  <a:srgbClr val="182F4F"/>
                </a:solidFill>
                <a:latin typeface="Montserrat" pitchFamily="2" charset="0"/>
              </a:rPr>
              <a:t>12</a:t>
            </a:r>
          </a:p>
        </p:txBody>
      </p:sp>
      <p:sp>
        <p:nvSpPr>
          <p:cNvPr id="10" name="TextBox 9">
            <a:extLst>
              <a:ext uri="{FF2B5EF4-FFF2-40B4-BE49-F238E27FC236}">
                <a16:creationId xmlns:a16="http://schemas.microsoft.com/office/drawing/2014/main" id="{65584BEA-AE71-7572-AD19-12ABF18D9C13}"/>
              </a:ext>
            </a:extLst>
          </p:cNvPr>
          <p:cNvSpPr txBox="1"/>
          <p:nvPr/>
        </p:nvSpPr>
        <p:spPr>
          <a:xfrm>
            <a:off x="2951018" y="8718001"/>
            <a:ext cx="11967986" cy="1200329"/>
          </a:xfrm>
          <a:prstGeom prst="rect">
            <a:avLst/>
          </a:prstGeom>
          <a:noFill/>
        </p:spPr>
        <p:txBody>
          <a:bodyPr wrap="square" lIns="91440" tIns="45720" rIns="91440" bIns="45720" rtlCol="0" anchor="t">
            <a:spAutoFit/>
          </a:bodyPr>
          <a:lstStyle/>
          <a:p>
            <a:pPr algn="ctr"/>
            <a:r>
              <a:rPr lang="en-AU" b="1">
                <a:solidFill>
                  <a:srgbClr val="182F4F"/>
                </a:solidFill>
                <a:latin typeface="Montserrat" pitchFamily="2" charset="0"/>
              </a:rPr>
              <a:t>Unsure about the above options? </a:t>
            </a:r>
            <a:r>
              <a:rPr lang="en-AU" sz="1800" b="1" kern="1200">
                <a:solidFill>
                  <a:srgbClr val="182F4F"/>
                </a:solidFill>
                <a:effectLst/>
                <a:latin typeface="Montserrat" panose="00000500000000000000" pitchFamily="2" charset="0"/>
                <a:ea typeface="+mn-ea"/>
                <a:cs typeface="+mn-cs"/>
              </a:rPr>
              <a:t>Read the User Sync FAQ </a:t>
            </a:r>
            <a:r>
              <a:rPr lang="en-AU" sz="1800" b="1" u="sng" kern="1200">
                <a:solidFill>
                  <a:srgbClr val="182F4F"/>
                </a:solidFill>
                <a:effectLst/>
                <a:latin typeface="Montserrat" panose="00000500000000000000" pitchFamily="2" charset="0"/>
                <a:ea typeface="+mn-ea"/>
                <a:cs typeface="+mn-cs"/>
                <a:hlinkClick r:id="rId9" action="ppaction://hlinksldjump"/>
              </a:rPr>
              <a:t>here</a:t>
            </a:r>
            <a:r>
              <a:rPr lang="en-AU" sz="1800" b="1" u="sng" kern="1200">
                <a:solidFill>
                  <a:srgbClr val="182F4F"/>
                </a:solidFill>
                <a:effectLst/>
                <a:latin typeface="Montserrat" panose="00000500000000000000" pitchFamily="2" charset="0"/>
                <a:ea typeface="+mn-ea"/>
                <a:cs typeface="+mn-cs"/>
              </a:rPr>
              <a:t>.</a:t>
            </a:r>
          </a:p>
          <a:p>
            <a:pPr algn="ctr"/>
            <a:endParaRPr lang="en-AU" b="1" u="sng">
              <a:solidFill>
                <a:srgbClr val="182F4F"/>
              </a:solidFill>
              <a:latin typeface="Montserrat" panose="00000500000000000000" pitchFamily="2" charset="0"/>
            </a:endParaRPr>
          </a:p>
          <a:p>
            <a:pPr algn="ctr"/>
            <a:r>
              <a:rPr lang="en-AU" b="1">
                <a:solidFill>
                  <a:srgbClr val="182F4F"/>
                </a:solidFill>
                <a:latin typeface="Montserrat"/>
              </a:rPr>
              <a:t>And/or attend the </a:t>
            </a:r>
            <a:r>
              <a:rPr lang="en-US" b="1">
                <a:solidFill>
                  <a:srgbClr val="182F4F"/>
                </a:solidFill>
                <a:latin typeface="Montserrat"/>
              </a:rPr>
              <a:t>next scheduled Instructional Webinar for assistance. </a:t>
            </a:r>
            <a:endParaRPr lang="en-US" b="1">
              <a:solidFill>
                <a:srgbClr val="182F4F"/>
              </a:solidFill>
              <a:latin typeface="Montserrat" pitchFamily="2" charset="0"/>
            </a:endParaRPr>
          </a:p>
          <a:p>
            <a:pPr algn="ctr"/>
            <a:endParaRPr lang="en-AU" b="1" u="sng">
              <a:solidFill>
                <a:srgbClr val="182F4F"/>
              </a:solidFill>
              <a:latin typeface="Montserrat" pitchFamily="2" charset="0"/>
            </a:endParaRPr>
          </a:p>
        </p:txBody>
      </p:sp>
      <p:sp>
        <p:nvSpPr>
          <p:cNvPr id="13" name="TextBox 12">
            <a:extLst>
              <a:ext uri="{FF2B5EF4-FFF2-40B4-BE49-F238E27FC236}">
                <a16:creationId xmlns:a16="http://schemas.microsoft.com/office/drawing/2014/main" id="{B9EB09C9-A7E7-EF30-637D-7B5BCA27C40C}"/>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8" name="Rectangle 17">
            <a:hlinkClick r:id="rId10" action="ppaction://hlinksldjump"/>
            <a:extLst>
              <a:ext uri="{FF2B5EF4-FFF2-40B4-BE49-F238E27FC236}">
                <a16:creationId xmlns:a16="http://schemas.microsoft.com/office/drawing/2014/main" id="{D45AB172-B018-9A1E-55C6-FAB314DB0330}"/>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E84DC296-4535-DA0E-3A80-E8046CB5C966}"/>
              </a:ext>
            </a:extLst>
          </p:cNvPr>
          <p:cNvGrpSpPr/>
          <p:nvPr/>
        </p:nvGrpSpPr>
        <p:grpSpPr>
          <a:xfrm>
            <a:off x="14398238" y="9030604"/>
            <a:ext cx="3626205" cy="1077195"/>
            <a:chOff x="13329194" y="3156155"/>
            <a:chExt cx="4429529" cy="1827772"/>
          </a:xfrm>
        </p:grpSpPr>
        <p:sp>
          <p:nvSpPr>
            <p:cNvPr id="12" name="Rectangle: Rounded Corners 11">
              <a:extLst>
                <a:ext uri="{FF2B5EF4-FFF2-40B4-BE49-F238E27FC236}">
                  <a16:creationId xmlns:a16="http://schemas.microsoft.com/office/drawing/2014/main" id="{BE4F0479-8E09-BDB4-F01C-B6AFAF8DA026}"/>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descr="A green and black logo&#10;&#10;Description automatically generated">
              <a:hlinkClick r:id="rId11"/>
              <a:extLst>
                <a:ext uri="{FF2B5EF4-FFF2-40B4-BE49-F238E27FC236}">
                  <a16:creationId xmlns:a16="http://schemas.microsoft.com/office/drawing/2014/main" id="{CB3143B9-AD61-1566-BEC6-D6532EF0FB31}"/>
                </a:ext>
              </a:extLst>
            </p:cNvPr>
            <p:cNvPicPr>
              <a:picLocks noChangeAspect="1"/>
            </p:cNvPicPr>
            <p:nvPr/>
          </p:nvPicPr>
          <p:blipFill>
            <a:blip r:embed="rId12"/>
            <a:stretch>
              <a:fillRect/>
            </a:stretch>
          </p:blipFill>
          <p:spPr>
            <a:xfrm>
              <a:off x="13447569" y="3316432"/>
              <a:ext cx="1420091" cy="1437409"/>
            </a:xfrm>
            <a:prstGeom prst="rect">
              <a:avLst/>
            </a:prstGeom>
          </p:spPr>
        </p:pic>
        <p:sp>
          <p:nvSpPr>
            <p:cNvPr id="21" name="TextBox 55">
              <a:extLst>
                <a:ext uri="{FF2B5EF4-FFF2-40B4-BE49-F238E27FC236}">
                  <a16:creationId xmlns:a16="http://schemas.microsoft.com/office/drawing/2014/main" id="{7AE6CFC3-C9B4-CD97-926E-DB756368D413}"/>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11">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Tree>
    <p:extLst>
      <p:ext uri="{BB962C8B-B14F-4D97-AF65-F5344CB8AC3E}">
        <p14:creationId xmlns:p14="http://schemas.microsoft.com/office/powerpoint/2010/main" val="51438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3">
            <a:extLst>
              <a:ext uri="{FF2B5EF4-FFF2-40B4-BE49-F238E27FC236}">
                <a16:creationId xmlns:a16="http://schemas.microsoft.com/office/drawing/2014/main" id="{0FB07B1A-3BC5-FBE6-1E9B-11E4B0875172}"/>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6" name="TextBox 55">
            <a:extLst>
              <a:ext uri="{FF2B5EF4-FFF2-40B4-BE49-F238E27FC236}">
                <a16:creationId xmlns:a16="http://schemas.microsoft.com/office/drawing/2014/main" id="{5CBA1B65-64C3-336E-89ED-DF54AFF015AF}"/>
              </a:ext>
            </a:extLst>
          </p:cNvPr>
          <p:cNvSpPr txBox="1"/>
          <p:nvPr/>
        </p:nvSpPr>
        <p:spPr>
          <a:xfrm>
            <a:off x="1094845" y="4603158"/>
            <a:ext cx="16098310" cy="5919377"/>
          </a:xfrm>
          <a:prstGeom prst="rect">
            <a:avLst/>
          </a:prstGeom>
        </p:spPr>
        <p:txBody>
          <a:bodyPr wrap="square" lIns="0" tIns="0" rIns="0" bIns="0" rtlCol="0" anchor="t">
            <a:spAutoFit/>
          </a:bodyPr>
          <a:lstStyle/>
          <a:p>
            <a:r>
              <a:rPr lang="en-AU" b="1">
                <a:solidFill>
                  <a:srgbClr val="182F4F"/>
                </a:solidFill>
                <a:latin typeface="Montserrat"/>
                <a:ea typeface="+mn-lt"/>
                <a:cs typeface="+mn-lt"/>
              </a:rPr>
              <a:t>What is the difference between Azure API and Azure SCIM?</a:t>
            </a:r>
          </a:p>
          <a:p>
            <a:endParaRPr lang="en-AU">
              <a:solidFill>
                <a:srgbClr val="182F4F"/>
              </a:solidFill>
              <a:latin typeface="Montserrat"/>
              <a:ea typeface="+mn-lt"/>
              <a:cs typeface="+mn-lt"/>
            </a:endParaRPr>
          </a:p>
          <a:p>
            <a:r>
              <a:rPr lang="en-AU">
                <a:solidFill>
                  <a:srgbClr val="182F4F"/>
                </a:solidFill>
                <a:latin typeface="Montserrat"/>
                <a:ea typeface="+mn-lt"/>
                <a:cs typeface="+mn-lt"/>
              </a:rPr>
              <a:t>Azure API is an interface that Phriendly Phishing has developed to simplify the user synchronisation process. Azure SCIM is an industry standard method of syncing a directory to products and services. Here are the technical differences:</a:t>
            </a: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endParaRPr lang="en-AU">
              <a:solidFill>
                <a:srgbClr val="182F4F"/>
              </a:solidFill>
              <a:latin typeface="Montserrat"/>
              <a:ea typeface="+mn-lt"/>
              <a:cs typeface="+mn-lt"/>
            </a:endParaRPr>
          </a:p>
          <a:p>
            <a:r>
              <a:rPr lang="en-AU" b="1">
                <a:solidFill>
                  <a:srgbClr val="182F4F"/>
                </a:solidFill>
                <a:latin typeface="Montserrat"/>
              </a:rPr>
              <a:t>What if I use an active directory other than Azure, AD (on-premise), or Okta?</a:t>
            </a:r>
          </a:p>
          <a:p>
            <a:endParaRPr lang="en-AU">
              <a:solidFill>
                <a:srgbClr val="182F4F"/>
              </a:solidFill>
              <a:latin typeface="Montserrat"/>
            </a:endParaRPr>
          </a:p>
          <a:p>
            <a:r>
              <a:rPr lang="en-AU">
                <a:solidFill>
                  <a:srgbClr val="182F4F"/>
                </a:solidFill>
                <a:latin typeface="Montserrat"/>
              </a:rPr>
              <a:t>Currently, Phriendly Phishing can only sync to Azure, AD (on-premise), or Okta active directories. If you use a different active directory, you will need to </a:t>
            </a:r>
            <a:r>
              <a:rPr lang="en-AU">
                <a:solidFill>
                  <a:srgbClr val="182F4F"/>
                </a:solidFill>
                <a:latin typeface="Montserrat"/>
                <a:hlinkClick r:id="rId3">
                  <a:extLst>
                    <a:ext uri="{A12FA001-AC4F-418D-AE19-62706E023703}">
                      <ahyp:hlinkClr xmlns:ahyp="http://schemas.microsoft.com/office/drawing/2018/hyperlinkcolor" val="tx"/>
                    </a:ext>
                  </a:extLst>
                </a:hlinkClick>
              </a:rPr>
              <a:t>manually upload users.</a:t>
            </a:r>
            <a:endParaRPr lang="en-AU">
              <a:solidFill>
                <a:srgbClr val="182F4F"/>
              </a:solidFill>
              <a:latin typeface="Montserrat"/>
            </a:endParaRPr>
          </a:p>
          <a:p>
            <a:pPr>
              <a:lnSpc>
                <a:spcPts val="3080"/>
              </a:lnSpc>
            </a:pPr>
            <a:endParaRPr lang="en-AU" sz="2400">
              <a:solidFill>
                <a:srgbClr val="182F4F"/>
              </a:solidFill>
              <a:latin typeface="system-ui"/>
              <a:cs typeface="Calibri"/>
            </a:endParaRPr>
          </a:p>
        </p:txBody>
      </p:sp>
      <p:sp>
        <p:nvSpPr>
          <p:cNvPr id="2" name="Rectangle 1">
            <a:extLst>
              <a:ext uri="{FF2B5EF4-FFF2-40B4-BE49-F238E27FC236}">
                <a16:creationId xmlns:a16="http://schemas.microsoft.com/office/drawing/2014/main" id="{3213FE63-FACD-55AB-DE94-30B6ACBB4F3E}"/>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2</a:t>
            </a:r>
          </a:p>
        </p:txBody>
      </p:sp>
      <p:sp>
        <p:nvSpPr>
          <p:cNvPr id="3" name="TextBox 56">
            <a:extLst>
              <a:ext uri="{FF2B5EF4-FFF2-40B4-BE49-F238E27FC236}">
                <a16:creationId xmlns:a16="http://schemas.microsoft.com/office/drawing/2014/main" id="{5020CE27-278A-56B5-30F6-898DE7B0DBA2}"/>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Add Staff</a:t>
            </a:r>
          </a:p>
        </p:txBody>
      </p:sp>
      <p:sp>
        <p:nvSpPr>
          <p:cNvPr id="5" name="Slide Number Placeholder 4">
            <a:extLst>
              <a:ext uri="{FF2B5EF4-FFF2-40B4-BE49-F238E27FC236}">
                <a16:creationId xmlns:a16="http://schemas.microsoft.com/office/drawing/2014/main" id="{72C70FAD-EA9A-9CAB-2364-1C6408A49A6A}"/>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9" name="TextBox 8">
            <a:extLst>
              <a:ext uri="{FF2B5EF4-FFF2-40B4-BE49-F238E27FC236}">
                <a16:creationId xmlns:a16="http://schemas.microsoft.com/office/drawing/2014/main" id="{54E3D815-A3A8-F317-6F07-4CC31F38C5B1}"/>
              </a:ext>
            </a:extLst>
          </p:cNvPr>
          <p:cNvSpPr txBox="1"/>
          <p:nvPr/>
        </p:nvSpPr>
        <p:spPr>
          <a:xfrm>
            <a:off x="381000" y="9471304"/>
            <a:ext cx="647700" cy="523220"/>
          </a:xfrm>
          <a:prstGeom prst="rect">
            <a:avLst/>
          </a:prstGeom>
          <a:noFill/>
        </p:spPr>
        <p:txBody>
          <a:bodyPr wrap="square" rtlCol="0">
            <a:spAutoFit/>
          </a:bodyPr>
          <a:lstStyle/>
          <a:p>
            <a:r>
              <a:rPr lang="en-US" sz="2800" b="1" dirty="0">
                <a:solidFill>
                  <a:srgbClr val="182F4F"/>
                </a:solidFill>
                <a:latin typeface="Montserrat" pitchFamily="2" charset="0"/>
              </a:rPr>
              <a:t>1</a:t>
            </a:r>
            <a:r>
              <a:rPr lang="en-AU" sz="2800" b="1" dirty="0">
                <a:solidFill>
                  <a:srgbClr val="182F4F"/>
                </a:solidFill>
                <a:latin typeface="Montserrat" pitchFamily="2" charset="0"/>
              </a:rPr>
              <a:t>3</a:t>
            </a:r>
          </a:p>
        </p:txBody>
      </p:sp>
      <p:graphicFrame>
        <p:nvGraphicFramePr>
          <p:cNvPr id="11" name="Table 10">
            <a:extLst>
              <a:ext uri="{FF2B5EF4-FFF2-40B4-BE49-F238E27FC236}">
                <a16:creationId xmlns:a16="http://schemas.microsoft.com/office/drawing/2014/main" id="{52F0A3DD-E937-6696-241B-1862FF6705C9}"/>
              </a:ext>
            </a:extLst>
          </p:cNvPr>
          <p:cNvGraphicFramePr>
            <a:graphicFrameLocks noGrp="1"/>
          </p:cNvGraphicFramePr>
          <p:nvPr/>
        </p:nvGraphicFramePr>
        <p:xfrm>
          <a:off x="1028700" y="5725185"/>
          <a:ext cx="15709899" cy="3022600"/>
        </p:xfrm>
        <a:graphic>
          <a:graphicData uri="http://schemas.openxmlformats.org/drawingml/2006/table">
            <a:tbl>
              <a:tblPr firstRow="1" bandRow="1">
                <a:tableStyleId>{5C22544A-7EE6-4342-B048-85BDC9FD1C3A}</a:tableStyleId>
              </a:tblPr>
              <a:tblGrid>
                <a:gridCol w="5236633">
                  <a:extLst>
                    <a:ext uri="{9D8B030D-6E8A-4147-A177-3AD203B41FA5}">
                      <a16:colId xmlns:a16="http://schemas.microsoft.com/office/drawing/2014/main" val="700876580"/>
                    </a:ext>
                  </a:extLst>
                </a:gridCol>
                <a:gridCol w="5236633">
                  <a:extLst>
                    <a:ext uri="{9D8B030D-6E8A-4147-A177-3AD203B41FA5}">
                      <a16:colId xmlns:a16="http://schemas.microsoft.com/office/drawing/2014/main" val="3691882166"/>
                    </a:ext>
                  </a:extLst>
                </a:gridCol>
                <a:gridCol w="5236633">
                  <a:extLst>
                    <a:ext uri="{9D8B030D-6E8A-4147-A177-3AD203B41FA5}">
                      <a16:colId xmlns:a16="http://schemas.microsoft.com/office/drawing/2014/main" val="260378854"/>
                    </a:ext>
                  </a:extLst>
                </a:gridCol>
              </a:tblGrid>
              <a:tr h="370840">
                <a:tc>
                  <a:txBody>
                    <a:bodyPr/>
                    <a:lstStyle/>
                    <a:p>
                      <a:endParaRPr lang="en-AU"/>
                    </a:p>
                  </a:txBody>
                  <a:tcPr/>
                </a:tc>
                <a:tc>
                  <a:txBody>
                    <a:bodyPr/>
                    <a:lstStyle/>
                    <a:p>
                      <a:r>
                        <a:rPr lang="en-AU"/>
                        <a:t>Azure API</a:t>
                      </a:r>
                    </a:p>
                  </a:txBody>
                  <a:tcPr/>
                </a:tc>
                <a:tc>
                  <a:txBody>
                    <a:bodyPr/>
                    <a:lstStyle/>
                    <a:p>
                      <a:r>
                        <a:rPr lang="en-AU"/>
                        <a:t>Azure SCIM</a:t>
                      </a:r>
                    </a:p>
                  </a:txBody>
                  <a:tcPr/>
                </a:tc>
                <a:extLst>
                  <a:ext uri="{0D108BD9-81ED-4DB2-BD59-A6C34878D82A}">
                    <a16:rowId xmlns:a16="http://schemas.microsoft.com/office/drawing/2014/main" val="1016553343"/>
                  </a:ext>
                </a:extLst>
              </a:tr>
              <a:tr h="370840">
                <a:tc>
                  <a:txBody>
                    <a:bodyPr/>
                    <a:lstStyle/>
                    <a:p>
                      <a:r>
                        <a:rPr lang="en-AU"/>
                        <a:t>How is the data sent?</a:t>
                      </a:r>
                    </a:p>
                  </a:txBody>
                  <a:tcPr/>
                </a:tc>
                <a:tc>
                  <a:txBody>
                    <a:bodyPr/>
                    <a:lstStyle/>
                    <a:p>
                      <a:r>
                        <a:rPr lang="en-AU"/>
                        <a:t>The Phriendly Phishing platform decides what attributes will be pulled from your Azure AD</a:t>
                      </a:r>
                    </a:p>
                  </a:txBody>
                  <a:tcPr/>
                </a:tc>
                <a:tc>
                  <a:txBody>
                    <a:bodyPr/>
                    <a:lstStyle/>
                    <a:p>
                      <a:r>
                        <a:rPr lang="en-AU"/>
                        <a:t>The Azure AD portal decides what attributes are pushed to the Phriendly Phishing Platform</a:t>
                      </a:r>
                    </a:p>
                  </a:txBody>
                  <a:tcPr/>
                </a:tc>
                <a:extLst>
                  <a:ext uri="{0D108BD9-81ED-4DB2-BD59-A6C34878D82A}">
                    <a16:rowId xmlns:a16="http://schemas.microsoft.com/office/drawing/2014/main" val="681290752"/>
                  </a:ext>
                </a:extLst>
              </a:tr>
              <a:tr h="370840">
                <a:tc>
                  <a:txBody>
                    <a:bodyPr/>
                    <a:lstStyle/>
                    <a:p>
                      <a:r>
                        <a:rPr lang="en-AU"/>
                        <a:t>What is the setup process like?</a:t>
                      </a:r>
                    </a:p>
                  </a:txBody>
                  <a:tcPr/>
                </a:tc>
                <a:tc>
                  <a:txBody>
                    <a:bodyPr/>
                    <a:lstStyle/>
                    <a:p>
                      <a:r>
                        <a:rPr lang="en-AU"/>
                        <a:t>Azure API is a simpler process than SCIM, however requires a configuration from Phriendly Phishing’s Support team before you can configure from your Azure portal.</a:t>
                      </a:r>
                    </a:p>
                  </a:txBody>
                  <a:tcPr/>
                </a:tc>
                <a:tc>
                  <a:txBody>
                    <a:bodyPr/>
                    <a:lstStyle/>
                    <a:p>
                      <a:r>
                        <a:rPr lang="en-AU" dirty="0"/>
                        <a:t>Azure SCIM is the industry standard method of AD synchronisation. Due to the number of steps, it can often cause more mistakes if the implementer is not technically proficient. </a:t>
                      </a:r>
                    </a:p>
                    <a:p>
                      <a:endParaRPr lang="en-AU" dirty="0"/>
                    </a:p>
                    <a:p>
                      <a:r>
                        <a:rPr lang="en-AU" dirty="0"/>
                        <a:t>However, it requires no configuration from </a:t>
                      </a:r>
                      <a:r>
                        <a:rPr lang="en-AU" dirty="0" err="1"/>
                        <a:t>Phriendly</a:t>
                      </a:r>
                      <a:r>
                        <a:rPr lang="en-AU" dirty="0"/>
                        <a:t> Phishing and can be set up entirely on your own.</a:t>
                      </a:r>
                    </a:p>
                  </a:txBody>
                  <a:tcPr/>
                </a:tc>
                <a:extLst>
                  <a:ext uri="{0D108BD9-81ED-4DB2-BD59-A6C34878D82A}">
                    <a16:rowId xmlns:a16="http://schemas.microsoft.com/office/drawing/2014/main" val="4069477724"/>
                  </a:ext>
                </a:extLst>
              </a:tr>
            </a:tbl>
          </a:graphicData>
        </a:graphic>
      </p:graphicFrame>
      <p:sp>
        <p:nvSpPr>
          <p:cNvPr id="4" name="TextBox 55">
            <a:extLst>
              <a:ext uri="{FF2B5EF4-FFF2-40B4-BE49-F238E27FC236}">
                <a16:creationId xmlns:a16="http://schemas.microsoft.com/office/drawing/2014/main" id="{59A210EF-39A4-1975-6F3B-6F0C1557422D}"/>
              </a:ext>
            </a:extLst>
          </p:cNvPr>
          <p:cNvSpPr txBox="1"/>
          <p:nvPr/>
        </p:nvSpPr>
        <p:spPr>
          <a:xfrm>
            <a:off x="1072090" y="3055358"/>
            <a:ext cx="16098310" cy="1384995"/>
          </a:xfrm>
          <a:prstGeom prst="rect">
            <a:avLst/>
          </a:prstGeom>
        </p:spPr>
        <p:txBody>
          <a:bodyPr wrap="square" lIns="0" tIns="0" rIns="0" bIns="0" rtlCol="0" anchor="t">
            <a:spAutoFit/>
          </a:bodyPr>
          <a:lstStyle/>
          <a:p>
            <a:r>
              <a:rPr lang="en-AU" b="1" dirty="0">
                <a:solidFill>
                  <a:srgbClr val="182F4F"/>
                </a:solidFill>
                <a:latin typeface="Montserrat"/>
                <a:ea typeface="+mn-lt"/>
                <a:cs typeface="+mn-lt"/>
              </a:rPr>
              <a:t>What is a Directory Service?</a:t>
            </a:r>
          </a:p>
          <a:p>
            <a:endParaRPr lang="en-AU" b="1" dirty="0">
              <a:solidFill>
                <a:srgbClr val="182F4F"/>
              </a:solidFill>
              <a:latin typeface="Montserrat"/>
              <a:ea typeface="+mn-lt"/>
              <a:cs typeface="+mn-lt"/>
            </a:endParaRPr>
          </a:p>
          <a:p>
            <a:r>
              <a:rPr lang="en-AU" dirty="0">
                <a:solidFill>
                  <a:srgbClr val="182F4F"/>
                </a:solidFill>
                <a:latin typeface="Montserrat"/>
                <a:ea typeface="+mn-lt"/>
                <a:cs typeface="+mn-lt"/>
              </a:rPr>
              <a:t>A directory service </a:t>
            </a:r>
            <a:r>
              <a:rPr lang="en-US" dirty="0">
                <a:solidFill>
                  <a:srgbClr val="182F4F"/>
                </a:solidFill>
                <a:latin typeface="Montserrat"/>
                <a:ea typeface="+mn-lt"/>
                <a:cs typeface="+mn-lt"/>
              </a:rPr>
              <a:t>functions as a </a:t>
            </a:r>
            <a:r>
              <a:rPr lang="en-US" dirty="0" err="1">
                <a:solidFill>
                  <a:srgbClr val="182F4F"/>
                </a:solidFill>
                <a:latin typeface="Montserrat"/>
                <a:ea typeface="+mn-lt"/>
                <a:cs typeface="+mn-lt"/>
              </a:rPr>
              <a:t>centralised</a:t>
            </a:r>
            <a:r>
              <a:rPr lang="en-US" dirty="0">
                <a:solidFill>
                  <a:srgbClr val="182F4F"/>
                </a:solidFill>
                <a:latin typeface="Montserrat"/>
                <a:ea typeface="+mn-lt"/>
                <a:cs typeface="+mn-lt"/>
              </a:rPr>
              <a:t> repository for managing</a:t>
            </a:r>
            <a:r>
              <a:rPr lang="en-AU" dirty="0">
                <a:solidFill>
                  <a:srgbClr val="182F4F"/>
                </a:solidFill>
                <a:latin typeface="Montserrat"/>
                <a:ea typeface="+mn-lt"/>
                <a:cs typeface="+mn-lt"/>
              </a:rPr>
              <a:t> a list of people and their account information including names, emails, usernames, department, job location, and potentially additional attributes. </a:t>
            </a:r>
            <a:r>
              <a:rPr lang="en-US" dirty="0">
                <a:solidFill>
                  <a:srgbClr val="182F4F"/>
                </a:solidFill>
                <a:latin typeface="Montserrat"/>
                <a:ea typeface="+mn-lt"/>
                <a:cs typeface="+mn-lt"/>
              </a:rPr>
              <a:t>Given the dynamic nature of </a:t>
            </a:r>
            <a:r>
              <a:rPr lang="en-US" dirty="0" err="1">
                <a:solidFill>
                  <a:srgbClr val="182F4F"/>
                </a:solidFill>
                <a:latin typeface="Montserrat"/>
                <a:ea typeface="+mn-lt"/>
                <a:cs typeface="+mn-lt"/>
              </a:rPr>
              <a:t>organisational</a:t>
            </a:r>
            <a:r>
              <a:rPr lang="en-US" dirty="0">
                <a:solidFill>
                  <a:srgbClr val="182F4F"/>
                </a:solidFill>
                <a:latin typeface="Montserrat"/>
                <a:ea typeface="+mn-lt"/>
                <a:cs typeface="+mn-lt"/>
              </a:rPr>
              <a:t> structures, the directory undergoes continuous updates as staff join or depart from the company</a:t>
            </a:r>
            <a:r>
              <a:rPr lang="en-AU" dirty="0">
                <a:solidFill>
                  <a:srgbClr val="182F4F"/>
                </a:solidFill>
                <a:latin typeface="Montserrat"/>
                <a:ea typeface="+mn-lt"/>
                <a:cs typeface="+mn-lt"/>
              </a:rPr>
              <a:t>.</a:t>
            </a:r>
            <a:endParaRPr lang="en-AU" b="1" dirty="0">
              <a:solidFill>
                <a:srgbClr val="182F4F"/>
              </a:solidFill>
              <a:latin typeface="Montserrat"/>
              <a:ea typeface="+mn-lt"/>
              <a:cs typeface="+mn-lt"/>
            </a:endParaRPr>
          </a:p>
        </p:txBody>
      </p:sp>
      <p:sp>
        <p:nvSpPr>
          <p:cNvPr id="8" name="TextBox 7">
            <a:extLst>
              <a:ext uri="{FF2B5EF4-FFF2-40B4-BE49-F238E27FC236}">
                <a16:creationId xmlns:a16="http://schemas.microsoft.com/office/drawing/2014/main" id="{70D04939-07FE-E8B3-B3E0-901D8321AB5D}"/>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2" name="Rectangle 11">
            <a:hlinkClick r:id="rId4" action="ppaction://hlinksldjump"/>
            <a:extLst>
              <a:ext uri="{FF2B5EF4-FFF2-40B4-BE49-F238E27FC236}">
                <a16:creationId xmlns:a16="http://schemas.microsoft.com/office/drawing/2014/main" id="{96128C3A-E9BC-CD39-0E5B-C3CA49616B6F}"/>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9443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sp>
        <p:nvSpPr>
          <p:cNvPr id="10" name="Freeform 53">
            <a:extLst>
              <a:ext uri="{FF2B5EF4-FFF2-40B4-BE49-F238E27FC236}">
                <a16:creationId xmlns:a16="http://schemas.microsoft.com/office/drawing/2014/main" id="{256FFDC6-1C50-40C2-E1C7-5B1D9475770A}"/>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3" name="Rectangle 2">
            <a:extLst>
              <a:ext uri="{FF2B5EF4-FFF2-40B4-BE49-F238E27FC236}">
                <a16:creationId xmlns:a16="http://schemas.microsoft.com/office/drawing/2014/main" id="{21D05409-DB95-386B-1631-E5B3291A0EA2}"/>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
        <p:nvSpPr>
          <p:cNvPr id="5" name="TextBox 56">
            <a:extLst>
              <a:ext uri="{FF2B5EF4-FFF2-40B4-BE49-F238E27FC236}">
                <a16:creationId xmlns:a16="http://schemas.microsoft.com/office/drawing/2014/main" id="{51688392-B220-FF54-7CB4-B7E569D55A8F}"/>
              </a:ext>
            </a:extLst>
          </p:cNvPr>
          <p:cNvSpPr txBox="1"/>
          <p:nvPr/>
        </p:nvSpPr>
        <p:spPr>
          <a:xfrm>
            <a:off x="1072091" y="873113"/>
            <a:ext cx="10635496" cy="1028700"/>
          </a:xfrm>
          <a:prstGeom prst="rect">
            <a:avLst/>
          </a:prstGeom>
        </p:spPr>
        <p:txBody>
          <a:bodyPr wrap="square" lIns="0" tIns="0" rIns="0" bIns="0" rtlCol="0" anchor="t">
            <a:spAutoFit/>
          </a:bodyPr>
          <a:lstStyle/>
          <a:p>
            <a:pPr>
              <a:lnSpc>
                <a:spcPts val="8400"/>
              </a:lnSpc>
            </a:pPr>
            <a:r>
              <a:rPr lang="en-US" sz="6000">
                <a:solidFill>
                  <a:srgbClr val="FFFFFF"/>
                </a:solidFill>
                <a:latin typeface="Righteous"/>
              </a:rPr>
              <a:t>Whitelisting</a:t>
            </a:r>
          </a:p>
        </p:txBody>
      </p:sp>
      <p:sp>
        <p:nvSpPr>
          <p:cNvPr id="22" name="TextBox 55">
            <a:extLst>
              <a:ext uri="{FF2B5EF4-FFF2-40B4-BE49-F238E27FC236}">
                <a16:creationId xmlns:a16="http://schemas.microsoft.com/office/drawing/2014/main" id="{D6DF00FE-D03C-EFE2-1A8F-1E765E3B937D}"/>
              </a:ext>
            </a:extLst>
          </p:cNvPr>
          <p:cNvSpPr txBox="1"/>
          <p:nvPr/>
        </p:nvSpPr>
        <p:spPr>
          <a:xfrm>
            <a:off x="1114672" y="3325824"/>
            <a:ext cx="15827127" cy="5132046"/>
          </a:xfrm>
          <a:prstGeom prst="rect">
            <a:avLst/>
          </a:prstGeom>
        </p:spPr>
        <p:txBody>
          <a:bodyPr wrap="square" lIns="0" tIns="0" rIns="0" bIns="0" rtlCol="0" anchor="t">
            <a:spAutoFit/>
          </a:bodyPr>
          <a:lstStyle/>
          <a:p>
            <a:pPr>
              <a:lnSpc>
                <a:spcPts val="3080"/>
              </a:lnSpc>
            </a:pPr>
            <a:r>
              <a:rPr lang="en-AU" sz="2000" b="1" dirty="0">
                <a:solidFill>
                  <a:srgbClr val="182F4F"/>
                </a:solidFill>
                <a:latin typeface="Montserrat" pitchFamily="2" charset="0"/>
              </a:rPr>
              <a:t>What is Whitelisting? </a:t>
            </a:r>
          </a:p>
          <a:p>
            <a:pPr>
              <a:lnSpc>
                <a:spcPts val="3080"/>
              </a:lnSpc>
            </a:pPr>
            <a:endParaRPr lang="en-AU" sz="2000" b="1" dirty="0">
              <a:solidFill>
                <a:srgbClr val="182F4F"/>
              </a:solidFill>
              <a:latin typeface="Montserrat" pitchFamily="2" charset="0"/>
            </a:endParaRPr>
          </a:p>
          <a:p>
            <a:pPr>
              <a:lnSpc>
                <a:spcPts val="3080"/>
              </a:lnSpc>
            </a:pPr>
            <a:r>
              <a:rPr lang="en-US" sz="2000" dirty="0">
                <a:solidFill>
                  <a:srgbClr val="182F4F"/>
                </a:solidFill>
                <a:latin typeface="Montserrat"/>
              </a:rPr>
              <a:t>In the context of emails, whitelisting refers to the practice of allowing emails from specific senders or domains to bypass spam filters and other security measures, ensuring their delivery directly to the recipient's inbox. Essentially, it involves creating a list of trusted email addresses or domains that are deemed safe and authorised to send emails to the recipient. </a:t>
            </a:r>
            <a:r>
              <a:rPr lang="en-AU" sz="2000" dirty="0">
                <a:solidFill>
                  <a:srgbClr val="182F4F"/>
                </a:solidFill>
                <a:latin typeface="Montserrat"/>
              </a:rPr>
              <a:t>Adding Phriendly Phishing to your whitelisted IP’s and Domains is essential to allow us to reliably send communications to your staff and provide our service.</a:t>
            </a:r>
          </a:p>
          <a:p>
            <a:pPr>
              <a:lnSpc>
                <a:spcPts val="3080"/>
              </a:lnSpc>
            </a:pPr>
            <a:endParaRPr lang="en-AU" sz="2000" b="1" dirty="0">
              <a:solidFill>
                <a:srgbClr val="182F4F"/>
              </a:solidFill>
              <a:latin typeface="Montserrat" pitchFamily="2" charset="0"/>
            </a:endParaRPr>
          </a:p>
          <a:p>
            <a:pPr>
              <a:lnSpc>
                <a:spcPts val="3080"/>
              </a:lnSpc>
            </a:pPr>
            <a:endParaRPr lang="en-AU" sz="2000" b="1" dirty="0">
              <a:solidFill>
                <a:srgbClr val="182F4F"/>
              </a:solidFill>
              <a:latin typeface="Montserrat" pitchFamily="2" charset="0"/>
            </a:endParaRPr>
          </a:p>
          <a:p>
            <a:pPr>
              <a:lnSpc>
                <a:spcPts val="3080"/>
              </a:lnSpc>
            </a:pPr>
            <a:r>
              <a:rPr lang="en-AU" sz="2000" b="1" dirty="0">
                <a:solidFill>
                  <a:srgbClr val="182F4F"/>
                </a:solidFill>
                <a:latin typeface="Montserrat" pitchFamily="2" charset="0"/>
              </a:rPr>
              <a:t>I use an outsourced IT service – how do we complete this step? </a:t>
            </a:r>
          </a:p>
          <a:p>
            <a:pPr>
              <a:lnSpc>
                <a:spcPts val="3080"/>
              </a:lnSpc>
            </a:pPr>
            <a:endParaRPr lang="en-AU" sz="2000" b="1" dirty="0">
              <a:solidFill>
                <a:srgbClr val="182F4F"/>
              </a:solidFill>
              <a:latin typeface="Montserrat" pitchFamily="2" charset="0"/>
            </a:endParaRPr>
          </a:p>
          <a:p>
            <a:pPr>
              <a:lnSpc>
                <a:spcPts val="3080"/>
              </a:lnSpc>
            </a:pPr>
            <a:r>
              <a:rPr lang="en-AU" sz="2000" dirty="0">
                <a:solidFill>
                  <a:srgbClr val="182F4F"/>
                </a:solidFill>
                <a:latin typeface="Montserrat" pitchFamily="2" charset="0"/>
              </a:rPr>
              <a:t>You can send this presentation to your IT provider and ask them to complete the Whitelisting steps outlined in slides 8-16.</a:t>
            </a:r>
          </a:p>
          <a:p>
            <a:pPr>
              <a:lnSpc>
                <a:spcPts val="3080"/>
              </a:lnSpc>
            </a:pPr>
            <a:endParaRPr lang="en-US" sz="2000" dirty="0">
              <a:latin typeface="Montserrat" pitchFamily="2" charset="0"/>
            </a:endParaRPr>
          </a:p>
        </p:txBody>
      </p:sp>
      <p:sp>
        <p:nvSpPr>
          <p:cNvPr id="4" name="Slide Number Placeholder 3">
            <a:extLst>
              <a:ext uri="{FF2B5EF4-FFF2-40B4-BE49-F238E27FC236}">
                <a16:creationId xmlns:a16="http://schemas.microsoft.com/office/drawing/2014/main" id="{1AFCB4C7-7436-5DCD-D66A-D10B087D1952}"/>
              </a:ext>
            </a:extLst>
          </p:cNvPr>
          <p:cNvSpPr>
            <a:spLocks noGrp="1"/>
          </p:cNvSpPr>
          <p:nvPr>
            <p:ph type="sldNum" sz="quarter" idx="12"/>
          </p:nvPr>
        </p:nvSpPr>
        <p:spPr>
          <a:xfrm>
            <a:off x="15378546" y="9608529"/>
            <a:ext cx="2133600" cy="365125"/>
          </a:xfrm>
        </p:spPr>
        <p:txBody>
          <a:bodyPr/>
          <a:lstStyle/>
          <a:p>
            <a:fld id="{B6F15528-21DE-4FAA-801E-634DDDAF4B2B}" type="slidenum">
              <a:rPr lang="en-US" smtClean="0">
                <a:solidFill>
                  <a:schemeClr val="bg1"/>
                </a:solidFill>
              </a:rPr>
              <a:pPr/>
              <a:t>14</a:t>
            </a:fld>
            <a:endParaRPr lang="en-US">
              <a:solidFill>
                <a:schemeClr val="bg1"/>
              </a:solidFill>
            </a:endParaRPr>
          </a:p>
        </p:txBody>
      </p:sp>
      <p:sp>
        <p:nvSpPr>
          <p:cNvPr id="9" name="TextBox 8">
            <a:extLst>
              <a:ext uri="{FF2B5EF4-FFF2-40B4-BE49-F238E27FC236}">
                <a16:creationId xmlns:a16="http://schemas.microsoft.com/office/drawing/2014/main" id="{BF667F02-DD4A-8E42-8246-7065C0A30EBF}"/>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14</a:t>
            </a:r>
          </a:p>
        </p:txBody>
      </p:sp>
      <p:sp>
        <p:nvSpPr>
          <p:cNvPr id="11" name="TextBox 10">
            <a:extLst>
              <a:ext uri="{FF2B5EF4-FFF2-40B4-BE49-F238E27FC236}">
                <a16:creationId xmlns:a16="http://schemas.microsoft.com/office/drawing/2014/main" id="{9C7944A8-274E-5474-DF18-0C45938BCE1F}"/>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2" name="Rectangle 11">
            <a:hlinkClick r:id="rId3" action="ppaction://hlinksldjump"/>
            <a:extLst>
              <a:ext uri="{FF2B5EF4-FFF2-40B4-BE49-F238E27FC236}">
                <a16:creationId xmlns:a16="http://schemas.microsoft.com/office/drawing/2014/main" id="{3241BBFE-4456-BE83-1EBD-9CC268BFF82A}"/>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4C1AAB8-7B7C-9346-9657-FCCB879AEA69}"/>
              </a:ext>
            </a:extLst>
          </p:cNvPr>
          <p:cNvSpPr txBox="1"/>
          <p:nvPr/>
        </p:nvSpPr>
        <p:spPr>
          <a:xfrm>
            <a:off x="2951018" y="8718001"/>
            <a:ext cx="11967986" cy="923330"/>
          </a:xfrm>
          <a:prstGeom prst="rect">
            <a:avLst/>
          </a:prstGeom>
          <a:noFill/>
        </p:spPr>
        <p:txBody>
          <a:bodyPr wrap="square" lIns="91440" tIns="45720" rIns="91440" bIns="45720" rtlCol="0" anchor="t">
            <a:spAutoFit/>
          </a:bodyPr>
          <a:lstStyle/>
          <a:p>
            <a:pPr algn="ctr"/>
            <a:r>
              <a:rPr lang="en-AU" b="1">
                <a:solidFill>
                  <a:srgbClr val="182F4F"/>
                </a:solidFill>
                <a:latin typeface="Montserrat" pitchFamily="2" charset="0"/>
              </a:rPr>
              <a:t>Unsure about whitelisting? </a:t>
            </a:r>
            <a:r>
              <a:rPr lang="en-AU" sz="1800" b="1" kern="1200">
                <a:solidFill>
                  <a:srgbClr val="182F4F"/>
                </a:solidFill>
                <a:effectLst/>
                <a:latin typeface="Montserrat" panose="00000500000000000000" pitchFamily="2" charset="0"/>
                <a:ea typeface="+mn-ea"/>
                <a:cs typeface="+mn-cs"/>
              </a:rPr>
              <a:t>Read the Whitelisting FAQ </a:t>
            </a:r>
            <a:r>
              <a:rPr lang="en-AU" sz="1800" b="1" u="sng" kern="1200">
                <a:solidFill>
                  <a:srgbClr val="182F4F"/>
                </a:solidFill>
                <a:effectLst/>
                <a:latin typeface="Montserrat" panose="00000500000000000000" pitchFamily="2" charset="0"/>
                <a:ea typeface="+mn-ea"/>
                <a:cs typeface="+mn-cs"/>
                <a:hlinkClick r:id="rId4" action="ppaction://hlinksldjump"/>
              </a:rPr>
              <a:t>here</a:t>
            </a:r>
            <a:r>
              <a:rPr lang="en-AU" sz="1800" b="1" u="sng" kern="1200">
                <a:solidFill>
                  <a:srgbClr val="182F4F"/>
                </a:solidFill>
                <a:effectLst/>
                <a:latin typeface="Montserrat" panose="00000500000000000000" pitchFamily="2" charset="0"/>
                <a:ea typeface="+mn-ea"/>
                <a:cs typeface="+mn-cs"/>
              </a:rPr>
              <a:t>.</a:t>
            </a:r>
          </a:p>
          <a:p>
            <a:pPr algn="ctr"/>
            <a:endParaRPr lang="en-AU" b="1" u="sng">
              <a:solidFill>
                <a:srgbClr val="182F4F"/>
              </a:solidFill>
              <a:latin typeface="Montserrat" panose="00000500000000000000" pitchFamily="2" charset="0"/>
            </a:endParaRPr>
          </a:p>
          <a:p>
            <a:pPr algn="ctr"/>
            <a:r>
              <a:rPr lang="en-AU" b="1">
                <a:solidFill>
                  <a:srgbClr val="182F4F"/>
                </a:solidFill>
                <a:latin typeface="Montserrat"/>
              </a:rPr>
              <a:t>And/or attend the </a:t>
            </a:r>
            <a:r>
              <a:rPr lang="en-US" b="1">
                <a:solidFill>
                  <a:srgbClr val="182F4F"/>
                </a:solidFill>
                <a:latin typeface="Montserrat"/>
              </a:rPr>
              <a:t>next scheduled Instructional Webinar for assistance. </a:t>
            </a:r>
            <a:endParaRPr lang="en-AU" b="1" u="sng">
              <a:solidFill>
                <a:srgbClr val="182F4F"/>
              </a:solidFill>
              <a:latin typeface="Montserrat" pitchFamily="2" charset="0"/>
            </a:endParaRPr>
          </a:p>
        </p:txBody>
      </p:sp>
    </p:spTree>
    <p:extLst>
      <p:ext uri="{BB962C8B-B14F-4D97-AF65-F5344CB8AC3E}">
        <p14:creationId xmlns:p14="http://schemas.microsoft.com/office/powerpoint/2010/main" val="32529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sp>
        <p:nvSpPr>
          <p:cNvPr id="25" name="Freeform 53">
            <a:extLst>
              <a:ext uri="{FF2B5EF4-FFF2-40B4-BE49-F238E27FC236}">
                <a16:creationId xmlns:a16="http://schemas.microsoft.com/office/drawing/2014/main" id="{4F48248A-C92D-03C6-CF43-90655DECC28E}"/>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cxnSp>
        <p:nvCxnSpPr>
          <p:cNvPr id="43" name="Straight Connector 42">
            <a:extLst>
              <a:ext uri="{FF2B5EF4-FFF2-40B4-BE49-F238E27FC236}">
                <a16:creationId xmlns:a16="http://schemas.microsoft.com/office/drawing/2014/main" id="{7420E72C-CF5E-C9E6-DD62-9EEF19CD3158}"/>
              </a:ext>
            </a:extLst>
          </p:cNvPr>
          <p:cNvCxnSpPr>
            <a:cxnSpLocks/>
          </p:cNvCxnSpPr>
          <p:nvPr/>
        </p:nvCxnSpPr>
        <p:spPr>
          <a:xfrm flipV="1">
            <a:off x="2187715" y="7352680"/>
            <a:ext cx="0" cy="1015583"/>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66A0834-B9AE-A9BC-4B02-5F9A4D2C817E}"/>
              </a:ext>
            </a:extLst>
          </p:cNvPr>
          <p:cNvCxnSpPr>
            <a:cxnSpLocks/>
          </p:cNvCxnSpPr>
          <p:nvPr/>
        </p:nvCxnSpPr>
        <p:spPr>
          <a:xfrm flipV="1">
            <a:off x="9643202" y="6568059"/>
            <a:ext cx="0" cy="1569242"/>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14FB18-C0BB-ABBA-6EF2-E847392696B3}"/>
              </a:ext>
            </a:extLst>
          </p:cNvPr>
          <p:cNvCxnSpPr>
            <a:cxnSpLocks/>
          </p:cNvCxnSpPr>
          <p:nvPr/>
        </p:nvCxnSpPr>
        <p:spPr>
          <a:xfrm flipV="1">
            <a:off x="3428558" y="6594766"/>
            <a:ext cx="0" cy="759638"/>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367E83-4BE2-C059-1865-EC60C8C4D4D3}"/>
              </a:ext>
            </a:extLst>
          </p:cNvPr>
          <p:cNvCxnSpPr>
            <a:cxnSpLocks/>
          </p:cNvCxnSpPr>
          <p:nvPr/>
        </p:nvCxnSpPr>
        <p:spPr>
          <a:xfrm flipV="1">
            <a:off x="6152140" y="4267356"/>
            <a:ext cx="0" cy="2300703"/>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13DBD7-2E48-1316-76A8-13AFDA691D25}"/>
              </a:ext>
            </a:extLst>
          </p:cNvPr>
          <p:cNvCxnSpPr>
            <a:cxnSpLocks/>
          </p:cNvCxnSpPr>
          <p:nvPr/>
        </p:nvCxnSpPr>
        <p:spPr>
          <a:xfrm flipV="1">
            <a:off x="14765191" y="4297519"/>
            <a:ext cx="0" cy="986785"/>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359A4F-3FA4-05C0-C505-344DF98E52EF}"/>
              </a:ext>
            </a:extLst>
          </p:cNvPr>
          <p:cNvCxnSpPr/>
          <p:nvPr/>
        </p:nvCxnSpPr>
        <p:spPr>
          <a:xfrm flipV="1">
            <a:off x="10552266" y="3926418"/>
            <a:ext cx="0" cy="371101"/>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sp>
        <p:nvSpPr>
          <p:cNvPr id="4" name="TextBox 4">
            <a:extLst>
              <a:ext uri="{FF2B5EF4-FFF2-40B4-BE49-F238E27FC236}">
                <a16:creationId xmlns:a16="http://schemas.microsoft.com/office/drawing/2014/main" id="{280B5575-57E9-7B78-FCCA-52D06AAF1728}"/>
              </a:ext>
            </a:extLst>
          </p:cNvPr>
          <p:cNvSpPr txBox="1">
            <a:spLocks noGrp="1" noRot="1" noMove="1" noResize="1" noEditPoints="1" noAdjustHandles="1" noChangeArrowheads="1" noChangeShapeType="1"/>
          </p:cNvSpPr>
          <p:nvPr/>
        </p:nvSpPr>
        <p:spPr>
          <a:xfrm>
            <a:off x="11559008" y="2999305"/>
            <a:ext cx="3086100" cy="3230760"/>
          </a:xfrm>
          <a:prstGeom prst="rect">
            <a:avLst/>
          </a:prstGeom>
        </p:spPr>
        <p:txBody>
          <a:bodyPr lIns="50800" tIns="50800" rIns="50800" bIns="50800" rtlCol="0" anchor="ctr"/>
          <a:lstStyle/>
          <a:p>
            <a:pPr algn="ctr">
              <a:lnSpc>
                <a:spcPts val="2659"/>
              </a:lnSpc>
            </a:pPr>
            <a:endParaRPr/>
          </a:p>
        </p:txBody>
      </p:sp>
      <p:sp>
        <p:nvSpPr>
          <p:cNvPr id="9" name="TextBox 8">
            <a:extLst>
              <a:ext uri="{FF2B5EF4-FFF2-40B4-BE49-F238E27FC236}">
                <a16:creationId xmlns:a16="http://schemas.microsoft.com/office/drawing/2014/main" id="{6BCDB8A6-E3AF-9D1D-C96F-6839884ADC95}"/>
              </a:ext>
            </a:extLst>
          </p:cNvPr>
          <p:cNvSpPr txBox="1"/>
          <p:nvPr/>
        </p:nvSpPr>
        <p:spPr>
          <a:xfrm>
            <a:off x="8317805" y="3741752"/>
            <a:ext cx="4468921" cy="369332"/>
          </a:xfrm>
          <a:prstGeom prst="rect">
            <a:avLst/>
          </a:prstGeom>
          <a:solidFill>
            <a:schemeClr val="bg1"/>
          </a:solidFill>
        </p:spPr>
        <p:txBody>
          <a:bodyPr wrap="square" rtlCol="0">
            <a:spAutoFit/>
          </a:bodyPr>
          <a:lstStyle/>
          <a:p>
            <a:pPr algn="ctr"/>
            <a:r>
              <a:rPr lang="en-AU" b="1" dirty="0">
                <a:latin typeface="Montserrat" pitchFamily="2" charset="0"/>
              </a:rPr>
              <a:t>What office suite are you using?</a:t>
            </a:r>
          </a:p>
        </p:txBody>
      </p:sp>
      <p:sp>
        <p:nvSpPr>
          <p:cNvPr id="10" name="TextBox 9">
            <a:extLst>
              <a:ext uri="{FF2B5EF4-FFF2-40B4-BE49-F238E27FC236}">
                <a16:creationId xmlns:a16="http://schemas.microsoft.com/office/drawing/2014/main" id="{6A847044-00D5-02EF-430E-8A343F3B0644}"/>
              </a:ext>
            </a:extLst>
          </p:cNvPr>
          <p:cNvSpPr txBox="1"/>
          <p:nvPr/>
        </p:nvSpPr>
        <p:spPr>
          <a:xfrm>
            <a:off x="12980309" y="5123519"/>
            <a:ext cx="3642176" cy="923330"/>
          </a:xfrm>
          <a:prstGeom prst="rect">
            <a:avLst/>
          </a:prstGeom>
          <a:solidFill>
            <a:schemeClr val="accent4">
              <a:lumMod val="20000"/>
              <a:lumOff val="80000"/>
            </a:schemeClr>
          </a:solidFill>
        </p:spPr>
        <p:txBody>
          <a:bodyPr wrap="square" lIns="91440" tIns="45720" rIns="91440" bIns="45720" rtlCol="0" anchor="t">
            <a:spAutoFit/>
          </a:bodyPr>
          <a:lstStyle/>
          <a:p>
            <a:pPr algn="ctr"/>
            <a:r>
              <a:rPr lang="en-AU" b="1">
                <a:latin typeface="Montserrat"/>
                <a:hlinkClick r:id="rId3" action="ppaction://hlinksldjump"/>
              </a:rPr>
              <a:t>Option 4: Google Workspace</a:t>
            </a:r>
            <a:br>
              <a:rPr lang="en-AU" b="1">
                <a:latin typeface="Montserrat"/>
                <a:hlinkClick r:id="rId3" action="ppaction://hlinksldjump"/>
              </a:rPr>
            </a:br>
            <a:br>
              <a:rPr lang="en-AU" b="1">
                <a:latin typeface="Montserrat" pitchFamily="2" charset="0"/>
              </a:rPr>
            </a:br>
            <a:endParaRPr lang="en-AU" b="1">
              <a:latin typeface="Montserrat" pitchFamily="2" charset="0"/>
            </a:endParaRPr>
          </a:p>
        </p:txBody>
      </p:sp>
      <p:sp>
        <p:nvSpPr>
          <p:cNvPr id="11" name="TextBox 10">
            <a:extLst>
              <a:ext uri="{FF2B5EF4-FFF2-40B4-BE49-F238E27FC236}">
                <a16:creationId xmlns:a16="http://schemas.microsoft.com/office/drawing/2014/main" id="{51463B23-1DA9-B045-906F-F2F124BDBD82}"/>
              </a:ext>
            </a:extLst>
          </p:cNvPr>
          <p:cNvSpPr txBox="1"/>
          <p:nvPr/>
        </p:nvSpPr>
        <p:spPr>
          <a:xfrm>
            <a:off x="5700647" y="4697614"/>
            <a:ext cx="884603" cy="369332"/>
          </a:xfrm>
          <a:prstGeom prst="rect">
            <a:avLst/>
          </a:prstGeom>
          <a:solidFill>
            <a:schemeClr val="bg1"/>
          </a:solidFill>
        </p:spPr>
        <p:txBody>
          <a:bodyPr wrap="square" rtlCol="0">
            <a:spAutoFit/>
          </a:bodyPr>
          <a:lstStyle/>
          <a:p>
            <a:pPr algn="ctr"/>
            <a:r>
              <a:rPr lang="en-AU" b="1">
                <a:latin typeface="Montserrat" pitchFamily="2" charset="0"/>
              </a:rPr>
              <a:t>O365</a:t>
            </a:r>
          </a:p>
        </p:txBody>
      </p:sp>
      <p:sp>
        <p:nvSpPr>
          <p:cNvPr id="13" name="TextBox 12">
            <a:extLst>
              <a:ext uri="{FF2B5EF4-FFF2-40B4-BE49-F238E27FC236}">
                <a16:creationId xmlns:a16="http://schemas.microsoft.com/office/drawing/2014/main" id="{44C6D446-6AB9-6A52-6CA7-75E7C56CE635}"/>
              </a:ext>
            </a:extLst>
          </p:cNvPr>
          <p:cNvSpPr txBox="1"/>
          <p:nvPr/>
        </p:nvSpPr>
        <p:spPr>
          <a:xfrm>
            <a:off x="3019673" y="6773770"/>
            <a:ext cx="817771" cy="369332"/>
          </a:xfrm>
          <a:prstGeom prst="rect">
            <a:avLst/>
          </a:prstGeom>
          <a:solidFill>
            <a:schemeClr val="bg1"/>
          </a:solidFill>
        </p:spPr>
        <p:txBody>
          <a:bodyPr wrap="square" rtlCol="0">
            <a:spAutoFit/>
          </a:bodyPr>
          <a:lstStyle/>
          <a:p>
            <a:pPr algn="ctr"/>
            <a:r>
              <a:rPr lang="en-AU" b="1">
                <a:latin typeface="Montserrat" pitchFamily="2" charset="0"/>
              </a:rPr>
              <a:t>Yes </a:t>
            </a:r>
          </a:p>
        </p:txBody>
      </p:sp>
      <p:sp>
        <p:nvSpPr>
          <p:cNvPr id="14" name="TextBox 13">
            <a:extLst>
              <a:ext uri="{FF2B5EF4-FFF2-40B4-BE49-F238E27FC236}">
                <a16:creationId xmlns:a16="http://schemas.microsoft.com/office/drawing/2014/main" id="{D02C0E43-4204-11EA-0F70-434B2532BF2C}"/>
              </a:ext>
            </a:extLst>
          </p:cNvPr>
          <p:cNvSpPr txBox="1"/>
          <p:nvPr/>
        </p:nvSpPr>
        <p:spPr>
          <a:xfrm>
            <a:off x="9259717" y="6773770"/>
            <a:ext cx="817771" cy="369332"/>
          </a:xfrm>
          <a:prstGeom prst="rect">
            <a:avLst/>
          </a:prstGeom>
          <a:solidFill>
            <a:schemeClr val="bg1"/>
          </a:solidFill>
        </p:spPr>
        <p:txBody>
          <a:bodyPr wrap="square" rtlCol="0">
            <a:spAutoFit/>
          </a:bodyPr>
          <a:lstStyle/>
          <a:p>
            <a:pPr algn="ctr"/>
            <a:r>
              <a:rPr lang="en-AU" b="1">
                <a:latin typeface="Montserrat" pitchFamily="2" charset="0"/>
              </a:rPr>
              <a:t>No </a:t>
            </a:r>
          </a:p>
        </p:txBody>
      </p:sp>
      <p:sp>
        <p:nvSpPr>
          <p:cNvPr id="15" name="TextBox 14">
            <a:extLst>
              <a:ext uri="{FF2B5EF4-FFF2-40B4-BE49-F238E27FC236}">
                <a16:creationId xmlns:a16="http://schemas.microsoft.com/office/drawing/2014/main" id="{56711EA1-C3C9-EDF1-8B6A-CDEED30193EA}"/>
              </a:ext>
            </a:extLst>
          </p:cNvPr>
          <p:cNvSpPr txBox="1"/>
          <p:nvPr/>
        </p:nvSpPr>
        <p:spPr>
          <a:xfrm>
            <a:off x="359229" y="8018847"/>
            <a:ext cx="3766504" cy="1200329"/>
          </a:xfrm>
          <a:prstGeom prst="rect">
            <a:avLst/>
          </a:prstGeom>
          <a:solidFill>
            <a:schemeClr val="accent5">
              <a:lumMod val="40000"/>
              <a:lumOff val="60000"/>
            </a:schemeClr>
          </a:solidFill>
        </p:spPr>
        <p:txBody>
          <a:bodyPr wrap="square" rtlCol="0">
            <a:spAutoFit/>
          </a:bodyPr>
          <a:lstStyle/>
          <a:p>
            <a:pPr algn="ctr"/>
            <a:r>
              <a:rPr lang="en-AU" b="1">
                <a:latin typeface="Montserrat" pitchFamily="2" charset="0"/>
                <a:hlinkClick r:id="rId4" action="ppaction://hlinksldjump"/>
              </a:rPr>
              <a:t>Option 1: Bypass Filter + Advanced Delivery </a:t>
            </a:r>
            <a:r>
              <a:rPr lang="en-AU" b="1">
                <a:highlight>
                  <a:srgbClr val="FFFF00"/>
                </a:highlight>
                <a:latin typeface="Montserrat" pitchFamily="2" charset="0"/>
                <a:hlinkClick r:id="rId4" action="ppaction://hlinksldjump"/>
              </a:rPr>
              <a:t>(recommended option vs Mail Flow Rules)</a:t>
            </a:r>
            <a:endParaRPr lang="en-AU" b="1">
              <a:highlight>
                <a:srgbClr val="FFFF00"/>
              </a:highlight>
              <a:latin typeface="Montserrat" pitchFamily="2" charset="0"/>
            </a:endParaRPr>
          </a:p>
        </p:txBody>
      </p:sp>
      <p:sp>
        <p:nvSpPr>
          <p:cNvPr id="16" name="TextBox 15">
            <a:extLst>
              <a:ext uri="{FF2B5EF4-FFF2-40B4-BE49-F238E27FC236}">
                <a16:creationId xmlns:a16="http://schemas.microsoft.com/office/drawing/2014/main" id="{E900AFE8-D037-8EA9-92BE-4B5B01556AE0}"/>
              </a:ext>
            </a:extLst>
          </p:cNvPr>
          <p:cNvSpPr txBox="1"/>
          <p:nvPr/>
        </p:nvSpPr>
        <p:spPr>
          <a:xfrm>
            <a:off x="8095407" y="8006284"/>
            <a:ext cx="3766504" cy="1200329"/>
          </a:xfrm>
          <a:prstGeom prst="rect">
            <a:avLst/>
          </a:prstGeom>
          <a:solidFill>
            <a:schemeClr val="accent2">
              <a:lumMod val="20000"/>
              <a:lumOff val="80000"/>
            </a:schemeClr>
          </a:solidFill>
        </p:spPr>
        <p:txBody>
          <a:bodyPr wrap="square" lIns="91440" tIns="45720" rIns="91440" bIns="45720" rtlCol="0" anchor="t">
            <a:spAutoFit/>
          </a:bodyPr>
          <a:lstStyle/>
          <a:p>
            <a:pPr algn="ctr"/>
            <a:r>
              <a:rPr lang="en-AU" b="1">
                <a:latin typeface="Montserrat"/>
                <a:hlinkClick r:id="rId5" action="ppaction://hlinksldjump"/>
              </a:rPr>
              <a:t>Option 3: Microsoft Advanced Delivery</a:t>
            </a:r>
            <a:br>
              <a:rPr lang="en-AU" b="1">
                <a:latin typeface="Montserrat"/>
                <a:hlinkClick r:id="rId5" action="ppaction://hlinksldjump"/>
              </a:rPr>
            </a:br>
            <a:br>
              <a:rPr lang="en-AU" b="1">
                <a:latin typeface="Montserrat" pitchFamily="2" charset="0"/>
              </a:rPr>
            </a:br>
            <a:endParaRPr lang="en-AU" b="1">
              <a:latin typeface="Montserrat" pitchFamily="2" charset="0"/>
            </a:endParaRPr>
          </a:p>
        </p:txBody>
      </p:sp>
      <p:sp>
        <p:nvSpPr>
          <p:cNvPr id="17" name="TextBox 16">
            <a:extLst>
              <a:ext uri="{FF2B5EF4-FFF2-40B4-BE49-F238E27FC236}">
                <a16:creationId xmlns:a16="http://schemas.microsoft.com/office/drawing/2014/main" id="{E2E48AB0-2B1F-EC17-1FFF-8089F35EDB30}"/>
              </a:ext>
            </a:extLst>
          </p:cNvPr>
          <p:cNvSpPr txBox="1"/>
          <p:nvPr/>
        </p:nvSpPr>
        <p:spPr>
          <a:xfrm>
            <a:off x="1982817" y="9471304"/>
            <a:ext cx="15230822" cy="369332"/>
          </a:xfrm>
          <a:prstGeom prst="rect">
            <a:avLst/>
          </a:prstGeom>
          <a:noFill/>
        </p:spPr>
        <p:txBody>
          <a:bodyPr wrap="square" rtlCol="0">
            <a:spAutoFit/>
          </a:bodyPr>
          <a:lstStyle/>
          <a:p>
            <a:pPr algn="ctr"/>
            <a:r>
              <a:rPr lang="en-AU" b="1">
                <a:solidFill>
                  <a:srgbClr val="182F4F"/>
                </a:solidFill>
                <a:latin typeface="Montserrat" pitchFamily="2" charset="0"/>
              </a:rPr>
              <a:t>Unsure about options? </a:t>
            </a:r>
            <a:r>
              <a:rPr lang="en-AU" b="1">
                <a:solidFill>
                  <a:srgbClr val="182F4F"/>
                </a:solidFill>
                <a:latin typeface="Montserrat" pitchFamily="2" charset="0"/>
                <a:hlinkClick r:id="rId6" action="ppaction://hlinksldjump"/>
              </a:rPr>
              <a:t>Read the Whitelisting FAQ </a:t>
            </a:r>
            <a:r>
              <a:rPr lang="en-AU" b="1" u="sng">
                <a:solidFill>
                  <a:srgbClr val="182F4F"/>
                </a:solidFill>
                <a:latin typeface="Montserrat" pitchFamily="2" charset="0"/>
                <a:hlinkClick r:id="rId6" action="ppaction://hlinksldjump"/>
              </a:rPr>
              <a:t>here</a:t>
            </a:r>
            <a:endParaRPr lang="en-AU" b="1" u="sng">
              <a:solidFill>
                <a:srgbClr val="182F4F"/>
              </a:solidFill>
              <a:latin typeface="Montserrat" pitchFamily="2" charset="0"/>
            </a:endParaRPr>
          </a:p>
        </p:txBody>
      </p:sp>
      <p:cxnSp>
        <p:nvCxnSpPr>
          <p:cNvPr id="20" name="Straight Connector 19">
            <a:extLst>
              <a:ext uri="{FF2B5EF4-FFF2-40B4-BE49-F238E27FC236}">
                <a16:creationId xmlns:a16="http://schemas.microsoft.com/office/drawing/2014/main" id="{E16124AC-AFB3-179F-D761-B9A5CCA3133D}"/>
              </a:ext>
            </a:extLst>
          </p:cNvPr>
          <p:cNvCxnSpPr>
            <a:cxnSpLocks/>
          </p:cNvCxnSpPr>
          <p:nvPr/>
        </p:nvCxnSpPr>
        <p:spPr>
          <a:xfrm flipH="1">
            <a:off x="6140966" y="4297519"/>
            <a:ext cx="8624225" cy="0"/>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FFAEF7B-B9A8-7384-7FC5-1924C325476C}"/>
              </a:ext>
            </a:extLst>
          </p:cNvPr>
          <p:cNvSpPr txBox="1"/>
          <p:nvPr/>
        </p:nvSpPr>
        <p:spPr>
          <a:xfrm>
            <a:off x="2881711" y="5385873"/>
            <a:ext cx="6522476" cy="646331"/>
          </a:xfrm>
          <a:prstGeom prst="rect">
            <a:avLst/>
          </a:prstGeom>
          <a:solidFill>
            <a:schemeClr val="bg1"/>
          </a:solidFill>
        </p:spPr>
        <p:txBody>
          <a:bodyPr wrap="square" rtlCol="0">
            <a:spAutoFit/>
          </a:bodyPr>
          <a:lstStyle/>
          <a:p>
            <a:pPr algn="ctr"/>
            <a:r>
              <a:rPr lang="en-AU" b="1">
                <a:latin typeface="Montserrat" pitchFamily="2" charset="0"/>
              </a:rPr>
              <a:t>Are you using a spam filtering application (Secure Email Gateway)?</a:t>
            </a:r>
          </a:p>
        </p:txBody>
      </p:sp>
      <p:cxnSp>
        <p:nvCxnSpPr>
          <p:cNvPr id="29" name="Straight Connector 28">
            <a:extLst>
              <a:ext uri="{FF2B5EF4-FFF2-40B4-BE49-F238E27FC236}">
                <a16:creationId xmlns:a16="http://schemas.microsoft.com/office/drawing/2014/main" id="{DC234C8B-A2E8-7632-8093-87EB649A033F}"/>
              </a:ext>
            </a:extLst>
          </p:cNvPr>
          <p:cNvCxnSpPr>
            <a:cxnSpLocks/>
          </p:cNvCxnSpPr>
          <p:nvPr/>
        </p:nvCxnSpPr>
        <p:spPr>
          <a:xfrm flipH="1">
            <a:off x="3428558" y="6594766"/>
            <a:ext cx="6214644" cy="0"/>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F8214E-C2D8-0FE8-3B3E-B0C62F796FA6}"/>
              </a:ext>
            </a:extLst>
          </p:cNvPr>
          <p:cNvCxnSpPr>
            <a:cxnSpLocks/>
          </p:cNvCxnSpPr>
          <p:nvPr/>
        </p:nvCxnSpPr>
        <p:spPr>
          <a:xfrm flipH="1">
            <a:off x="2170092" y="7344066"/>
            <a:ext cx="4269667" cy="0"/>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76259A-3DCD-5A0C-FE2F-6B997940A1D8}"/>
              </a:ext>
            </a:extLst>
          </p:cNvPr>
          <p:cNvCxnSpPr>
            <a:cxnSpLocks/>
          </p:cNvCxnSpPr>
          <p:nvPr/>
        </p:nvCxnSpPr>
        <p:spPr>
          <a:xfrm flipV="1">
            <a:off x="6439759" y="7315491"/>
            <a:ext cx="0" cy="821810"/>
          </a:xfrm>
          <a:prstGeom prst="line">
            <a:avLst/>
          </a:prstGeom>
          <a:ln w="57150">
            <a:solidFill>
              <a:srgbClr val="BDE541"/>
            </a:solidFill>
          </a:ln>
        </p:spPr>
        <p:style>
          <a:lnRef idx="1">
            <a:schemeClr val="accent1"/>
          </a:lnRef>
          <a:fillRef idx="0">
            <a:schemeClr val="accent1"/>
          </a:fillRef>
          <a:effectRef idx="0">
            <a:schemeClr val="accent1"/>
          </a:effectRef>
          <a:fontRef idx="minor">
            <a:schemeClr val="tx1"/>
          </a:fontRef>
        </p:style>
      </p:cxnSp>
      <p:sp>
        <p:nvSpPr>
          <p:cNvPr id="47" name="TextBox 46">
            <a:hlinkClick r:id="rId7" action="ppaction://hlinksldjump"/>
            <a:extLst>
              <a:ext uri="{FF2B5EF4-FFF2-40B4-BE49-F238E27FC236}">
                <a16:creationId xmlns:a16="http://schemas.microsoft.com/office/drawing/2014/main" id="{1566F7F8-E578-13CC-0798-F53D2EC2D54D}"/>
              </a:ext>
            </a:extLst>
          </p:cNvPr>
          <p:cNvSpPr txBox="1"/>
          <p:nvPr/>
        </p:nvSpPr>
        <p:spPr>
          <a:xfrm>
            <a:off x="4268888" y="8010444"/>
            <a:ext cx="3766504" cy="1200329"/>
          </a:xfrm>
          <a:prstGeom prst="rect">
            <a:avLst/>
          </a:prstGeom>
          <a:solidFill>
            <a:schemeClr val="accent3">
              <a:lumMod val="60000"/>
              <a:lumOff val="40000"/>
            </a:schemeClr>
          </a:solidFill>
        </p:spPr>
        <p:txBody>
          <a:bodyPr wrap="square" lIns="91440" tIns="45720" rIns="91440" bIns="45720" rtlCol="0" anchor="t">
            <a:spAutoFit/>
          </a:bodyPr>
          <a:lstStyle/>
          <a:p>
            <a:pPr algn="ctr"/>
            <a:r>
              <a:rPr lang="en-AU" b="1">
                <a:latin typeface="Montserrat"/>
                <a:hlinkClick r:id="rId7" action="ppaction://hlinksldjump"/>
              </a:rPr>
              <a:t>Option 2: Mail Flow Rules</a:t>
            </a:r>
            <a:br>
              <a:rPr lang="en-AU" b="1">
                <a:latin typeface="Montserrat"/>
                <a:hlinkClick r:id="rId7" action="ppaction://hlinksldjump"/>
              </a:rPr>
            </a:br>
            <a:br>
              <a:rPr lang="en-AU" b="1">
                <a:latin typeface="Montserrat" pitchFamily="2" charset="0"/>
              </a:rPr>
            </a:br>
            <a:br>
              <a:rPr lang="en-AU" b="1">
                <a:latin typeface="Montserrat" pitchFamily="2" charset="0"/>
              </a:rPr>
            </a:br>
            <a:endParaRPr lang="en-AU" b="1">
              <a:latin typeface="Montserrat" pitchFamily="2" charset="0"/>
            </a:endParaRPr>
          </a:p>
        </p:txBody>
      </p:sp>
      <p:sp>
        <p:nvSpPr>
          <p:cNvPr id="5" name="TextBox 56">
            <a:extLst>
              <a:ext uri="{FF2B5EF4-FFF2-40B4-BE49-F238E27FC236}">
                <a16:creationId xmlns:a16="http://schemas.microsoft.com/office/drawing/2014/main" id="{51688392-B220-FF54-7CB4-B7E569D55A8F}"/>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Whitelisting</a:t>
            </a:r>
          </a:p>
        </p:txBody>
      </p:sp>
      <p:sp>
        <p:nvSpPr>
          <p:cNvPr id="22" name="Slide Number Placeholder 21">
            <a:extLst>
              <a:ext uri="{FF2B5EF4-FFF2-40B4-BE49-F238E27FC236}">
                <a16:creationId xmlns:a16="http://schemas.microsoft.com/office/drawing/2014/main" id="{620BA98A-B058-9B7A-7BEA-2E46B07E9B21}"/>
              </a:ext>
            </a:extLst>
          </p:cNvPr>
          <p:cNvSpPr>
            <a:spLocks noGrp="1"/>
          </p:cNvSpPr>
          <p:nvPr>
            <p:ph type="sldNum" sz="quarter" idx="12"/>
          </p:nvPr>
        </p:nvSpPr>
        <p:spPr>
          <a:xfrm>
            <a:off x="15598864" y="9201363"/>
            <a:ext cx="2133600" cy="365125"/>
          </a:xfrm>
        </p:spPr>
        <p:txBody>
          <a:bodyPr/>
          <a:lstStyle/>
          <a:p>
            <a:fld id="{B6F15528-21DE-4FAA-801E-634DDDAF4B2B}" type="slidenum">
              <a:rPr lang="en-US" smtClean="0"/>
              <a:pPr/>
              <a:t>15</a:t>
            </a:fld>
            <a:endParaRPr lang="en-US"/>
          </a:p>
        </p:txBody>
      </p:sp>
      <p:sp>
        <p:nvSpPr>
          <p:cNvPr id="24" name="TextBox 23">
            <a:extLst>
              <a:ext uri="{FF2B5EF4-FFF2-40B4-BE49-F238E27FC236}">
                <a16:creationId xmlns:a16="http://schemas.microsoft.com/office/drawing/2014/main" id="{E548D390-C86B-AF55-F1EB-F54DB0768020}"/>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15</a:t>
            </a:r>
          </a:p>
        </p:txBody>
      </p:sp>
      <p:sp>
        <p:nvSpPr>
          <p:cNvPr id="27" name="TextBox 26">
            <a:extLst>
              <a:ext uri="{FF2B5EF4-FFF2-40B4-BE49-F238E27FC236}">
                <a16:creationId xmlns:a16="http://schemas.microsoft.com/office/drawing/2014/main" id="{8D591F71-C66B-CFDD-201F-0BF73C4DDFB1}"/>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28" name="Rectangle 27">
            <a:hlinkClick r:id="rId8" action="ppaction://hlinksldjump"/>
            <a:extLst>
              <a:ext uri="{FF2B5EF4-FFF2-40B4-BE49-F238E27FC236}">
                <a16:creationId xmlns:a16="http://schemas.microsoft.com/office/drawing/2014/main" id="{385D621F-BCCE-5966-C974-411C40DE34E5}"/>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BEC85837-D886-0C04-EE27-0016FDBE6508}"/>
              </a:ext>
            </a:extLst>
          </p:cNvPr>
          <p:cNvGrpSpPr/>
          <p:nvPr/>
        </p:nvGrpSpPr>
        <p:grpSpPr>
          <a:xfrm>
            <a:off x="14504564" y="8964151"/>
            <a:ext cx="3639497" cy="1077195"/>
            <a:chOff x="13329194" y="3156155"/>
            <a:chExt cx="4429529" cy="1827772"/>
          </a:xfrm>
        </p:grpSpPr>
        <p:sp>
          <p:nvSpPr>
            <p:cNvPr id="31" name="Rectangle: Rounded Corners 30">
              <a:extLst>
                <a:ext uri="{FF2B5EF4-FFF2-40B4-BE49-F238E27FC236}">
                  <a16:creationId xmlns:a16="http://schemas.microsoft.com/office/drawing/2014/main" id="{60348CFB-AFC0-8B52-33F8-768885286117}"/>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Picture 31" descr="A green and black logo&#10;&#10;Description automatically generated">
              <a:hlinkClick r:id="rId9"/>
              <a:extLst>
                <a:ext uri="{FF2B5EF4-FFF2-40B4-BE49-F238E27FC236}">
                  <a16:creationId xmlns:a16="http://schemas.microsoft.com/office/drawing/2014/main" id="{EDD60252-289D-06AF-72FF-DBD2EF4E820F}"/>
                </a:ext>
              </a:extLst>
            </p:cNvPr>
            <p:cNvPicPr>
              <a:picLocks noChangeAspect="1"/>
            </p:cNvPicPr>
            <p:nvPr/>
          </p:nvPicPr>
          <p:blipFill>
            <a:blip r:embed="rId10"/>
            <a:stretch>
              <a:fillRect/>
            </a:stretch>
          </p:blipFill>
          <p:spPr>
            <a:xfrm>
              <a:off x="13447569" y="3316432"/>
              <a:ext cx="1420091" cy="1437409"/>
            </a:xfrm>
            <a:prstGeom prst="rect">
              <a:avLst/>
            </a:prstGeom>
          </p:spPr>
        </p:pic>
        <p:sp>
          <p:nvSpPr>
            <p:cNvPr id="34" name="TextBox 55">
              <a:extLst>
                <a:ext uri="{FF2B5EF4-FFF2-40B4-BE49-F238E27FC236}">
                  <a16:creationId xmlns:a16="http://schemas.microsoft.com/office/drawing/2014/main" id="{760C9A20-5643-4BCB-682F-B5838024F2AF}"/>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9">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
        <p:nvSpPr>
          <p:cNvPr id="2" name="Rectangle: Rounded Corners 1">
            <a:extLst>
              <a:ext uri="{FF2B5EF4-FFF2-40B4-BE49-F238E27FC236}">
                <a16:creationId xmlns:a16="http://schemas.microsoft.com/office/drawing/2014/main" id="{4D22D1F2-A87E-3280-2260-BA11D23EC7AB}"/>
              </a:ext>
            </a:extLst>
          </p:cNvPr>
          <p:cNvSpPr/>
          <p:nvPr/>
        </p:nvSpPr>
        <p:spPr>
          <a:xfrm>
            <a:off x="914663" y="3287416"/>
            <a:ext cx="3185331" cy="1801957"/>
          </a:xfrm>
          <a:prstGeom prst="roundRect">
            <a:avLst/>
          </a:prstGeom>
          <a:solidFill>
            <a:srgbClr val="9FD8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182F4F"/>
                </a:solidFill>
              </a:rPr>
              <a:t>Follow the flow chart to see which option best suits your infrastructure </a:t>
            </a:r>
            <a:endParaRPr lang="en-AU" b="1">
              <a:solidFill>
                <a:srgbClr val="182F4F"/>
              </a:solidFill>
            </a:endParaRPr>
          </a:p>
        </p:txBody>
      </p:sp>
      <p:sp>
        <p:nvSpPr>
          <p:cNvPr id="7" name="Rectangle 6">
            <a:extLst>
              <a:ext uri="{FF2B5EF4-FFF2-40B4-BE49-F238E27FC236}">
                <a16:creationId xmlns:a16="http://schemas.microsoft.com/office/drawing/2014/main" id="{901C9DED-6804-7625-9D43-9C618E560CD7}"/>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Tree>
    <p:extLst>
      <p:ext uri="{BB962C8B-B14F-4D97-AF65-F5344CB8AC3E}">
        <p14:creationId xmlns:p14="http://schemas.microsoft.com/office/powerpoint/2010/main" val="51764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pic>
        <p:nvPicPr>
          <p:cNvPr id="26" name="Graphic 25">
            <a:extLst>
              <a:ext uri="{FF2B5EF4-FFF2-40B4-BE49-F238E27FC236}">
                <a16:creationId xmlns:a16="http://schemas.microsoft.com/office/drawing/2014/main" id="{5D300AF8-64CD-AB38-840A-57B4E8AFA9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2672" y="917395"/>
            <a:ext cx="1066800" cy="1171575"/>
          </a:xfrm>
          <a:prstGeom prst="rect">
            <a:avLst/>
          </a:prstGeom>
        </p:spPr>
      </p:pic>
      <p:sp>
        <p:nvSpPr>
          <p:cNvPr id="12" name="Freeform 53">
            <a:extLst>
              <a:ext uri="{FF2B5EF4-FFF2-40B4-BE49-F238E27FC236}">
                <a16:creationId xmlns:a16="http://schemas.microsoft.com/office/drawing/2014/main" id="{A0C06633-DE89-321A-46F0-B5D929B9570D}"/>
              </a:ext>
            </a:extLst>
          </p:cNvPr>
          <p:cNvSpPr/>
          <p:nvPr/>
        </p:nvSpPr>
        <p:spPr>
          <a:xfrm>
            <a:off x="-12" y="-6617"/>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solidFill>
            <a:schemeClr val="accent5">
              <a:lumMod val="40000"/>
              <a:lumOff val="60000"/>
            </a:schemeClr>
          </a:solidFill>
        </p:spPr>
        <p:txBody>
          <a:bodyPr/>
          <a:lstStyle/>
          <a:p>
            <a:endParaRPr lang="en-AU"/>
          </a:p>
        </p:txBody>
      </p:sp>
      <p:sp>
        <p:nvSpPr>
          <p:cNvPr id="10" name="TextBox 56">
            <a:extLst>
              <a:ext uri="{FF2B5EF4-FFF2-40B4-BE49-F238E27FC236}">
                <a16:creationId xmlns:a16="http://schemas.microsoft.com/office/drawing/2014/main" id="{64889D97-0277-B9EB-F962-D5CD90004269}"/>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182F4F"/>
                </a:solidFill>
                <a:latin typeface="Righteous"/>
              </a:rPr>
              <a:t>Whitelisting</a:t>
            </a:r>
          </a:p>
        </p:txBody>
      </p:sp>
      <p:grpSp>
        <p:nvGrpSpPr>
          <p:cNvPr id="2" name="Group 2">
            <a:extLst>
              <a:ext uri="{FF2B5EF4-FFF2-40B4-BE49-F238E27FC236}">
                <a16:creationId xmlns:a16="http://schemas.microsoft.com/office/drawing/2014/main" id="{926E03B2-E2F9-8DDD-0322-D62DEBCDEEF2}"/>
              </a:ext>
            </a:extLst>
          </p:cNvPr>
          <p:cNvGrpSpPr/>
          <p:nvPr/>
        </p:nvGrpSpPr>
        <p:grpSpPr>
          <a:xfrm>
            <a:off x="11557799" y="3206471"/>
            <a:ext cx="6522476" cy="6795459"/>
            <a:chOff x="0" y="0"/>
            <a:chExt cx="1717854" cy="1789751"/>
          </a:xfrm>
        </p:grpSpPr>
        <p:sp>
          <p:nvSpPr>
            <p:cNvPr id="3" name="Freeform 3">
              <a:extLst>
                <a:ext uri="{FF2B5EF4-FFF2-40B4-BE49-F238E27FC236}">
                  <a16:creationId xmlns:a16="http://schemas.microsoft.com/office/drawing/2014/main" id="{9C73F068-A665-387D-DCA9-316813836695}"/>
                </a:ext>
              </a:extLst>
            </p:cNvPr>
            <p:cNvSpPr/>
            <p:nvPr/>
          </p:nvSpPr>
          <p:spPr>
            <a:xfrm>
              <a:off x="0" y="0"/>
              <a:ext cx="1717854" cy="1789750"/>
            </a:xfrm>
            <a:custGeom>
              <a:avLst/>
              <a:gdLst/>
              <a:ahLst/>
              <a:cxnLst/>
              <a:rect l="l" t="t" r="r" b="b"/>
              <a:pathLst>
                <a:path w="1717854" h="1789750">
                  <a:moveTo>
                    <a:pt x="0" y="0"/>
                  </a:moveTo>
                  <a:lnTo>
                    <a:pt x="1717854" y="0"/>
                  </a:lnTo>
                  <a:lnTo>
                    <a:pt x="1717854" y="1789750"/>
                  </a:lnTo>
                  <a:lnTo>
                    <a:pt x="0" y="1789750"/>
                  </a:ln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280B5575-57E9-7B78-FCCA-52D06AAF172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55">
            <a:extLst>
              <a:ext uri="{FF2B5EF4-FFF2-40B4-BE49-F238E27FC236}">
                <a16:creationId xmlns:a16="http://schemas.microsoft.com/office/drawing/2014/main" id="{AB65C1C7-8205-2446-F186-149B42ADFF02}"/>
              </a:ext>
            </a:extLst>
          </p:cNvPr>
          <p:cNvSpPr txBox="1"/>
          <p:nvPr/>
        </p:nvSpPr>
        <p:spPr>
          <a:xfrm>
            <a:off x="601807" y="3429527"/>
            <a:ext cx="11770302" cy="4374857"/>
          </a:xfrm>
          <a:prstGeom prst="rect">
            <a:avLst/>
          </a:prstGeom>
        </p:spPr>
        <p:txBody>
          <a:bodyPr wrap="square" lIns="0" tIns="0" rIns="0" bIns="0" rtlCol="0" anchor="t">
            <a:spAutoFit/>
          </a:bodyPr>
          <a:lstStyle/>
          <a:p>
            <a:pPr marL="457200" indent="-457200">
              <a:lnSpc>
                <a:spcPts val="3080"/>
              </a:lnSpc>
              <a:buAutoNum type="arabicPeriod"/>
            </a:pPr>
            <a:r>
              <a:rPr lang="en-US">
                <a:solidFill>
                  <a:srgbClr val="2F3941"/>
                </a:solidFill>
                <a:latin typeface="Montserrat"/>
                <a:hlinkClick r:id="rId4"/>
              </a:rPr>
              <a:t>Bypass the mail filter</a:t>
            </a:r>
            <a:br>
              <a:rPr lang="en-US">
                <a:latin typeface="Montserrat" pitchFamily="2" charset="0"/>
              </a:rPr>
            </a:br>
            <a:endParaRPr lang="en-US">
              <a:solidFill>
                <a:srgbClr val="2F3941"/>
              </a:solidFill>
              <a:latin typeface="Montserrat" pitchFamily="2" charset="0"/>
            </a:endParaRPr>
          </a:p>
          <a:p>
            <a:pPr marL="457200" indent="-457200">
              <a:lnSpc>
                <a:spcPts val="3080"/>
              </a:lnSpc>
              <a:buFont typeface="+mj-lt"/>
              <a:buAutoNum type="arabicPeriod"/>
            </a:pPr>
            <a:r>
              <a:rPr lang="en-US">
                <a:solidFill>
                  <a:srgbClr val="2F3941"/>
                </a:solidFill>
                <a:latin typeface="Montserrat"/>
                <a:hlinkClick r:id="rId5"/>
              </a:rPr>
              <a:t>Set up Microsoft’s Advanced Delivery feature</a:t>
            </a:r>
            <a:br>
              <a:rPr lang="en-US">
                <a:latin typeface="Montserrat" pitchFamily="2" charset="0"/>
              </a:rPr>
            </a:br>
            <a:endParaRPr lang="en-US">
              <a:solidFill>
                <a:srgbClr val="2F3941"/>
              </a:solidFill>
              <a:latin typeface="Montserrat" pitchFamily="2" charset="0"/>
            </a:endParaRPr>
          </a:p>
          <a:p>
            <a:pPr marL="457200" indent="-457200">
              <a:lnSpc>
                <a:spcPts val="3080"/>
              </a:lnSpc>
              <a:buFont typeface="+mj-lt"/>
              <a:buAutoNum type="arabicPeriod"/>
            </a:pPr>
            <a:r>
              <a:rPr lang="en-US" b="1" i="0" u="none" strike="noStrike" baseline="0">
                <a:solidFill>
                  <a:srgbClr val="182F4F"/>
                </a:solidFill>
                <a:highlight>
                  <a:srgbClr val="BDE541"/>
                </a:highlight>
                <a:latin typeface="Montserrat"/>
                <a:hlinkClick r:id="rId6"/>
              </a:rPr>
              <a:t>Reach out to us </a:t>
            </a:r>
            <a:r>
              <a:rPr lang="en-US" b="1" i="0" u="none" strike="noStrike" baseline="0">
                <a:solidFill>
                  <a:srgbClr val="000000"/>
                </a:solidFill>
                <a:highlight>
                  <a:srgbClr val="BDE541"/>
                </a:highlight>
                <a:latin typeface="Montserrat"/>
              </a:rPr>
              <a:t>to let know you have setup Advanced delivery and provide us with your O365 MX value </a:t>
            </a:r>
            <a:r>
              <a:rPr lang="en-US" b="1" i="0" u="none" strike="noStrike" baseline="0">
                <a:solidFill>
                  <a:srgbClr val="000000"/>
                </a:solidFill>
                <a:latin typeface="Montserrat"/>
              </a:rPr>
              <a:t>(example phriendlyphishing-com.mail.protection.outlook.com</a:t>
            </a:r>
            <a:r>
              <a:rPr lang="en-AU" b="1" i="0" u="none" strike="noStrike" baseline="0">
                <a:solidFill>
                  <a:srgbClr val="000000"/>
                </a:solidFill>
                <a:latin typeface="Montserrat"/>
              </a:rPr>
              <a:t>).</a:t>
            </a:r>
            <a:br>
              <a:rPr lang="en-AU" i="0" u="none" strike="noStrike" baseline="0">
                <a:highlight>
                  <a:srgbClr val="BDE541"/>
                </a:highlight>
                <a:latin typeface="Montserrat" pitchFamily="2" charset="0"/>
              </a:rPr>
            </a:br>
            <a:endParaRPr lang="en-AU" i="0" u="none" strike="noStrike" baseline="0">
              <a:solidFill>
                <a:srgbClr val="000000"/>
              </a:solidFill>
              <a:highlight>
                <a:srgbClr val="BDE541"/>
              </a:highlight>
              <a:latin typeface="Montserrat" pitchFamily="2" charset="0"/>
            </a:endParaRPr>
          </a:p>
          <a:p>
            <a:pPr marL="457200" indent="-457200">
              <a:lnSpc>
                <a:spcPts val="3080"/>
              </a:lnSpc>
              <a:buFont typeface="+mj-lt"/>
              <a:buAutoNum type="arabicPeriod"/>
            </a:pPr>
            <a:r>
              <a:rPr lang="en-US" i="0" u="none" strike="noStrike" baseline="0">
                <a:latin typeface="Montserrat"/>
              </a:rPr>
              <a:t>Phriendly Phishing will make a config change and confirm with </a:t>
            </a:r>
            <a:r>
              <a:rPr lang="en-AU" i="0" u="none" strike="noStrike" baseline="0">
                <a:latin typeface="Montserrat"/>
              </a:rPr>
              <a:t>you once done.</a:t>
            </a:r>
            <a:br>
              <a:rPr lang="en-AU" i="0" u="none" strike="noStrike" baseline="0">
                <a:latin typeface="Montserrat" pitchFamily="2" charset="0"/>
              </a:rPr>
            </a:br>
            <a:endParaRPr lang="en-AU" i="0" u="none" strike="noStrike" baseline="0">
              <a:latin typeface="Montserrat" pitchFamily="2" charset="0"/>
            </a:endParaRPr>
          </a:p>
          <a:p>
            <a:pPr marL="457200" indent="-457200">
              <a:lnSpc>
                <a:spcPts val="3080"/>
              </a:lnSpc>
              <a:buFont typeface="+mj-lt"/>
              <a:buAutoNum type="arabicPeriod"/>
            </a:pPr>
            <a:r>
              <a:rPr lang="en-US" i="0" u="none" strike="noStrike" baseline="0">
                <a:solidFill>
                  <a:srgbClr val="182F4F"/>
                </a:solidFill>
                <a:latin typeface="Montserrat"/>
                <a:hlinkClick r:id="rId7"/>
              </a:rPr>
              <a:t>Generate a whitelist test</a:t>
            </a:r>
            <a:r>
              <a:rPr lang="en-US" i="0" u="none" strike="noStrike" baseline="0">
                <a:solidFill>
                  <a:srgbClr val="182F4F"/>
                </a:solidFill>
                <a:latin typeface="Montserrat"/>
              </a:rPr>
              <a:t> to </a:t>
            </a:r>
            <a:r>
              <a:rPr lang="en-US" i="0" u="none" strike="noStrike" baseline="0">
                <a:solidFill>
                  <a:srgbClr val="000000"/>
                </a:solidFill>
                <a:latin typeface="Montserrat"/>
              </a:rPr>
              <a:t>make sure all our emails can make it </a:t>
            </a:r>
            <a:r>
              <a:rPr lang="en-AU" i="0" u="none" strike="noStrike" baseline="0">
                <a:solidFill>
                  <a:srgbClr val="000000"/>
                </a:solidFill>
                <a:latin typeface="Montserrat"/>
              </a:rPr>
              <a:t>through to</a:t>
            </a:r>
            <a:r>
              <a:rPr lang="en-AU">
                <a:solidFill>
                  <a:srgbClr val="000000"/>
                </a:solidFill>
                <a:latin typeface="Montserrat"/>
              </a:rPr>
              <a:t> your environment</a:t>
            </a:r>
            <a:r>
              <a:rPr lang="en-AU" i="0" u="none" strike="noStrike" baseline="0">
                <a:solidFill>
                  <a:srgbClr val="000000"/>
                </a:solidFill>
                <a:latin typeface="Montserrat"/>
              </a:rPr>
              <a:t>.</a:t>
            </a:r>
          </a:p>
          <a:p>
            <a:pPr algn="l"/>
            <a:endParaRPr lang="en-US" sz="2400">
              <a:solidFill>
                <a:srgbClr val="2F3941"/>
              </a:solidFill>
              <a:latin typeface="system-ui"/>
            </a:endParaRPr>
          </a:p>
        </p:txBody>
      </p:sp>
      <p:sp>
        <p:nvSpPr>
          <p:cNvPr id="5" name="TextBox 56">
            <a:extLst>
              <a:ext uri="{FF2B5EF4-FFF2-40B4-BE49-F238E27FC236}">
                <a16:creationId xmlns:a16="http://schemas.microsoft.com/office/drawing/2014/main" id="{BA89AE19-4905-6A99-88B1-5ABA9A89CCE7}"/>
              </a:ext>
            </a:extLst>
          </p:cNvPr>
          <p:cNvSpPr txBox="1"/>
          <p:nvPr/>
        </p:nvSpPr>
        <p:spPr>
          <a:xfrm>
            <a:off x="1108528" y="1468713"/>
            <a:ext cx="14306335" cy="935256"/>
          </a:xfrm>
          <a:prstGeom prst="rect">
            <a:avLst/>
          </a:prstGeom>
        </p:spPr>
        <p:txBody>
          <a:bodyPr lIns="0" tIns="0" rIns="0" bIns="0" rtlCol="0" anchor="t">
            <a:spAutoFit/>
          </a:bodyPr>
          <a:lstStyle/>
          <a:p>
            <a:pPr>
              <a:lnSpc>
                <a:spcPts val="8400"/>
              </a:lnSpc>
            </a:pPr>
            <a:r>
              <a:rPr lang="en-US" sz="3600">
                <a:solidFill>
                  <a:srgbClr val="182F4F"/>
                </a:solidFill>
                <a:latin typeface="Righteous"/>
              </a:rPr>
              <a:t>O365 Option 1: Bypass Filter &amp; Advanced Delivery</a:t>
            </a:r>
          </a:p>
        </p:txBody>
      </p:sp>
      <p:sp>
        <p:nvSpPr>
          <p:cNvPr id="7" name="Slide Number Placeholder 6">
            <a:extLst>
              <a:ext uri="{FF2B5EF4-FFF2-40B4-BE49-F238E27FC236}">
                <a16:creationId xmlns:a16="http://schemas.microsoft.com/office/drawing/2014/main" id="{0B9D776D-5142-8DAE-8841-9EB47BB1A9D4}"/>
              </a:ext>
            </a:extLst>
          </p:cNvPr>
          <p:cNvSpPr>
            <a:spLocks noGrp="1"/>
          </p:cNvSpPr>
          <p:nvPr>
            <p:ph type="sldNum" sz="quarter" idx="12"/>
          </p:nvPr>
        </p:nvSpPr>
        <p:spPr>
          <a:xfrm>
            <a:off x="15496027" y="9696567"/>
            <a:ext cx="2133600" cy="365125"/>
          </a:xfrm>
        </p:spPr>
        <p:txBody>
          <a:bodyPr/>
          <a:lstStyle/>
          <a:p>
            <a:fld id="{B6F15528-21DE-4FAA-801E-634DDDAF4B2B}" type="slidenum">
              <a:rPr lang="en-US" smtClean="0"/>
              <a:pPr/>
              <a:t>16</a:t>
            </a:fld>
            <a:endParaRPr lang="en-US"/>
          </a:p>
        </p:txBody>
      </p:sp>
      <p:sp>
        <p:nvSpPr>
          <p:cNvPr id="15" name="TextBox 14">
            <a:extLst>
              <a:ext uri="{FF2B5EF4-FFF2-40B4-BE49-F238E27FC236}">
                <a16:creationId xmlns:a16="http://schemas.microsoft.com/office/drawing/2014/main" id="{A9234CC9-A01F-FD20-49C5-2DBF0F26EC07}"/>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16</a:t>
            </a:r>
          </a:p>
        </p:txBody>
      </p:sp>
      <p:sp>
        <p:nvSpPr>
          <p:cNvPr id="17" name="TextBox 16">
            <a:extLst>
              <a:ext uri="{FF2B5EF4-FFF2-40B4-BE49-F238E27FC236}">
                <a16:creationId xmlns:a16="http://schemas.microsoft.com/office/drawing/2014/main" id="{B45E18B1-2FAD-AD74-3DE6-A1C7E4474666}"/>
              </a:ext>
            </a:extLst>
          </p:cNvPr>
          <p:cNvSpPr txBox="1"/>
          <p:nvPr/>
        </p:nvSpPr>
        <p:spPr>
          <a:xfrm>
            <a:off x="15224980" y="2166741"/>
            <a:ext cx="2807261" cy="369332"/>
          </a:xfrm>
          <a:prstGeom prst="rect">
            <a:avLst/>
          </a:prstGeom>
          <a:noFill/>
        </p:spPr>
        <p:txBody>
          <a:bodyPr wrap="square" lIns="91440" tIns="45720" rIns="91440" bIns="45720" rtlCol="0" anchor="t">
            <a:spAutoFit/>
          </a:bodyPr>
          <a:lstStyle/>
          <a:p>
            <a:pPr algn="ctr"/>
            <a:r>
              <a:rPr lang="en-AU" b="1" u="sng">
                <a:solidFill>
                  <a:srgbClr val="182F4F"/>
                </a:solidFill>
                <a:latin typeface="Montserrat"/>
              </a:rPr>
              <a:t>Back to Contents</a:t>
            </a:r>
          </a:p>
        </p:txBody>
      </p:sp>
      <p:grpSp>
        <p:nvGrpSpPr>
          <p:cNvPr id="8" name="Group 7">
            <a:extLst>
              <a:ext uri="{FF2B5EF4-FFF2-40B4-BE49-F238E27FC236}">
                <a16:creationId xmlns:a16="http://schemas.microsoft.com/office/drawing/2014/main" id="{C3A597B6-4AE5-3677-A005-8099690F6AF8}"/>
              </a:ext>
            </a:extLst>
          </p:cNvPr>
          <p:cNvGrpSpPr/>
          <p:nvPr/>
        </p:nvGrpSpPr>
        <p:grpSpPr>
          <a:xfrm>
            <a:off x="15102645" y="9070476"/>
            <a:ext cx="3307230" cy="1077195"/>
            <a:chOff x="13329194" y="3156155"/>
            <a:chExt cx="4429529" cy="1827772"/>
          </a:xfrm>
        </p:grpSpPr>
        <p:sp>
          <p:nvSpPr>
            <p:cNvPr id="19" name="Rectangle: Rounded Corners 18">
              <a:extLst>
                <a:ext uri="{FF2B5EF4-FFF2-40B4-BE49-F238E27FC236}">
                  <a16:creationId xmlns:a16="http://schemas.microsoft.com/office/drawing/2014/main" id="{04DD3087-D8D4-3FC5-38A8-02D37251914D}"/>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descr="A green and black logo&#10;&#10;Description automatically generated">
              <a:hlinkClick r:id="rId8"/>
              <a:extLst>
                <a:ext uri="{FF2B5EF4-FFF2-40B4-BE49-F238E27FC236}">
                  <a16:creationId xmlns:a16="http://schemas.microsoft.com/office/drawing/2014/main" id="{47320D7D-7820-AF6C-FA9D-55EFCEF24285}"/>
                </a:ext>
              </a:extLst>
            </p:cNvPr>
            <p:cNvPicPr>
              <a:picLocks noChangeAspect="1"/>
            </p:cNvPicPr>
            <p:nvPr/>
          </p:nvPicPr>
          <p:blipFill>
            <a:blip r:embed="rId9"/>
            <a:stretch>
              <a:fillRect/>
            </a:stretch>
          </p:blipFill>
          <p:spPr>
            <a:xfrm>
              <a:off x="13447569" y="3316432"/>
              <a:ext cx="1420091" cy="1437409"/>
            </a:xfrm>
            <a:prstGeom prst="rect">
              <a:avLst/>
            </a:prstGeom>
          </p:spPr>
        </p:pic>
        <p:sp>
          <p:nvSpPr>
            <p:cNvPr id="21" name="TextBox 55">
              <a:extLst>
                <a:ext uri="{FF2B5EF4-FFF2-40B4-BE49-F238E27FC236}">
                  <a16:creationId xmlns:a16="http://schemas.microsoft.com/office/drawing/2014/main" id="{BB82D026-890A-CE0E-E457-3FCB2A87EAEB}"/>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8">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pic>
        <p:nvPicPr>
          <p:cNvPr id="22" name="Picture 21" descr="A person sitting on a computer&#10;&#10;Description automatically generated">
            <a:extLst>
              <a:ext uri="{FF2B5EF4-FFF2-40B4-BE49-F238E27FC236}">
                <a16:creationId xmlns:a16="http://schemas.microsoft.com/office/drawing/2014/main" id="{45EC92F3-73F5-3987-8CB6-2D130B0E5B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84727" y="3731532"/>
            <a:ext cx="7862517" cy="4692342"/>
          </a:xfrm>
          <a:prstGeom prst="rect">
            <a:avLst/>
          </a:prstGeom>
        </p:spPr>
      </p:pic>
      <p:sp>
        <p:nvSpPr>
          <p:cNvPr id="11" name="Rectangle: Rounded Corners 10">
            <a:extLst>
              <a:ext uri="{FF2B5EF4-FFF2-40B4-BE49-F238E27FC236}">
                <a16:creationId xmlns:a16="http://schemas.microsoft.com/office/drawing/2014/main" id="{5CB6D3EC-F3F3-C35E-A76B-F665FC9EC6AB}"/>
              </a:ext>
            </a:extLst>
          </p:cNvPr>
          <p:cNvSpPr/>
          <p:nvPr/>
        </p:nvSpPr>
        <p:spPr>
          <a:xfrm>
            <a:off x="11180617" y="521296"/>
            <a:ext cx="3408219"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you only need to complete one whitelisting option.  </a:t>
            </a:r>
            <a:endParaRPr lang="en-AU"/>
          </a:p>
        </p:txBody>
      </p:sp>
      <p:pic>
        <p:nvPicPr>
          <p:cNvPr id="27" name="Graphic 26">
            <a:extLst>
              <a:ext uri="{FF2B5EF4-FFF2-40B4-BE49-F238E27FC236}">
                <a16:creationId xmlns:a16="http://schemas.microsoft.com/office/drawing/2014/main" id="{97AC75DF-4A8A-1FBE-98E1-978983544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89085" y="930057"/>
            <a:ext cx="1066800" cy="1171575"/>
          </a:xfrm>
          <a:prstGeom prst="rect">
            <a:avLst/>
          </a:prstGeom>
        </p:spPr>
      </p:pic>
      <p:sp>
        <p:nvSpPr>
          <p:cNvPr id="18" name="Rectangle 17">
            <a:hlinkClick r:id="rId11" action="ppaction://hlinksldjump"/>
            <a:extLst>
              <a:ext uri="{FF2B5EF4-FFF2-40B4-BE49-F238E27FC236}">
                <a16:creationId xmlns:a16="http://schemas.microsoft.com/office/drawing/2014/main" id="{F02FE420-EA2F-A50C-CD3B-410D166AE054}"/>
              </a:ext>
            </a:extLst>
          </p:cNvPr>
          <p:cNvSpPr/>
          <p:nvPr/>
        </p:nvSpPr>
        <p:spPr>
          <a:xfrm>
            <a:off x="15562705" y="802848"/>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0000"/>
              </a:solidFill>
            </a:endParaRPr>
          </a:p>
        </p:txBody>
      </p:sp>
      <p:sp>
        <p:nvSpPr>
          <p:cNvPr id="14" name="Rectangle 13">
            <a:extLst>
              <a:ext uri="{FF2B5EF4-FFF2-40B4-BE49-F238E27FC236}">
                <a16:creationId xmlns:a16="http://schemas.microsoft.com/office/drawing/2014/main" id="{6A1139D0-A8C5-E889-D7CB-51B2EE425CF5}"/>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Tree>
    <p:extLst>
      <p:ext uri="{BB962C8B-B14F-4D97-AF65-F5344CB8AC3E}">
        <p14:creationId xmlns:p14="http://schemas.microsoft.com/office/powerpoint/2010/main" val="155659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sp>
        <p:nvSpPr>
          <p:cNvPr id="14" name="Freeform 53">
            <a:extLst>
              <a:ext uri="{FF2B5EF4-FFF2-40B4-BE49-F238E27FC236}">
                <a16:creationId xmlns:a16="http://schemas.microsoft.com/office/drawing/2014/main" id="{20C8E555-F8A9-9EAF-564C-94DC9E0A3278}"/>
              </a:ext>
            </a:extLst>
          </p:cNvPr>
          <p:cNvSpPr/>
          <p:nvPr/>
        </p:nvSpPr>
        <p:spPr>
          <a:xfrm>
            <a:off x="-12" y="-6617"/>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solidFill>
            <a:schemeClr val="accent3">
              <a:lumMod val="60000"/>
              <a:lumOff val="40000"/>
            </a:schemeClr>
          </a:solidFill>
        </p:spPr>
        <p:txBody>
          <a:bodyPr/>
          <a:lstStyle/>
          <a:p>
            <a:endParaRPr lang="en-AU"/>
          </a:p>
        </p:txBody>
      </p:sp>
      <p:pic>
        <p:nvPicPr>
          <p:cNvPr id="15" name="Graphic 14">
            <a:extLst>
              <a:ext uri="{FF2B5EF4-FFF2-40B4-BE49-F238E27FC236}">
                <a16:creationId xmlns:a16="http://schemas.microsoft.com/office/drawing/2014/main" id="{A4410AB6-46AF-78E2-88F0-2C85A4498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89085" y="930057"/>
            <a:ext cx="1066800" cy="1171575"/>
          </a:xfrm>
          <a:prstGeom prst="rect">
            <a:avLst/>
          </a:prstGeom>
        </p:spPr>
      </p:pic>
      <p:sp>
        <p:nvSpPr>
          <p:cNvPr id="10" name="TextBox 56">
            <a:extLst>
              <a:ext uri="{FF2B5EF4-FFF2-40B4-BE49-F238E27FC236}">
                <a16:creationId xmlns:a16="http://schemas.microsoft.com/office/drawing/2014/main" id="{650070B2-5B8A-730E-B992-F9D7E484634D}"/>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182F4F"/>
                </a:solidFill>
                <a:latin typeface="Righteous"/>
              </a:rPr>
              <a:t>Whitelisting</a:t>
            </a:r>
          </a:p>
        </p:txBody>
      </p:sp>
      <p:grpSp>
        <p:nvGrpSpPr>
          <p:cNvPr id="2" name="Group 2">
            <a:extLst>
              <a:ext uri="{FF2B5EF4-FFF2-40B4-BE49-F238E27FC236}">
                <a16:creationId xmlns:a16="http://schemas.microsoft.com/office/drawing/2014/main" id="{926E03B2-E2F9-8DDD-0322-D62DEBCDEEF2}"/>
              </a:ext>
            </a:extLst>
          </p:cNvPr>
          <p:cNvGrpSpPr/>
          <p:nvPr/>
        </p:nvGrpSpPr>
        <p:grpSpPr>
          <a:xfrm>
            <a:off x="11557799" y="3206471"/>
            <a:ext cx="6522476" cy="6795459"/>
            <a:chOff x="0" y="0"/>
            <a:chExt cx="1717854" cy="1789751"/>
          </a:xfrm>
        </p:grpSpPr>
        <p:sp>
          <p:nvSpPr>
            <p:cNvPr id="3" name="Freeform 3">
              <a:extLst>
                <a:ext uri="{FF2B5EF4-FFF2-40B4-BE49-F238E27FC236}">
                  <a16:creationId xmlns:a16="http://schemas.microsoft.com/office/drawing/2014/main" id="{9C73F068-A665-387D-DCA9-316813836695}"/>
                </a:ext>
              </a:extLst>
            </p:cNvPr>
            <p:cNvSpPr/>
            <p:nvPr/>
          </p:nvSpPr>
          <p:spPr>
            <a:xfrm>
              <a:off x="0" y="0"/>
              <a:ext cx="1717854" cy="1789750"/>
            </a:xfrm>
            <a:custGeom>
              <a:avLst/>
              <a:gdLst/>
              <a:ahLst/>
              <a:cxnLst/>
              <a:rect l="l" t="t" r="r" b="b"/>
              <a:pathLst>
                <a:path w="1717854" h="1789750">
                  <a:moveTo>
                    <a:pt x="0" y="0"/>
                  </a:moveTo>
                  <a:lnTo>
                    <a:pt x="1717854" y="0"/>
                  </a:lnTo>
                  <a:lnTo>
                    <a:pt x="1717854" y="1789750"/>
                  </a:lnTo>
                  <a:lnTo>
                    <a:pt x="0" y="1789750"/>
                  </a:ln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280B5575-57E9-7B78-FCCA-52D06AAF172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55">
            <a:extLst>
              <a:ext uri="{FF2B5EF4-FFF2-40B4-BE49-F238E27FC236}">
                <a16:creationId xmlns:a16="http://schemas.microsoft.com/office/drawing/2014/main" id="{AB65C1C7-8205-2446-F186-149B42ADFF02}"/>
              </a:ext>
            </a:extLst>
          </p:cNvPr>
          <p:cNvSpPr txBox="1"/>
          <p:nvPr/>
        </p:nvSpPr>
        <p:spPr>
          <a:xfrm>
            <a:off x="1114672" y="3325824"/>
            <a:ext cx="9666399" cy="5945025"/>
          </a:xfrm>
          <a:prstGeom prst="rect">
            <a:avLst/>
          </a:prstGeom>
        </p:spPr>
        <p:txBody>
          <a:bodyPr wrap="square" lIns="0" tIns="0" rIns="0" bIns="0" rtlCol="0" anchor="t">
            <a:spAutoFit/>
          </a:bodyPr>
          <a:lstStyle/>
          <a:p>
            <a:pPr marL="457200" indent="-457200">
              <a:lnSpc>
                <a:spcPts val="3080"/>
              </a:lnSpc>
              <a:buAutoNum type="arabicPeriod"/>
            </a:pPr>
            <a:r>
              <a:rPr lang="en-US">
                <a:solidFill>
                  <a:srgbClr val="2F3941"/>
                </a:solidFill>
                <a:latin typeface="Montserrat" pitchFamily="2" charset="0"/>
              </a:rPr>
              <a:t>Whitelist our IP’s in your email gateway. </a:t>
            </a:r>
            <a:br>
              <a:rPr lang="en-US">
                <a:solidFill>
                  <a:srgbClr val="2F3941"/>
                </a:solidFill>
                <a:latin typeface="Montserrat" pitchFamily="2" charset="0"/>
              </a:rPr>
            </a:br>
            <a:r>
              <a:rPr lang="en-US" dirty="0">
                <a:solidFill>
                  <a:srgbClr val="2F3941"/>
                </a:solidFill>
                <a:latin typeface="Montserrat" pitchFamily="2" charset="0"/>
              </a:rPr>
              <a:t>We have currently have guides for:</a:t>
            </a:r>
          </a:p>
          <a:p>
            <a:pPr marL="914400" lvl="1" indent="-457200">
              <a:lnSpc>
                <a:spcPts val="3080"/>
              </a:lnSpc>
              <a:buFont typeface="+mj-lt"/>
              <a:buAutoNum type="alphaLcParenR"/>
            </a:pPr>
            <a:r>
              <a:rPr lang="en-US" dirty="0">
                <a:solidFill>
                  <a:srgbClr val="2F3941"/>
                </a:solidFill>
                <a:latin typeface="Montserrat" pitchFamily="2" charset="0"/>
                <a:hlinkClick r:id="rId4"/>
              </a:rPr>
              <a:t>Whitelisting in Mail Marshall</a:t>
            </a:r>
            <a:endParaRPr lang="en-US" dirty="0">
              <a:solidFill>
                <a:srgbClr val="2F3941"/>
              </a:solidFill>
              <a:latin typeface="Montserrat" pitchFamily="2" charset="0"/>
            </a:endParaRPr>
          </a:p>
          <a:p>
            <a:pPr marL="914400" lvl="1" indent="-457200">
              <a:lnSpc>
                <a:spcPts val="3080"/>
              </a:lnSpc>
              <a:buFont typeface="+mj-lt"/>
              <a:buAutoNum type="alphaLcParenR"/>
            </a:pPr>
            <a:r>
              <a:rPr lang="en-US" dirty="0">
                <a:solidFill>
                  <a:srgbClr val="2F3941"/>
                </a:solidFill>
                <a:latin typeface="Montserrat" pitchFamily="2" charset="0"/>
                <a:hlinkClick r:id="rId5"/>
              </a:rPr>
              <a:t>Whitelisting in Proofpoint</a:t>
            </a:r>
            <a:endParaRPr lang="en-US" dirty="0">
              <a:solidFill>
                <a:srgbClr val="2F3941"/>
              </a:solidFill>
              <a:latin typeface="Montserrat" pitchFamily="2" charset="0"/>
            </a:endParaRPr>
          </a:p>
          <a:p>
            <a:pPr marL="914400" lvl="1" indent="-457200">
              <a:lnSpc>
                <a:spcPts val="3080"/>
              </a:lnSpc>
              <a:buFont typeface="+mj-lt"/>
              <a:buAutoNum type="alphaLcParenR"/>
            </a:pPr>
            <a:r>
              <a:rPr lang="en-US" dirty="0">
                <a:solidFill>
                  <a:srgbClr val="2F3941"/>
                </a:solidFill>
                <a:latin typeface="Montserrat" pitchFamily="2" charset="0"/>
                <a:hlinkClick r:id="rId6"/>
              </a:rPr>
              <a:t>Whitelisting in Mimecast</a:t>
            </a:r>
            <a:endParaRPr lang="en-US" dirty="0">
              <a:solidFill>
                <a:srgbClr val="2F3941"/>
              </a:solidFill>
              <a:latin typeface="Montserrat" pitchFamily="2" charset="0"/>
            </a:endParaRPr>
          </a:p>
          <a:p>
            <a:pPr marL="914400" lvl="1" indent="-457200">
              <a:lnSpc>
                <a:spcPts val="3080"/>
              </a:lnSpc>
              <a:buFont typeface="+mj-lt"/>
              <a:buAutoNum type="alphaLcParenR"/>
            </a:pPr>
            <a:r>
              <a:rPr lang="en-US" dirty="0">
                <a:solidFill>
                  <a:srgbClr val="2F3941"/>
                </a:solidFill>
                <a:latin typeface="Montserrat" pitchFamily="2" charset="0"/>
                <a:hlinkClick r:id="rId7"/>
              </a:rPr>
              <a:t>Whitelisting in TrendMicro</a:t>
            </a:r>
            <a:endParaRPr lang="en-US" dirty="0">
              <a:solidFill>
                <a:srgbClr val="2F3941"/>
              </a:solidFill>
              <a:latin typeface="Montserrat" pitchFamily="2" charset="0"/>
            </a:endParaRPr>
          </a:p>
          <a:p>
            <a:pPr marL="914400" lvl="1" indent="-457200">
              <a:lnSpc>
                <a:spcPts val="3080"/>
              </a:lnSpc>
              <a:buFont typeface="+mj-lt"/>
              <a:buAutoNum type="alphaLcParenR"/>
            </a:pPr>
            <a:r>
              <a:rPr lang="en-US" dirty="0">
                <a:solidFill>
                  <a:srgbClr val="2F3941"/>
                </a:solidFill>
                <a:latin typeface="Montserrat" pitchFamily="2" charset="0"/>
                <a:hlinkClick r:id="rId8"/>
              </a:rPr>
              <a:t>Whitelisting in </a:t>
            </a:r>
            <a:r>
              <a:rPr lang="en-US" dirty="0" err="1">
                <a:solidFill>
                  <a:srgbClr val="2F3941"/>
                </a:solidFill>
                <a:latin typeface="Montserrat" pitchFamily="2" charset="0"/>
                <a:hlinkClick r:id="rId8"/>
              </a:rPr>
              <a:t>Symantec.cloud</a:t>
            </a:r>
            <a:endParaRPr lang="en-US" dirty="0">
              <a:solidFill>
                <a:srgbClr val="2F3941"/>
              </a:solidFill>
              <a:latin typeface="Montserrat" pitchFamily="2" charset="0"/>
            </a:endParaRPr>
          </a:p>
          <a:p>
            <a:pPr marL="914400" lvl="1" indent="-457200">
              <a:lnSpc>
                <a:spcPts val="3080"/>
              </a:lnSpc>
              <a:buFont typeface="+mj-lt"/>
              <a:buAutoNum type="alphaLcParenR"/>
            </a:pPr>
            <a:r>
              <a:rPr lang="en-US" dirty="0">
                <a:solidFill>
                  <a:srgbClr val="2F3941"/>
                </a:solidFill>
                <a:latin typeface="Montserrat" pitchFamily="2" charset="0"/>
              </a:rPr>
              <a:t>Alternatively, look up an article in your SEG on how to whitelist IP’s and domains and add </a:t>
            </a:r>
            <a:r>
              <a:rPr lang="en-US" dirty="0" err="1">
                <a:solidFill>
                  <a:srgbClr val="2F3941"/>
                </a:solidFill>
                <a:latin typeface="Montserrat" pitchFamily="2" charset="0"/>
                <a:hlinkClick r:id="rId9"/>
              </a:rPr>
              <a:t>Phriendly</a:t>
            </a:r>
            <a:r>
              <a:rPr lang="en-US" dirty="0">
                <a:solidFill>
                  <a:srgbClr val="2F3941"/>
                </a:solidFill>
                <a:latin typeface="Montserrat" pitchFamily="2" charset="0"/>
                <a:hlinkClick r:id="rId9"/>
              </a:rPr>
              <a:t> Phishing’s IP’s</a:t>
            </a:r>
            <a:br>
              <a:rPr lang="en-US" dirty="0">
                <a:solidFill>
                  <a:srgbClr val="2F3941"/>
                </a:solidFill>
                <a:latin typeface="Montserrat" pitchFamily="2" charset="0"/>
              </a:rPr>
            </a:br>
            <a:endParaRPr lang="en-US" dirty="0">
              <a:solidFill>
                <a:srgbClr val="2F3941"/>
              </a:solidFill>
              <a:latin typeface="Montserrat" pitchFamily="2" charset="0"/>
            </a:endParaRPr>
          </a:p>
          <a:p>
            <a:pPr marL="457200" indent="-457200">
              <a:lnSpc>
                <a:spcPts val="3080"/>
              </a:lnSpc>
              <a:buFont typeface="+mj-lt"/>
              <a:buAutoNum type="arabicPeriod"/>
            </a:pPr>
            <a:r>
              <a:rPr lang="en-US" dirty="0">
                <a:solidFill>
                  <a:srgbClr val="2F3941"/>
                </a:solidFill>
                <a:latin typeface="Montserrat" pitchFamily="2" charset="0"/>
                <a:hlinkClick r:id="rId10"/>
              </a:rPr>
              <a:t>Set up mail flow rules</a:t>
            </a:r>
            <a:br>
              <a:rPr lang="en-US" dirty="0">
                <a:solidFill>
                  <a:srgbClr val="2F3941"/>
                </a:solidFill>
                <a:latin typeface="Montserrat" pitchFamily="2" charset="0"/>
              </a:rPr>
            </a:br>
            <a:endParaRPr lang="en-US" dirty="0">
              <a:solidFill>
                <a:srgbClr val="2F3941"/>
              </a:solidFill>
              <a:latin typeface="Montserrat" pitchFamily="2" charset="0"/>
            </a:endParaRPr>
          </a:p>
          <a:p>
            <a:pPr marL="457200" indent="-457200">
              <a:lnSpc>
                <a:spcPts val="3080"/>
              </a:lnSpc>
              <a:buFont typeface="+mj-lt"/>
              <a:buAutoNum type="arabicPeriod"/>
            </a:pPr>
            <a:r>
              <a:rPr lang="en-US" i="0" u="none" strike="noStrike" baseline="0" dirty="0">
                <a:solidFill>
                  <a:srgbClr val="182F4F"/>
                </a:solidFill>
                <a:latin typeface="Montserrat"/>
                <a:hlinkClick r:id="rId11"/>
              </a:rPr>
              <a:t>Generate a whitelist test</a:t>
            </a:r>
            <a:r>
              <a:rPr lang="en-US" i="0" u="none" strike="noStrike" baseline="0" dirty="0">
                <a:solidFill>
                  <a:srgbClr val="182F4F"/>
                </a:solidFill>
                <a:latin typeface="Montserrat"/>
              </a:rPr>
              <a:t> to </a:t>
            </a:r>
            <a:r>
              <a:rPr lang="en-US" i="0" u="none" strike="noStrike" baseline="0" dirty="0">
                <a:solidFill>
                  <a:srgbClr val="000000"/>
                </a:solidFill>
                <a:latin typeface="Montserrat"/>
              </a:rPr>
              <a:t>make sure all our emails can make it </a:t>
            </a:r>
            <a:r>
              <a:rPr lang="en-AU" i="0" u="none" strike="noStrike" baseline="0" dirty="0">
                <a:solidFill>
                  <a:srgbClr val="000000"/>
                </a:solidFill>
                <a:latin typeface="Montserrat"/>
              </a:rPr>
              <a:t>through to</a:t>
            </a:r>
            <a:r>
              <a:rPr lang="en-AU" dirty="0">
                <a:solidFill>
                  <a:srgbClr val="000000"/>
                </a:solidFill>
                <a:latin typeface="Montserrat"/>
              </a:rPr>
              <a:t> your environment</a:t>
            </a:r>
            <a:r>
              <a:rPr lang="en-AU" i="0" u="none" strike="noStrike" baseline="0" dirty="0">
                <a:solidFill>
                  <a:srgbClr val="000000"/>
                </a:solidFill>
                <a:latin typeface="Montserrat"/>
              </a:rPr>
              <a:t>.</a:t>
            </a:r>
          </a:p>
          <a:p>
            <a:pPr marL="457200" indent="-457200">
              <a:lnSpc>
                <a:spcPts val="3080"/>
              </a:lnSpc>
              <a:buFont typeface="+mj-lt"/>
              <a:buAutoNum type="arabicPeriod"/>
            </a:pPr>
            <a:endParaRPr lang="en-US" sz="2400" dirty="0">
              <a:solidFill>
                <a:srgbClr val="2F3941"/>
              </a:solidFill>
              <a:latin typeface="system-ui"/>
            </a:endParaRPr>
          </a:p>
        </p:txBody>
      </p:sp>
      <p:sp>
        <p:nvSpPr>
          <p:cNvPr id="5" name="TextBox 56">
            <a:extLst>
              <a:ext uri="{FF2B5EF4-FFF2-40B4-BE49-F238E27FC236}">
                <a16:creationId xmlns:a16="http://schemas.microsoft.com/office/drawing/2014/main" id="{1B4ADF15-403F-AB43-DA50-67D62EF401B5}"/>
              </a:ext>
            </a:extLst>
          </p:cNvPr>
          <p:cNvSpPr txBox="1"/>
          <p:nvPr/>
        </p:nvSpPr>
        <p:spPr>
          <a:xfrm>
            <a:off x="1072090" y="1488690"/>
            <a:ext cx="14306335" cy="935256"/>
          </a:xfrm>
          <a:prstGeom prst="rect">
            <a:avLst/>
          </a:prstGeom>
        </p:spPr>
        <p:txBody>
          <a:bodyPr lIns="0" tIns="0" rIns="0" bIns="0" rtlCol="0" anchor="t">
            <a:spAutoFit/>
          </a:bodyPr>
          <a:lstStyle/>
          <a:p>
            <a:pPr>
              <a:lnSpc>
                <a:spcPts val="8400"/>
              </a:lnSpc>
            </a:pPr>
            <a:r>
              <a:rPr lang="en-US" sz="3600">
                <a:solidFill>
                  <a:srgbClr val="182F4F"/>
                </a:solidFill>
                <a:latin typeface="Righteous"/>
              </a:rPr>
              <a:t>O365 Option 2: Mail Flow Rules</a:t>
            </a:r>
          </a:p>
        </p:txBody>
      </p:sp>
      <p:pic>
        <p:nvPicPr>
          <p:cNvPr id="13" name="Picture 12" descr="A person sitting on a padlock&#10;&#10;Description automatically generated">
            <a:extLst>
              <a:ext uri="{FF2B5EF4-FFF2-40B4-BE49-F238E27FC236}">
                <a16:creationId xmlns:a16="http://schemas.microsoft.com/office/drawing/2014/main" id="{7A0942AD-54A5-508A-0D15-7D023FD92B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02298" y="3045431"/>
            <a:ext cx="6355307" cy="5514972"/>
          </a:xfrm>
          <a:prstGeom prst="rect">
            <a:avLst/>
          </a:prstGeom>
        </p:spPr>
      </p:pic>
      <p:sp>
        <p:nvSpPr>
          <p:cNvPr id="7" name="Slide Number Placeholder 6">
            <a:extLst>
              <a:ext uri="{FF2B5EF4-FFF2-40B4-BE49-F238E27FC236}">
                <a16:creationId xmlns:a16="http://schemas.microsoft.com/office/drawing/2014/main" id="{35469B31-4727-F529-D409-22ADA0968BAA}"/>
              </a:ext>
            </a:extLst>
          </p:cNvPr>
          <p:cNvSpPr>
            <a:spLocks noGrp="1"/>
          </p:cNvSpPr>
          <p:nvPr>
            <p:ph type="sldNum" sz="quarter" idx="12"/>
          </p:nvPr>
        </p:nvSpPr>
        <p:spPr>
          <a:xfrm>
            <a:off x="15593786" y="9316925"/>
            <a:ext cx="2133600" cy="365125"/>
          </a:xfrm>
        </p:spPr>
        <p:txBody>
          <a:bodyPr/>
          <a:lstStyle/>
          <a:p>
            <a:fld id="{B6F15528-21DE-4FAA-801E-634DDDAF4B2B}" type="slidenum">
              <a:rPr lang="en-US" smtClean="0"/>
              <a:pPr/>
              <a:t>17</a:t>
            </a:fld>
            <a:endParaRPr lang="en-US"/>
          </a:p>
        </p:txBody>
      </p:sp>
      <p:sp>
        <p:nvSpPr>
          <p:cNvPr id="11" name="TextBox 10">
            <a:extLst>
              <a:ext uri="{FF2B5EF4-FFF2-40B4-BE49-F238E27FC236}">
                <a16:creationId xmlns:a16="http://schemas.microsoft.com/office/drawing/2014/main" id="{FE8D676A-E438-EA8D-8369-56CCF4A0FA63}"/>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17</a:t>
            </a:r>
          </a:p>
        </p:txBody>
      </p:sp>
      <p:sp>
        <p:nvSpPr>
          <p:cNvPr id="18" name="TextBox 17">
            <a:extLst>
              <a:ext uri="{FF2B5EF4-FFF2-40B4-BE49-F238E27FC236}">
                <a16:creationId xmlns:a16="http://schemas.microsoft.com/office/drawing/2014/main" id="{A33156C3-15B5-2F12-3E14-8E4E613EBC14}"/>
              </a:ext>
            </a:extLst>
          </p:cNvPr>
          <p:cNvSpPr txBox="1"/>
          <p:nvPr/>
        </p:nvSpPr>
        <p:spPr>
          <a:xfrm>
            <a:off x="15224980" y="2166741"/>
            <a:ext cx="2807261" cy="369332"/>
          </a:xfrm>
          <a:prstGeom prst="rect">
            <a:avLst/>
          </a:prstGeom>
          <a:noFill/>
        </p:spPr>
        <p:txBody>
          <a:bodyPr wrap="square" lIns="91440" tIns="45720" rIns="91440" bIns="45720" rtlCol="0" anchor="t">
            <a:spAutoFit/>
          </a:bodyPr>
          <a:lstStyle/>
          <a:p>
            <a:pPr algn="ctr"/>
            <a:r>
              <a:rPr lang="en-AU" b="1" u="sng">
                <a:solidFill>
                  <a:srgbClr val="182F4F"/>
                </a:solidFill>
                <a:latin typeface="Montserrat"/>
              </a:rPr>
              <a:t>Back to Contents</a:t>
            </a:r>
          </a:p>
        </p:txBody>
      </p:sp>
      <p:sp>
        <p:nvSpPr>
          <p:cNvPr id="19" name="Rectangle 18">
            <a:hlinkClick r:id="rId13" action="ppaction://hlinksldjump"/>
            <a:extLst>
              <a:ext uri="{FF2B5EF4-FFF2-40B4-BE49-F238E27FC236}">
                <a16:creationId xmlns:a16="http://schemas.microsoft.com/office/drawing/2014/main" id="{7CDBE8A3-9CDF-F61C-CF3D-3723E3F87E5A}"/>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426C6DFC-00F3-B225-6F7F-62F61604CF9D}"/>
              </a:ext>
            </a:extLst>
          </p:cNvPr>
          <p:cNvSpPr/>
          <p:nvPr/>
        </p:nvSpPr>
        <p:spPr>
          <a:xfrm>
            <a:off x="10297055" y="862213"/>
            <a:ext cx="3408219"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you only need to complete one whitelisting option.  </a:t>
            </a:r>
            <a:endParaRPr lang="en-AU"/>
          </a:p>
        </p:txBody>
      </p:sp>
      <p:grpSp>
        <p:nvGrpSpPr>
          <p:cNvPr id="20" name="Group 19">
            <a:extLst>
              <a:ext uri="{FF2B5EF4-FFF2-40B4-BE49-F238E27FC236}">
                <a16:creationId xmlns:a16="http://schemas.microsoft.com/office/drawing/2014/main" id="{908446F1-810B-2429-AF4D-EDCEAEBF1A82}"/>
              </a:ext>
            </a:extLst>
          </p:cNvPr>
          <p:cNvGrpSpPr/>
          <p:nvPr/>
        </p:nvGrpSpPr>
        <p:grpSpPr>
          <a:xfrm>
            <a:off x="15102645" y="9070476"/>
            <a:ext cx="3307230" cy="1077195"/>
            <a:chOff x="13329194" y="3156155"/>
            <a:chExt cx="4429529" cy="1827772"/>
          </a:xfrm>
        </p:grpSpPr>
        <p:sp>
          <p:nvSpPr>
            <p:cNvPr id="21" name="Rectangle: Rounded Corners 20">
              <a:extLst>
                <a:ext uri="{FF2B5EF4-FFF2-40B4-BE49-F238E27FC236}">
                  <a16:creationId xmlns:a16="http://schemas.microsoft.com/office/drawing/2014/main" id="{5FFF6F96-94ED-548E-092E-4A09E050A310}"/>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A green and black logo&#10;&#10;Description automatically generated">
              <a:hlinkClick r:id="rId14"/>
              <a:extLst>
                <a:ext uri="{FF2B5EF4-FFF2-40B4-BE49-F238E27FC236}">
                  <a16:creationId xmlns:a16="http://schemas.microsoft.com/office/drawing/2014/main" id="{B4C114C6-F3B5-E0A4-4A10-9C7A552015A8}"/>
                </a:ext>
              </a:extLst>
            </p:cNvPr>
            <p:cNvPicPr>
              <a:picLocks noChangeAspect="1"/>
            </p:cNvPicPr>
            <p:nvPr/>
          </p:nvPicPr>
          <p:blipFill>
            <a:blip r:embed="rId15"/>
            <a:stretch>
              <a:fillRect/>
            </a:stretch>
          </p:blipFill>
          <p:spPr>
            <a:xfrm>
              <a:off x="13447569" y="3316432"/>
              <a:ext cx="1420091" cy="1437409"/>
            </a:xfrm>
            <a:prstGeom prst="rect">
              <a:avLst/>
            </a:prstGeom>
          </p:spPr>
        </p:pic>
        <p:sp>
          <p:nvSpPr>
            <p:cNvPr id="23" name="TextBox 55">
              <a:extLst>
                <a:ext uri="{FF2B5EF4-FFF2-40B4-BE49-F238E27FC236}">
                  <a16:creationId xmlns:a16="http://schemas.microsoft.com/office/drawing/2014/main" id="{99945B75-7855-F2B0-40D0-963D6DCF5DD5}"/>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14">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
        <p:nvSpPr>
          <p:cNvPr id="16" name="Rectangle 15">
            <a:extLst>
              <a:ext uri="{FF2B5EF4-FFF2-40B4-BE49-F238E27FC236}">
                <a16:creationId xmlns:a16="http://schemas.microsoft.com/office/drawing/2014/main" id="{5BF459D2-20F2-C0EC-8E96-D3A27F72FE46}"/>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Tree>
    <p:extLst>
      <p:ext uri="{BB962C8B-B14F-4D97-AF65-F5344CB8AC3E}">
        <p14:creationId xmlns:p14="http://schemas.microsoft.com/office/powerpoint/2010/main" val="248471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sp>
        <p:nvSpPr>
          <p:cNvPr id="17" name="Freeform 53">
            <a:extLst>
              <a:ext uri="{FF2B5EF4-FFF2-40B4-BE49-F238E27FC236}">
                <a16:creationId xmlns:a16="http://schemas.microsoft.com/office/drawing/2014/main" id="{1DBA70C5-1976-04ED-B55E-4BBD82E2EE34}"/>
              </a:ext>
            </a:extLst>
          </p:cNvPr>
          <p:cNvSpPr/>
          <p:nvPr/>
        </p:nvSpPr>
        <p:spPr>
          <a:xfrm>
            <a:off x="-12" y="-6617"/>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solidFill>
            <a:schemeClr val="accent2">
              <a:lumMod val="20000"/>
              <a:lumOff val="80000"/>
            </a:schemeClr>
          </a:solidFill>
        </p:spPr>
        <p:txBody>
          <a:bodyPr/>
          <a:lstStyle/>
          <a:p>
            <a:endParaRPr lang="en-AU"/>
          </a:p>
        </p:txBody>
      </p:sp>
      <p:pic>
        <p:nvPicPr>
          <p:cNvPr id="15" name="Graphic 14">
            <a:extLst>
              <a:ext uri="{FF2B5EF4-FFF2-40B4-BE49-F238E27FC236}">
                <a16:creationId xmlns:a16="http://schemas.microsoft.com/office/drawing/2014/main" id="{9EB76FF7-846C-0661-79F5-3343D47E3A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89085" y="930057"/>
            <a:ext cx="1066800" cy="1171575"/>
          </a:xfrm>
          <a:prstGeom prst="rect">
            <a:avLst/>
          </a:prstGeom>
        </p:spPr>
      </p:pic>
      <p:pic>
        <p:nvPicPr>
          <p:cNvPr id="13" name="Picture 12" descr="A person sitting on a computer&#10;&#10;Description automatically generated">
            <a:extLst>
              <a:ext uri="{FF2B5EF4-FFF2-40B4-BE49-F238E27FC236}">
                <a16:creationId xmlns:a16="http://schemas.microsoft.com/office/drawing/2014/main" id="{21C79156-FA91-EBB5-30D5-0F23DC6E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9911" y="3541492"/>
            <a:ext cx="7410831" cy="4422776"/>
          </a:xfrm>
          <a:prstGeom prst="rect">
            <a:avLst/>
          </a:prstGeom>
        </p:spPr>
      </p:pic>
      <p:sp>
        <p:nvSpPr>
          <p:cNvPr id="10" name="TextBox 56">
            <a:extLst>
              <a:ext uri="{FF2B5EF4-FFF2-40B4-BE49-F238E27FC236}">
                <a16:creationId xmlns:a16="http://schemas.microsoft.com/office/drawing/2014/main" id="{25A418F2-0A7A-B870-9AA9-D2A2E9C2BF42}"/>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182F4F"/>
                </a:solidFill>
                <a:latin typeface="Righteous"/>
              </a:rPr>
              <a:t>Whitelisting</a:t>
            </a:r>
          </a:p>
        </p:txBody>
      </p:sp>
      <p:sp>
        <p:nvSpPr>
          <p:cNvPr id="6" name="TextBox 55">
            <a:extLst>
              <a:ext uri="{FF2B5EF4-FFF2-40B4-BE49-F238E27FC236}">
                <a16:creationId xmlns:a16="http://schemas.microsoft.com/office/drawing/2014/main" id="{AB65C1C7-8205-2446-F186-149B42ADFF02}"/>
              </a:ext>
            </a:extLst>
          </p:cNvPr>
          <p:cNvSpPr txBox="1"/>
          <p:nvPr/>
        </p:nvSpPr>
        <p:spPr>
          <a:xfrm>
            <a:off x="890154" y="4868250"/>
            <a:ext cx="9040709" cy="1969578"/>
          </a:xfrm>
          <a:prstGeom prst="rect">
            <a:avLst/>
          </a:prstGeom>
        </p:spPr>
        <p:txBody>
          <a:bodyPr wrap="square" lIns="0" tIns="0" rIns="0" bIns="0" rtlCol="0" anchor="t">
            <a:spAutoFit/>
          </a:bodyPr>
          <a:lstStyle/>
          <a:p>
            <a:pPr marL="457200" indent="-457200">
              <a:lnSpc>
                <a:spcPts val="3080"/>
              </a:lnSpc>
              <a:buFont typeface="+mj-lt"/>
              <a:buAutoNum type="arabicPeriod"/>
            </a:pPr>
            <a:r>
              <a:rPr lang="en-US" sz="2400">
                <a:solidFill>
                  <a:srgbClr val="2F3941"/>
                </a:solidFill>
                <a:latin typeface="Montserrat" pitchFamily="2" charset="0"/>
                <a:hlinkClick r:id="rId5"/>
              </a:rPr>
              <a:t>Set up Microsoft’s Advanced Delivery feature</a:t>
            </a:r>
            <a:br>
              <a:rPr lang="en-AU" sz="2400" i="0" u="none" strike="noStrike" baseline="0">
                <a:latin typeface="Montserrat" pitchFamily="2" charset="0"/>
              </a:rPr>
            </a:br>
            <a:endParaRPr lang="en-AU" sz="2400" i="0" u="none" strike="noStrike" baseline="0">
              <a:latin typeface="Montserrat" pitchFamily="2" charset="0"/>
            </a:endParaRPr>
          </a:p>
          <a:p>
            <a:pPr marL="457200" indent="-457200">
              <a:lnSpc>
                <a:spcPts val="3080"/>
              </a:lnSpc>
              <a:buFont typeface="+mj-lt"/>
              <a:buAutoNum type="arabicPeriod"/>
            </a:pPr>
            <a:r>
              <a:rPr lang="en-US" sz="2400" i="0" u="none" strike="noStrike" baseline="0">
                <a:solidFill>
                  <a:srgbClr val="182F4F"/>
                </a:solidFill>
                <a:latin typeface="Montserrat"/>
                <a:hlinkClick r:id="rId6"/>
              </a:rPr>
              <a:t>Generate a whitelist test</a:t>
            </a:r>
            <a:r>
              <a:rPr lang="en-US" sz="2400" i="0" u="none" strike="noStrike" baseline="0">
                <a:solidFill>
                  <a:srgbClr val="182F4F"/>
                </a:solidFill>
                <a:latin typeface="Montserrat"/>
              </a:rPr>
              <a:t> to </a:t>
            </a:r>
            <a:r>
              <a:rPr lang="en-US" sz="2400" i="0" u="none" strike="noStrike" baseline="0">
                <a:solidFill>
                  <a:srgbClr val="000000"/>
                </a:solidFill>
                <a:latin typeface="Montserrat"/>
              </a:rPr>
              <a:t>make sure all our emails can make it </a:t>
            </a:r>
            <a:r>
              <a:rPr lang="en-AU" sz="2400" i="0" u="none" strike="noStrike" baseline="0">
                <a:solidFill>
                  <a:srgbClr val="000000"/>
                </a:solidFill>
                <a:latin typeface="Montserrat"/>
              </a:rPr>
              <a:t>through to</a:t>
            </a:r>
            <a:r>
              <a:rPr lang="en-AU" sz="2400">
                <a:solidFill>
                  <a:srgbClr val="000000"/>
                </a:solidFill>
                <a:latin typeface="Montserrat"/>
              </a:rPr>
              <a:t> your environment</a:t>
            </a:r>
            <a:r>
              <a:rPr lang="en-AU" sz="2400" i="0" u="none" strike="noStrike" baseline="0">
                <a:solidFill>
                  <a:srgbClr val="000000"/>
                </a:solidFill>
                <a:latin typeface="Montserrat"/>
              </a:rPr>
              <a:t>.</a:t>
            </a:r>
          </a:p>
          <a:p>
            <a:pPr marL="457200" indent="-457200">
              <a:lnSpc>
                <a:spcPts val="3080"/>
              </a:lnSpc>
              <a:buFont typeface="+mj-lt"/>
              <a:buAutoNum type="arabicPeriod"/>
            </a:pPr>
            <a:endParaRPr lang="en-US" sz="2400">
              <a:solidFill>
                <a:srgbClr val="2F3941"/>
              </a:solidFill>
              <a:latin typeface="system-ui"/>
            </a:endParaRPr>
          </a:p>
        </p:txBody>
      </p:sp>
      <p:sp>
        <p:nvSpPr>
          <p:cNvPr id="5" name="TextBox 56">
            <a:extLst>
              <a:ext uri="{FF2B5EF4-FFF2-40B4-BE49-F238E27FC236}">
                <a16:creationId xmlns:a16="http://schemas.microsoft.com/office/drawing/2014/main" id="{1B4ADF15-403F-AB43-DA50-67D62EF401B5}"/>
              </a:ext>
            </a:extLst>
          </p:cNvPr>
          <p:cNvSpPr txBox="1"/>
          <p:nvPr/>
        </p:nvSpPr>
        <p:spPr>
          <a:xfrm>
            <a:off x="1072090" y="1483668"/>
            <a:ext cx="14306335" cy="935256"/>
          </a:xfrm>
          <a:prstGeom prst="rect">
            <a:avLst/>
          </a:prstGeom>
        </p:spPr>
        <p:txBody>
          <a:bodyPr lIns="0" tIns="0" rIns="0" bIns="0" rtlCol="0" anchor="t">
            <a:spAutoFit/>
          </a:bodyPr>
          <a:lstStyle/>
          <a:p>
            <a:pPr>
              <a:lnSpc>
                <a:spcPts val="8400"/>
              </a:lnSpc>
            </a:pPr>
            <a:r>
              <a:rPr lang="en-US" sz="3600">
                <a:solidFill>
                  <a:srgbClr val="182F4F"/>
                </a:solidFill>
                <a:latin typeface="Righteous"/>
              </a:rPr>
              <a:t>O365 Option 3: Advanced Delivery</a:t>
            </a:r>
          </a:p>
        </p:txBody>
      </p:sp>
      <p:sp>
        <p:nvSpPr>
          <p:cNvPr id="2" name="Slide Number Placeholder 1">
            <a:extLst>
              <a:ext uri="{FF2B5EF4-FFF2-40B4-BE49-F238E27FC236}">
                <a16:creationId xmlns:a16="http://schemas.microsoft.com/office/drawing/2014/main" id="{3B460F60-B686-6E37-212E-C3D1154AF99A}"/>
              </a:ext>
            </a:extLst>
          </p:cNvPr>
          <p:cNvSpPr>
            <a:spLocks noGrp="1"/>
          </p:cNvSpPr>
          <p:nvPr>
            <p:ph type="sldNum" sz="quarter" idx="12"/>
          </p:nvPr>
        </p:nvSpPr>
        <p:spPr>
          <a:xfrm>
            <a:off x="15184514" y="9236981"/>
            <a:ext cx="2133600" cy="365125"/>
          </a:xfrm>
        </p:spPr>
        <p:txBody>
          <a:bodyPr/>
          <a:lstStyle/>
          <a:p>
            <a:fld id="{B6F15528-21DE-4FAA-801E-634DDDAF4B2B}" type="slidenum">
              <a:rPr lang="en-US" smtClean="0"/>
              <a:pPr/>
              <a:t>18</a:t>
            </a:fld>
            <a:endParaRPr lang="en-US"/>
          </a:p>
        </p:txBody>
      </p:sp>
      <p:sp>
        <p:nvSpPr>
          <p:cNvPr id="3" name="TextBox 2">
            <a:extLst>
              <a:ext uri="{FF2B5EF4-FFF2-40B4-BE49-F238E27FC236}">
                <a16:creationId xmlns:a16="http://schemas.microsoft.com/office/drawing/2014/main" id="{7E707F91-F3A6-222B-B8A4-4345A07D30FE}"/>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18</a:t>
            </a:r>
          </a:p>
        </p:txBody>
      </p:sp>
      <p:sp>
        <p:nvSpPr>
          <p:cNvPr id="7" name="TextBox 6">
            <a:extLst>
              <a:ext uri="{FF2B5EF4-FFF2-40B4-BE49-F238E27FC236}">
                <a16:creationId xmlns:a16="http://schemas.microsoft.com/office/drawing/2014/main" id="{0BB375FD-CDE1-A0E0-4DFF-F0D233EA2174}"/>
              </a:ext>
            </a:extLst>
          </p:cNvPr>
          <p:cNvSpPr txBox="1"/>
          <p:nvPr/>
        </p:nvSpPr>
        <p:spPr>
          <a:xfrm>
            <a:off x="15224980" y="2166741"/>
            <a:ext cx="2807261" cy="369332"/>
          </a:xfrm>
          <a:prstGeom prst="rect">
            <a:avLst/>
          </a:prstGeom>
          <a:noFill/>
        </p:spPr>
        <p:txBody>
          <a:bodyPr wrap="square" lIns="91440" tIns="45720" rIns="91440" bIns="45720" rtlCol="0" anchor="t">
            <a:spAutoFit/>
          </a:bodyPr>
          <a:lstStyle/>
          <a:p>
            <a:pPr algn="ctr"/>
            <a:r>
              <a:rPr lang="en-AU" b="1" u="sng">
                <a:solidFill>
                  <a:srgbClr val="182F4F"/>
                </a:solidFill>
                <a:latin typeface="Montserrat"/>
              </a:rPr>
              <a:t>Back to Contents</a:t>
            </a:r>
          </a:p>
        </p:txBody>
      </p:sp>
      <p:sp>
        <p:nvSpPr>
          <p:cNvPr id="11" name="Rectangle 10">
            <a:hlinkClick r:id="rId7" action="ppaction://hlinksldjump"/>
            <a:extLst>
              <a:ext uri="{FF2B5EF4-FFF2-40B4-BE49-F238E27FC236}">
                <a16:creationId xmlns:a16="http://schemas.microsoft.com/office/drawing/2014/main" id="{A91F7EE7-B0B4-462D-41D1-5F7F9448B3CA}"/>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183717A9-F762-D972-1B4F-3C1F43731D82}"/>
              </a:ext>
            </a:extLst>
          </p:cNvPr>
          <p:cNvSpPr/>
          <p:nvPr/>
        </p:nvSpPr>
        <p:spPr>
          <a:xfrm>
            <a:off x="10297055" y="862213"/>
            <a:ext cx="3408219"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you only need to complete one whitelisting option.  </a:t>
            </a:r>
            <a:endParaRPr lang="en-AU"/>
          </a:p>
        </p:txBody>
      </p:sp>
      <p:grpSp>
        <p:nvGrpSpPr>
          <p:cNvPr id="12" name="Group 11">
            <a:extLst>
              <a:ext uri="{FF2B5EF4-FFF2-40B4-BE49-F238E27FC236}">
                <a16:creationId xmlns:a16="http://schemas.microsoft.com/office/drawing/2014/main" id="{AAC41A48-0696-0167-DA5D-9E24832DDCDF}"/>
              </a:ext>
            </a:extLst>
          </p:cNvPr>
          <p:cNvGrpSpPr/>
          <p:nvPr/>
        </p:nvGrpSpPr>
        <p:grpSpPr>
          <a:xfrm>
            <a:off x="15102645" y="9070476"/>
            <a:ext cx="3307230" cy="1077195"/>
            <a:chOff x="13329194" y="3156155"/>
            <a:chExt cx="4429529" cy="1827772"/>
          </a:xfrm>
        </p:grpSpPr>
        <p:sp>
          <p:nvSpPr>
            <p:cNvPr id="18" name="Rectangle: Rounded Corners 17">
              <a:extLst>
                <a:ext uri="{FF2B5EF4-FFF2-40B4-BE49-F238E27FC236}">
                  <a16:creationId xmlns:a16="http://schemas.microsoft.com/office/drawing/2014/main" id="{58EB2C10-1FC3-616D-C679-ADD9406D7977}"/>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A green and black logo&#10;&#10;Description automatically generated">
              <a:hlinkClick r:id="rId8"/>
              <a:extLst>
                <a:ext uri="{FF2B5EF4-FFF2-40B4-BE49-F238E27FC236}">
                  <a16:creationId xmlns:a16="http://schemas.microsoft.com/office/drawing/2014/main" id="{515577F3-0841-0D91-68CC-D7592CF80D8D}"/>
                </a:ext>
              </a:extLst>
            </p:cNvPr>
            <p:cNvPicPr>
              <a:picLocks noChangeAspect="1"/>
            </p:cNvPicPr>
            <p:nvPr/>
          </p:nvPicPr>
          <p:blipFill>
            <a:blip r:embed="rId9"/>
            <a:stretch>
              <a:fillRect/>
            </a:stretch>
          </p:blipFill>
          <p:spPr>
            <a:xfrm>
              <a:off x="13447569" y="3316432"/>
              <a:ext cx="1420091" cy="1437409"/>
            </a:xfrm>
            <a:prstGeom prst="rect">
              <a:avLst/>
            </a:prstGeom>
          </p:spPr>
        </p:pic>
        <p:sp>
          <p:nvSpPr>
            <p:cNvPr id="20" name="TextBox 55">
              <a:extLst>
                <a:ext uri="{FF2B5EF4-FFF2-40B4-BE49-F238E27FC236}">
                  <a16:creationId xmlns:a16="http://schemas.microsoft.com/office/drawing/2014/main" id="{FD048515-B217-84A7-F7F1-401CA38A4949}"/>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8">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
        <p:nvSpPr>
          <p:cNvPr id="14" name="Rectangle 13">
            <a:extLst>
              <a:ext uri="{FF2B5EF4-FFF2-40B4-BE49-F238E27FC236}">
                <a16:creationId xmlns:a16="http://schemas.microsoft.com/office/drawing/2014/main" id="{7A8B9F9C-4071-12CE-E094-2748B18C45DF}"/>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Tree>
    <p:extLst>
      <p:ext uri="{BB962C8B-B14F-4D97-AF65-F5344CB8AC3E}">
        <p14:creationId xmlns:p14="http://schemas.microsoft.com/office/powerpoint/2010/main" val="141592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sp>
        <p:nvSpPr>
          <p:cNvPr id="6" name="Freeform 53">
            <a:extLst>
              <a:ext uri="{FF2B5EF4-FFF2-40B4-BE49-F238E27FC236}">
                <a16:creationId xmlns:a16="http://schemas.microsoft.com/office/drawing/2014/main" id="{3156C480-402C-3997-ABF4-1300F1A3B87A}"/>
              </a:ext>
            </a:extLst>
          </p:cNvPr>
          <p:cNvSpPr/>
          <p:nvPr/>
        </p:nvSpPr>
        <p:spPr>
          <a:xfrm>
            <a:off x="-12" y="-6617"/>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solidFill>
            <a:schemeClr val="accent4">
              <a:lumMod val="40000"/>
              <a:lumOff val="60000"/>
            </a:schemeClr>
          </a:solidFill>
        </p:spPr>
        <p:txBody>
          <a:bodyPr/>
          <a:lstStyle/>
          <a:p>
            <a:endParaRPr lang="en-AU"/>
          </a:p>
        </p:txBody>
      </p:sp>
      <p:pic>
        <p:nvPicPr>
          <p:cNvPr id="15" name="Graphic 14">
            <a:extLst>
              <a:ext uri="{FF2B5EF4-FFF2-40B4-BE49-F238E27FC236}">
                <a16:creationId xmlns:a16="http://schemas.microsoft.com/office/drawing/2014/main" id="{3ECDC521-A864-2F54-E69D-7FAF645E95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89085" y="930057"/>
            <a:ext cx="1066800" cy="1171575"/>
          </a:xfrm>
          <a:prstGeom prst="rect">
            <a:avLst/>
          </a:prstGeom>
        </p:spPr>
      </p:pic>
      <p:sp>
        <p:nvSpPr>
          <p:cNvPr id="10" name="TextBox 56">
            <a:extLst>
              <a:ext uri="{FF2B5EF4-FFF2-40B4-BE49-F238E27FC236}">
                <a16:creationId xmlns:a16="http://schemas.microsoft.com/office/drawing/2014/main" id="{88000932-E130-67FF-8077-DD17A60FE48F}"/>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182F4F"/>
                </a:solidFill>
                <a:latin typeface="Righteous"/>
              </a:rPr>
              <a:t>Whitelisting</a:t>
            </a:r>
          </a:p>
        </p:txBody>
      </p:sp>
      <p:sp>
        <p:nvSpPr>
          <p:cNvPr id="5" name="TextBox 56">
            <a:extLst>
              <a:ext uri="{FF2B5EF4-FFF2-40B4-BE49-F238E27FC236}">
                <a16:creationId xmlns:a16="http://schemas.microsoft.com/office/drawing/2014/main" id="{1B4ADF15-403F-AB43-DA50-67D62EF401B5}"/>
              </a:ext>
            </a:extLst>
          </p:cNvPr>
          <p:cNvSpPr txBox="1"/>
          <p:nvPr/>
        </p:nvSpPr>
        <p:spPr>
          <a:xfrm>
            <a:off x="1072089" y="1464842"/>
            <a:ext cx="14306335" cy="935256"/>
          </a:xfrm>
          <a:prstGeom prst="rect">
            <a:avLst/>
          </a:prstGeom>
        </p:spPr>
        <p:txBody>
          <a:bodyPr lIns="0" tIns="0" rIns="0" bIns="0" rtlCol="0" anchor="t">
            <a:spAutoFit/>
          </a:bodyPr>
          <a:lstStyle/>
          <a:p>
            <a:pPr>
              <a:lnSpc>
                <a:spcPts val="8400"/>
              </a:lnSpc>
            </a:pPr>
            <a:r>
              <a:rPr lang="en-US" sz="3600">
                <a:solidFill>
                  <a:srgbClr val="182F4F"/>
                </a:solidFill>
                <a:latin typeface="Righteous"/>
              </a:rPr>
              <a:t>Option 4: Google Workspace</a:t>
            </a:r>
          </a:p>
        </p:txBody>
      </p:sp>
      <p:pic>
        <p:nvPicPr>
          <p:cNvPr id="13" name="Picture 12" descr="A person sitting on a padlock&#10;&#10;Description automatically generated">
            <a:extLst>
              <a:ext uri="{FF2B5EF4-FFF2-40B4-BE49-F238E27FC236}">
                <a16:creationId xmlns:a16="http://schemas.microsoft.com/office/drawing/2014/main" id="{5507407B-C2C7-AF5B-A55C-384D5355C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7703" y="3409835"/>
            <a:ext cx="5927233" cy="5143500"/>
          </a:xfrm>
          <a:prstGeom prst="rect">
            <a:avLst/>
          </a:prstGeom>
        </p:spPr>
      </p:pic>
      <p:sp>
        <p:nvSpPr>
          <p:cNvPr id="2" name="Slide Number Placeholder 1">
            <a:extLst>
              <a:ext uri="{FF2B5EF4-FFF2-40B4-BE49-F238E27FC236}">
                <a16:creationId xmlns:a16="http://schemas.microsoft.com/office/drawing/2014/main" id="{E9348BC7-9B3D-7F35-DFF7-5902C474B5AE}"/>
              </a:ext>
            </a:extLst>
          </p:cNvPr>
          <p:cNvSpPr>
            <a:spLocks noGrp="1"/>
          </p:cNvSpPr>
          <p:nvPr>
            <p:ph type="sldNum" sz="quarter" idx="12"/>
          </p:nvPr>
        </p:nvSpPr>
        <p:spPr>
          <a:xfrm>
            <a:off x="15224980" y="9248325"/>
            <a:ext cx="2133600" cy="365125"/>
          </a:xfrm>
        </p:spPr>
        <p:txBody>
          <a:bodyPr/>
          <a:lstStyle/>
          <a:p>
            <a:fld id="{B6F15528-21DE-4FAA-801E-634DDDAF4B2B}" type="slidenum">
              <a:rPr lang="en-US" smtClean="0"/>
              <a:pPr/>
              <a:t>19</a:t>
            </a:fld>
            <a:endParaRPr lang="en-US"/>
          </a:p>
        </p:txBody>
      </p:sp>
      <p:sp>
        <p:nvSpPr>
          <p:cNvPr id="3" name="TextBox 2">
            <a:extLst>
              <a:ext uri="{FF2B5EF4-FFF2-40B4-BE49-F238E27FC236}">
                <a16:creationId xmlns:a16="http://schemas.microsoft.com/office/drawing/2014/main" id="{509CB8BE-B2CE-0D38-9743-50FEDC38E7F2}"/>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19</a:t>
            </a:r>
          </a:p>
        </p:txBody>
      </p:sp>
      <p:sp>
        <p:nvSpPr>
          <p:cNvPr id="7" name="TextBox 6">
            <a:extLst>
              <a:ext uri="{FF2B5EF4-FFF2-40B4-BE49-F238E27FC236}">
                <a16:creationId xmlns:a16="http://schemas.microsoft.com/office/drawing/2014/main" id="{72162E25-DE81-6B02-3A4D-82570F96E2C4}"/>
              </a:ext>
            </a:extLst>
          </p:cNvPr>
          <p:cNvSpPr txBox="1"/>
          <p:nvPr/>
        </p:nvSpPr>
        <p:spPr>
          <a:xfrm>
            <a:off x="15224980" y="2166741"/>
            <a:ext cx="2807261" cy="369332"/>
          </a:xfrm>
          <a:prstGeom prst="rect">
            <a:avLst/>
          </a:prstGeom>
          <a:noFill/>
        </p:spPr>
        <p:txBody>
          <a:bodyPr wrap="square" lIns="91440" tIns="45720" rIns="91440" bIns="45720" rtlCol="0" anchor="t">
            <a:spAutoFit/>
          </a:bodyPr>
          <a:lstStyle/>
          <a:p>
            <a:pPr algn="ctr"/>
            <a:r>
              <a:rPr lang="en-AU" b="1" u="sng">
                <a:solidFill>
                  <a:srgbClr val="182F4F"/>
                </a:solidFill>
                <a:latin typeface="Montserrat"/>
              </a:rPr>
              <a:t>Back to Contents</a:t>
            </a:r>
          </a:p>
        </p:txBody>
      </p:sp>
      <p:sp>
        <p:nvSpPr>
          <p:cNvPr id="11" name="Rectangle 10">
            <a:hlinkClick r:id="rId5" action="ppaction://hlinksldjump"/>
            <a:extLst>
              <a:ext uri="{FF2B5EF4-FFF2-40B4-BE49-F238E27FC236}">
                <a16:creationId xmlns:a16="http://schemas.microsoft.com/office/drawing/2014/main" id="{3EBF5C3C-B083-3A4C-EEF8-69AAE300A414}"/>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7031CD64-FAC1-756D-E9AC-FBC3FE918E2C}"/>
              </a:ext>
            </a:extLst>
          </p:cNvPr>
          <p:cNvSpPr/>
          <p:nvPr/>
        </p:nvSpPr>
        <p:spPr>
          <a:xfrm>
            <a:off x="10297055" y="862213"/>
            <a:ext cx="3408219"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you only need to complete one whitelisting option.  </a:t>
            </a:r>
            <a:endParaRPr lang="en-AU"/>
          </a:p>
        </p:txBody>
      </p:sp>
      <p:grpSp>
        <p:nvGrpSpPr>
          <p:cNvPr id="12" name="Group 11">
            <a:extLst>
              <a:ext uri="{FF2B5EF4-FFF2-40B4-BE49-F238E27FC236}">
                <a16:creationId xmlns:a16="http://schemas.microsoft.com/office/drawing/2014/main" id="{827C355A-7C8D-791F-0CCC-426F8AFC5E4B}"/>
              </a:ext>
            </a:extLst>
          </p:cNvPr>
          <p:cNvGrpSpPr/>
          <p:nvPr/>
        </p:nvGrpSpPr>
        <p:grpSpPr>
          <a:xfrm>
            <a:off x="14593115" y="8932765"/>
            <a:ext cx="3747904" cy="1077195"/>
            <a:chOff x="13329194" y="3156155"/>
            <a:chExt cx="4429529" cy="1827772"/>
          </a:xfrm>
        </p:grpSpPr>
        <p:sp>
          <p:nvSpPr>
            <p:cNvPr id="18" name="Rectangle: Rounded Corners 17">
              <a:extLst>
                <a:ext uri="{FF2B5EF4-FFF2-40B4-BE49-F238E27FC236}">
                  <a16:creationId xmlns:a16="http://schemas.microsoft.com/office/drawing/2014/main" id="{B052F03D-F77F-0119-0DFA-9F56F9C321D4}"/>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A green and black logo&#10;&#10;Description automatically generated">
              <a:hlinkClick r:id="rId6"/>
              <a:extLst>
                <a:ext uri="{FF2B5EF4-FFF2-40B4-BE49-F238E27FC236}">
                  <a16:creationId xmlns:a16="http://schemas.microsoft.com/office/drawing/2014/main" id="{645C931A-ED63-64D8-7CCE-81DFAD6CC41A}"/>
                </a:ext>
              </a:extLst>
            </p:cNvPr>
            <p:cNvPicPr>
              <a:picLocks noChangeAspect="1"/>
            </p:cNvPicPr>
            <p:nvPr/>
          </p:nvPicPr>
          <p:blipFill>
            <a:blip r:embed="rId7"/>
            <a:stretch>
              <a:fillRect/>
            </a:stretch>
          </p:blipFill>
          <p:spPr>
            <a:xfrm>
              <a:off x="13447569" y="3316432"/>
              <a:ext cx="1420091" cy="1437409"/>
            </a:xfrm>
            <a:prstGeom prst="rect">
              <a:avLst/>
            </a:prstGeom>
          </p:spPr>
        </p:pic>
        <p:sp>
          <p:nvSpPr>
            <p:cNvPr id="20" name="TextBox 55">
              <a:extLst>
                <a:ext uri="{FF2B5EF4-FFF2-40B4-BE49-F238E27FC236}">
                  <a16:creationId xmlns:a16="http://schemas.microsoft.com/office/drawing/2014/main" id="{53AA6E67-DED5-E170-9E64-7528125799D6}"/>
                </a:ext>
              </a:extLst>
            </p:cNvPr>
            <p:cNvSpPr txBox="1"/>
            <p:nvPr/>
          </p:nvSpPr>
          <p:spPr>
            <a:xfrm>
              <a:off x="14996091" y="3688013"/>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6">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
        <p:nvSpPr>
          <p:cNvPr id="14" name="TextBox 55">
            <a:extLst>
              <a:ext uri="{FF2B5EF4-FFF2-40B4-BE49-F238E27FC236}">
                <a16:creationId xmlns:a16="http://schemas.microsoft.com/office/drawing/2014/main" id="{516DE5AD-EB97-E52E-FA10-59ECB4A574E6}"/>
              </a:ext>
            </a:extLst>
          </p:cNvPr>
          <p:cNvSpPr txBox="1"/>
          <p:nvPr/>
        </p:nvSpPr>
        <p:spPr>
          <a:xfrm>
            <a:off x="890154" y="4868250"/>
            <a:ext cx="9040709" cy="2367123"/>
          </a:xfrm>
          <a:prstGeom prst="rect">
            <a:avLst/>
          </a:prstGeom>
        </p:spPr>
        <p:txBody>
          <a:bodyPr wrap="square" lIns="0" tIns="0" rIns="0" bIns="0" rtlCol="0" anchor="t">
            <a:spAutoFit/>
          </a:bodyPr>
          <a:lstStyle/>
          <a:p>
            <a:pPr marL="457200" indent="-457200">
              <a:lnSpc>
                <a:spcPts val="3080"/>
              </a:lnSpc>
              <a:buFont typeface="+mj-lt"/>
              <a:buAutoNum type="arabicPeriod"/>
            </a:pPr>
            <a:r>
              <a:rPr lang="en-US" sz="2400">
                <a:solidFill>
                  <a:srgbClr val="2F3941"/>
                </a:solidFill>
                <a:latin typeface="Montserrat" pitchFamily="2" charset="0"/>
                <a:hlinkClick r:id="rId8"/>
              </a:rPr>
              <a:t>Set up whitelisting in Google Workspace.</a:t>
            </a:r>
            <a:r>
              <a:rPr lang="en-US" sz="2400">
                <a:solidFill>
                  <a:srgbClr val="2F3941"/>
                </a:solidFill>
                <a:latin typeface="Montserrat" pitchFamily="2" charset="0"/>
              </a:rPr>
              <a:t> You MUST complete all four steps dictated in the article.</a:t>
            </a:r>
            <a:br>
              <a:rPr lang="en-AU" sz="2400" i="0" u="none" strike="noStrike" baseline="0">
                <a:latin typeface="Montserrat" pitchFamily="2" charset="0"/>
              </a:rPr>
            </a:br>
            <a:endParaRPr lang="en-AU" sz="2400" i="0" u="none" strike="noStrike" baseline="0">
              <a:latin typeface="Montserrat" pitchFamily="2" charset="0"/>
            </a:endParaRPr>
          </a:p>
          <a:p>
            <a:pPr marL="457200" indent="-457200">
              <a:lnSpc>
                <a:spcPts val="3080"/>
              </a:lnSpc>
              <a:buFont typeface="+mj-lt"/>
              <a:buAutoNum type="arabicPeriod"/>
            </a:pPr>
            <a:r>
              <a:rPr lang="en-US" sz="2400" i="0" u="none" strike="noStrike" baseline="0">
                <a:solidFill>
                  <a:srgbClr val="182F4F"/>
                </a:solidFill>
                <a:latin typeface="Montserrat"/>
                <a:hlinkClick r:id="rId9"/>
              </a:rPr>
              <a:t>Generate a whitelist test</a:t>
            </a:r>
            <a:r>
              <a:rPr lang="en-US" sz="2400" i="0" u="none" strike="noStrike" baseline="0">
                <a:solidFill>
                  <a:srgbClr val="182F4F"/>
                </a:solidFill>
                <a:latin typeface="Montserrat"/>
              </a:rPr>
              <a:t> to </a:t>
            </a:r>
            <a:r>
              <a:rPr lang="en-US" sz="2400" i="0" u="none" strike="noStrike" baseline="0">
                <a:solidFill>
                  <a:srgbClr val="000000"/>
                </a:solidFill>
                <a:latin typeface="Montserrat"/>
              </a:rPr>
              <a:t>make sure all our emails can make it </a:t>
            </a:r>
            <a:r>
              <a:rPr lang="en-AU" sz="2400" i="0" u="none" strike="noStrike" baseline="0">
                <a:solidFill>
                  <a:srgbClr val="000000"/>
                </a:solidFill>
                <a:latin typeface="Montserrat"/>
              </a:rPr>
              <a:t>through to</a:t>
            </a:r>
            <a:r>
              <a:rPr lang="en-AU" sz="2400">
                <a:solidFill>
                  <a:srgbClr val="000000"/>
                </a:solidFill>
                <a:latin typeface="Montserrat"/>
              </a:rPr>
              <a:t> your environment</a:t>
            </a:r>
            <a:r>
              <a:rPr lang="en-AU" sz="2400" i="0" u="none" strike="noStrike" baseline="0">
                <a:solidFill>
                  <a:srgbClr val="000000"/>
                </a:solidFill>
                <a:latin typeface="Montserrat"/>
              </a:rPr>
              <a:t>.</a:t>
            </a:r>
          </a:p>
          <a:p>
            <a:pPr marL="457200" indent="-457200">
              <a:lnSpc>
                <a:spcPts val="3080"/>
              </a:lnSpc>
              <a:buFont typeface="+mj-lt"/>
              <a:buAutoNum type="arabicPeriod"/>
            </a:pPr>
            <a:endParaRPr lang="en-US" sz="2400">
              <a:solidFill>
                <a:srgbClr val="2F3941"/>
              </a:solidFill>
              <a:latin typeface="system-ui"/>
            </a:endParaRPr>
          </a:p>
        </p:txBody>
      </p:sp>
      <p:sp>
        <p:nvSpPr>
          <p:cNvPr id="16" name="Rectangle 15">
            <a:extLst>
              <a:ext uri="{FF2B5EF4-FFF2-40B4-BE49-F238E27FC236}">
                <a16:creationId xmlns:a16="http://schemas.microsoft.com/office/drawing/2014/main" id="{305E1A30-22C1-D5B9-9DBE-8BB9A14E8A35}"/>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Tree>
    <p:extLst>
      <p:ext uri="{BB962C8B-B14F-4D97-AF65-F5344CB8AC3E}">
        <p14:creationId xmlns:p14="http://schemas.microsoft.com/office/powerpoint/2010/main" val="327661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025B-3DF7-D205-26B8-C5DFD2ADD3BB}"/>
            </a:ext>
          </a:extLst>
        </p:cNvPr>
        <p:cNvGrpSpPr/>
        <p:nvPr/>
      </p:nvGrpSpPr>
      <p:grpSpPr>
        <a:xfrm>
          <a:off x="0" y="0"/>
          <a:ext cx="0" cy="0"/>
          <a:chOff x="0" y="0"/>
          <a:chExt cx="0" cy="0"/>
        </a:xfrm>
      </p:grpSpPr>
      <p:sp>
        <p:nvSpPr>
          <p:cNvPr id="2" name="Freeform 53">
            <a:extLst>
              <a:ext uri="{FF2B5EF4-FFF2-40B4-BE49-F238E27FC236}">
                <a16:creationId xmlns:a16="http://schemas.microsoft.com/office/drawing/2014/main" id="{66D148F9-DC82-269A-8088-A0A8085FA240}"/>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56" name="TextBox 56">
            <a:extLst>
              <a:ext uri="{FF2B5EF4-FFF2-40B4-BE49-F238E27FC236}">
                <a16:creationId xmlns:a16="http://schemas.microsoft.com/office/drawing/2014/main" id="{BE3F3FC7-2A08-9533-3088-D9BEC653A9FD}"/>
              </a:ext>
            </a:extLst>
          </p:cNvPr>
          <p:cNvSpPr txBox="1"/>
          <p:nvPr/>
        </p:nvSpPr>
        <p:spPr>
          <a:xfrm>
            <a:off x="918645" y="815696"/>
            <a:ext cx="14306335" cy="1028700"/>
          </a:xfrm>
          <a:prstGeom prst="rect">
            <a:avLst/>
          </a:prstGeom>
        </p:spPr>
        <p:txBody>
          <a:bodyPr lIns="0" tIns="0" rIns="0" bIns="0" rtlCol="0" anchor="t">
            <a:spAutoFit/>
          </a:bodyPr>
          <a:lstStyle/>
          <a:p>
            <a:pPr algn="ctr">
              <a:lnSpc>
                <a:spcPts val="8400"/>
              </a:lnSpc>
            </a:pPr>
            <a:r>
              <a:rPr lang="en-US" sz="6000">
                <a:solidFill>
                  <a:srgbClr val="FFFFFF"/>
                </a:solidFill>
                <a:latin typeface="Righteous"/>
              </a:rPr>
              <a:t>Contents</a:t>
            </a:r>
            <a:endParaRPr lang="en-US"/>
          </a:p>
        </p:txBody>
      </p:sp>
      <p:cxnSp>
        <p:nvCxnSpPr>
          <p:cNvPr id="7" name="Straight Connector 6">
            <a:extLst>
              <a:ext uri="{FF2B5EF4-FFF2-40B4-BE49-F238E27FC236}">
                <a16:creationId xmlns:a16="http://schemas.microsoft.com/office/drawing/2014/main" id="{E3A5940B-6E4C-8A0B-E7EC-E1777F26A348}"/>
              </a:ext>
            </a:extLst>
          </p:cNvPr>
          <p:cNvCxnSpPr/>
          <p:nvPr/>
        </p:nvCxnSpPr>
        <p:spPr>
          <a:xfrm>
            <a:off x="7436507" y="3035300"/>
            <a:ext cx="0" cy="6477000"/>
          </a:xfrm>
          <a:prstGeom prst="line">
            <a:avLst/>
          </a:prstGeom>
          <a:ln w="57150">
            <a:solidFill>
              <a:srgbClr val="9FD8D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A712B4-F797-52FF-DD8D-B90CA33748DF}"/>
              </a:ext>
            </a:extLst>
          </p:cNvPr>
          <p:cNvSpPr txBox="1"/>
          <p:nvPr/>
        </p:nvSpPr>
        <p:spPr>
          <a:xfrm>
            <a:off x="8028679" y="3139821"/>
            <a:ext cx="10109195" cy="6771084"/>
          </a:xfrm>
          <a:prstGeom prst="rect">
            <a:avLst/>
          </a:prstGeom>
          <a:noFill/>
        </p:spPr>
        <p:txBody>
          <a:bodyPr wrap="square" lIns="91440" tIns="45720" rIns="91440" bIns="45720" rtlCol="0" anchor="t">
            <a:spAutoFit/>
          </a:bodyPr>
          <a:lstStyle/>
          <a:p>
            <a:r>
              <a:rPr lang="en-AU" sz="1400" b="1" dirty="0">
                <a:latin typeface="Montserrat"/>
              </a:rPr>
              <a:t>Introduction</a:t>
            </a:r>
          </a:p>
          <a:p>
            <a:r>
              <a:rPr lang="en-AU" sz="1400" dirty="0">
                <a:latin typeface="Montserrat"/>
              </a:rPr>
              <a:t>        </a:t>
            </a:r>
            <a:r>
              <a:rPr lang="en-AU" sz="1400" dirty="0">
                <a:latin typeface="Montserrat"/>
                <a:hlinkClick r:id="rId4" action="ppaction://hlinksldjump"/>
              </a:rPr>
              <a:t>What is </a:t>
            </a:r>
            <a:r>
              <a:rPr lang="en-AU" sz="1400" dirty="0" err="1">
                <a:latin typeface="Montserrat"/>
                <a:hlinkClick r:id="rId4" action="ppaction://hlinksldjump"/>
              </a:rPr>
              <a:t>Phriendly</a:t>
            </a:r>
            <a:r>
              <a:rPr lang="en-AU" sz="1400" dirty="0">
                <a:latin typeface="Montserrat"/>
                <a:hlinkClick r:id="rId4" action="ppaction://hlinksldjump"/>
              </a:rPr>
              <a:t> Phishing? ………………………………………………………………………………………………….……..3</a:t>
            </a:r>
            <a:endParaRPr lang="en-AU" sz="1400" dirty="0">
              <a:latin typeface="Montserrat"/>
            </a:endParaRPr>
          </a:p>
          <a:p>
            <a:r>
              <a:rPr lang="en-AU" sz="1400" dirty="0">
                <a:latin typeface="Montserrat"/>
              </a:rPr>
              <a:t>        </a:t>
            </a:r>
            <a:r>
              <a:rPr lang="en-AU" sz="1400" dirty="0">
                <a:latin typeface="Montserrat"/>
                <a:hlinkClick r:id="rId5" action="ppaction://hlinksldjump"/>
              </a:rPr>
              <a:t>What you need to know………………………………………………………………………………………………..……….………..4</a:t>
            </a:r>
            <a:br>
              <a:rPr lang="en-AU" sz="1400" dirty="0">
                <a:latin typeface="Montserrat"/>
              </a:rPr>
            </a:br>
            <a:r>
              <a:rPr lang="en-AU" sz="1400" dirty="0">
                <a:latin typeface="Montserrat"/>
              </a:rPr>
              <a:t>        </a:t>
            </a:r>
            <a:r>
              <a:rPr lang="en-US" sz="1400" dirty="0">
                <a:latin typeface="Montserrat"/>
                <a:hlinkClick r:id="rId6" action="ppaction://hlinksldjump"/>
              </a:rPr>
              <a:t>The Phriendly Phishing Learning Method….…………………………………………………………………………..8</a:t>
            </a:r>
            <a:endParaRPr lang="en-AU" sz="1400" dirty="0">
              <a:latin typeface="Montserrat"/>
            </a:endParaRPr>
          </a:p>
          <a:p>
            <a:r>
              <a:rPr lang="en-US" sz="1400" dirty="0">
                <a:latin typeface="Montserrat"/>
              </a:rPr>
              <a:t>        </a:t>
            </a:r>
            <a:r>
              <a:rPr lang="en-US" sz="1400" dirty="0">
                <a:latin typeface="Montserrat"/>
                <a:hlinkClick r:id="rId7" action="ppaction://hlinksldjump"/>
              </a:rPr>
              <a:t>Key dates………………………………………………………………..….…………………………………………………………………………..9</a:t>
            </a:r>
            <a:endParaRPr lang="en-AU" sz="1400" dirty="0">
              <a:latin typeface="Montserrat"/>
            </a:endParaRPr>
          </a:p>
          <a:p>
            <a:r>
              <a:rPr lang="en-AU" sz="1400" b="1" dirty="0">
                <a:latin typeface="Montserrat"/>
              </a:rPr>
              <a:t>Phriendly Phishing Technical Preparation </a:t>
            </a:r>
            <a:endParaRPr lang="en-AU" sz="1400" b="1" dirty="0">
              <a:latin typeface="Montserrat" pitchFamily="2" charset="0"/>
            </a:endParaRPr>
          </a:p>
          <a:p>
            <a:pPr lvl="1"/>
            <a:r>
              <a:rPr lang="en-US" sz="1400" dirty="0">
                <a:latin typeface="Montserrat"/>
                <a:hlinkClick r:id="rId8" action="ppaction://hlinksldjump"/>
              </a:rPr>
              <a:t>Step 1: Account Activation………………………………………………………………………………………………………………11</a:t>
            </a:r>
            <a:endParaRPr lang="en-AU" sz="1400" dirty="0">
              <a:latin typeface="Montserrat"/>
            </a:endParaRPr>
          </a:p>
          <a:p>
            <a:pPr lvl="1"/>
            <a:r>
              <a:rPr lang="en-US" sz="1400" dirty="0">
                <a:latin typeface="Montserrat"/>
                <a:hlinkClick r:id="rId9" action="ppaction://hlinksldjump"/>
              </a:rPr>
              <a:t>Step 2: Add Staff……..……………………………………………………………………………………………………………..……….……12</a:t>
            </a:r>
            <a:endParaRPr lang="en-AU" sz="1400" dirty="0">
              <a:latin typeface="Montserrat"/>
            </a:endParaRPr>
          </a:p>
          <a:p>
            <a:pPr lvl="1"/>
            <a:r>
              <a:rPr lang="en-AU" sz="1400" dirty="0">
                <a:latin typeface="Montserrat"/>
                <a:hlinkClick r:id="rId10" action="ppaction://hlinksldjump"/>
              </a:rPr>
              <a:t>Step 3: Whitelisting.…………………………………………………………..………………………………………………..……….……14</a:t>
            </a:r>
            <a:endParaRPr lang="en-AU" sz="1400" dirty="0">
              <a:latin typeface="Montserrat"/>
            </a:endParaRPr>
          </a:p>
          <a:p>
            <a:pPr lvl="1"/>
            <a:r>
              <a:rPr lang="en-US" sz="1400" dirty="0">
                <a:latin typeface="Montserrat"/>
                <a:hlinkClick r:id="rId11" action="ppaction://hlinksldjump"/>
              </a:rPr>
              <a:t>Step 4 (Optional): Phish Reporter Configuration……………………………………..……………….…….……21</a:t>
            </a:r>
            <a:br>
              <a:rPr lang="en-US" sz="1400" dirty="0">
                <a:latin typeface="Montserrat"/>
              </a:rPr>
            </a:br>
            <a:r>
              <a:rPr lang="en-US" sz="1400" dirty="0">
                <a:latin typeface="Montserrat"/>
                <a:hlinkClick r:id="rId12" action="ppaction://hlinksldjump"/>
              </a:rPr>
              <a:t>Branded email templates………………………………………………………………………………………………………………24</a:t>
            </a:r>
            <a:endParaRPr lang="en-AU" sz="1400" dirty="0">
              <a:latin typeface="Montserrat"/>
            </a:endParaRPr>
          </a:p>
          <a:p>
            <a:r>
              <a:rPr lang="en-AU" sz="1400" b="1" dirty="0">
                <a:latin typeface="Montserrat"/>
              </a:rPr>
              <a:t>Phriendly Phishing Platform Setup</a:t>
            </a:r>
          </a:p>
          <a:p>
            <a:pPr lvl="1"/>
            <a:r>
              <a:rPr lang="en-AU" sz="1400" dirty="0">
                <a:latin typeface="Montserrat"/>
                <a:hlinkClick r:id="rId13" action="ppaction://hlinksldjump"/>
              </a:rPr>
              <a:t>Baseline Emails……………………………………………………………………………………………………………………………….…26</a:t>
            </a:r>
            <a:br>
              <a:rPr lang="en-AU" sz="1400" dirty="0">
                <a:latin typeface="Montserrat"/>
              </a:rPr>
            </a:br>
            <a:r>
              <a:rPr lang="en-US" sz="1400" dirty="0">
                <a:latin typeface="Montserrat"/>
                <a:hlinkClick r:id="rId14" action="ppaction://hlinksldjump"/>
              </a:rPr>
              <a:t>Communicate to Your Staff ………..…………………………………………………………………………………………….…27</a:t>
            </a:r>
            <a:endParaRPr lang="en-AU" sz="1400" dirty="0">
              <a:latin typeface="Montserrat"/>
            </a:endParaRPr>
          </a:p>
          <a:p>
            <a:pPr lvl="1"/>
            <a:r>
              <a:rPr lang="en-AU" sz="1400" dirty="0">
                <a:latin typeface="Montserrat"/>
                <a:hlinkClick r:id="rId15" action="ppaction://hlinksldjump"/>
              </a:rPr>
              <a:t>Phishing Campaigns……………….………………………………………………………………………………………………………28</a:t>
            </a:r>
            <a:endParaRPr lang="en-AU" sz="1400" dirty="0">
              <a:latin typeface="Montserrat"/>
            </a:endParaRPr>
          </a:p>
          <a:p>
            <a:pPr lvl="1"/>
            <a:r>
              <a:rPr lang="en-AU" sz="1400" dirty="0">
                <a:latin typeface="Montserrat"/>
                <a:hlinkClick r:id="rId16" action="ppaction://hlinksldjump"/>
              </a:rPr>
              <a:t>Security Awareness Training...……………………..…………………………………………………………………………...…29</a:t>
            </a:r>
            <a:endParaRPr lang="en-AU" sz="1400" dirty="0">
              <a:latin typeface="Montserrat"/>
            </a:endParaRPr>
          </a:p>
          <a:p>
            <a:pPr lvl="1"/>
            <a:r>
              <a:rPr lang="en-US" sz="1400" dirty="0">
                <a:latin typeface="Montserrat"/>
                <a:hlinkClick r:id="rId17" action="ppaction://hlinksldjump"/>
              </a:rPr>
              <a:t>Your recommended Learning Path……………………………………………………………………………..……..……30</a:t>
            </a:r>
            <a:endParaRPr lang="en-AU" sz="1400" dirty="0">
              <a:latin typeface="Montserrat"/>
              <a:hlinkClick r:id="rId18" action="ppaction://hlinksldjump"/>
            </a:endParaRPr>
          </a:p>
          <a:p>
            <a:r>
              <a:rPr lang="en-AU" sz="1400" b="1">
                <a:latin typeface="Montserrat"/>
              </a:rPr>
              <a:t>Appendix</a:t>
            </a:r>
            <a:endParaRPr lang="en-AU" sz="1400" b="1" dirty="0">
              <a:latin typeface="Montserrat"/>
            </a:endParaRPr>
          </a:p>
          <a:p>
            <a:pPr lvl="1"/>
            <a:r>
              <a:rPr lang="en-US" sz="1400" dirty="0">
                <a:latin typeface="Montserrat"/>
                <a:hlinkClick r:id="rId18" action="ppaction://hlinksldjump"/>
              </a:rPr>
              <a:t>Create a custom Learning Path………………………………………………………….………………………………………31</a:t>
            </a:r>
            <a:endParaRPr lang="en-AU" sz="1400" dirty="0">
              <a:latin typeface="Montserrat"/>
            </a:endParaRPr>
          </a:p>
          <a:p>
            <a:pPr lvl="1"/>
            <a:r>
              <a:rPr lang="en-AU" sz="1400" dirty="0">
                <a:latin typeface="Montserrat"/>
                <a:hlinkClick r:id="rId19" action="ppaction://hlinksldjump"/>
              </a:rPr>
              <a:t>Schedule a Baseline…………………………………..…………………………………………………………………………….………34</a:t>
            </a:r>
            <a:endParaRPr lang="en-AU" sz="1400" dirty="0">
              <a:latin typeface="Montserrat"/>
            </a:endParaRPr>
          </a:p>
          <a:p>
            <a:pPr lvl="1"/>
            <a:r>
              <a:rPr lang="en-US" sz="1400" dirty="0">
                <a:latin typeface="Montserrat"/>
                <a:hlinkClick r:id="rId20" action="ppaction://hlinksldjump"/>
              </a:rPr>
              <a:t>Set up Your Training Learning Journey…………………………………..………………………………………..…….35</a:t>
            </a:r>
            <a:endParaRPr lang="en-AU" sz="1400" dirty="0">
              <a:latin typeface="Montserrat"/>
            </a:endParaRPr>
          </a:p>
          <a:p>
            <a:pPr lvl="1"/>
            <a:r>
              <a:rPr lang="en-AU" sz="1400" dirty="0">
                <a:latin typeface="Montserrat"/>
                <a:hlinkClick r:id="rId21" action="ppaction://hlinksldjump"/>
              </a:rPr>
              <a:t>Schedule Campaign……………………………………………………………………………………………………………………..…36</a:t>
            </a:r>
            <a:endParaRPr lang="en-AU" sz="1400" dirty="0">
              <a:latin typeface="Montserrat"/>
            </a:endParaRPr>
          </a:p>
          <a:p>
            <a:r>
              <a:rPr lang="en-AU" sz="1400" b="1" dirty="0">
                <a:latin typeface="Montserrat"/>
              </a:rPr>
              <a:t>Additional Info</a:t>
            </a:r>
          </a:p>
          <a:p>
            <a:pPr lvl="1"/>
            <a:r>
              <a:rPr lang="en-AU" sz="1400" dirty="0">
                <a:latin typeface="Montserrat"/>
                <a:hlinkClick r:id="rId22" action="ppaction://hlinksldjump"/>
              </a:rPr>
              <a:t>Explore Reporting………..………………………………………………………………………………………………………………..…38</a:t>
            </a:r>
            <a:endParaRPr lang="en-AU" sz="1400" dirty="0">
              <a:latin typeface="Montserrat"/>
            </a:endParaRPr>
          </a:p>
          <a:p>
            <a:pPr lvl="1"/>
            <a:r>
              <a:rPr lang="en-AU" sz="1400" dirty="0">
                <a:latin typeface="Montserrat"/>
                <a:hlinkClick r:id="rId23" action="ppaction://hlinksldjump"/>
              </a:rPr>
              <a:t>Micro Lesson…………………..………………………………………………………………………………………………………………..…39</a:t>
            </a:r>
            <a:endParaRPr lang="en-AU" sz="1400" dirty="0">
              <a:latin typeface="Montserrat"/>
            </a:endParaRPr>
          </a:p>
          <a:p>
            <a:pPr lvl="1"/>
            <a:r>
              <a:rPr lang="en-AU" sz="1400" dirty="0">
                <a:latin typeface="Montserrat"/>
                <a:hlinkClick r:id="rId24" action="ppaction://hlinksldjump"/>
              </a:rPr>
              <a:t>Spear Phishing………..………………………………………………………………………………………………………………….…..…40</a:t>
            </a:r>
            <a:endParaRPr lang="en-AU" sz="1400" dirty="0">
              <a:latin typeface="Montserrat"/>
            </a:endParaRPr>
          </a:p>
          <a:p>
            <a:pPr lvl="1"/>
            <a:r>
              <a:rPr lang="en-US" sz="1400" dirty="0">
                <a:latin typeface="Montserrat"/>
                <a:hlinkClick r:id="rId25" action="ppaction://hlinksldjump"/>
              </a:rPr>
              <a:t>Ongoing Customer Success &amp; Support………………………………………….………………………………..……..41</a:t>
            </a:r>
            <a:endParaRPr lang="en-AU" sz="1400" dirty="0">
              <a:latin typeface="Montserrat"/>
            </a:endParaRPr>
          </a:p>
          <a:p>
            <a:pPr lvl="1"/>
            <a:endParaRPr lang="en-AU" sz="1400" dirty="0">
              <a:latin typeface="Montserrat" pitchFamily="2" charset="0"/>
            </a:endParaRPr>
          </a:p>
          <a:p>
            <a:pPr lvl="1"/>
            <a:endParaRPr lang="en-AU" sz="1400" dirty="0">
              <a:latin typeface="Montserrat" pitchFamily="2" charset="0"/>
            </a:endParaRPr>
          </a:p>
          <a:p>
            <a:pPr lvl="1"/>
            <a:endParaRPr lang="en-AU" sz="1400" dirty="0">
              <a:latin typeface="Montserrat" pitchFamily="2" charset="0"/>
            </a:endParaRPr>
          </a:p>
          <a:p>
            <a:endParaRPr lang="en-AU" sz="1400" dirty="0">
              <a:latin typeface="Montserrat" pitchFamily="2" charset="0"/>
            </a:endParaRPr>
          </a:p>
        </p:txBody>
      </p:sp>
      <p:pic>
        <p:nvPicPr>
          <p:cNvPr id="4" name="Graphic 3">
            <a:extLst>
              <a:ext uri="{FF2B5EF4-FFF2-40B4-BE49-F238E27FC236}">
                <a16:creationId xmlns:a16="http://schemas.microsoft.com/office/drawing/2014/main" id="{F3AFFDE8-F6AB-4989-7195-193BE7FA477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18645" y="4157203"/>
            <a:ext cx="5534742" cy="4233193"/>
          </a:xfrm>
          <a:prstGeom prst="rect">
            <a:avLst/>
          </a:prstGeom>
        </p:spPr>
      </p:pic>
      <p:sp>
        <p:nvSpPr>
          <p:cNvPr id="3" name="TextBox 2">
            <a:extLst>
              <a:ext uri="{FF2B5EF4-FFF2-40B4-BE49-F238E27FC236}">
                <a16:creationId xmlns:a16="http://schemas.microsoft.com/office/drawing/2014/main" id="{F604242C-8950-06F1-B676-B7D52DD2804D}"/>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5" name="Rectangle 4">
            <a:hlinkClick r:id="rId28" action="ppaction://hlinksldjump"/>
            <a:extLst>
              <a:ext uri="{FF2B5EF4-FFF2-40B4-BE49-F238E27FC236}">
                <a16:creationId xmlns:a16="http://schemas.microsoft.com/office/drawing/2014/main" id="{50C24943-EE37-5AF8-E123-AB73CB83AE85}"/>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6585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F0A0-D906-F48D-C009-08767D8EDCA3}"/>
            </a:ext>
          </a:extLst>
        </p:cNvPr>
        <p:cNvGrpSpPr/>
        <p:nvPr/>
      </p:nvGrpSpPr>
      <p:grpSpPr>
        <a:xfrm>
          <a:off x="0" y="0"/>
          <a:ext cx="0" cy="0"/>
          <a:chOff x="0" y="0"/>
          <a:chExt cx="0" cy="0"/>
        </a:xfrm>
      </p:grpSpPr>
      <p:sp>
        <p:nvSpPr>
          <p:cNvPr id="16" name="Freeform 53">
            <a:extLst>
              <a:ext uri="{FF2B5EF4-FFF2-40B4-BE49-F238E27FC236}">
                <a16:creationId xmlns:a16="http://schemas.microsoft.com/office/drawing/2014/main" id="{8A0B6A6A-9D2B-6CC2-8D85-42C3FA9DC784}"/>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9" name="Rectangle 8">
            <a:extLst>
              <a:ext uri="{FF2B5EF4-FFF2-40B4-BE49-F238E27FC236}">
                <a16:creationId xmlns:a16="http://schemas.microsoft.com/office/drawing/2014/main" id="{281549A4-A7A4-BC30-30EB-CBAB815BA05D}"/>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3</a:t>
            </a:r>
          </a:p>
        </p:txBody>
      </p:sp>
      <p:sp>
        <p:nvSpPr>
          <p:cNvPr id="10" name="TextBox 56">
            <a:extLst>
              <a:ext uri="{FF2B5EF4-FFF2-40B4-BE49-F238E27FC236}">
                <a16:creationId xmlns:a16="http://schemas.microsoft.com/office/drawing/2014/main" id="{0EB431F0-E1FC-8D13-0AC2-4311F5DE7771}"/>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Whitelisting</a:t>
            </a:r>
          </a:p>
        </p:txBody>
      </p:sp>
      <p:grpSp>
        <p:nvGrpSpPr>
          <p:cNvPr id="2" name="Group 2">
            <a:extLst>
              <a:ext uri="{FF2B5EF4-FFF2-40B4-BE49-F238E27FC236}">
                <a16:creationId xmlns:a16="http://schemas.microsoft.com/office/drawing/2014/main" id="{926E03B2-E2F9-8DDD-0322-D62DEBCDEEF2}"/>
              </a:ext>
            </a:extLst>
          </p:cNvPr>
          <p:cNvGrpSpPr/>
          <p:nvPr/>
        </p:nvGrpSpPr>
        <p:grpSpPr>
          <a:xfrm>
            <a:off x="11557799" y="3206471"/>
            <a:ext cx="6522476" cy="6795459"/>
            <a:chOff x="0" y="0"/>
            <a:chExt cx="1717854" cy="1789751"/>
          </a:xfrm>
        </p:grpSpPr>
        <p:sp>
          <p:nvSpPr>
            <p:cNvPr id="3" name="Freeform 3">
              <a:extLst>
                <a:ext uri="{FF2B5EF4-FFF2-40B4-BE49-F238E27FC236}">
                  <a16:creationId xmlns:a16="http://schemas.microsoft.com/office/drawing/2014/main" id="{9C73F068-A665-387D-DCA9-316813836695}"/>
                </a:ext>
              </a:extLst>
            </p:cNvPr>
            <p:cNvSpPr/>
            <p:nvPr/>
          </p:nvSpPr>
          <p:spPr>
            <a:xfrm>
              <a:off x="0" y="0"/>
              <a:ext cx="1717854" cy="1789750"/>
            </a:xfrm>
            <a:custGeom>
              <a:avLst/>
              <a:gdLst/>
              <a:ahLst/>
              <a:cxnLst/>
              <a:rect l="l" t="t" r="r" b="b"/>
              <a:pathLst>
                <a:path w="1717854" h="1789750">
                  <a:moveTo>
                    <a:pt x="0" y="0"/>
                  </a:moveTo>
                  <a:lnTo>
                    <a:pt x="1717854" y="0"/>
                  </a:lnTo>
                  <a:lnTo>
                    <a:pt x="1717854" y="1789750"/>
                  </a:lnTo>
                  <a:lnTo>
                    <a:pt x="0" y="1789750"/>
                  </a:ln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280B5575-57E9-7B78-FCCA-52D06AAF172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55">
            <a:extLst>
              <a:ext uri="{FF2B5EF4-FFF2-40B4-BE49-F238E27FC236}">
                <a16:creationId xmlns:a16="http://schemas.microsoft.com/office/drawing/2014/main" id="{AB65C1C7-8205-2446-F186-149B42ADFF02}"/>
              </a:ext>
            </a:extLst>
          </p:cNvPr>
          <p:cNvSpPr txBox="1"/>
          <p:nvPr/>
        </p:nvSpPr>
        <p:spPr>
          <a:xfrm>
            <a:off x="1114672" y="3325824"/>
            <a:ext cx="16124017" cy="6185668"/>
          </a:xfrm>
          <a:prstGeom prst="rect">
            <a:avLst/>
          </a:prstGeom>
        </p:spPr>
        <p:txBody>
          <a:bodyPr wrap="square" lIns="0" tIns="0" rIns="0" bIns="0" rtlCol="0" anchor="t">
            <a:spAutoFit/>
          </a:bodyPr>
          <a:lstStyle/>
          <a:p>
            <a:pPr marL="457200" indent="-457200">
              <a:lnSpc>
                <a:spcPct val="150000"/>
              </a:lnSpc>
              <a:buFont typeface="+mj-lt"/>
              <a:buAutoNum type="arabicPeriod"/>
            </a:pPr>
            <a:r>
              <a:rPr lang="en-AU" b="1">
                <a:latin typeface="Montserrat"/>
              </a:rPr>
              <a:t>What is the difference between the two options for O365 with a Secure Email Gateway (SEG)? </a:t>
            </a:r>
            <a:endParaRPr lang="en-AU" b="1">
              <a:latin typeface="Montserrat" pitchFamily="2" charset="0"/>
            </a:endParaRPr>
          </a:p>
          <a:p>
            <a:pPr lvl="1">
              <a:lnSpc>
                <a:spcPct val="150000"/>
              </a:lnSpc>
            </a:pPr>
            <a:br>
              <a:rPr lang="en-US">
                <a:latin typeface="Montserrat" pitchFamily="2" charset="0"/>
              </a:rPr>
            </a:br>
            <a:r>
              <a:rPr lang="en-US">
                <a:latin typeface="Montserrat"/>
              </a:rPr>
              <a:t>Option 1 is recommended as Microsoft has developed a specific feature for third-party phishing email simulations and will only work if your SEG is bypassed. This option is the most reliable way to ensure your staff are receiving all emails and that Phriendly Phishing can accurately track phishing link clicks.</a:t>
            </a:r>
          </a:p>
          <a:p>
            <a:pPr lvl="1">
              <a:lnSpc>
                <a:spcPct val="150000"/>
              </a:lnSpc>
            </a:pPr>
            <a:endParaRPr lang="en-US">
              <a:latin typeface="Montserrat" pitchFamily="2" charset="0"/>
            </a:endParaRPr>
          </a:p>
          <a:p>
            <a:pPr lvl="1">
              <a:lnSpc>
                <a:spcPct val="150000"/>
              </a:lnSpc>
            </a:pPr>
            <a:r>
              <a:rPr lang="en-US">
                <a:latin typeface="Montserrat"/>
              </a:rPr>
              <a:t>However, some companies may not be comfortable with allowing Phriendly Phishing to bypass their SEG, and Option 2 is the alternative whitelisting method we provide.</a:t>
            </a:r>
          </a:p>
          <a:p>
            <a:pPr lvl="1">
              <a:lnSpc>
                <a:spcPct val="150000"/>
              </a:lnSpc>
            </a:pPr>
            <a:endParaRPr lang="en-US">
              <a:latin typeface="Montserrat" pitchFamily="2" charset="0"/>
            </a:endParaRPr>
          </a:p>
          <a:p>
            <a:pPr marL="457200" indent="-457200">
              <a:lnSpc>
                <a:spcPct val="150000"/>
              </a:lnSpc>
              <a:buFont typeface="+mj-lt"/>
              <a:buAutoNum type="arabicPeriod"/>
            </a:pPr>
            <a:r>
              <a:rPr lang="en-US" b="1">
                <a:latin typeface="Montserrat"/>
              </a:rPr>
              <a:t>What if I don’t use O365 or Google Workspace?</a:t>
            </a:r>
            <a:br>
              <a:rPr lang="en-US">
                <a:latin typeface="Montserrat" pitchFamily="2" charset="0"/>
              </a:rPr>
            </a:br>
            <a:br>
              <a:rPr lang="en-US">
                <a:latin typeface="Montserrat" pitchFamily="2" charset="0"/>
              </a:rPr>
            </a:br>
            <a:r>
              <a:rPr lang="en-US">
                <a:latin typeface="Montserrat"/>
              </a:rPr>
              <a:t>While we don’t have guides on whitelisting outside of O365 and Google Workspace, you will </a:t>
            </a:r>
            <a:br>
              <a:rPr lang="en-US">
                <a:latin typeface="Montserrat" pitchFamily="2" charset="0"/>
              </a:rPr>
            </a:br>
            <a:r>
              <a:rPr lang="en-US">
                <a:latin typeface="Montserrat"/>
              </a:rPr>
              <a:t>still be able to whitelist by adding </a:t>
            </a:r>
            <a:r>
              <a:rPr lang="en-US">
                <a:latin typeface="Montserrat"/>
                <a:hlinkClick r:id="rId3">
                  <a:extLst>
                    <a:ext uri="{A12FA001-AC4F-418D-AE19-62706E023703}">
                      <ahyp:hlinkClr xmlns:ahyp="http://schemas.microsoft.com/office/drawing/2018/hyperlinkcolor" val="tx"/>
                    </a:ext>
                  </a:extLst>
                </a:hlinkClick>
              </a:rPr>
              <a:t>our IP’s and Domains </a:t>
            </a:r>
            <a:r>
              <a:rPr lang="en-US">
                <a:latin typeface="Montserrat"/>
              </a:rPr>
              <a:t>to your office suite’s administration </a:t>
            </a:r>
            <a:br>
              <a:rPr lang="en-US">
                <a:latin typeface="Montserrat" pitchFamily="2" charset="0"/>
              </a:rPr>
            </a:br>
            <a:r>
              <a:rPr lang="en-US">
                <a:latin typeface="Montserrat"/>
              </a:rPr>
              <a:t>console which your office suite should have a guide on. If you are still unsure, you can </a:t>
            </a:r>
            <a:br>
              <a:rPr lang="en-US">
                <a:latin typeface="Montserrat" pitchFamily="2" charset="0"/>
              </a:rPr>
            </a:br>
            <a:r>
              <a:rPr lang="en-US">
                <a:latin typeface="Montserrat"/>
              </a:rPr>
              <a:t>contact </a:t>
            </a:r>
            <a:r>
              <a:rPr lang="en-US">
                <a:latin typeface="Montserrat"/>
                <a:hlinkClick r:id="rId4">
                  <a:extLst>
                    <a:ext uri="{A12FA001-AC4F-418D-AE19-62706E023703}">
                      <ahyp:hlinkClr xmlns:ahyp="http://schemas.microsoft.com/office/drawing/2018/hyperlinkcolor" val="tx"/>
                    </a:ext>
                  </a:extLst>
                </a:hlinkClick>
              </a:rPr>
              <a:t>support@phriendlyphishing.com</a:t>
            </a:r>
            <a:r>
              <a:rPr lang="en-US">
                <a:latin typeface="Montserrat"/>
              </a:rPr>
              <a:t> for help.</a:t>
            </a:r>
          </a:p>
        </p:txBody>
      </p:sp>
      <p:sp>
        <p:nvSpPr>
          <p:cNvPr id="5" name="TextBox 56">
            <a:extLst>
              <a:ext uri="{FF2B5EF4-FFF2-40B4-BE49-F238E27FC236}">
                <a16:creationId xmlns:a16="http://schemas.microsoft.com/office/drawing/2014/main" id="{1B4ADF15-403F-AB43-DA50-67D62EF401B5}"/>
              </a:ext>
            </a:extLst>
          </p:cNvPr>
          <p:cNvSpPr txBox="1"/>
          <p:nvPr/>
        </p:nvSpPr>
        <p:spPr>
          <a:xfrm>
            <a:off x="-5596572" y="1468713"/>
            <a:ext cx="14306335" cy="935256"/>
          </a:xfrm>
          <a:prstGeom prst="rect">
            <a:avLst/>
          </a:prstGeom>
        </p:spPr>
        <p:txBody>
          <a:bodyPr lIns="0" tIns="0" rIns="0" bIns="0" rtlCol="0" anchor="t">
            <a:spAutoFit/>
          </a:bodyPr>
          <a:lstStyle/>
          <a:p>
            <a:pPr algn="ctr">
              <a:lnSpc>
                <a:spcPts val="8400"/>
              </a:lnSpc>
            </a:pPr>
            <a:r>
              <a:rPr lang="en-US" sz="3600">
                <a:solidFill>
                  <a:srgbClr val="FFFFFF"/>
                </a:solidFill>
                <a:latin typeface="Righteous"/>
              </a:rPr>
              <a:t>FAQ</a:t>
            </a:r>
          </a:p>
        </p:txBody>
      </p:sp>
      <p:sp>
        <p:nvSpPr>
          <p:cNvPr id="7" name="Slide Number Placeholder 6">
            <a:extLst>
              <a:ext uri="{FF2B5EF4-FFF2-40B4-BE49-F238E27FC236}">
                <a16:creationId xmlns:a16="http://schemas.microsoft.com/office/drawing/2014/main" id="{3DB1B4DC-C37D-F4DD-A5F6-C84FE2813197}"/>
              </a:ext>
            </a:extLst>
          </p:cNvPr>
          <p:cNvSpPr>
            <a:spLocks noGrp="1"/>
          </p:cNvSpPr>
          <p:nvPr>
            <p:ph type="sldNum" sz="quarter" idx="12"/>
          </p:nvPr>
        </p:nvSpPr>
        <p:spPr>
          <a:xfrm>
            <a:off x="15378425" y="9265720"/>
            <a:ext cx="2133600" cy="365125"/>
          </a:xfrm>
        </p:spPr>
        <p:txBody>
          <a:bodyPr/>
          <a:lstStyle/>
          <a:p>
            <a:fld id="{B6F15528-21DE-4FAA-801E-634DDDAF4B2B}" type="slidenum">
              <a:rPr lang="en-US" smtClean="0"/>
              <a:pPr/>
              <a:t>20</a:t>
            </a:fld>
            <a:endParaRPr lang="en-US"/>
          </a:p>
        </p:txBody>
      </p:sp>
      <p:sp>
        <p:nvSpPr>
          <p:cNvPr id="15" name="TextBox 14">
            <a:extLst>
              <a:ext uri="{FF2B5EF4-FFF2-40B4-BE49-F238E27FC236}">
                <a16:creationId xmlns:a16="http://schemas.microsoft.com/office/drawing/2014/main" id="{035378EC-D613-6FE8-A0ED-99A529274611}"/>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20</a:t>
            </a:r>
          </a:p>
        </p:txBody>
      </p:sp>
      <p:sp>
        <p:nvSpPr>
          <p:cNvPr id="17" name="TextBox 16">
            <a:extLst>
              <a:ext uri="{FF2B5EF4-FFF2-40B4-BE49-F238E27FC236}">
                <a16:creationId xmlns:a16="http://schemas.microsoft.com/office/drawing/2014/main" id="{2F0C9057-80B8-5D09-2B7C-A6EC65711041}"/>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8" name="Rectangle 17">
            <a:hlinkClick r:id="rId5" action="ppaction://hlinksldjump"/>
            <a:extLst>
              <a:ext uri="{FF2B5EF4-FFF2-40B4-BE49-F238E27FC236}">
                <a16:creationId xmlns:a16="http://schemas.microsoft.com/office/drawing/2014/main" id="{F1D7C765-12E7-C6FC-3E53-ECD428E5FFAA}"/>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86AAD984-FC67-0E86-1E4B-2D6208F15E12}"/>
              </a:ext>
            </a:extLst>
          </p:cNvPr>
          <p:cNvGrpSpPr/>
          <p:nvPr/>
        </p:nvGrpSpPr>
        <p:grpSpPr>
          <a:xfrm>
            <a:off x="14291912" y="9097057"/>
            <a:ext cx="3147742" cy="1077195"/>
            <a:chOff x="13329194" y="3156155"/>
            <a:chExt cx="4215919" cy="1827772"/>
          </a:xfrm>
        </p:grpSpPr>
        <p:sp>
          <p:nvSpPr>
            <p:cNvPr id="19" name="Rectangle: Rounded Corners 18">
              <a:extLst>
                <a:ext uri="{FF2B5EF4-FFF2-40B4-BE49-F238E27FC236}">
                  <a16:creationId xmlns:a16="http://schemas.microsoft.com/office/drawing/2014/main" id="{EAA7C461-7403-BF6F-EEEC-808169ABA0F5}"/>
                </a:ext>
              </a:extLst>
            </p:cNvPr>
            <p:cNvSpPr/>
            <p:nvPr/>
          </p:nvSpPr>
          <p:spPr>
            <a:xfrm>
              <a:off x="13329194" y="3156155"/>
              <a:ext cx="4126503" cy="1827772"/>
            </a:xfrm>
            <a:prstGeom prst="roundRect">
              <a:avLst/>
            </a:prstGeom>
            <a:solidFill>
              <a:srgbClr val="182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descr="A green and black logo&#10;&#10;Description automatically generated">
              <a:hlinkClick r:id="rId6"/>
              <a:extLst>
                <a:ext uri="{FF2B5EF4-FFF2-40B4-BE49-F238E27FC236}">
                  <a16:creationId xmlns:a16="http://schemas.microsoft.com/office/drawing/2014/main" id="{18B02763-68E0-5AE6-6556-04AF8E176ABC}"/>
                </a:ext>
              </a:extLst>
            </p:cNvPr>
            <p:cNvPicPr>
              <a:picLocks noChangeAspect="1"/>
            </p:cNvPicPr>
            <p:nvPr/>
          </p:nvPicPr>
          <p:blipFill>
            <a:blip r:embed="rId7"/>
            <a:stretch>
              <a:fillRect/>
            </a:stretch>
          </p:blipFill>
          <p:spPr>
            <a:xfrm>
              <a:off x="13447569" y="3316432"/>
              <a:ext cx="1420091" cy="1437409"/>
            </a:xfrm>
            <a:prstGeom prst="rect">
              <a:avLst/>
            </a:prstGeom>
          </p:spPr>
        </p:pic>
        <p:sp>
          <p:nvSpPr>
            <p:cNvPr id="21" name="TextBox 55">
              <a:extLst>
                <a:ext uri="{FF2B5EF4-FFF2-40B4-BE49-F238E27FC236}">
                  <a16:creationId xmlns:a16="http://schemas.microsoft.com/office/drawing/2014/main" id="{5379B176-8BFA-FE9E-FC28-E92887E8B699}"/>
                </a:ext>
              </a:extLst>
            </p:cNvPr>
            <p:cNvSpPr txBox="1"/>
            <p:nvPr/>
          </p:nvSpPr>
          <p:spPr>
            <a:xfrm>
              <a:off x="14782481" y="3755668"/>
              <a:ext cx="2762632" cy="620802"/>
            </a:xfrm>
            <a:prstGeom prst="rect">
              <a:avLst/>
            </a:prstGeom>
          </p:spPr>
          <p:txBody>
            <a:bodyPr wrap="square" lIns="0" tIns="0" rIns="0" bIns="0" rtlCol="0" anchor="t">
              <a:spAutoFit/>
            </a:bodyPr>
            <a:lstStyle/>
            <a:p>
              <a:pPr>
                <a:lnSpc>
                  <a:spcPts val="3080"/>
                </a:lnSpc>
              </a:pPr>
              <a:r>
                <a:rPr lang="en-US" sz="2000" b="1">
                  <a:solidFill>
                    <a:schemeClr val="bg1"/>
                  </a:solidFill>
                  <a:latin typeface="system-ui"/>
                  <a:hlinkClick r:id="rId6">
                    <a:extLst>
                      <a:ext uri="{A12FA001-AC4F-418D-AE19-62706E023703}">
                        <ahyp:hlinkClr xmlns:ahyp="http://schemas.microsoft.com/office/drawing/2018/hyperlinkcolor" val="tx"/>
                      </a:ext>
                    </a:extLst>
                  </a:hlinkClick>
                </a:rPr>
                <a:t>Contact Support</a:t>
              </a:r>
              <a:endParaRPr lang="en-US" sz="1600">
                <a:solidFill>
                  <a:schemeClr val="bg1"/>
                </a:solidFill>
              </a:endParaRPr>
            </a:p>
          </p:txBody>
        </p:sp>
      </p:grpSp>
    </p:spTree>
    <p:extLst>
      <p:ext uri="{BB962C8B-B14F-4D97-AF65-F5344CB8AC3E}">
        <p14:creationId xmlns:p14="http://schemas.microsoft.com/office/powerpoint/2010/main" val="383989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ADEE-5C9C-3E98-B4E9-2BF82EF92794}"/>
            </a:ext>
          </a:extLst>
        </p:cNvPr>
        <p:cNvGrpSpPr/>
        <p:nvPr/>
      </p:nvGrpSpPr>
      <p:grpSpPr>
        <a:xfrm>
          <a:off x="0" y="0"/>
          <a:ext cx="0" cy="0"/>
          <a:chOff x="0" y="0"/>
          <a:chExt cx="0" cy="0"/>
        </a:xfrm>
      </p:grpSpPr>
      <p:sp>
        <p:nvSpPr>
          <p:cNvPr id="7" name="Freeform 53">
            <a:extLst>
              <a:ext uri="{FF2B5EF4-FFF2-40B4-BE49-F238E27FC236}">
                <a16:creationId xmlns:a16="http://schemas.microsoft.com/office/drawing/2014/main" id="{7302F36F-7556-F440-AD44-E30E34A3D43B}"/>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6" name="TextBox 55">
            <a:extLst>
              <a:ext uri="{FF2B5EF4-FFF2-40B4-BE49-F238E27FC236}">
                <a16:creationId xmlns:a16="http://schemas.microsoft.com/office/drawing/2014/main" id="{37F2B337-6BE4-3E29-4617-8EB4D5F1D121}"/>
              </a:ext>
            </a:extLst>
          </p:cNvPr>
          <p:cNvSpPr txBox="1"/>
          <p:nvPr/>
        </p:nvSpPr>
        <p:spPr>
          <a:xfrm>
            <a:off x="1100671" y="4636765"/>
            <a:ext cx="9237641" cy="2687723"/>
          </a:xfrm>
          <a:prstGeom prst="rect">
            <a:avLst/>
          </a:prstGeom>
        </p:spPr>
        <p:txBody>
          <a:bodyPr wrap="square" lIns="0" tIns="0" rIns="0" bIns="0" rtlCol="0" anchor="t">
            <a:spAutoFit/>
          </a:bodyPr>
          <a:lstStyle/>
          <a:p>
            <a:r>
              <a:rPr lang="en-US" b="1" u="sng">
                <a:solidFill>
                  <a:srgbClr val="2F3941"/>
                </a:solidFill>
                <a:latin typeface="Montserrat" pitchFamily="2" charset="0"/>
                <a:ea typeface="+mn-lt"/>
                <a:cs typeface="+mn-lt"/>
                <a:hlinkClick r:id="rId3"/>
              </a:rPr>
              <a:t>Phish Reporter Add-in (optional)</a:t>
            </a:r>
            <a:endParaRPr lang="en-US">
              <a:solidFill>
                <a:srgbClr val="000000"/>
              </a:solidFill>
              <a:latin typeface="Montserrat" pitchFamily="2" charset="0"/>
              <a:ea typeface="+mn-lt"/>
              <a:cs typeface="+mn-lt"/>
            </a:endParaRPr>
          </a:p>
          <a:p>
            <a:r>
              <a:rPr lang="en-US">
                <a:solidFill>
                  <a:srgbClr val="2F3941"/>
                </a:solidFill>
                <a:latin typeface="Montserrat" pitchFamily="2" charset="0"/>
                <a:ea typeface="+mn-lt"/>
                <a:cs typeface="+mn-lt"/>
              </a:rPr>
              <a:t>Phish Reporter add-in empowers your employees to report suspicious emails with one click for analysis and mitigation. If you'd like to set up this feature, </a:t>
            </a:r>
            <a:r>
              <a:rPr lang="en-US" b="1" u="sng">
                <a:solidFill>
                  <a:srgbClr val="2F3941"/>
                </a:solidFill>
                <a:latin typeface="Montserrat" pitchFamily="2" charset="0"/>
                <a:ea typeface="+mn-lt"/>
                <a:cs typeface="+mn-lt"/>
                <a:hlinkClick r:id="rId3"/>
              </a:rPr>
              <a:t>please follow this article to configure your settings.</a:t>
            </a:r>
            <a:endParaRPr lang="en-US">
              <a:latin typeface="Montserrat" pitchFamily="2" charset="0"/>
            </a:endParaRPr>
          </a:p>
          <a:p>
            <a:pPr marL="285750" indent="-285750">
              <a:buFont typeface="Arial"/>
              <a:buChar char="•"/>
            </a:pPr>
            <a:r>
              <a:rPr lang="en-US" u="sng">
                <a:solidFill>
                  <a:srgbClr val="2F3941"/>
                </a:solidFill>
                <a:latin typeface="Montserrat" pitchFamily="2" charset="0"/>
                <a:ea typeface="+mn-lt"/>
                <a:cs typeface="+mn-lt"/>
                <a:hlinkClick r:id="rId4"/>
              </a:rPr>
              <a:t>Install</a:t>
            </a:r>
            <a:r>
              <a:rPr lang="en-US" u="sng">
                <a:solidFill>
                  <a:srgbClr val="2F3941"/>
                </a:solidFill>
                <a:latin typeface="Montserrat" pitchFamily="2" charset="0"/>
                <a:ea typeface="+mn-lt"/>
                <a:cs typeface="+mn-lt"/>
                <a:hlinkClick r:id="rId4">
                  <a:extLst>
                    <a:ext uri="{A12FA001-AC4F-418D-AE19-62706E023703}">
                      <ahyp:hlinkClr xmlns:ahyp="http://schemas.microsoft.com/office/drawing/2018/hyperlinkcolor" val="tx"/>
                    </a:ext>
                  </a:extLst>
                </a:hlinkClick>
              </a:rPr>
              <a:t> Desktop Phish Reporter</a:t>
            </a:r>
            <a:endParaRPr lang="en-US">
              <a:latin typeface="Montserrat" pitchFamily="2" charset="0"/>
            </a:endParaRPr>
          </a:p>
          <a:p>
            <a:pPr marL="285750" indent="-285750">
              <a:buFont typeface="Arial"/>
              <a:buChar char="•"/>
            </a:pPr>
            <a:r>
              <a:rPr lang="en-US" u="sng">
                <a:solidFill>
                  <a:srgbClr val="2F3941"/>
                </a:solidFill>
                <a:latin typeface="Montserrat" pitchFamily="2" charset="0"/>
                <a:ea typeface="+mn-lt"/>
                <a:cs typeface="+mn-lt"/>
                <a:hlinkClick r:id="rId5"/>
              </a:rPr>
              <a:t>Install</a:t>
            </a:r>
            <a:r>
              <a:rPr lang="en-US" u="sng">
                <a:solidFill>
                  <a:srgbClr val="2F3941"/>
                </a:solidFill>
                <a:latin typeface="Montserrat" pitchFamily="2" charset="0"/>
                <a:ea typeface="+mn-lt"/>
                <a:cs typeface="+mn-lt"/>
                <a:hlinkClick r:id="rId5">
                  <a:extLst>
                    <a:ext uri="{A12FA001-AC4F-418D-AE19-62706E023703}">
                      <ahyp:hlinkClr xmlns:ahyp="http://schemas.microsoft.com/office/drawing/2018/hyperlinkcolor" val="tx"/>
                    </a:ext>
                  </a:extLst>
                </a:hlinkClick>
              </a:rPr>
              <a:t> O365 Phish Reporter</a:t>
            </a:r>
            <a:endParaRPr lang="en-US">
              <a:latin typeface="Montserrat" pitchFamily="2" charset="0"/>
            </a:endParaRPr>
          </a:p>
          <a:p>
            <a:pPr marL="285750" indent="-285750">
              <a:buFont typeface="Arial"/>
              <a:buChar char="•"/>
            </a:pPr>
            <a:r>
              <a:rPr lang="en-US" u="sng">
                <a:solidFill>
                  <a:srgbClr val="2F3941"/>
                </a:solidFill>
                <a:latin typeface="Montserrat" pitchFamily="2" charset="0"/>
                <a:ea typeface="+mn-lt"/>
                <a:cs typeface="+mn-lt"/>
                <a:hlinkClick r:id="rId6"/>
              </a:rPr>
              <a:t>Install</a:t>
            </a:r>
            <a:r>
              <a:rPr lang="en-US" u="sng">
                <a:solidFill>
                  <a:srgbClr val="2F3941"/>
                </a:solidFill>
                <a:latin typeface="Montserrat" pitchFamily="2" charset="0"/>
                <a:ea typeface="+mn-lt"/>
                <a:cs typeface="+mn-lt"/>
                <a:hlinkClick r:id="rId6">
                  <a:extLst>
                    <a:ext uri="{A12FA001-AC4F-418D-AE19-62706E023703}">
                      <ahyp:hlinkClr xmlns:ahyp="http://schemas.microsoft.com/office/drawing/2018/hyperlinkcolor" val="tx"/>
                    </a:ext>
                  </a:extLst>
                </a:hlinkClick>
              </a:rPr>
              <a:t> Google Workspace Phish Reporter</a:t>
            </a:r>
            <a:endParaRPr lang="en-US">
              <a:latin typeface="Montserrat" pitchFamily="2" charset="0"/>
            </a:endParaRPr>
          </a:p>
          <a:p>
            <a:endParaRPr lang="en-US" sz="2400">
              <a:solidFill>
                <a:srgbClr val="2F3941"/>
              </a:solidFill>
              <a:cs typeface="Calibri"/>
            </a:endParaRPr>
          </a:p>
          <a:p>
            <a:pPr>
              <a:lnSpc>
                <a:spcPts val="3080"/>
              </a:lnSpc>
            </a:pPr>
            <a:endParaRPr lang="en-US" sz="2400">
              <a:solidFill>
                <a:srgbClr val="2F3941"/>
              </a:solidFill>
              <a:latin typeface="system-ui"/>
              <a:cs typeface="Calibri"/>
            </a:endParaRPr>
          </a:p>
        </p:txBody>
      </p:sp>
      <p:sp>
        <p:nvSpPr>
          <p:cNvPr id="8" name="TextBox 20">
            <a:extLst>
              <a:ext uri="{FF2B5EF4-FFF2-40B4-BE49-F238E27FC236}">
                <a16:creationId xmlns:a16="http://schemas.microsoft.com/office/drawing/2014/main" id="{C5D0D14A-3AAB-EDF2-5754-CACB86619D4A}"/>
              </a:ext>
            </a:extLst>
          </p:cNvPr>
          <p:cNvSpPr txBox="1"/>
          <p:nvPr/>
        </p:nvSpPr>
        <p:spPr>
          <a:xfrm>
            <a:off x="1100671" y="2897894"/>
            <a:ext cx="17278076" cy="1547860"/>
          </a:xfrm>
          <a:prstGeom prst="rect">
            <a:avLst/>
          </a:prstGeom>
        </p:spPr>
        <p:txBody>
          <a:bodyPr wrap="square" lIns="0" tIns="0" rIns="0" bIns="0" rtlCol="0" anchor="t">
            <a:spAutoFit/>
          </a:bodyPr>
          <a:lstStyle/>
          <a:p>
            <a:pPr>
              <a:lnSpc>
                <a:spcPts val="3080"/>
              </a:lnSpc>
            </a:pPr>
            <a:r>
              <a:rPr lang="en-US">
                <a:solidFill>
                  <a:srgbClr val="182F4F"/>
                </a:solidFill>
                <a:latin typeface="Montserrat 1"/>
              </a:rPr>
              <a:t>Empower your staff to report phishing emails with one click.</a:t>
            </a:r>
          </a:p>
          <a:p>
            <a:pPr>
              <a:lnSpc>
                <a:spcPts val="3080"/>
              </a:lnSpc>
            </a:pPr>
            <a:endParaRPr lang="en-US">
              <a:solidFill>
                <a:srgbClr val="182F4F"/>
              </a:solidFill>
              <a:latin typeface="Montserrat 1"/>
            </a:endParaRPr>
          </a:p>
          <a:p>
            <a:pPr>
              <a:lnSpc>
                <a:spcPts val="3080"/>
              </a:lnSpc>
            </a:pPr>
            <a:r>
              <a:rPr lang="en-US">
                <a:solidFill>
                  <a:srgbClr val="182F4F"/>
                </a:solidFill>
                <a:latin typeface="Montserrat 1"/>
              </a:rPr>
              <a:t>The sooner you know about a phishing attack, the sooner you can do something about it. Phriendly Phishing’s Phish Reporter add-in empowers your employees to report suspicious emails with one click for analysis and mitigation.</a:t>
            </a:r>
          </a:p>
        </p:txBody>
      </p:sp>
      <p:grpSp>
        <p:nvGrpSpPr>
          <p:cNvPr id="20" name="Group 7">
            <a:extLst>
              <a:ext uri="{FF2B5EF4-FFF2-40B4-BE49-F238E27FC236}">
                <a16:creationId xmlns:a16="http://schemas.microsoft.com/office/drawing/2014/main" id="{6A5BEABD-351D-122A-6A42-1F800DDE4CAF}"/>
              </a:ext>
            </a:extLst>
          </p:cNvPr>
          <p:cNvGrpSpPr/>
          <p:nvPr/>
        </p:nvGrpSpPr>
        <p:grpSpPr>
          <a:xfrm>
            <a:off x="10606805" y="4209781"/>
            <a:ext cx="7221666" cy="5680308"/>
            <a:chOff x="0" y="0"/>
            <a:chExt cx="14270160" cy="10898835"/>
          </a:xfrm>
        </p:grpSpPr>
        <p:grpSp>
          <p:nvGrpSpPr>
            <p:cNvPr id="10" name="Group 8">
              <a:extLst>
                <a:ext uri="{FF2B5EF4-FFF2-40B4-BE49-F238E27FC236}">
                  <a16:creationId xmlns:a16="http://schemas.microsoft.com/office/drawing/2014/main" id="{AADD289F-C973-69EC-5752-1844BED7B85E}"/>
                </a:ext>
              </a:extLst>
            </p:cNvPr>
            <p:cNvGrpSpPr/>
            <p:nvPr/>
          </p:nvGrpSpPr>
          <p:grpSpPr>
            <a:xfrm>
              <a:off x="349867" y="149914"/>
              <a:ext cx="13587252" cy="7517688"/>
              <a:chOff x="0" y="-38100"/>
              <a:chExt cx="2683902" cy="1484975"/>
            </a:xfrm>
          </p:grpSpPr>
          <p:sp>
            <p:nvSpPr>
              <p:cNvPr id="18" name="Freeform 9">
                <a:extLst>
                  <a:ext uri="{FF2B5EF4-FFF2-40B4-BE49-F238E27FC236}">
                    <a16:creationId xmlns:a16="http://schemas.microsoft.com/office/drawing/2014/main" id="{D703DA7A-55F2-85A6-8AE1-F021E9E5B7D5}"/>
                  </a:ext>
                </a:extLst>
              </p:cNvPr>
              <p:cNvSpPr/>
              <p:nvPr/>
            </p:nvSpPr>
            <p:spPr>
              <a:xfrm>
                <a:off x="0" y="0"/>
                <a:ext cx="2683902" cy="1446875"/>
              </a:xfrm>
              <a:custGeom>
                <a:avLst/>
                <a:gdLst/>
                <a:ahLst/>
                <a:cxnLst/>
                <a:rect l="l" t="t" r="r" b="b"/>
                <a:pathLst>
                  <a:path w="2683902" h="1446875">
                    <a:moveTo>
                      <a:pt x="0" y="0"/>
                    </a:moveTo>
                    <a:lnTo>
                      <a:pt x="2683902" y="0"/>
                    </a:lnTo>
                    <a:lnTo>
                      <a:pt x="2683902" y="1446875"/>
                    </a:lnTo>
                    <a:lnTo>
                      <a:pt x="0" y="1446875"/>
                    </a:lnTo>
                    <a:close/>
                  </a:path>
                </a:pathLst>
              </a:custGeom>
              <a:solidFill>
                <a:srgbClr val="193051"/>
              </a:solidFill>
            </p:spPr>
            <p:txBody>
              <a:bodyPr/>
              <a:lstStyle/>
              <a:p>
                <a:endParaRPr lang="en-AU"/>
              </a:p>
            </p:txBody>
          </p:sp>
          <p:sp>
            <p:nvSpPr>
              <p:cNvPr id="19" name="TextBox 10">
                <a:extLst>
                  <a:ext uri="{FF2B5EF4-FFF2-40B4-BE49-F238E27FC236}">
                    <a16:creationId xmlns:a16="http://schemas.microsoft.com/office/drawing/2014/main" id="{F8802692-DDFC-2479-1E7B-7A09888EE56D}"/>
                  </a:ext>
                </a:extLst>
              </p:cNvPr>
              <p:cNvSpPr txBox="1"/>
              <p:nvPr/>
            </p:nvSpPr>
            <p:spPr>
              <a:xfrm>
                <a:off x="0" y="-38100"/>
                <a:ext cx="812800" cy="850900"/>
              </a:xfrm>
              <a:prstGeom prst="rect">
                <a:avLst/>
              </a:prstGeom>
            </p:spPr>
            <p:txBody>
              <a:bodyPr lIns="50800" tIns="50800" rIns="50800" bIns="50800" rtlCol="0" anchor="ctr"/>
              <a:lstStyle/>
              <a:p>
                <a:pPr algn="ctr">
                  <a:lnSpc>
                    <a:spcPts val="3081"/>
                  </a:lnSpc>
                </a:pPr>
                <a:endParaRPr/>
              </a:p>
            </p:txBody>
          </p:sp>
        </p:grpSp>
        <p:sp>
          <p:nvSpPr>
            <p:cNvPr id="11" name="Freeform 11">
              <a:extLst>
                <a:ext uri="{FF2B5EF4-FFF2-40B4-BE49-F238E27FC236}">
                  <a16:creationId xmlns:a16="http://schemas.microsoft.com/office/drawing/2014/main" id="{625B7BCA-EB43-27FF-012D-DCB0E661AF2E}"/>
                </a:ext>
              </a:extLst>
            </p:cNvPr>
            <p:cNvSpPr/>
            <p:nvPr/>
          </p:nvSpPr>
          <p:spPr>
            <a:xfrm>
              <a:off x="0" y="0"/>
              <a:ext cx="14270160" cy="10898835"/>
            </a:xfrm>
            <a:custGeom>
              <a:avLst/>
              <a:gdLst/>
              <a:ahLst/>
              <a:cxnLst/>
              <a:rect l="l" t="t" r="r" b="b"/>
              <a:pathLst>
                <a:path w="14270160" h="10898835">
                  <a:moveTo>
                    <a:pt x="0" y="0"/>
                  </a:moveTo>
                  <a:lnTo>
                    <a:pt x="14270160" y="0"/>
                  </a:lnTo>
                  <a:lnTo>
                    <a:pt x="14270160" y="10898835"/>
                  </a:lnTo>
                  <a:lnTo>
                    <a:pt x="0" y="10898835"/>
                  </a:lnTo>
                  <a:lnTo>
                    <a:pt x="0" y="0"/>
                  </a:lnTo>
                  <a:close/>
                </a:path>
              </a:pathLst>
            </a:custGeom>
            <a:blipFill>
              <a:blip r:embed="rId7"/>
              <a:stretch>
                <a:fillRect/>
              </a:stretch>
            </a:blipFill>
          </p:spPr>
          <p:txBody>
            <a:bodyPr/>
            <a:lstStyle/>
            <a:p>
              <a:endParaRPr lang="en-AU"/>
            </a:p>
          </p:txBody>
        </p:sp>
        <p:sp>
          <p:nvSpPr>
            <p:cNvPr id="12" name="Freeform 12">
              <a:extLst>
                <a:ext uri="{FF2B5EF4-FFF2-40B4-BE49-F238E27FC236}">
                  <a16:creationId xmlns:a16="http://schemas.microsoft.com/office/drawing/2014/main" id="{97DD377B-9123-52C4-EE15-A9FCBA005902}"/>
                </a:ext>
              </a:extLst>
            </p:cNvPr>
            <p:cNvSpPr/>
            <p:nvPr/>
          </p:nvSpPr>
          <p:spPr>
            <a:xfrm>
              <a:off x="575688" y="923323"/>
              <a:ext cx="13135610" cy="6033081"/>
            </a:xfrm>
            <a:custGeom>
              <a:avLst/>
              <a:gdLst/>
              <a:ahLst/>
              <a:cxnLst/>
              <a:rect l="l" t="t" r="r" b="b"/>
              <a:pathLst>
                <a:path w="13135610" h="6033081">
                  <a:moveTo>
                    <a:pt x="0" y="0"/>
                  </a:moveTo>
                  <a:lnTo>
                    <a:pt x="13135609" y="0"/>
                  </a:lnTo>
                  <a:lnTo>
                    <a:pt x="13135609" y="6033081"/>
                  </a:lnTo>
                  <a:lnTo>
                    <a:pt x="0" y="6033081"/>
                  </a:lnTo>
                  <a:lnTo>
                    <a:pt x="0" y="0"/>
                  </a:lnTo>
                  <a:close/>
                </a:path>
              </a:pathLst>
            </a:custGeom>
            <a:blipFill>
              <a:blip r:embed="rId8"/>
              <a:stretch>
                <a:fillRect/>
              </a:stretch>
            </a:blipFill>
          </p:spPr>
          <p:txBody>
            <a:bodyPr/>
            <a:lstStyle/>
            <a:p>
              <a:endParaRPr lang="en-AU"/>
            </a:p>
          </p:txBody>
        </p:sp>
        <p:grpSp>
          <p:nvGrpSpPr>
            <p:cNvPr id="13" name="Group 13">
              <a:extLst>
                <a:ext uri="{FF2B5EF4-FFF2-40B4-BE49-F238E27FC236}">
                  <a16:creationId xmlns:a16="http://schemas.microsoft.com/office/drawing/2014/main" id="{1AFA3E21-2203-F40F-9671-9B5620E195BB}"/>
                </a:ext>
              </a:extLst>
            </p:cNvPr>
            <p:cNvGrpSpPr/>
            <p:nvPr/>
          </p:nvGrpSpPr>
          <p:grpSpPr>
            <a:xfrm>
              <a:off x="10465063" y="1294400"/>
              <a:ext cx="2795141" cy="2807670"/>
              <a:chOff x="1813" y="0"/>
              <a:chExt cx="809173" cy="812800"/>
            </a:xfrm>
          </p:grpSpPr>
          <p:sp>
            <p:nvSpPr>
              <p:cNvPr id="16" name="Freeform 14">
                <a:extLst>
                  <a:ext uri="{FF2B5EF4-FFF2-40B4-BE49-F238E27FC236}">
                    <a16:creationId xmlns:a16="http://schemas.microsoft.com/office/drawing/2014/main" id="{2C2AFA21-5F07-ED96-6E37-AFBAD210DE1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CF1F4"/>
              </a:solidFill>
            </p:spPr>
            <p:txBody>
              <a:bodyPr/>
              <a:lstStyle/>
              <a:p>
                <a:endParaRPr lang="en-AU"/>
              </a:p>
            </p:txBody>
          </p:sp>
          <p:sp>
            <p:nvSpPr>
              <p:cNvPr id="17" name="TextBox 15">
                <a:extLst>
                  <a:ext uri="{FF2B5EF4-FFF2-40B4-BE49-F238E27FC236}">
                    <a16:creationId xmlns:a16="http://schemas.microsoft.com/office/drawing/2014/main" id="{F822793B-2F71-6969-F000-CC6D2C54D9D5}"/>
                  </a:ext>
                </a:extLst>
              </p:cNvPr>
              <p:cNvSpPr txBox="1"/>
              <p:nvPr/>
            </p:nvSpPr>
            <p:spPr>
              <a:xfrm>
                <a:off x="76200" y="38100"/>
                <a:ext cx="660400" cy="698500"/>
              </a:xfrm>
              <a:prstGeom prst="rect">
                <a:avLst/>
              </a:prstGeom>
            </p:spPr>
            <p:txBody>
              <a:bodyPr lIns="50800" tIns="50800" rIns="50800" bIns="50800" rtlCol="0" anchor="ctr"/>
              <a:lstStyle/>
              <a:p>
                <a:pPr algn="ctr">
                  <a:lnSpc>
                    <a:spcPts val="3081"/>
                  </a:lnSpc>
                </a:pPr>
                <a:endParaRPr/>
              </a:p>
            </p:txBody>
          </p:sp>
        </p:grpSp>
        <p:sp>
          <p:nvSpPr>
            <p:cNvPr id="14" name="Freeform 16">
              <a:extLst>
                <a:ext uri="{FF2B5EF4-FFF2-40B4-BE49-F238E27FC236}">
                  <a16:creationId xmlns:a16="http://schemas.microsoft.com/office/drawing/2014/main" id="{4513385A-7DC6-9FF7-3740-260336DE415B}"/>
                </a:ext>
              </a:extLst>
            </p:cNvPr>
            <p:cNvSpPr/>
            <p:nvPr/>
          </p:nvSpPr>
          <p:spPr>
            <a:xfrm>
              <a:off x="11252567" y="1506212"/>
              <a:ext cx="1220135" cy="1332489"/>
            </a:xfrm>
            <a:custGeom>
              <a:avLst/>
              <a:gdLst/>
              <a:ahLst/>
              <a:cxnLst/>
              <a:rect l="l" t="t" r="r" b="b"/>
              <a:pathLst>
                <a:path w="1220135" h="1332489">
                  <a:moveTo>
                    <a:pt x="0" y="0"/>
                  </a:moveTo>
                  <a:lnTo>
                    <a:pt x="1220135" y="0"/>
                  </a:lnTo>
                  <a:lnTo>
                    <a:pt x="1220135" y="1332489"/>
                  </a:lnTo>
                  <a:lnTo>
                    <a:pt x="0" y="1332489"/>
                  </a:lnTo>
                  <a:lnTo>
                    <a:pt x="0" y="0"/>
                  </a:lnTo>
                  <a:close/>
                </a:path>
              </a:pathLst>
            </a:custGeom>
            <a:blipFill>
              <a:blip r:embed="rId9"/>
              <a:stretch>
                <a:fillRect/>
              </a:stretch>
            </a:blipFill>
          </p:spPr>
          <p:txBody>
            <a:bodyPr/>
            <a:lstStyle/>
            <a:p>
              <a:endParaRPr lang="en-AU"/>
            </a:p>
          </p:txBody>
        </p:sp>
        <p:sp>
          <p:nvSpPr>
            <p:cNvPr id="15" name="TextBox 17">
              <a:extLst>
                <a:ext uri="{FF2B5EF4-FFF2-40B4-BE49-F238E27FC236}">
                  <a16:creationId xmlns:a16="http://schemas.microsoft.com/office/drawing/2014/main" id="{651F7996-B1FF-C26F-C017-89133DE456D6}"/>
                </a:ext>
              </a:extLst>
            </p:cNvPr>
            <p:cNvSpPr txBox="1"/>
            <p:nvPr/>
          </p:nvSpPr>
          <p:spPr>
            <a:xfrm>
              <a:off x="10787505" y="2855620"/>
              <a:ext cx="2150258" cy="885431"/>
            </a:xfrm>
            <a:prstGeom prst="rect">
              <a:avLst/>
            </a:prstGeom>
          </p:spPr>
          <p:txBody>
            <a:bodyPr wrap="square" lIns="0" tIns="0" rIns="0" bIns="0" rtlCol="0" anchor="t">
              <a:spAutoFit/>
            </a:bodyPr>
            <a:lstStyle/>
            <a:p>
              <a:pPr algn="ctr">
                <a:lnSpc>
                  <a:spcPts val="1926"/>
                </a:lnSpc>
              </a:pPr>
              <a:r>
                <a:rPr lang="en-US" sz="1200">
                  <a:solidFill>
                    <a:srgbClr val="000000"/>
                  </a:solidFill>
                  <a:latin typeface="Arimo"/>
                </a:rPr>
                <a:t>Report </a:t>
              </a:r>
            </a:p>
            <a:p>
              <a:pPr algn="ctr">
                <a:lnSpc>
                  <a:spcPts val="1926"/>
                </a:lnSpc>
              </a:pPr>
              <a:r>
                <a:rPr lang="en-US" sz="1200">
                  <a:solidFill>
                    <a:srgbClr val="000000"/>
                  </a:solidFill>
                  <a:latin typeface="Arimo"/>
                </a:rPr>
                <a:t>Phishing Email</a:t>
              </a:r>
            </a:p>
          </p:txBody>
        </p:sp>
      </p:grpSp>
      <p:sp>
        <p:nvSpPr>
          <p:cNvPr id="4" name="TextBox 56">
            <a:extLst>
              <a:ext uri="{FF2B5EF4-FFF2-40B4-BE49-F238E27FC236}">
                <a16:creationId xmlns:a16="http://schemas.microsoft.com/office/drawing/2014/main" id="{5BD5B7CF-B718-F170-FE8E-1B81B8315646}"/>
              </a:ext>
            </a:extLst>
          </p:cNvPr>
          <p:cNvSpPr txBox="1"/>
          <p:nvPr/>
        </p:nvSpPr>
        <p:spPr>
          <a:xfrm>
            <a:off x="1072090" y="873113"/>
            <a:ext cx="14306335" cy="998928"/>
          </a:xfrm>
          <a:prstGeom prst="rect">
            <a:avLst/>
          </a:prstGeom>
        </p:spPr>
        <p:txBody>
          <a:bodyPr lIns="0" tIns="0" rIns="0" bIns="0" rtlCol="0" anchor="t">
            <a:spAutoFit/>
          </a:bodyPr>
          <a:lstStyle/>
          <a:p>
            <a:pPr>
              <a:lnSpc>
                <a:spcPts val="8400"/>
              </a:lnSpc>
            </a:pPr>
            <a:r>
              <a:rPr lang="en-US" sz="6000" dirty="0">
                <a:solidFill>
                  <a:srgbClr val="FFFFFF"/>
                </a:solidFill>
                <a:latin typeface="Righteous"/>
              </a:rPr>
              <a:t>Phish Reporter Configuration (Optional)</a:t>
            </a:r>
          </a:p>
        </p:txBody>
      </p:sp>
      <p:sp>
        <p:nvSpPr>
          <p:cNvPr id="3" name="Slide Number Placeholder 2">
            <a:extLst>
              <a:ext uri="{FF2B5EF4-FFF2-40B4-BE49-F238E27FC236}">
                <a16:creationId xmlns:a16="http://schemas.microsoft.com/office/drawing/2014/main" id="{AF49A4C8-B25D-A45C-909A-F95B6A6C7236}"/>
              </a:ext>
            </a:extLst>
          </p:cNvPr>
          <p:cNvSpPr>
            <a:spLocks noGrp="1"/>
          </p:cNvSpPr>
          <p:nvPr>
            <p:ph type="sldNum" sz="quarter" idx="12"/>
          </p:nvPr>
        </p:nvSpPr>
        <p:spPr/>
        <p:txBody>
          <a:bodyPr/>
          <a:lstStyle/>
          <a:p>
            <a:fld id="{B6F15528-21DE-4FAA-801E-634DDDAF4B2B}" type="slidenum">
              <a:rPr lang="en-US" smtClean="0">
                <a:solidFill>
                  <a:schemeClr val="bg1"/>
                </a:solidFill>
              </a:rPr>
              <a:pPr/>
              <a:t>21</a:t>
            </a:fld>
            <a:endParaRPr lang="en-US">
              <a:solidFill>
                <a:schemeClr val="bg1"/>
              </a:solidFill>
            </a:endParaRPr>
          </a:p>
        </p:txBody>
      </p:sp>
      <p:sp>
        <p:nvSpPr>
          <p:cNvPr id="5" name="TextBox 4">
            <a:extLst>
              <a:ext uri="{FF2B5EF4-FFF2-40B4-BE49-F238E27FC236}">
                <a16:creationId xmlns:a16="http://schemas.microsoft.com/office/drawing/2014/main" id="{13DE6697-BCF3-FAB3-F20F-1FF27EBD0904}"/>
              </a:ext>
            </a:extLst>
          </p:cNvPr>
          <p:cNvSpPr txBox="1"/>
          <p:nvPr/>
        </p:nvSpPr>
        <p:spPr>
          <a:xfrm>
            <a:off x="381000" y="9471304"/>
            <a:ext cx="647700" cy="523220"/>
          </a:xfrm>
          <a:prstGeom prst="rect">
            <a:avLst/>
          </a:prstGeom>
          <a:noFill/>
        </p:spPr>
        <p:txBody>
          <a:bodyPr wrap="square" rtlCol="0">
            <a:spAutoFit/>
          </a:bodyPr>
          <a:lstStyle/>
          <a:p>
            <a:r>
              <a:rPr lang="en-US" sz="2800" b="1" dirty="0">
                <a:solidFill>
                  <a:srgbClr val="182F4F"/>
                </a:solidFill>
                <a:latin typeface="Montserrat" pitchFamily="2" charset="0"/>
              </a:rPr>
              <a:t>21</a:t>
            </a:r>
            <a:endParaRPr lang="en-AU" sz="2800" b="1" dirty="0">
              <a:solidFill>
                <a:srgbClr val="182F4F"/>
              </a:solidFill>
              <a:latin typeface="Montserrat" pitchFamily="2" charset="0"/>
            </a:endParaRPr>
          </a:p>
        </p:txBody>
      </p:sp>
      <p:sp>
        <p:nvSpPr>
          <p:cNvPr id="9" name="Rectangle 8">
            <a:extLst>
              <a:ext uri="{FF2B5EF4-FFF2-40B4-BE49-F238E27FC236}">
                <a16:creationId xmlns:a16="http://schemas.microsoft.com/office/drawing/2014/main" id="{C0E23600-9EA9-CC37-8561-4041E0266E22}"/>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4</a:t>
            </a:r>
          </a:p>
        </p:txBody>
      </p:sp>
      <p:sp>
        <p:nvSpPr>
          <p:cNvPr id="21" name="TextBox 20">
            <a:extLst>
              <a:ext uri="{FF2B5EF4-FFF2-40B4-BE49-F238E27FC236}">
                <a16:creationId xmlns:a16="http://schemas.microsoft.com/office/drawing/2014/main" id="{5469E308-331F-8FBA-956D-985734E9C492}"/>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25" name="Rectangle 24">
            <a:hlinkClick r:id="rId10" action="ppaction://hlinksldjump"/>
            <a:extLst>
              <a:ext uri="{FF2B5EF4-FFF2-40B4-BE49-F238E27FC236}">
                <a16:creationId xmlns:a16="http://schemas.microsoft.com/office/drawing/2014/main" id="{B8C4BE02-C584-C47E-E7AD-093A985FB47C}"/>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00D6A67C-83D0-07AA-A50D-F41890E013E3}"/>
              </a:ext>
            </a:extLst>
          </p:cNvPr>
          <p:cNvSpPr txBox="1"/>
          <p:nvPr/>
        </p:nvSpPr>
        <p:spPr>
          <a:xfrm>
            <a:off x="1028700" y="8305409"/>
            <a:ext cx="9191766" cy="1200329"/>
          </a:xfrm>
          <a:prstGeom prst="rect">
            <a:avLst/>
          </a:prstGeom>
          <a:noFill/>
        </p:spPr>
        <p:txBody>
          <a:bodyPr wrap="square" lIns="91440" tIns="45720" rIns="91440" bIns="45720" anchor="t">
            <a:spAutoFit/>
          </a:bodyPr>
          <a:lstStyle/>
          <a:p>
            <a:pPr algn="ctr"/>
            <a:r>
              <a:rPr lang="en-AU" b="1">
                <a:solidFill>
                  <a:srgbClr val="182F4F"/>
                </a:solidFill>
                <a:latin typeface="Montserrat" pitchFamily="2" charset="0"/>
              </a:rPr>
              <a:t>Unsure about Phish Reporter? </a:t>
            </a:r>
            <a:r>
              <a:rPr lang="en-AU" sz="1800" b="1" kern="1200">
                <a:solidFill>
                  <a:srgbClr val="182F4F"/>
                </a:solidFill>
                <a:effectLst/>
                <a:latin typeface="Montserrat" panose="00000500000000000000" pitchFamily="2" charset="0"/>
                <a:ea typeface="+mn-ea"/>
                <a:cs typeface="+mn-cs"/>
              </a:rPr>
              <a:t>Read the FAQ </a:t>
            </a:r>
            <a:r>
              <a:rPr lang="en-AU" sz="1800" b="1" u="sng" kern="1200">
                <a:solidFill>
                  <a:srgbClr val="182F4F"/>
                </a:solidFill>
                <a:effectLst/>
                <a:latin typeface="Montserrat" panose="00000500000000000000" pitchFamily="2" charset="0"/>
                <a:ea typeface="+mn-ea"/>
                <a:cs typeface="+mn-cs"/>
                <a:hlinkClick r:id="rId11" action="ppaction://hlinksldjump"/>
              </a:rPr>
              <a:t>here</a:t>
            </a:r>
            <a:r>
              <a:rPr lang="en-AU" sz="1800" b="1" u="sng" kern="1200">
                <a:solidFill>
                  <a:srgbClr val="182F4F"/>
                </a:solidFill>
                <a:effectLst/>
                <a:latin typeface="Montserrat" panose="00000500000000000000" pitchFamily="2" charset="0"/>
                <a:ea typeface="+mn-ea"/>
                <a:cs typeface="+mn-cs"/>
              </a:rPr>
              <a:t>.</a:t>
            </a:r>
          </a:p>
          <a:p>
            <a:pPr algn="ctr"/>
            <a:endParaRPr lang="en-AU" b="1" u="sng">
              <a:solidFill>
                <a:srgbClr val="182F4F"/>
              </a:solidFill>
              <a:latin typeface="Montserrat" panose="00000500000000000000" pitchFamily="2" charset="0"/>
            </a:endParaRPr>
          </a:p>
          <a:p>
            <a:pPr algn="ctr"/>
            <a:r>
              <a:rPr lang="en-AU" b="1">
                <a:solidFill>
                  <a:srgbClr val="182F4F"/>
                </a:solidFill>
                <a:latin typeface="Montserrat"/>
              </a:rPr>
              <a:t>And/or attend the </a:t>
            </a:r>
            <a:r>
              <a:rPr lang="en-US" b="1">
                <a:solidFill>
                  <a:srgbClr val="182F4F"/>
                </a:solidFill>
                <a:latin typeface="Montserrat"/>
              </a:rPr>
              <a:t>next scheduled Instructional Webinar for assistance. </a:t>
            </a:r>
            <a:endParaRPr lang="en-US" b="1">
              <a:solidFill>
                <a:srgbClr val="182F4F"/>
              </a:solidFill>
              <a:latin typeface="Montserrat" pitchFamily="2" charset="0"/>
            </a:endParaRPr>
          </a:p>
          <a:p>
            <a:pPr algn="ctr"/>
            <a:endParaRPr lang="en-AU" b="1">
              <a:solidFill>
                <a:srgbClr val="182F4F"/>
              </a:solidFill>
              <a:latin typeface="Montserrat" pitchFamily="2" charset="0"/>
            </a:endParaRPr>
          </a:p>
        </p:txBody>
      </p:sp>
    </p:spTree>
    <p:extLst>
      <p:ext uri="{BB962C8B-B14F-4D97-AF65-F5344CB8AC3E}">
        <p14:creationId xmlns:p14="http://schemas.microsoft.com/office/powerpoint/2010/main" val="122913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ADEE-5C9C-3E98-B4E9-2BF82EF92794}"/>
            </a:ext>
          </a:extLst>
        </p:cNvPr>
        <p:cNvGrpSpPr/>
        <p:nvPr/>
      </p:nvGrpSpPr>
      <p:grpSpPr>
        <a:xfrm>
          <a:off x="0" y="0"/>
          <a:ext cx="0" cy="0"/>
          <a:chOff x="0" y="0"/>
          <a:chExt cx="0" cy="0"/>
        </a:xfrm>
      </p:grpSpPr>
      <p:sp>
        <p:nvSpPr>
          <p:cNvPr id="23" name="TextBox 55">
            <a:extLst>
              <a:ext uri="{FF2B5EF4-FFF2-40B4-BE49-F238E27FC236}">
                <a16:creationId xmlns:a16="http://schemas.microsoft.com/office/drawing/2014/main" id="{743F0811-71B4-82A0-81B1-960935C05977}"/>
              </a:ext>
            </a:extLst>
          </p:cNvPr>
          <p:cNvSpPr txBox="1"/>
          <p:nvPr/>
        </p:nvSpPr>
        <p:spPr>
          <a:xfrm>
            <a:off x="1114672" y="3325824"/>
            <a:ext cx="16124017" cy="7432163"/>
          </a:xfrm>
          <a:prstGeom prst="rect">
            <a:avLst/>
          </a:prstGeom>
        </p:spPr>
        <p:txBody>
          <a:bodyPr wrap="square" lIns="0" tIns="0" rIns="0" bIns="0" rtlCol="0" anchor="t">
            <a:spAutoFit/>
          </a:bodyPr>
          <a:lstStyle/>
          <a:p>
            <a:pPr marL="457200" indent="-457200">
              <a:lnSpc>
                <a:spcPct val="150000"/>
              </a:lnSpc>
              <a:buFont typeface="+mj-lt"/>
              <a:buAutoNum type="arabicPeriod"/>
            </a:pPr>
            <a:r>
              <a:rPr lang="en-AU" b="1">
                <a:latin typeface="Montserrat"/>
              </a:rPr>
              <a:t>What </a:t>
            </a:r>
            <a:r>
              <a:rPr lang="en-US" b="1">
                <a:latin typeface="Montserrat"/>
              </a:rPr>
              <a:t>is the Phish Reporter?</a:t>
            </a:r>
          </a:p>
          <a:p>
            <a:pPr marL="457200" indent="-457200">
              <a:lnSpc>
                <a:spcPct val="150000"/>
              </a:lnSpc>
              <a:buFont typeface="+mj-lt"/>
              <a:buAutoNum type="arabicPeriod"/>
            </a:pPr>
            <a:endParaRPr lang="en-US" b="1">
              <a:latin typeface="Montserrat"/>
            </a:endParaRPr>
          </a:p>
          <a:p>
            <a:pPr>
              <a:lnSpc>
                <a:spcPct val="150000"/>
              </a:lnSpc>
            </a:pPr>
            <a:r>
              <a:rPr lang="en-US">
                <a:latin typeface="Montserrat"/>
              </a:rPr>
              <a:t>The Phish Reporter is a feature integrated into email clients that empowers staff to easily report suspicious emails to their organisation's security team for further investigation.</a:t>
            </a:r>
          </a:p>
          <a:p>
            <a:pPr marL="457200" indent="-457200">
              <a:lnSpc>
                <a:spcPct val="150000"/>
              </a:lnSpc>
              <a:buFont typeface="+mj-lt"/>
              <a:buAutoNum type="arabicPeriod"/>
            </a:pPr>
            <a:endParaRPr lang="en-US" b="1">
              <a:latin typeface="Montserrat"/>
            </a:endParaRPr>
          </a:p>
          <a:p>
            <a:pPr marL="342900" indent="-342900">
              <a:lnSpc>
                <a:spcPct val="150000"/>
              </a:lnSpc>
              <a:buFont typeface="+mj-lt"/>
              <a:buAutoNum type="arabicPeriod" startAt="2"/>
            </a:pPr>
            <a:r>
              <a:rPr lang="en-US" b="1">
                <a:latin typeface="Montserrat"/>
              </a:rPr>
              <a:t>How does the Report Phishing Button work?</a:t>
            </a:r>
          </a:p>
          <a:p>
            <a:pPr marL="457200" indent="-457200">
              <a:lnSpc>
                <a:spcPct val="150000"/>
              </a:lnSpc>
              <a:buFont typeface="+mj-lt"/>
              <a:buAutoNum type="arabicPeriod" startAt="2"/>
            </a:pPr>
            <a:endParaRPr lang="en-US" b="1">
              <a:latin typeface="Montserrat"/>
            </a:endParaRPr>
          </a:p>
          <a:p>
            <a:pPr>
              <a:lnSpc>
                <a:spcPct val="150000"/>
              </a:lnSpc>
            </a:pPr>
            <a:r>
              <a:rPr lang="en-US">
                <a:latin typeface="Montserrat"/>
              </a:rPr>
              <a:t>Staff simply click on the Phish Reporter button within their email client, when they receive a suspicious email. This action sends the email to designated security personnel, helping to identify potential phishing attempts and take appropriate action.</a:t>
            </a:r>
          </a:p>
          <a:p>
            <a:pPr marL="457200" indent="-457200">
              <a:lnSpc>
                <a:spcPct val="150000"/>
              </a:lnSpc>
              <a:buFont typeface="+mj-lt"/>
              <a:buAutoNum type="arabicPeriod"/>
            </a:pPr>
            <a:endParaRPr lang="en-US" b="1">
              <a:latin typeface="Montserrat"/>
            </a:endParaRPr>
          </a:p>
          <a:p>
            <a:pPr marL="457200" indent="-457200">
              <a:lnSpc>
                <a:spcPct val="150000"/>
              </a:lnSpc>
              <a:buFont typeface="+mj-lt"/>
              <a:buAutoNum type="arabicPeriod" startAt="3"/>
            </a:pPr>
            <a:r>
              <a:rPr lang="en-US" b="1">
                <a:latin typeface="Montserrat"/>
              </a:rPr>
              <a:t>What happens after I report a phishing email using the button?</a:t>
            </a:r>
          </a:p>
          <a:p>
            <a:pPr marL="457200" indent="-457200">
              <a:lnSpc>
                <a:spcPct val="150000"/>
              </a:lnSpc>
              <a:buFont typeface="+mj-lt"/>
              <a:buAutoNum type="arabicPeriod" startAt="3"/>
            </a:pPr>
            <a:endParaRPr lang="en-US" b="1">
              <a:latin typeface="Montserrat"/>
            </a:endParaRPr>
          </a:p>
          <a:p>
            <a:pPr>
              <a:lnSpc>
                <a:spcPct val="150000"/>
              </a:lnSpc>
            </a:pPr>
            <a:r>
              <a:rPr lang="en-US">
                <a:latin typeface="Montserrat"/>
              </a:rPr>
              <a:t>Once a user clicks the Phish Reporter, the suspicious email is automatically forwarded to the organisation's security team or designated administrators. They will review the reported email to determine its legitimacy and take appropriate action, such as blocking the sender or educating staff about phishing threats.</a:t>
            </a:r>
          </a:p>
          <a:p>
            <a:pPr marL="457200" indent="-457200">
              <a:lnSpc>
                <a:spcPct val="150000"/>
              </a:lnSpc>
              <a:buFont typeface="+mj-lt"/>
              <a:buAutoNum type="arabicPeriod"/>
            </a:pPr>
            <a:endParaRPr lang="en-AU" b="1">
              <a:latin typeface="Montserrat" pitchFamily="2" charset="0"/>
            </a:endParaRPr>
          </a:p>
          <a:p>
            <a:pPr lvl="1">
              <a:lnSpc>
                <a:spcPct val="150000"/>
              </a:lnSpc>
            </a:pPr>
            <a:br>
              <a:rPr lang="en-US">
                <a:latin typeface="Montserrat" pitchFamily="2" charset="0"/>
              </a:rPr>
            </a:br>
            <a:endParaRPr lang="en-US">
              <a:latin typeface="Montserrat"/>
            </a:endParaRPr>
          </a:p>
        </p:txBody>
      </p:sp>
      <p:sp>
        <p:nvSpPr>
          <p:cNvPr id="7" name="Freeform 53">
            <a:extLst>
              <a:ext uri="{FF2B5EF4-FFF2-40B4-BE49-F238E27FC236}">
                <a16:creationId xmlns:a16="http://schemas.microsoft.com/office/drawing/2014/main" id="{7302F36F-7556-F440-AD44-E30E34A3D43B}"/>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4" name="TextBox 56">
            <a:extLst>
              <a:ext uri="{FF2B5EF4-FFF2-40B4-BE49-F238E27FC236}">
                <a16:creationId xmlns:a16="http://schemas.microsoft.com/office/drawing/2014/main" id="{5BD5B7CF-B718-F170-FE8E-1B81B8315646}"/>
              </a:ext>
            </a:extLst>
          </p:cNvPr>
          <p:cNvSpPr txBox="1"/>
          <p:nvPr/>
        </p:nvSpPr>
        <p:spPr>
          <a:xfrm>
            <a:off x="1072090" y="873113"/>
            <a:ext cx="14306335" cy="998928"/>
          </a:xfrm>
          <a:prstGeom prst="rect">
            <a:avLst/>
          </a:prstGeom>
        </p:spPr>
        <p:txBody>
          <a:bodyPr lIns="0" tIns="0" rIns="0" bIns="0" rtlCol="0" anchor="t">
            <a:spAutoFit/>
          </a:bodyPr>
          <a:lstStyle/>
          <a:p>
            <a:pPr>
              <a:lnSpc>
                <a:spcPts val="8400"/>
              </a:lnSpc>
            </a:pPr>
            <a:r>
              <a:rPr lang="en-US" sz="6000">
                <a:solidFill>
                  <a:srgbClr val="FFFFFF"/>
                </a:solidFill>
                <a:latin typeface="Righteous"/>
              </a:rPr>
              <a:t>Phish Reporter</a:t>
            </a:r>
          </a:p>
        </p:txBody>
      </p:sp>
      <p:sp>
        <p:nvSpPr>
          <p:cNvPr id="3" name="Slide Number Placeholder 2">
            <a:extLst>
              <a:ext uri="{FF2B5EF4-FFF2-40B4-BE49-F238E27FC236}">
                <a16:creationId xmlns:a16="http://schemas.microsoft.com/office/drawing/2014/main" id="{AF49A4C8-B25D-A45C-909A-F95B6A6C7236}"/>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TextBox 4">
            <a:extLst>
              <a:ext uri="{FF2B5EF4-FFF2-40B4-BE49-F238E27FC236}">
                <a16:creationId xmlns:a16="http://schemas.microsoft.com/office/drawing/2014/main" id="{13DE6697-BCF3-FAB3-F20F-1FF27EBD0904}"/>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22</a:t>
            </a:r>
          </a:p>
        </p:txBody>
      </p:sp>
      <p:sp>
        <p:nvSpPr>
          <p:cNvPr id="9" name="Rectangle 8">
            <a:extLst>
              <a:ext uri="{FF2B5EF4-FFF2-40B4-BE49-F238E27FC236}">
                <a16:creationId xmlns:a16="http://schemas.microsoft.com/office/drawing/2014/main" id="{C0E23600-9EA9-CC37-8561-4041E0266E22}"/>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4</a:t>
            </a:r>
          </a:p>
        </p:txBody>
      </p:sp>
      <p:sp>
        <p:nvSpPr>
          <p:cNvPr id="21" name="TextBox 20">
            <a:extLst>
              <a:ext uri="{FF2B5EF4-FFF2-40B4-BE49-F238E27FC236}">
                <a16:creationId xmlns:a16="http://schemas.microsoft.com/office/drawing/2014/main" id="{5469E308-331F-8FBA-956D-985734E9C492}"/>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25" name="Rectangle 24">
            <a:hlinkClick r:id="rId3" action="ppaction://hlinksldjump"/>
            <a:extLst>
              <a:ext uri="{FF2B5EF4-FFF2-40B4-BE49-F238E27FC236}">
                <a16:creationId xmlns:a16="http://schemas.microsoft.com/office/drawing/2014/main" id="{B8C4BE02-C584-C47E-E7AD-093A985FB47C}"/>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039AE6A8-1AB9-BB3A-691E-DE78E0FEBB80}"/>
              </a:ext>
            </a:extLst>
          </p:cNvPr>
          <p:cNvSpPr txBox="1"/>
          <p:nvPr/>
        </p:nvSpPr>
        <p:spPr>
          <a:xfrm>
            <a:off x="1028700" y="1802209"/>
            <a:ext cx="1236828" cy="646331"/>
          </a:xfrm>
          <a:prstGeom prst="rect">
            <a:avLst/>
          </a:prstGeom>
          <a:noFill/>
        </p:spPr>
        <p:txBody>
          <a:bodyPr wrap="square">
            <a:spAutoFit/>
          </a:bodyPr>
          <a:lstStyle/>
          <a:p>
            <a:r>
              <a:rPr lang="en-US" sz="3600">
                <a:solidFill>
                  <a:srgbClr val="FFFFFF"/>
                </a:solidFill>
                <a:latin typeface="Righteous"/>
              </a:rPr>
              <a:t>FAQ</a:t>
            </a:r>
            <a:endParaRPr lang="en-AU" sz="2800"/>
          </a:p>
        </p:txBody>
      </p:sp>
    </p:spTree>
    <p:extLst>
      <p:ext uri="{BB962C8B-B14F-4D97-AF65-F5344CB8AC3E}">
        <p14:creationId xmlns:p14="http://schemas.microsoft.com/office/powerpoint/2010/main" val="346509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ADEE-5C9C-3E98-B4E9-2BF82EF92794}"/>
            </a:ext>
          </a:extLst>
        </p:cNvPr>
        <p:cNvGrpSpPr/>
        <p:nvPr/>
      </p:nvGrpSpPr>
      <p:grpSpPr>
        <a:xfrm>
          <a:off x="0" y="0"/>
          <a:ext cx="0" cy="0"/>
          <a:chOff x="0" y="0"/>
          <a:chExt cx="0" cy="0"/>
        </a:xfrm>
      </p:grpSpPr>
      <p:sp>
        <p:nvSpPr>
          <p:cNvPr id="23" name="TextBox 55">
            <a:extLst>
              <a:ext uri="{FF2B5EF4-FFF2-40B4-BE49-F238E27FC236}">
                <a16:creationId xmlns:a16="http://schemas.microsoft.com/office/drawing/2014/main" id="{743F0811-71B4-82A0-81B1-960935C05977}"/>
              </a:ext>
            </a:extLst>
          </p:cNvPr>
          <p:cNvSpPr txBox="1"/>
          <p:nvPr/>
        </p:nvSpPr>
        <p:spPr>
          <a:xfrm>
            <a:off x="1114672" y="3325824"/>
            <a:ext cx="16124017" cy="6601166"/>
          </a:xfrm>
          <a:prstGeom prst="rect">
            <a:avLst/>
          </a:prstGeom>
        </p:spPr>
        <p:txBody>
          <a:bodyPr wrap="square" lIns="0" tIns="0" rIns="0" bIns="0" rtlCol="0" anchor="t">
            <a:spAutoFit/>
          </a:bodyPr>
          <a:lstStyle/>
          <a:p>
            <a:pPr marL="457200" indent="-457200">
              <a:lnSpc>
                <a:spcPct val="150000"/>
              </a:lnSpc>
              <a:buFont typeface="+mj-lt"/>
              <a:buAutoNum type="arabicPeriod" startAt="4"/>
            </a:pPr>
            <a:r>
              <a:rPr lang="en-US" b="1">
                <a:latin typeface="Montserrat"/>
              </a:rPr>
              <a:t>Is there any training or guidance provided on how to use the Report Phishing Button?</a:t>
            </a:r>
          </a:p>
          <a:p>
            <a:pPr>
              <a:lnSpc>
                <a:spcPct val="150000"/>
              </a:lnSpc>
            </a:pPr>
            <a:endParaRPr lang="en-US">
              <a:latin typeface="Montserrat"/>
            </a:endParaRPr>
          </a:p>
          <a:p>
            <a:pPr>
              <a:lnSpc>
                <a:spcPct val="150000"/>
              </a:lnSpc>
            </a:pPr>
            <a:r>
              <a:rPr lang="en-US">
                <a:latin typeface="Montserrat"/>
              </a:rPr>
              <a:t>Yes, we have collateral in our help center to assist with providing training and guidance to staff on how to recognise phishing attempts and effectively use the button to report suspicious emails. This education empowers staff to play an active role in protecting the organisation from cyber threats.</a:t>
            </a:r>
          </a:p>
          <a:p>
            <a:pPr marL="457200" indent="-457200">
              <a:lnSpc>
                <a:spcPct val="150000"/>
              </a:lnSpc>
              <a:buFont typeface="+mj-lt"/>
              <a:buAutoNum type="arabicPeriod"/>
            </a:pPr>
            <a:endParaRPr lang="en-US" b="1">
              <a:latin typeface="Montserrat"/>
            </a:endParaRPr>
          </a:p>
          <a:p>
            <a:pPr marL="457200" indent="-457200">
              <a:lnSpc>
                <a:spcPct val="150000"/>
              </a:lnSpc>
              <a:buFont typeface="+mj-lt"/>
              <a:buAutoNum type="arabicPeriod" startAt="5"/>
            </a:pPr>
            <a:r>
              <a:rPr lang="en-US" b="1">
                <a:latin typeface="Montserrat"/>
              </a:rPr>
              <a:t>What email clients is the phish report compatible with?</a:t>
            </a:r>
          </a:p>
          <a:p>
            <a:pPr>
              <a:lnSpc>
                <a:spcPct val="150000"/>
              </a:lnSpc>
            </a:pPr>
            <a:endParaRPr lang="en-US" b="1">
              <a:latin typeface="Montserrat"/>
            </a:endParaRPr>
          </a:p>
          <a:p>
            <a:pPr>
              <a:lnSpc>
                <a:spcPct val="150000"/>
              </a:lnSpc>
            </a:pPr>
            <a:r>
              <a:rPr lang="en-US">
                <a:latin typeface="Montserrat"/>
              </a:rPr>
              <a:t>Outlook and Gmail</a:t>
            </a:r>
          </a:p>
          <a:p>
            <a:pPr marL="457200" indent="-457200">
              <a:lnSpc>
                <a:spcPct val="150000"/>
              </a:lnSpc>
              <a:buFont typeface="+mj-lt"/>
              <a:buAutoNum type="arabicPeriod"/>
            </a:pPr>
            <a:endParaRPr lang="en-US" b="1">
              <a:latin typeface="Montserrat"/>
            </a:endParaRPr>
          </a:p>
          <a:p>
            <a:pPr marL="457200" indent="-457200">
              <a:lnSpc>
                <a:spcPct val="150000"/>
              </a:lnSpc>
              <a:buFont typeface="+mj-lt"/>
              <a:buAutoNum type="arabicPeriod" startAt="6"/>
            </a:pPr>
            <a:r>
              <a:rPr lang="en-US" b="1">
                <a:latin typeface="Montserrat"/>
              </a:rPr>
              <a:t>Can I customise the actions taken after a phishing email is reported?</a:t>
            </a:r>
          </a:p>
          <a:p>
            <a:pPr>
              <a:lnSpc>
                <a:spcPct val="150000"/>
              </a:lnSpc>
            </a:pPr>
            <a:endParaRPr lang="en-US" b="1">
              <a:latin typeface="Montserrat"/>
            </a:endParaRPr>
          </a:p>
          <a:p>
            <a:pPr>
              <a:lnSpc>
                <a:spcPct val="150000"/>
              </a:lnSpc>
            </a:pPr>
            <a:r>
              <a:rPr lang="en-US">
                <a:latin typeface="Montserrat"/>
              </a:rPr>
              <a:t>Yes, organisations can customise the response actions taken after a phishing email is reported using the Phriendly Phishing platform. This means staff can automatically be notified if they reported a Phriendly Phishing simulations email vs a potential real life phishing email.  </a:t>
            </a:r>
            <a:endParaRPr lang="en-US" b="1">
              <a:latin typeface="Montserrat"/>
            </a:endParaRPr>
          </a:p>
          <a:p>
            <a:pPr>
              <a:lnSpc>
                <a:spcPct val="150000"/>
              </a:lnSpc>
            </a:pPr>
            <a:endParaRPr lang="en-US" b="1">
              <a:latin typeface="Montserrat"/>
            </a:endParaRPr>
          </a:p>
          <a:p>
            <a:pPr>
              <a:lnSpc>
                <a:spcPct val="150000"/>
              </a:lnSpc>
            </a:pPr>
            <a:endParaRPr lang="en-US" b="1">
              <a:latin typeface="Montserrat"/>
            </a:endParaRPr>
          </a:p>
        </p:txBody>
      </p:sp>
      <p:sp>
        <p:nvSpPr>
          <p:cNvPr id="7" name="Freeform 53">
            <a:extLst>
              <a:ext uri="{FF2B5EF4-FFF2-40B4-BE49-F238E27FC236}">
                <a16:creationId xmlns:a16="http://schemas.microsoft.com/office/drawing/2014/main" id="{7302F36F-7556-F440-AD44-E30E34A3D43B}"/>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4" name="TextBox 56">
            <a:extLst>
              <a:ext uri="{FF2B5EF4-FFF2-40B4-BE49-F238E27FC236}">
                <a16:creationId xmlns:a16="http://schemas.microsoft.com/office/drawing/2014/main" id="{5BD5B7CF-B718-F170-FE8E-1B81B8315646}"/>
              </a:ext>
            </a:extLst>
          </p:cNvPr>
          <p:cNvSpPr txBox="1"/>
          <p:nvPr/>
        </p:nvSpPr>
        <p:spPr>
          <a:xfrm>
            <a:off x="1072090" y="873113"/>
            <a:ext cx="14306335" cy="998928"/>
          </a:xfrm>
          <a:prstGeom prst="rect">
            <a:avLst/>
          </a:prstGeom>
        </p:spPr>
        <p:txBody>
          <a:bodyPr lIns="0" tIns="0" rIns="0" bIns="0" rtlCol="0" anchor="t">
            <a:spAutoFit/>
          </a:bodyPr>
          <a:lstStyle/>
          <a:p>
            <a:pPr>
              <a:lnSpc>
                <a:spcPts val="8400"/>
              </a:lnSpc>
            </a:pPr>
            <a:r>
              <a:rPr lang="en-US" sz="6000">
                <a:solidFill>
                  <a:srgbClr val="FFFFFF"/>
                </a:solidFill>
                <a:latin typeface="Righteous"/>
              </a:rPr>
              <a:t>Phish Reporter</a:t>
            </a:r>
          </a:p>
        </p:txBody>
      </p:sp>
      <p:sp>
        <p:nvSpPr>
          <p:cNvPr id="3" name="Slide Number Placeholder 2">
            <a:extLst>
              <a:ext uri="{FF2B5EF4-FFF2-40B4-BE49-F238E27FC236}">
                <a16:creationId xmlns:a16="http://schemas.microsoft.com/office/drawing/2014/main" id="{AF49A4C8-B25D-A45C-909A-F95B6A6C7236}"/>
              </a:ext>
            </a:extLst>
          </p:cNvPr>
          <p:cNvSpPr>
            <a:spLocks noGrp="1"/>
          </p:cNvSpPr>
          <p:nvPr>
            <p:ph type="sldNum" sz="quarter" idx="12"/>
          </p:nvPr>
        </p:nvSpPr>
        <p:spPr/>
        <p:txBody>
          <a:bodyPr/>
          <a:lstStyle/>
          <a:p>
            <a:fld id="{B6F15528-21DE-4FAA-801E-634DDDAF4B2B}" type="slidenum">
              <a:rPr lang="en-US" smtClean="0">
                <a:solidFill>
                  <a:schemeClr val="bg1"/>
                </a:solidFill>
              </a:rPr>
              <a:pPr/>
              <a:t>23</a:t>
            </a:fld>
            <a:endParaRPr lang="en-US">
              <a:solidFill>
                <a:schemeClr val="bg1"/>
              </a:solidFill>
            </a:endParaRPr>
          </a:p>
        </p:txBody>
      </p:sp>
      <p:sp>
        <p:nvSpPr>
          <p:cNvPr id="5" name="TextBox 4">
            <a:extLst>
              <a:ext uri="{FF2B5EF4-FFF2-40B4-BE49-F238E27FC236}">
                <a16:creationId xmlns:a16="http://schemas.microsoft.com/office/drawing/2014/main" id="{13DE6697-BCF3-FAB3-F20F-1FF27EBD0904}"/>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23</a:t>
            </a:r>
          </a:p>
        </p:txBody>
      </p:sp>
      <p:sp>
        <p:nvSpPr>
          <p:cNvPr id="9" name="Rectangle 8">
            <a:extLst>
              <a:ext uri="{FF2B5EF4-FFF2-40B4-BE49-F238E27FC236}">
                <a16:creationId xmlns:a16="http://schemas.microsoft.com/office/drawing/2014/main" id="{C0E23600-9EA9-CC37-8561-4041E0266E22}"/>
              </a:ext>
            </a:extLst>
          </p:cNvPr>
          <p:cNvSpPr/>
          <p:nvPr/>
        </p:nvSpPr>
        <p:spPr>
          <a:xfrm>
            <a:off x="0" y="191858"/>
            <a:ext cx="2772697" cy="566421"/>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182F4F"/>
                </a:solidFill>
                <a:ea typeface="Calibri"/>
                <a:cs typeface="Calibri"/>
              </a:rPr>
              <a:t>Step 4</a:t>
            </a:r>
          </a:p>
        </p:txBody>
      </p:sp>
      <p:sp>
        <p:nvSpPr>
          <p:cNvPr id="21" name="TextBox 20">
            <a:extLst>
              <a:ext uri="{FF2B5EF4-FFF2-40B4-BE49-F238E27FC236}">
                <a16:creationId xmlns:a16="http://schemas.microsoft.com/office/drawing/2014/main" id="{5469E308-331F-8FBA-956D-985734E9C492}"/>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25" name="Rectangle 24">
            <a:hlinkClick r:id="rId3" action="ppaction://hlinksldjump"/>
            <a:extLst>
              <a:ext uri="{FF2B5EF4-FFF2-40B4-BE49-F238E27FC236}">
                <a16:creationId xmlns:a16="http://schemas.microsoft.com/office/drawing/2014/main" id="{B8C4BE02-C584-C47E-E7AD-093A985FB47C}"/>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039AE6A8-1AB9-BB3A-691E-DE78E0FEBB80}"/>
              </a:ext>
            </a:extLst>
          </p:cNvPr>
          <p:cNvSpPr txBox="1"/>
          <p:nvPr/>
        </p:nvSpPr>
        <p:spPr>
          <a:xfrm>
            <a:off x="1028700" y="1802209"/>
            <a:ext cx="1236828" cy="646331"/>
          </a:xfrm>
          <a:prstGeom prst="rect">
            <a:avLst/>
          </a:prstGeom>
          <a:noFill/>
        </p:spPr>
        <p:txBody>
          <a:bodyPr wrap="square">
            <a:spAutoFit/>
          </a:bodyPr>
          <a:lstStyle/>
          <a:p>
            <a:r>
              <a:rPr lang="en-US" sz="3600">
                <a:solidFill>
                  <a:srgbClr val="FFFFFF"/>
                </a:solidFill>
                <a:latin typeface="Righteous"/>
              </a:rPr>
              <a:t>FAQ</a:t>
            </a:r>
            <a:endParaRPr lang="en-AU" sz="2800"/>
          </a:p>
        </p:txBody>
      </p:sp>
    </p:spTree>
    <p:extLst>
      <p:ext uri="{BB962C8B-B14F-4D97-AF65-F5344CB8AC3E}">
        <p14:creationId xmlns:p14="http://schemas.microsoft.com/office/powerpoint/2010/main" val="224258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30471" y="7868562"/>
            <a:ext cx="4620637" cy="2232453"/>
            <a:chOff x="0" y="0"/>
            <a:chExt cx="1216958" cy="587971"/>
          </a:xfrm>
        </p:grpSpPr>
        <p:sp>
          <p:nvSpPr>
            <p:cNvPr id="4" name="Freeform 4"/>
            <p:cNvSpPr/>
            <p:nvPr/>
          </p:nvSpPr>
          <p:spPr>
            <a:xfrm>
              <a:off x="0" y="0"/>
              <a:ext cx="1216958" cy="587971"/>
            </a:xfrm>
            <a:custGeom>
              <a:avLst/>
              <a:gdLst/>
              <a:ahLst/>
              <a:cxnLst/>
              <a:rect l="l" t="t" r="r" b="b"/>
              <a:pathLst>
                <a:path w="1216958" h="587971">
                  <a:moveTo>
                    <a:pt x="85451" y="0"/>
                  </a:moveTo>
                  <a:lnTo>
                    <a:pt x="1131507" y="0"/>
                  </a:lnTo>
                  <a:cubicBezTo>
                    <a:pt x="1178700" y="0"/>
                    <a:pt x="1216958" y="38258"/>
                    <a:pt x="1216958" y="85451"/>
                  </a:cubicBezTo>
                  <a:lnTo>
                    <a:pt x="1216958" y="502520"/>
                  </a:lnTo>
                  <a:cubicBezTo>
                    <a:pt x="1216958" y="525183"/>
                    <a:pt x="1207955" y="546918"/>
                    <a:pt x="1191930" y="562943"/>
                  </a:cubicBezTo>
                  <a:cubicBezTo>
                    <a:pt x="1175905" y="578968"/>
                    <a:pt x="1154170" y="587971"/>
                    <a:pt x="1131507" y="587971"/>
                  </a:cubicBezTo>
                  <a:lnTo>
                    <a:pt x="85451" y="587971"/>
                  </a:lnTo>
                  <a:cubicBezTo>
                    <a:pt x="38258" y="587971"/>
                    <a:pt x="0" y="549713"/>
                    <a:pt x="0" y="502520"/>
                  </a:cubicBezTo>
                  <a:lnTo>
                    <a:pt x="0" y="85451"/>
                  </a:lnTo>
                  <a:cubicBezTo>
                    <a:pt x="0" y="38258"/>
                    <a:pt x="38258" y="0"/>
                    <a:pt x="85451" y="0"/>
                  </a:cubicBezTo>
                  <a:close/>
                </a:path>
              </a:pathLst>
            </a:custGeom>
            <a:solidFill>
              <a:srgbClr val="467599"/>
            </a:solidFill>
          </p:spPr>
          <p:txBody>
            <a:bodyPr/>
            <a:lstStyle/>
            <a:p>
              <a:endParaRPr lang="en-AU"/>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02778" y="8077991"/>
            <a:ext cx="4119025" cy="1908200"/>
            <a:chOff x="-298316" y="-339752"/>
            <a:chExt cx="5492035" cy="2544268"/>
          </a:xfrm>
        </p:grpSpPr>
        <p:sp>
          <p:nvSpPr>
            <p:cNvPr id="7" name="Freeform 7"/>
            <p:cNvSpPr/>
            <p:nvPr/>
          </p:nvSpPr>
          <p:spPr>
            <a:xfrm>
              <a:off x="-298316" y="-339752"/>
              <a:ext cx="884624" cy="884624"/>
            </a:xfrm>
            <a:custGeom>
              <a:avLst/>
              <a:gdLst/>
              <a:ahLst/>
              <a:cxnLst/>
              <a:rect l="l" t="t" r="r" b="b"/>
              <a:pathLst>
                <a:path w="884624" h="884624">
                  <a:moveTo>
                    <a:pt x="0" y="0"/>
                  </a:moveTo>
                  <a:lnTo>
                    <a:pt x="884624" y="0"/>
                  </a:lnTo>
                  <a:lnTo>
                    <a:pt x="884624" y="884624"/>
                  </a:lnTo>
                  <a:lnTo>
                    <a:pt x="0" y="884624"/>
                  </a:lnTo>
                  <a:lnTo>
                    <a:pt x="0" y="0"/>
                  </a:lnTo>
                  <a:close/>
                </a:path>
              </a:pathLst>
            </a:custGeom>
            <a:blipFill>
              <a:blip r:embed="rId3"/>
              <a:stretch>
                <a:fillRect/>
              </a:stretch>
            </a:blipFill>
          </p:spPr>
          <p:txBody>
            <a:bodyPr/>
            <a:lstStyle/>
            <a:p>
              <a:endParaRPr lang="en-AU"/>
            </a:p>
          </p:txBody>
        </p:sp>
        <p:sp>
          <p:nvSpPr>
            <p:cNvPr id="8" name="TextBox 8"/>
            <p:cNvSpPr txBox="1"/>
            <p:nvPr/>
          </p:nvSpPr>
          <p:spPr>
            <a:xfrm>
              <a:off x="174895" y="653919"/>
              <a:ext cx="5018824" cy="1550597"/>
            </a:xfrm>
            <a:prstGeom prst="rect">
              <a:avLst/>
            </a:prstGeom>
          </p:spPr>
          <p:txBody>
            <a:bodyPr wrap="square" lIns="0" tIns="0" rIns="0" bIns="0" rtlCol="0" anchor="t">
              <a:spAutoFit/>
            </a:bodyPr>
            <a:lstStyle/>
            <a:p>
              <a:pPr>
                <a:lnSpc>
                  <a:spcPts val="3080"/>
                </a:lnSpc>
                <a:spcBef>
                  <a:spcPct val="0"/>
                </a:spcBef>
              </a:pPr>
              <a:r>
                <a:rPr lang="en-US" sz="2200">
                  <a:solidFill>
                    <a:srgbClr val="FFFFFF"/>
                  </a:solidFill>
                  <a:latin typeface="Montserrat 2"/>
                </a:rPr>
                <a:t>Review and disable any templates you want to exclude from simulations</a:t>
              </a:r>
            </a:p>
          </p:txBody>
        </p:sp>
      </p:grpSp>
      <p:sp>
        <p:nvSpPr>
          <p:cNvPr id="11" name="TextBox 11"/>
          <p:cNvSpPr txBox="1"/>
          <p:nvPr/>
        </p:nvSpPr>
        <p:spPr>
          <a:xfrm>
            <a:off x="597830" y="180891"/>
            <a:ext cx="6115943" cy="3153364"/>
          </a:xfrm>
          <a:prstGeom prst="rect">
            <a:avLst/>
          </a:prstGeom>
        </p:spPr>
        <p:txBody>
          <a:bodyPr wrap="square" lIns="0" tIns="0" rIns="0" bIns="0" rtlCol="0" anchor="t">
            <a:spAutoFit/>
          </a:bodyPr>
          <a:lstStyle/>
          <a:p>
            <a:pPr>
              <a:lnSpc>
                <a:spcPts val="8400"/>
              </a:lnSpc>
            </a:pPr>
            <a:r>
              <a:rPr lang="en-US" sz="6000" dirty="0">
                <a:solidFill>
                  <a:srgbClr val="BDE541"/>
                </a:solidFill>
                <a:latin typeface="Righteous"/>
              </a:rPr>
              <a:t>Don’t forget: Branded Templates</a:t>
            </a:r>
          </a:p>
        </p:txBody>
      </p:sp>
      <p:sp>
        <p:nvSpPr>
          <p:cNvPr id="12" name="TextBox 12"/>
          <p:cNvSpPr txBox="1"/>
          <p:nvPr/>
        </p:nvSpPr>
        <p:spPr>
          <a:xfrm>
            <a:off x="667808" y="3416040"/>
            <a:ext cx="6115943" cy="3891193"/>
          </a:xfrm>
          <a:prstGeom prst="rect">
            <a:avLst/>
          </a:prstGeom>
        </p:spPr>
        <p:txBody>
          <a:bodyPr lIns="0" tIns="0" rIns="0" bIns="0" rtlCol="0" anchor="t">
            <a:spAutoFit/>
          </a:bodyPr>
          <a:lstStyle/>
          <a:p>
            <a:pPr>
              <a:lnSpc>
                <a:spcPts val="3359"/>
              </a:lnSpc>
            </a:pPr>
            <a:r>
              <a:rPr lang="en-US" sz="2400" dirty="0">
                <a:solidFill>
                  <a:srgbClr val="FFFFFF"/>
                </a:solidFill>
                <a:latin typeface="Montserrat 1"/>
              </a:rPr>
              <a:t>Accept the terms and conditions to have our branded templates incorporated into your phishing simulation pool.</a:t>
            </a:r>
          </a:p>
          <a:p>
            <a:pPr>
              <a:lnSpc>
                <a:spcPts val="3359"/>
              </a:lnSpc>
            </a:pPr>
            <a:endParaRPr lang="en-US" sz="2400" dirty="0">
              <a:solidFill>
                <a:srgbClr val="FFFFFF"/>
              </a:solidFill>
              <a:latin typeface="Montserrat 1"/>
            </a:endParaRPr>
          </a:p>
          <a:p>
            <a:pPr>
              <a:lnSpc>
                <a:spcPts val="3359"/>
              </a:lnSpc>
            </a:pPr>
            <a:r>
              <a:rPr lang="en-US" sz="2400" dirty="0">
                <a:solidFill>
                  <a:srgbClr val="FFFFFF"/>
                </a:solidFill>
                <a:latin typeface="Montserrat 1"/>
              </a:rPr>
              <a:t>It's important to action this prior to the baseline commencing, as these templates make up some of our most sophisticated simulations. </a:t>
            </a:r>
            <a:endParaRPr lang="en-US" sz="2400" u="sng" dirty="0">
              <a:solidFill>
                <a:srgbClr val="FFFFFF"/>
              </a:solidFill>
              <a:latin typeface="Montserrat 1"/>
              <a:hlinkClick r:id="rId4" tooltip="https://help.phriendlyphishing.com/hc/en-gb/articles/1500002330242-Update-zone-information"/>
            </a:endParaRPr>
          </a:p>
        </p:txBody>
      </p:sp>
      <p:pic>
        <p:nvPicPr>
          <p:cNvPr id="16" name="Picture 15">
            <a:extLst>
              <a:ext uri="{FF2B5EF4-FFF2-40B4-BE49-F238E27FC236}">
                <a16:creationId xmlns:a16="http://schemas.microsoft.com/office/drawing/2014/main" id="{6F705459-725B-0A5A-2DDA-AB86B96238FC}"/>
              </a:ext>
            </a:extLst>
          </p:cNvPr>
          <p:cNvPicPr>
            <a:picLocks noChangeAspect="1"/>
          </p:cNvPicPr>
          <p:nvPr/>
        </p:nvPicPr>
        <p:blipFill>
          <a:blip r:embed="rId5"/>
          <a:stretch>
            <a:fillRect/>
          </a:stretch>
        </p:blipFill>
        <p:spPr>
          <a:xfrm>
            <a:off x="11324350" y="357282"/>
            <a:ext cx="4627658" cy="2378102"/>
          </a:xfrm>
          <a:prstGeom prst="rect">
            <a:avLst/>
          </a:prstGeom>
        </p:spPr>
      </p:pic>
      <p:pic>
        <p:nvPicPr>
          <p:cNvPr id="15" name="Picture 14">
            <a:extLst>
              <a:ext uri="{FF2B5EF4-FFF2-40B4-BE49-F238E27FC236}">
                <a16:creationId xmlns:a16="http://schemas.microsoft.com/office/drawing/2014/main" id="{E9AEACC4-2665-BD51-CFAE-16A07A1D560E}"/>
              </a:ext>
            </a:extLst>
          </p:cNvPr>
          <p:cNvPicPr>
            <a:picLocks noChangeAspect="1"/>
          </p:cNvPicPr>
          <p:nvPr/>
        </p:nvPicPr>
        <p:blipFill rotWithShape="1">
          <a:blip r:embed="rId6"/>
          <a:srcRect r="45792"/>
          <a:stretch/>
        </p:blipFill>
        <p:spPr>
          <a:xfrm>
            <a:off x="8525560" y="2755562"/>
            <a:ext cx="9094632" cy="7888720"/>
          </a:xfrm>
          <a:prstGeom prst="rect">
            <a:avLst/>
          </a:prstGeom>
        </p:spPr>
      </p:pic>
    </p:spTree>
    <p:extLst>
      <p:ext uri="{BB962C8B-B14F-4D97-AF65-F5344CB8AC3E}">
        <p14:creationId xmlns:p14="http://schemas.microsoft.com/office/powerpoint/2010/main" val="4216911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1430179" y="5318806"/>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7" y="3725515"/>
            <a:ext cx="13053841" cy="4118756"/>
          </a:xfrm>
          <a:prstGeom prst="rect">
            <a:avLst/>
          </a:prstGeom>
        </p:spPr>
        <p:txBody>
          <a:bodyPr wrap="square" lIns="0" tIns="0" rIns="0" bIns="0" rtlCol="0" anchor="t">
            <a:spAutoFit/>
          </a:bodyPr>
          <a:lstStyle/>
          <a:p>
            <a:pPr>
              <a:lnSpc>
                <a:spcPts val="8123"/>
              </a:lnSpc>
            </a:pPr>
            <a:r>
              <a:rPr lang="en-US" sz="6600" dirty="0">
                <a:solidFill>
                  <a:srgbClr val="BDE541"/>
                </a:solidFill>
                <a:latin typeface="Righteous"/>
              </a:rPr>
              <a:t>Your Automated Learning Path</a:t>
            </a:r>
            <a:endParaRPr lang="en-US" sz="2400" dirty="0">
              <a:solidFill>
                <a:srgbClr val="000000"/>
              </a:solidFill>
              <a:latin typeface="Calibri"/>
              <a:ea typeface="Calibri"/>
              <a:cs typeface="Calibri"/>
            </a:endParaRPr>
          </a:p>
          <a:p>
            <a:pPr marL="1143000" indent="-1143000">
              <a:lnSpc>
                <a:spcPts val="8123"/>
              </a:lnSpc>
              <a:buFont typeface="Arial"/>
              <a:buChar char="•"/>
            </a:pPr>
            <a:r>
              <a:rPr lang="en-US" sz="6600">
                <a:solidFill>
                  <a:srgbClr val="BDE541"/>
                </a:solidFill>
                <a:ea typeface="Calibri"/>
                <a:cs typeface="Calibri"/>
              </a:rPr>
              <a:t>Baseline</a:t>
            </a:r>
            <a:endParaRPr lang="en-US" sz="6600" dirty="0">
              <a:solidFill>
                <a:srgbClr val="BDE541"/>
              </a:solidFill>
              <a:ea typeface="Calibri"/>
              <a:cs typeface="Calibri"/>
            </a:endParaRPr>
          </a:p>
          <a:p>
            <a:pPr marL="1143000" indent="-1143000">
              <a:lnSpc>
                <a:spcPts val="8123"/>
              </a:lnSpc>
              <a:buFont typeface="Arial"/>
              <a:buChar char="•"/>
            </a:pPr>
            <a:r>
              <a:rPr lang="en-US" sz="6600">
                <a:solidFill>
                  <a:srgbClr val="BDE541"/>
                </a:solidFill>
                <a:ea typeface="Calibri"/>
                <a:cs typeface="Calibri"/>
              </a:rPr>
              <a:t>Phishing campaigns</a:t>
            </a:r>
          </a:p>
          <a:p>
            <a:pPr marL="1143000" indent="-1143000">
              <a:lnSpc>
                <a:spcPts val="8123"/>
              </a:lnSpc>
              <a:buFont typeface="Arial"/>
              <a:buChar char="•"/>
            </a:pPr>
            <a:r>
              <a:rPr lang="en-US" sz="6600">
                <a:solidFill>
                  <a:srgbClr val="BDE541"/>
                </a:solidFill>
                <a:ea typeface="Calibri"/>
                <a:cs typeface="Calibri"/>
              </a:rPr>
              <a:t>Security awareness training</a:t>
            </a:r>
            <a:endParaRPr lang="en-US" sz="6600" dirty="0">
              <a:solidFill>
                <a:srgbClr val="BDE541"/>
              </a:solidFill>
              <a:ea typeface="Calibri"/>
              <a:cs typeface="Calibri"/>
            </a:endParaRPr>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a:xfrm>
            <a:off x="15780327" y="9781407"/>
            <a:ext cx="2133600" cy="365125"/>
          </a:xfrm>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01341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p:cNvGrpSpPr/>
          <p:nvPr/>
        </p:nvGrpSpPr>
        <p:grpSpPr>
          <a:xfrm>
            <a:off x="5084799" y="5471153"/>
            <a:ext cx="4416649" cy="5062062"/>
            <a:chOff x="0" y="0"/>
            <a:chExt cx="5888865" cy="6749416"/>
          </a:xfrm>
        </p:grpSpPr>
        <p:grpSp>
          <p:nvGrpSpPr>
            <p:cNvPr id="4" name="Group 4"/>
            <p:cNvGrpSpPr/>
            <p:nvPr/>
          </p:nvGrpSpPr>
          <p:grpSpPr>
            <a:xfrm>
              <a:off x="502228" y="0"/>
              <a:ext cx="2599208" cy="5554613"/>
              <a:chOff x="0" y="0"/>
              <a:chExt cx="513424" cy="1097207"/>
            </a:xfrm>
          </p:grpSpPr>
          <p:sp>
            <p:nvSpPr>
              <p:cNvPr id="5" name="Freeform 5"/>
              <p:cNvSpPr/>
              <p:nvPr/>
            </p:nvSpPr>
            <p:spPr>
              <a:xfrm>
                <a:off x="0" y="0"/>
                <a:ext cx="513424" cy="1097207"/>
              </a:xfrm>
              <a:custGeom>
                <a:avLst/>
                <a:gdLst/>
                <a:ahLst/>
                <a:cxnLst/>
                <a:rect l="l" t="t" r="r" b="b"/>
                <a:pathLst>
                  <a:path w="513424" h="1097207">
                    <a:moveTo>
                      <a:pt x="202543" y="0"/>
                    </a:moveTo>
                    <a:lnTo>
                      <a:pt x="310881" y="0"/>
                    </a:lnTo>
                    <a:cubicBezTo>
                      <a:pt x="422742" y="0"/>
                      <a:pt x="513424" y="90681"/>
                      <a:pt x="513424" y="202543"/>
                    </a:cubicBezTo>
                    <a:lnTo>
                      <a:pt x="513424" y="894665"/>
                    </a:lnTo>
                    <a:cubicBezTo>
                      <a:pt x="513424" y="1006526"/>
                      <a:pt x="422742" y="1097207"/>
                      <a:pt x="310881" y="1097207"/>
                    </a:cubicBezTo>
                    <a:lnTo>
                      <a:pt x="202543" y="1097207"/>
                    </a:lnTo>
                    <a:cubicBezTo>
                      <a:pt x="90681" y="1097207"/>
                      <a:pt x="0" y="1006526"/>
                      <a:pt x="0" y="894665"/>
                    </a:cubicBezTo>
                    <a:lnTo>
                      <a:pt x="0" y="202543"/>
                    </a:lnTo>
                    <a:cubicBezTo>
                      <a:pt x="0" y="90681"/>
                      <a:pt x="90681" y="0"/>
                      <a:pt x="202543" y="0"/>
                    </a:cubicBezTo>
                    <a:close/>
                  </a:path>
                </a:pathLst>
              </a:custGeom>
              <a:solidFill>
                <a:srgbClr val="FFFFFF"/>
              </a:solidFill>
            </p:spPr>
            <p:txBody>
              <a:bodyPr/>
              <a:lstStyle/>
              <a:p>
                <a:endParaRPr lang="en-AU"/>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pic>
          <p:nvPicPr>
            <p:cNvPr id="7" name="Picture 7"/>
            <p:cNvPicPr>
              <a:picLocks noChangeAspect="1"/>
            </p:cNvPicPr>
            <p:nvPr/>
          </p:nvPicPr>
          <p:blipFill>
            <a:blip r:embed="rId4"/>
            <a:srcRect/>
            <a:stretch>
              <a:fillRect/>
            </a:stretch>
          </p:blipFill>
          <p:spPr>
            <a:xfrm>
              <a:off x="0" y="0"/>
              <a:ext cx="5888865" cy="6749416"/>
            </a:xfrm>
            <a:prstGeom prst="rect">
              <a:avLst/>
            </a:prstGeom>
          </p:spPr>
        </p:pic>
        <p:pic>
          <p:nvPicPr>
            <p:cNvPr id="8" name="Picture 8"/>
            <p:cNvPicPr>
              <a:picLocks noChangeAspect="1"/>
            </p:cNvPicPr>
            <p:nvPr/>
          </p:nvPicPr>
          <p:blipFill>
            <a:blip r:embed="rId5"/>
            <a:srcRect l="6142" r="6824"/>
            <a:stretch>
              <a:fillRect/>
            </a:stretch>
          </p:blipFill>
          <p:spPr>
            <a:xfrm>
              <a:off x="593888" y="1431444"/>
              <a:ext cx="2415887" cy="2691724"/>
            </a:xfrm>
            <a:prstGeom prst="rect">
              <a:avLst/>
            </a:prstGeom>
          </p:spPr>
        </p:pic>
      </p:grpSp>
      <p:pic>
        <p:nvPicPr>
          <p:cNvPr id="9" name="Picture 9"/>
          <p:cNvPicPr>
            <a:picLocks noChangeAspect="1"/>
          </p:cNvPicPr>
          <p:nvPr/>
        </p:nvPicPr>
        <p:blipFill>
          <a:blip r:embed="rId6"/>
          <a:srcRect/>
          <a:stretch>
            <a:fillRect/>
          </a:stretch>
        </p:blipFill>
        <p:spPr>
          <a:xfrm>
            <a:off x="9318769" y="2622204"/>
            <a:ext cx="1814822" cy="1814822"/>
          </a:xfrm>
          <a:prstGeom prst="rect">
            <a:avLst/>
          </a:prstGeom>
        </p:spPr>
      </p:pic>
      <p:pic>
        <p:nvPicPr>
          <p:cNvPr id="10" name="Picture 10"/>
          <p:cNvPicPr>
            <a:picLocks noChangeAspect="1"/>
          </p:cNvPicPr>
          <p:nvPr/>
        </p:nvPicPr>
        <p:blipFill>
          <a:blip r:embed="rId7"/>
          <a:srcRect/>
          <a:stretch>
            <a:fillRect/>
          </a:stretch>
        </p:blipFill>
        <p:spPr>
          <a:xfrm>
            <a:off x="9737842" y="5069367"/>
            <a:ext cx="1344359" cy="134435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14674" y="7372417"/>
            <a:ext cx="1424902" cy="950798"/>
          </a:xfrm>
          <a:prstGeom prst="rect">
            <a:avLst/>
          </a:prstGeom>
        </p:spPr>
      </p:pic>
      <p:grpSp>
        <p:nvGrpSpPr>
          <p:cNvPr id="12" name="Group 12"/>
          <p:cNvGrpSpPr/>
          <p:nvPr/>
        </p:nvGrpSpPr>
        <p:grpSpPr>
          <a:xfrm>
            <a:off x="488405" y="6916497"/>
            <a:ext cx="4620637" cy="2232453"/>
            <a:chOff x="0" y="0"/>
            <a:chExt cx="1216958" cy="587971"/>
          </a:xfrm>
        </p:grpSpPr>
        <p:sp>
          <p:nvSpPr>
            <p:cNvPr id="13" name="Freeform 13"/>
            <p:cNvSpPr/>
            <p:nvPr/>
          </p:nvSpPr>
          <p:spPr>
            <a:xfrm>
              <a:off x="0" y="0"/>
              <a:ext cx="1216958" cy="587971"/>
            </a:xfrm>
            <a:custGeom>
              <a:avLst/>
              <a:gdLst/>
              <a:ahLst/>
              <a:cxnLst/>
              <a:rect l="l" t="t" r="r" b="b"/>
              <a:pathLst>
                <a:path w="1216958" h="587971">
                  <a:moveTo>
                    <a:pt x="85451" y="0"/>
                  </a:moveTo>
                  <a:lnTo>
                    <a:pt x="1131507" y="0"/>
                  </a:lnTo>
                  <a:cubicBezTo>
                    <a:pt x="1178700" y="0"/>
                    <a:pt x="1216958" y="38258"/>
                    <a:pt x="1216958" y="85451"/>
                  </a:cubicBezTo>
                  <a:lnTo>
                    <a:pt x="1216958" y="502520"/>
                  </a:lnTo>
                  <a:cubicBezTo>
                    <a:pt x="1216958" y="525183"/>
                    <a:pt x="1207955" y="546918"/>
                    <a:pt x="1191930" y="562943"/>
                  </a:cubicBezTo>
                  <a:cubicBezTo>
                    <a:pt x="1175905" y="578968"/>
                    <a:pt x="1154170" y="587971"/>
                    <a:pt x="1131507" y="587971"/>
                  </a:cubicBezTo>
                  <a:lnTo>
                    <a:pt x="85451" y="587971"/>
                  </a:lnTo>
                  <a:cubicBezTo>
                    <a:pt x="38258" y="587971"/>
                    <a:pt x="0" y="549713"/>
                    <a:pt x="0" y="502520"/>
                  </a:cubicBezTo>
                  <a:lnTo>
                    <a:pt x="0" y="85451"/>
                  </a:lnTo>
                  <a:cubicBezTo>
                    <a:pt x="0" y="38258"/>
                    <a:pt x="38258" y="0"/>
                    <a:pt x="85451" y="0"/>
                  </a:cubicBezTo>
                  <a:close/>
                </a:path>
              </a:pathLst>
            </a:custGeom>
            <a:solidFill>
              <a:srgbClr val="467599"/>
            </a:solidFill>
          </p:spPr>
          <p:txBody>
            <a:bodyPr/>
            <a:lstStyle/>
            <a:p>
              <a:endParaRPr lang="en-AU"/>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pic>
        <p:nvPicPr>
          <p:cNvPr id="15" name="Picture 15"/>
          <p:cNvPicPr>
            <a:picLocks noChangeAspect="1"/>
          </p:cNvPicPr>
          <p:nvPr/>
        </p:nvPicPr>
        <p:blipFill>
          <a:blip r:embed="rId10"/>
          <a:srcRect/>
          <a:stretch>
            <a:fillRect/>
          </a:stretch>
        </p:blipFill>
        <p:spPr>
          <a:xfrm>
            <a:off x="641394" y="7089054"/>
            <a:ext cx="663468" cy="663468"/>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982831" y="2881749"/>
            <a:ext cx="486697" cy="488088"/>
          </a:xfrm>
          <a:prstGeom prst="rect">
            <a:avLst/>
          </a:prstGeom>
        </p:spPr>
      </p:pic>
      <p:sp>
        <p:nvSpPr>
          <p:cNvPr id="17" name="TextBox 17"/>
          <p:cNvSpPr txBox="1"/>
          <p:nvPr/>
        </p:nvSpPr>
        <p:spPr>
          <a:xfrm>
            <a:off x="460518" y="1091288"/>
            <a:ext cx="5414070" cy="1028700"/>
          </a:xfrm>
          <a:prstGeom prst="rect">
            <a:avLst/>
          </a:prstGeom>
        </p:spPr>
        <p:txBody>
          <a:bodyPr lIns="0" tIns="0" rIns="0" bIns="0" rtlCol="0" anchor="t">
            <a:spAutoFit/>
          </a:bodyPr>
          <a:lstStyle/>
          <a:p>
            <a:pPr algn="ctr">
              <a:lnSpc>
                <a:spcPts val="8400"/>
              </a:lnSpc>
            </a:pPr>
            <a:r>
              <a:rPr lang="en-US" sz="6000">
                <a:solidFill>
                  <a:srgbClr val="BDE541"/>
                </a:solidFill>
                <a:latin typeface="Righteous"/>
              </a:rPr>
              <a:t>Baseline Emails</a:t>
            </a:r>
          </a:p>
        </p:txBody>
      </p:sp>
      <p:sp>
        <p:nvSpPr>
          <p:cNvPr id="18" name="TextBox 18"/>
          <p:cNvSpPr txBox="1"/>
          <p:nvPr/>
        </p:nvSpPr>
        <p:spPr>
          <a:xfrm>
            <a:off x="460518" y="2660273"/>
            <a:ext cx="5530849" cy="1547860"/>
          </a:xfrm>
          <a:prstGeom prst="rect">
            <a:avLst/>
          </a:prstGeom>
        </p:spPr>
        <p:txBody>
          <a:bodyPr wrap="square" lIns="0" tIns="0" rIns="0" bIns="0" rtlCol="0" anchor="t">
            <a:spAutoFit/>
          </a:bodyPr>
          <a:lstStyle/>
          <a:p>
            <a:pPr>
              <a:lnSpc>
                <a:spcPts val="3080"/>
              </a:lnSpc>
            </a:pPr>
            <a:r>
              <a:rPr lang="en-US">
                <a:solidFill>
                  <a:srgbClr val="FFFFFF"/>
                </a:solidFill>
                <a:latin typeface="Montserrat 3" panose="020B0604020202020204" charset="0"/>
              </a:rPr>
              <a:t>Phriendly Phishing subscription begins with a non-invasive baseline audit developed to provide a true snapshot in time of your entire </a:t>
            </a:r>
            <a:r>
              <a:rPr lang="en-US" err="1">
                <a:solidFill>
                  <a:srgbClr val="FFFFFF"/>
                </a:solidFill>
                <a:latin typeface="Montserrat 3" panose="020B0604020202020204" charset="0"/>
              </a:rPr>
              <a:t>organisation's</a:t>
            </a:r>
            <a:r>
              <a:rPr lang="en-US">
                <a:solidFill>
                  <a:srgbClr val="FFFFFF"/>
                </a:solidFill>
                <a:latin typeface="Montserrat 3" panose="020B0604020202020204" charset="0"/>
              </a:rPr>
              <a:t> phishing risk profile.</a:t>
            </a:r>
          </a:p>
        </p:txBody>
      </p:sp>
      <p:sp>
        <p:nvSpPr>
          <p:cNvPr id="19" name="TextBox 19"/>
          <p:cNvSpPr txBox="1"/>
          <p:nvPr/>
        </p:nvSpPr>
        <p:spPr>
          <a:xfrm>
            <a:off x="11318162" y="3117000"/>
            <a:ext cx="6030592" cy="763799"/>
          </a:xfrm>
          <a:prstGeom prst="rect">
            <a:avLst/>
          </a:prstGeom>
        </p:spPr>
        <p:txBody>
          <a:bodyPr wrap="square" lIns="0" tIns="0" rIns="0" bIns="0" rtlCol="0" anchor="t">
            <a:spAutoFit/>
          </a:bodyPr>
          <a:lstStyle/>
          <a:p>
            <a:pPr>
              <a:lnSpc>
                <a:spcPts val="3079"/>
              </a:lnSpc>
            </a:pPr>
            <a:r>
              <a:rPr lang="en-US" sz="2150">
                <a:solidFill>
                  <a:srgbClr val="193051"/>
                </a:solidFill>
                <a:latin typeface="Montserrat 2"/>
              </a:rPr>
              <a:t>Anonymous and random to respectfully measure an </a:t>
            </a:r>
            <a:r>
              <a:rPr lang="en-US" sz="2199" err="1">
                <a:solidFill>
                  <a:srgbClr val="193051"/>
                </a:solidFill>
                <a:latin typeface="Montserrat 2"/>
              </a:rPr>
              <a:t>o</a:t>
            </a:r>
            <a:r>
              <a:rPr lang="en-US" sz="2150" err="1">
                <a:solidFill>
                  <a:srgbClr val="193051"/>
                </a:solidFill>
                <a:latin typeface="Montserrat 2"/>
              </a:rPr>
              <a:t>rganisation's</a:t>
            </a:r>
            <a:r>
              <a:rPr lang="en-US" sz="2150">
                <a:solidFill>
                  <a:srgbClr val="193051"/>
                </a:solidFill>
                <a:latin typeface="Montserrat 2"/>
              </a:rPr>
              <a:t> risk profile </a:t>
            </a:r>
          </a:p>
        </p:txBody>
      </p:sp>
      <p:sp>
        <p:nvSpPr>
          <p:cNvPr id="20" name="TextBox 20"/>
          <p:cNvSpPr txBox="1"/>
          <p:nvPr/>
        </p:nvSpPr>
        <p:spPr>
          <a:xfrm>
            <a:off x="11318162" y="5184407"/>
            <a:ext cx="4874121" cy="765402"/>
          </a:xfrm>
          <a:prstGeom prst="rect">
            <a:avLst/>
          </a:prstGeom>
        </p:spPr>
        <p:txBody>
          <a:bodyPr lIns="0" tIns="0" rIns="0" bIns="0" rtlCol="0" anchor="t">
            <a:spAutoFit/>
          </a:bodyPr>
          <a:lstStyle/>
          <a:p>
            <a:pPr>
              <a:lnSpc>
                <a:spcPts val="3079"/>
              </a:lnSpc>
            </a:pPr>
            <a:r>
              <a:rPr lang="en-US" sz="2199">
                <a:solidFill>
                  <a:srgbClr val="193051"/>
                </a:solidFill>
                <a:latin typeface="Montserrat 2"/>
              </a:rPr>
              <a:t>Incorrect clicks redirects learners to Google.com</a:t>
            </a:r>
          </a:p>
        </p:txBody>
      </p:sp>
      <p:sp>
        <p:nvSpPr>
          <p:cNvPr id="21" name="TextBox 21"/>
          <p:cNvSpPr txBox="1"/>
          <p:nvPr/>
        </p:nvSpPr>
        <p:spPr>
          <a:xfrm>
            <a:off x="11318161" y="7447230"/>
            <a:ext cx="6030591" cy="763270"/>
          </a:xfrm>
          <a:prstGeom prst="rect">
            <a:avLst/>
          </a:prstGeom>
        </p:spPr>
        <p:txBody>
          <a:bodyPr wrap="square" lIns="0" tIns="0" rIns="0" bIns="0" rtlCol="0" anchor="t">
            <a:spAutoFit/>
          </a:bodyPr>
          <a:lstStyle/>
          <a:p>
            <a:pPr>
              <a:lnSpc>
                <a:spcPts val="3079"/>
              </a:lnSpc>
            </a:pPr>
            <a:r>
              <a:rPr lang="en-US" sz="2199">
                <a:solidFill>
                  <a:srgbClr val="193051"/>
                </a:solidFill>
                <a:latin typeface="Montserrat 2"/>
              </a:rPr>
              <a:t>Uses our most sophisticated phishing</a:t>
            </a:r>
          </a:p>
          <a:p>
            <a:pPr>
              <a:lnSpc>
                <a:spcPts val="3079"/>
              </a:lnSpc>
            </a:pPr>
            <a:r>
              <a:rPr lang="en-US" sz="2199">
                <a:solidFill>
                  <a:srgbClr val="193051"/>
                </a:solidFill>
                <a:latin typeface="Montserrat 2"/>
              </a:rPr>
              <a:t>email templates </a:t>
            </a:r>
          </a:p>
        </p:txBody>
      </p:sp>
      <p:sp>
        <p:nvSpPr>
          <p:cNvPr id="22" name="TextBox 22"/>
          <p:cNvSpPr txBox="1"/>
          <p:nvPr/>
        </p:nvSpPr>
        <p:spPr>
          <a:xfrm>
            <a:off x="1433725" y="7057038"/>
            <a:ext cx="3770611" cy="765402"/>
          </a:xfrm>
          <a:prstGeom prst="rect">
            <a:avLst/>
          </a:prstGeom>
        </p:spPr>
        <p:txBody>
          <a:bodyPr lIns="0" tIns="0" rIns="0" bIns="0" rtlCol="0" anchor="t">
            <a:spAutoFit/>
          </a:bodyPr>
          <a:lstStyle/>
          <a:p>
            <a:pPr>
              <a:lnSpc>
                <a:spcPts val="3080"/>
              </a:lnSpc>
              <a:spcBef>
                <a:spcPct val="0"/>
              </a:spcBef>
            </a:pPr>
            <a:r>
              <a:rPr lang="en-US" sz="2200">
                <a:solidFill>
                  <a:srgbClr val="FFFFFF"/>
                </a:solidFill>
                <a:latin typeface="Montserrat 2"/>
              </a:rPr>
              <a:t>Recommended to run annually</a:t>
            </a:r>
          </a:p>
        </p:txBody>
      </p:sp>
      <p:sp>
        <p:nvSpPr>
          <p:cNvPr id="23" name="TextBox 22">
            <a:extLst>
              <a:ext uri="{FF2B5EF4-FFF2-40B4-BE49-F238E27FC236}">
                <a16:creationId xmlns:a16="http://schemas.microsoft.com/office/drawing/2014/main" id="{520A582A-6E2D-F288-BDA4-13F16C33C699}"/>
              </a:ext>
            </a:extLst>
          </p:cNvPr>
          <p:cNvSpPr txBox="1"/>
          <p:nvPr/>
        </p:nvSpPr>
        <p:spPr>
          <a:xfrm>
            <a:off x="728202" y="8210500"/>
            <a:ext cx="4464001" cy="765402"/>
          </a:xfrm>
          <a:prstGeom prst="rect">
            <a:avLst/>
          </a:prstGeom>
        </p:spPr>
        <p:txBody>
          <a:bodyPr wrap="square" lIns="0" tIns="0" rIns="0" bIns="0" rtlCol="0" anchor="t">
            <a:spAutoFit/>
          </a:bodyPr>
          <a:lstStyle/>
          <a:p>
            <a:pPr>
              <a:lnSpc>
                <a:spcPts val="3080"/>
              </a:lnSpc>
              <a:spcBef>
                <a:spcPct val="0"/>
              </a:spcBef>
            </a:pPr>
            <a:r>
              <a:rPr lang="en-US" sz="2200" dirty="0">
                <a:solidFill>
                  <a:srgbClr val="FFFFFF"/>
                </a:solidFill>
                <a:latin typeface="Montserrat 2"/>
              </a:rPr>
              <a:t>Launching: </a:t>
            </a:r>
          </a:p>
          <a:p>
            <a:pPr>
              <a:lnSpc>
                <a:spcPts val="3080"/>
              </a:lnSpc>
              <a:spcBef>
                <a:spcPct val="0"/>
              </a:spcBef>
            </a:pPr>
            <a:r>
              <a:rPr lang="en-US" sz="2200">
                <a:solidFill>
                  <a:srgbClr val="FFFFFF"/>
                </a:solidFill>
                <a:latin typeface="Montserrat 2"/>
              </a:rPr>
              <a:t>27 May – 9 June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CE089-5ABA-3820-734A-86E4AFC676D6}"/>
            </a:ext>
          </a:extLst>
        </p:cNvPr>
        <p:cNvGrpSpPr/>
        <p:nvPr/>
      </p:nvGrpSpPr>
      <p:grpSpPr>
        <a:xfrm>
          <a:off x="0" y="0"/>
          <a:ext cx="0" cy="0"/>
          <a:chOff x="0" y="0"/>
          <a:chExt cx="0" cy="0"/>
        </a:xfrm>
      </p:grpSpPr>
      <p:sp>
        <p:nvSpPr>
          <p:cNvPr id="8" name="Freeform 53">
            <a:extLst>
              <a:ext uri="{FF2B5EF4-FFF2-40B4-BE49-F238E27FC236}">
                <a16:creationId xmlns:a16="http://schemas.microsoft.com/office/drawing/2014/main" id="{1E6F6992-B081-2272-0181-FDCB1F63CFE5}"/>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5" name="TextBox 56">
            <a:extLst>
              <a:ext uri="{FF2B5EF4-FFF2-40B4-BE49-F238E27FC236}">
                <a16:creationId xmlns:a16="http://schemas.microsoft.com/office/drawing/2014/main" id="{218345F5-7668-7AC3-4204-6FC5675BD197}"/>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Communicate to Your Staff</a:t>
            </a:r>
          </a:p>
        </p:txBody>
      </p:sp>
      <p:sp>
        <p:nvSpPr>
          <p:cNvPr id="3" name="TextBox 55">
            <a:extLst>
              <a:ext uri="{FF2B5EF4-FFF2-40B4-BE49-F238E27FC236}">
                <a16:creationId xmlns:a16="http://schemas.microsoft.com/office/drawing/2014/main" id="{BB97C238-7CDD-21AB-2618-E42D75B75776}"/>
              </a:ext>
            </a:extLst>
          </p:cNvPr>
          <p:cNvSpPr txBox="1"/>
          <p:nvPr/>
        </p:nvSpPr>
        <p:spPr>
          <a:xfrm>
            <a:off x="1042011" y="3144712"/>
            <a:ext cx="16490328" cy="1384995"/>
          </a:xfrm>
          <a:prstGeom prst="rect">
            <a:avLst/>
          </a:prstGeom>
        </p:spPr>
        <p:txBody>
          <a:bodyPr wrap="square" lIns="0" tIns="0" rIns="0" bIns="0" rtlCol="0" anchor="t">
            <a:spAutoFit/>
          </a:bodyPr>
          <a:lstStyle/>
          <a:p>
            <a:r>
              <a:rPr lang="en-US" dirty="0">
                <a:solidFill>
                  <a:srgbClr val="2F3941"/>
                </a:solidFill>
                <a:latin typeface="Montserrat"/>
                <a:ea typeface="+mn-lt"/>
                <a:cs typeface="+mn-lt"/>
              </a:rPr>
              <a:t>Following the baseline, educate your staff of the </a:t>
            </a:r>
            <a:r>
              <a:rPr lang="en-US" dirty="0" err="1">
                <a:solidFill>
                  <a:srgbClr val="2F3941"/>
                </a:solidFill>
                <a:latin typeface="Montserrat"/>
                <a:ea typeface="+mn-lt"/>
                <a:cs typeface="+mn-lt"/>
              </a:rPr>
              <a:t>Phriendly</a:t>
            </a:r>
            <a:r>
              <a:rPr lang="en-US" dirty="0">
                <a:solidFill>
                  <a:srgbClr val="2F3941"/>
                </a:solidFill>
                <a:latin typeface="Montserrat"/>
                <a:ea typeface="+mn-lt"/>
                <a:cs typeface="+mn-lt"/>
              </a:rPr>
              <a:t> Phishing program and what to expect throughout. </a:t>
            </a:r>
            <a:endParaRPr lang="en-US" dirty="0">
              <a:latin typeface="Montserrat"/>
            </a:endParaRPr>
          </a:p>
          <a:p>
            <a:endParaRPr lang="en-US">
              <a:solidFill>
                <a:srgbClr val="2F3941"/>
              </a:solidFill>
              <a:latin typeface="Montserrat" pitchFamily="2" charset="0"/>
              <a:ea typeface="+mn-lt"/>
              <a:cs typeface="+mn-lt"/>
            </a:endParaRPr>
          </a:p>
          <a:p>
            <a:r>
              <a:rPr lang="en-US" dirty="0">
                <a:solidFill>
                  <a:srgbClr val="2F3941"/>
                </a:solidFill>
                <a:latin typeface="Montserrat"/>
                <a:ea typeface="+mn-lt"/>
                <a:cs typeface="+mn-lt"/>
              </a:rPr>
              <a:t>Share the Communication content available </a:t>
            </a:r>
            <a:r>
              <a:rPr lang="en-US" dirty="0">
                <a:solidFill>
                  <a:srgbClr val="2F3941"/>
                </a:solidFill>
                <a:latin typeface="Montserrat"/>
                <a:ea typeface="+mn-lt"/>
                <a:cs typeface="+mn-lt"/>
                <a:hlinkClick r:id="rId4"/>
              </a:rPr>
              <a:t>here</a:t>
            </a:r>
            <a:r>
              <a:rPr lang="en-US" dirty="0">
                <a:solidFill>
                  <a:srgbClr val="2F3941"/>
                </a:solidFill>
                <a:latin typeface="Montserrat"/>
                <a:ea typeface="+mn-lt"/>
                <a:cs typeface="+mn-lt"/>
              </a:rPr>
              <a:t> (video, email templates, posters and desktop images, and more!)</a:t>
            </a:r>
            <a:endParaRPr lang="en-US" dirty="0">
              <a:latin typeface="Montserrat"/>
            </a:endParaRPr>
          </a:p>
          <a:p>
            <a:endParaRPr lang="en-US">
              <a:solidFill>
                <a:srgbClr val="2F3941"/>
              </a:solidFill>
              <a:latin typeface="Montserrat" pitchFamily="2" charset="0"/>
              <a:ea typeface="+mn-lt"/>
              <a:cs typeface="+mn-lt"/>
            </a:endParaRPr>
          </a:p>
          <a:p>
            <a:r>
              <a:rPr lang="en-US" dirty="0">
                <a:solidFill>
                  <a:srgbClr val="2F3941"/>
                </a:solidFill>
                <a:latin typeface="Montserrat"/>
                <a:ea typeface="+mn-lt"/>
                <a:cs typeface="+mn-lt"/>
              </a:rPr>
              <a:t>Recommended to share once the baseline completes and before the launch of your initial training course, campaign and Phish reporter. </a:t>
            </a:r>
            <a:endParaRPr lang="en-US" dirty="0">
              <a:latin typeface="Montserrat"/>
            </a:endParaRPr>
          </a:p>
        </p:txBody>
      </p:sp>
      <p:sp>
        <p:nvSpPr>
          <p:cNvPr id="15" name="Freeform 7">
            <a:extLst>
              <a:ext uri="{FF2B5EF4-FFF2-40B4-BE49-F238E27FC236}">
                <a16:creationId xmlns:a16="http://schemas.microsoft.com/office/drawing/2014/main" id="{177A69BC-52C0-17A0-0554-036EDCBE2848}"/>
              </a:ext>
            </a:extLst>
          </p:cNvPr>
          <p:cNvSpPr/>
          <p:nvPr/>
        </p:nvSpPr>
        <p:spPr>
          <a:xfrm>
            <a:off x="6676452" y="6423001"/>
            <a:ext cx="1424902" cy="950798"/>
          </a:xfrm>
          <a:custGeom>
            <a:avLst/>
            <a:gdLst/>
            <a:ahLst/>
            <a:cxnLst/>
            <a:rect l="l" t="t" r="r" b="b"/>
            <a:pathLst>
              <a:path w="1424902" h="950798">
                <a:moveTo>
                  <a:pt x="0" y="0"/>
                </a:moveTo>
                <a:lnTo>
                  <a:pt x="1424901" y="0"/>
                </a:lnTo>
                <a:lnTo>
                  <a:pt x="1424901" y="950798"/>
                </a:lnTo>
                <a:lnTo>
                  <a:pt x="0" y="950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7" name="Freeform 8">
            <a:extLst>
              <a:ext uri="{FF2B5EF4-FFF2-40B4-BE49-F238E27FC236}">
                <a16:creationId xmlns:a16="http://schemas.microsoft.com/office/drawing/2014/main" id="{25BBEA99-2461-C7CF-C50A-57A9CB4EFD3C}"/>
              </a:ext>
            </a:extLst>
          </p:cNvPr>
          <p:cNvSpPr/>
          <p:nvPr/>
        </p:nvSpPr>
        <p:spPr>
          <a:xfrm rot="279886">
            <a:off x="10396659" y="5272350"/>
            <a:ext cx="1583276" cy="2188457"/>
          </a:xfrm>
          <a:custGeom>
            <a:avLst/>
            <a:gdLst/>
            <a:ahLst/>
            <a:cxnLst/>
            <a:rect l="l" t="t" r="r" b="b"/>
            <a:pathLst>
              <a:path w="1986687" h="2807021">
                <a:moveTo>
                  <a:pt x="0" y="0"/>
                </a:moveTo>
                <a:lnTo>
                  <a:pt x="1986687" y="0"/>
                </a:lnTo>
                <a:lnTo>
                  <a:pt x="1986687" y="2807022"/>
                </a:lnTo>
                <a:lnTo>
                  <a:pt x="0" y="2807022"/>
                </a:lnTo>
                <a:lnTo>
                  <a:pt x="0" y="0"/>
                </a:lnTo>
                <a:close/>
              </a:path>
            </a:pathLst>
          </a:custGeom>
          <a:blipFill>
            <a:blip r:embed="rId7"/>
            <a:stretch>
              <a:fillRect/>
            </a:stretch>
          </a:blipFill>
        </p:spPr>
        <p:txBody>
          <a:bodyPr/>
          <a:lstStyle/>
          <a:p>
            <a:endParaRPr lang="en-AU"/>
          </a:p>
        </p:txBody>
      </p:sp>
      <p:sp>
        <p:nvSpPr>
          <p:cNvPr id="19" name="Freeform 9">
            <a:extLst>
              <a:ext uri="{FF2B5EF4-FFF2-40B4-BE49-F238E27FC236}">
                <a16:creationId xmlns:a16="http://schemas.microsoft.com/office/drawing/2014/main" id="{A8EB097D-4F5C-E538-B540-32ECEA3645A9}"/>
              </a:ext>
            </a:extLst>
          </p:cNvPr>
          <p:cNvSpPr/>
          <p:nvPr/>
        </p:nvSpPr>
        <p:spPr>
          <a:xfrm rot="20963219">
            <a:off x="9732419" y="5744210"/>
            <a:ext cx="1378254" cy="1961250"/>
          </a:xfrm>
          <a:custGeom>
            <a:avLst/>
            <a:gdLst/>
            <a:ahLst/>
            <a:cxnLst/>
            <a:rect l="l" t="t" r="r" b="b"/>
            <a:pathLst>
              <a:path w="1741324" h="2512579">
                <a:moveTo>
                  <a:pt x="0" y="0"/>
                </a:moveTo>
                <a:lnTo>
                  <a:pt x="1741324" y="0"/>
                </a:lnTo>
                <a:lnTo>
                  <a:pt x="1741324" y="2512579"/>
                </a:lnTo>
                <a:lnTo>
                  <a:pt x="0" y="2512579"/>
                </a:lnTo>
                <a:lnTo>
                  <a:pt x="0" y="0"/>
                </a:lnTo>
                <a:close/>
              </a:path>
            </a:pathLst>
          </a:custGeom>
          <a:blipFill>
            <a:blip r:embed="rId8"/>
            <a:stretch>
              <a:fillRect/>
            </a:stretch>
          </a:blipFill>
        </p:spPr>
        <p:txBody>
          <a:bodyPr/>
          <a:lstStyle/>
          <a:p>
            <a:endParaRPr lang="en-AU"/>
          </a:p>
        </p:txBody>
      </p:sp>
      <p:sp>
        <p:nvSpPr>
          <p:cNvPr id="27" name="TextBox 13">
            <a:extLst>
              <a:ext uri="{FF2B5EF4-FFF2-40B4-BE49-F238E27FC236}">
                <a16:creationId xmlns:a16="http://schemas.microsoft.com/office/drawing/2014/main" id="{EC6F9CBF-1ADB-8D9D-E5F7-22FDF6DC8307}"/>
              </a:ext>
            </a:extLst>
          </p:cNvPr>
          <p:cNvSpPr txBox="1"/>
          <p:nvPr/>
        </p:nvSpPr>
        <p:spPr>
          <a:xfrm>
            <a:off x="5943070" y="8006322"/>
            <a:ext cx="2970934" cy="765402"/>
          </a:xfrm>
          <a:prstGeom prst="rect">
            <a:avLst/>
          </a:prstGeom>
        </p:spPr>
        <p:txBody>
          <a:bodyPr wrap="square" lIns="0" tIns="0" rIns="0" bIns="0" rtlCol="0" anchor="t">
            <a:spAutoFit/>
          </a:bodyPr>
          <a:lstStyle/>
          <a:p>
            <a:pPr algn="ctr">
              <a:lnSpc>
                <a:spcPts val="3079"/>
              </a:lnSpc>
            </a:pPr>
            <a:r>
              <a:rPr lang="en-US" sz="2199">
                <a:solidFill>
                  <a:srgbClr val="193051"/>
                </a:solidFill>
                <a:latin typeface="Montserrat 2"/>
              </a:rPr>
              <a:t>Initial training email communication</a:t>
            </a:r>
            <a:endParaRPr lang="en-US"/>
          </a:p>
        </p:txBody>
      </p:sp>
      <p:sp>
        <p:nvSpPr>
          <p:cNvPr id="29" name="TextBox 15">
            <a:extLst>
              <a:ext uri="{FF2B5EF4-FFF2-40B4-BE49-F238E27FC236}">
                <a16:creationId xmlns:a16="http://schemas.microsoft.com/office/drawing/2014/main" id="{7D8CBC5A-2EBC-B66D-6673-245C4F58B15A}"/>
              </a:ext>
            </a:extLst>
          </p:cNvPr>
          <p:cNvSpPr txBox="1"/>
          <p:nvPr/>
        </p:nvSpPr>
        <p:spPr>
          <a:xfrm>
            <a:off x="13177587" y="8029327"/>
            <a:ext cx="4100661" cy="372745"/>
          </a:xfrm>
          <a:prstGeom prst="rect">
            <a:avLst/>
          </a:prstGeom>
        </p:spPr>
        <p:txBody>
          <a:bodyPr lIns="0" tIns="0" rIns="0" bIns="0" rtlCol="0" anchor="t">
            <a:spAutoFit/>
          </a:bodyPr>
          <a:lstStyle/>
          <a:p>
            <a:pPr>
              <a:lnSpc>
                <a:spcPts val="3079"/>
              </a:lnSpc>
            </a:pPr>
            <a:r>
              <a:rPr lang="en-US" sz="2150">
                <a:solidFill>
                  <a:srgbClr val="193051"/>
                </a:solidFill>
                <a:latin typeface="Montserrat 2"/>
              </a:rPr>
              <a:t>Employee Onboarding video</a:t>
            </a:r>
            <a:endParaRPr lang="en-US" sz="2199">
              <a:solidFill>
                <a:srgbClr val="193051"/>
              </a:solidFill>
              <a:latin typeface="Montserrat 2"/>
            </a:endParaRPr>
          </a:p>
        </p:txBody>
      </p:sp>
      <p:sp>
        <p:nvSpPr>
          <p:cNvPr id="31" name="Rectangle 30">
            <a:extLst>
              <a:ext uri="{FF2B5EF4-FFF2-40B4-BE49-F238E27FC236}">
                <a16:creationId xmlns:a16="http://schemas.microsoft.com/office/drawing/2014/main" id="{CA512A60-777F-98DC-FB32-6AAA65B705EE}"/>
              </a:ext>
            </a:extLst>
          </p:cNvPr>
          <p:cNvSpPr/>
          <p:nvPr/>
        </p:nvSpPr>
        <p:spPr>
          <a:xfrm>
            <a:off x="982338" y="5021162"/>
            <a:ext cx="4173921" cy="4058577"/>
          </a:xfrm>
          <a:prstGeom prst="rect">
            <a:avLst/>
          </a:prstGeom>
          <a:solidFill>
            <a:srgbClr val="9FD8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182F4F"/>
                </a:solidFill>
                <a:ea typeface="Calibri"/>
                <a:cs typeface="Calibri"/>
              </a:rPr>
              <a:t>Communicating your training strategy to staff is important to ensure staff engagement and maximise training</a:t>
            </a:r>
            <a:endParaRPr lang="en-US"/>
          </a:p>
          <a:p>
            <a:pPr algn="ctr"/>
            <a:r>
              <a:rPr lang="en-US" sz="2400">
                <a:solidFill>
                  <a:srgbClr val="182F4F"/>
                </a:solidFill>
                <a:ea typeface="Calibri"/>
                <a:cs typeface="Calibri"/>
              </a:rPr>
              <a:t> completion. </a:t>
            </a:r>
          </a:p>
          <a:p>
            <a:pPr algn="ctr"/>
            <a:endParaRPr lang="en-US" sz="2400">
              <a:solidFill>
                <a:srgbClr val="182F4F"/>
              </a:solidFill>
              <a:ea typeface="Calibri"/>
              <a:cs typeface="Calibri"/>
            </a:endParaRPr>
          </a:p>
          <a:p>
            <a:pPr algn="ctr"/>
            <a:r>
              <a:rPr lang="en-US" sz="2400">
                <a:solidFill>
                  <a:srgbClr val="182F4F"/>
                </a:solidFill>
                <a:ea typeface="Calibri"/>
                <a:cs typeface="Calibri"/>
              </a:rPr>
              <a:t>We recommend doing this annually. </a:t>
            </a:r>
          </a:p>
        </p:txBody>
      </p:sp>
      <p:pic>
        <p:nvPicPr>
          <p:cNvPr id="32" name="Picture 31" descr="A cartoon of a person holding her hand up&#10;&#10;Description automatically generated">
            <a:extLst>
              <a:ext uri="{FF2B5EF4-FFF2-40B4-BE49-F238E27FC236}">
                <a16:creationId xmlns:a16="http://schemas.microsoft.com/office/drawing/2014/main" id="{DA46C5C8-7CA9-40B0-4CBD-28453751FC74}"/>
              </a:ext>
            </a:extLst>
          </p:cNvPr>
          <p:cNvPicPr>
            <a:picLocks noChangeAspect="1"/>
          </p:cNvPicPr>
          <p:nvPr/>
        </p:nvPicPr>
        <p:blipFill>
          <a:blip r:embed="rId9"/>
          <a:stretch>
            <a:fillRect/>
          </a:stretch>
        </p:blipFill>
        <p:spPr>
          <a:xfrm>
            <a:off x="13114037" y="5366365"/>
            <a:ext cx="4109198" cy="2312334"/>
          </a:xfrm>
          <a:prstGeom prst="rect">
            <a:avLst/>
          </a:prstGeom>
        </p:spPr>
      </p:pic>
      <p:sp>
        <p:nvSpPr>
          <p:cNvPr id="34" name="TextBox 14">
            <a:extLst>
              <a:ext uri="{FF2B5EF4-FFF2-40B4-BE49-F238E27FC236}">
                <a16:creationId xmlns:a16="http://schemas.microsoft.com/office/drawing/2014/main" id="{E51551B5-C2F9-7774-F0FE-AD94A74A6716}"/>
              </a:ext>
            </a:extLst>
          </p:cNvPr>
          <p:cNvSpPr txBox="1"/>
          <p:nvPr/>
        </p:nvSpPr>
        <p:spPr>
          <a:xfrm>
            <a:off x="9762035" y="8030003"/>
            <a:ext cx="2494316" cy="1162947"/>
          </a:xfrm>
          <a:prstGeom prst="rect">
            <a:avLst/>
          </a:prstGeom>
        </p:spPr>
        <p:txBody>
          <a:bodyPr wrap="square" lIns="0" tIns="0" rIns="0" bIns="0" rtlCol="0" anchor="t">
            <a:spAutoFit/>
          </a:bodyPr>
          <a:lstStyle/>
          <a:p>
            <a:pPr algn="ctr">
              <a:lnSpc>
                <a:spcPts val="3079"/>
              </a:lnSpc>
            </a:pPr>
            <a:r>
              <a:rPr lang="en-US" sz="2199">
                <a:solidFill>
                  <a:srgbClr val="193051"/>
                </a:solidFill>
                <a:latin typeface="Montserrat 2"/>
              </a:rPr>
              <a:t>Screensavers &amp; educational posters</a:t>
            </a:r>
            <a:endParaRPr lang="en-US"/>
          </a:p>
        </p:txBody>
      </p:sp>
      <p:sp>
        <p:nvSpPr>
          <p:cNvPr id="6" name="Slide Number Placeholder 5">
            <a:extLst>
              <a:ext uri="{FF2B5EF4-FFF2-40B4-BE49-F238E27FC236}">
                <a16:creationId xmlns:a16="http://schemas.microsoft.com/office/drawing/2014/main" id="{7FF15FC1-A157-6A99-19C9-C74FDF723E5B}"/>
              </a:ext>
            </a:extLst>
          </p:cNvPr>
          <p:cNvSpPr>
            <a:spLocks noGrp="1"/>
          </p:cNvSpPr>
          <p:nvPr>
            <p:ph type="sldNum" sz="quarter" idx="12"/>
          </p:nvPr>
        </p:nvSpPr>
        <p:spPr/>
        <p:txBody>
          <a:bodyPr/>
          <a:lstStyle/>
          <a:p>
            <a:fld id="{B6F15528-21DE-4FAA-801E-634DDDAF4B2B}" type="slidenum">
              <a:rPr lang="en-US" smtClean="0">
                <a:solidFill>
                  <a:schemeClr val="bg1"/>
                </a:solidFill>
              </a:rPr>
              <a:pPr/>
              <a:t>27</a:t>
            </a:fld>
            <a:endParaRPr lang="en-US">
              <a:solidFill>
                <a:schemeClr val="bg1"/>
              </a:solidFill>
            </a:endParaRPr>
          </a:p>
        </p:txBody>
      </p:sp>
      <p:sp>
        <p:nvSpPr>
          <p:cNvPr id="7" name="TextBox 6">
            <a:extLst>
              <a:ext uri="{FF2B5EF4-FFF2-40B4-BE49-F238E27FC236}">
                <a16:creationId xmlns:a16="http://schemas.microsoft.com/office/drawing/2014/main" id="{18CAAAE5-0BCA-8745-7C61-4814A152451E}"/>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US" sz="2800" b="1" dirty="0">
                <a:solidFill>
                  <a:srgbClr val="182F4F"/>
                </a:solidFill>
                <a:latin typeface="Montserrat"/>
              </a:rPr>
              <a:t>27</a:t>
            </a:r>
            <a:endParaRPr lang="en-AU" sz="2800" b="1" dirty="0">
              <a:solidFill>
                <a:srgbClr val="182F4F"/>
              </a:solidFill>
              <a:latin typeface="Montserrat" pitchFamily="2" charset="0"/>
            </a:endParaRPr>
          </a:p>
        </p:txBody>
      </p:sp>
      <p:sp>
        <p:nvSpPr>
          <p:cNvPr id="9" name="TextBox 8">
            <a:extLst>
              <a:ext uri="{FF2B5EF4-FFF2-40B4-BE49-F238E27FC236}">
                <a16:creationId xmlns:a16="http://schemas.microsoft.com/office/drawing/2014/main" id="{D011FE89-6E92-423C-35A5-E09995A2EAA8}"/>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0" name="Rectangle 9">
            <a:hlinkClick r:id="rId10" action="ppaction://hlinksldjump"/>
            <a:extLst>
              <a:ext uri="{FF2B5EF4-FFF2-40B4-BE49-F238E27FC236}">
                <a16:creationId xmlns:a16="http://schemas.microsoft.com/office/drawing/2014/main" id="{515F8302-D5C2-5685-088E-7F4EE8668FF0}"/>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43627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71191" y="2956359"/>
            <a:ext cx="1218048" cy="112060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20349" y="4564386"/>
            <a:ext cx="1119734" cy="747168"/>
          </a:xfrm>
          <a:prstGeom prst="rect">
            <a:avLst/>
          </a:prstGeom>
        </p:spPr>
      </p:pic>
      <p:pic>
        <p:nvPicPr>
          <p:cNvPr id="5" name="Picture 5"/>
          <p:cNvPicPr>
            <a:picLocks noChangeAspect="1"/>
          </p:cNvPicPr>
          <p:nvPr/>
        </p:nvPicPr>
        <p:blipFill>
          <a:blip r:embed="rId7"/>
          <a:srcRect/>
          <a:stretch>
            <a:fillRect/>
          </a:stretch>
        </p:blipFill>
        <p:spPr>
          <a:xfrm>
            <a:off x="9320349" y="5805511"/>
            <a:ext cx="1199208" cy="1199208"/>
          </a:xfrm>
          <a:prstGeom prst="rect">
            <a:avLst/>
          </a:prstGeom>
        </p:spPr>
      </p:pic>
      <p:pic>
        <p:nvPicPr>
          <p:cNvPr id="6" name="Picture 6"/>
          <p:cNvPicPr>
            <a:picLocks noChangeAspect="1"/>
          </p:cNvPicPr>
          <p:nvPr/>
        </p:nvPicPr>
        <p:blipFill>
          <a:blip r:embed="rId8"/>
          <a:srcRect/>
          <a:stretch>
            <a:fillRect/>
          </a:stretch>
        </p:blipFill>
        <p:spPr>
          <a:xfrm>
            <a:off x="9486259" y="7546511"/>
            <a:ext cx="953823" cy="95382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688170" y="6172670"/>
            <a:ext cx="463566" cy="464891"/>
          </a:xfrm>
          <a:prstGeom prst="rect">
            <a:avLst/>
          </a:prstGeom>
        </p:spPr>
      </p:pic>
      <p:sp>
        <p:nvSpPr>
          <p:cNvPr id="8" name="TextBox 8"/>
          <p:cNvSpPr txBox="1"/>
          <p:nvPr/>
        </p:nvSpPr>
        <p:spPr>
          <a:xfrm>
            <a:off x="667808" y="659238"/>
            <a:ext cx="5250939" cy="2095434"/>
          </a:xfrm>
          <a:prstGeom prst="rect">
            <a:avLst/>
          </a:prstGeom>
        </p:spPr>
        <p:txBody>
          <a:bodyPr lIns="0" tIns="0" rIns="0" bIns="0" rtlCol="0" anchor="t">
            <a:spAutoFit/>
          </a:bodyPr>
          <a:lstStyle/>
          <a:p>
            <a:pPr>
              <a:lnSpc>
                <a:spcPts val="8400"/>
              </a:lnSpc>
            </a:pPr>
            <a:r>
              <a:rPr lang="en-US" sz="6000">
                <a:solidFill>
                  <a:srgbClr val="BDE541"/>
                </a:solidFill>
                <a:latin typeface="Righteous"/>
              </a:rPr>
              <a:t>Phishing </a:t>
            </a:r>
          </a:p>
          <a:p>
            <a:pPr>
              <a:lnSpc>
                <a:spcPts val="8400"/>
              </a:lnSpc>
            </a:pPr>
            <a:r>
              <a:rPr lang="en-US" sz="6000">
                <a:solidFill>
                  <a:srgbClr val="BDE541"/>
                </a:solidFill>
                <a:latin typeface="Righteous"/>
              </a:rPr>
              <a:t>Campaigns</a:t>
            </a:r>
          </a:p>
        </p:txBody>
      </p:sp>
      <p:sp>
        <p:nvSpPr>
          <p:cNvPr id="9" name="TextBox 9"/>
          <p:cNvSpPr txBox="1"/>
          <p:nvPr/>
        </p:nvSpPr>
        <p:spPr>
          <a:xfrm>
            <a:off x="667808" y="3416040"/>
            <a:ext cx="6115943" cy="3876061"/>
          </a:xfrm>
          <a:prstGeom prst="rect">
            <a:avLst/>
          </a:prstGeom>
        </p:spPr>
        <p:txBody>
          <a:bodyPr lIns="0" tIns="0" rIns="0" bIns="0" rtlCol="0" anchor="t">
            <a:spAutoFit/>
          </a:bodyPr>
          <a:lstStyle/>
          <a:p>
            <a:pPr>
              <a:lnSpc>
                <a:spcPts val="3359"/>
              </a:lnSpc>
            </a:pPr>
            <a:r>
              <a:rPr lang="en-US" sz="2400">
                <a:solidFill>
                  <a:srgbClr val="FFFFFF"/>
                </a:solidFill>
                <a:latin typeface="Montserrat 1 Medium"/>
              </a:rPr>
              <a:t>Phriendly Phishing automated monthly email campaigns actively reinforce 'Scan for S.C.A.M.' training concepts through our 'train, not trick' methodology. </a:t>
            </a:r>
            <a:endParaRPr lang="en-US"/>
          </a:p>
          <a:p>
            <a:pPr>
              <a:lnSpc>
                <a:spcPts val="3359"/>
              </a:lnSpc>
            </a:pPr>
            <a:endParaRPr lang="en-US"/>
          </a:p>
          <a:p>
            <a:pPr>
              <a:lnSpc>
                <a:spcPts val="3359"/>
              </a:lnSpc>
            </a:pPr>
            <a:r>
              <a:rPr lang="en-US" sz="2400">
                <a:solidFill>
                  <a:srgbClr val="FFFFFF"/>
                </a:solidFill>
                <a:latin typeface="Montserrat 1 Medium"/>
              </a:rPr>
              <a:t>Ongoing, zero-touch campaigns ensure your staff are advancing their learning and practicing their new phishing knowledge. </a:t>
            </a:r>
            <a:endParaRPr lang="en-US"/>
          </a:p>
          <a:p>
            <a:pPr>
              <a:lnSpc>
                <a:spcPts val="3359"/>
              </a:lnSpc>
            </a:pPr>
            <a:endParaRPr lang="en-US"/>
          </a:p>
        </p:txBody>
      </p:sp>
      <p:sp>
        <p:nvSpPr>
          <p:cNvPr id="10" name="TextBox 10"/>
          <p:cNvSpPr txBox="1"/>
          <p:nvPr/>
        </p:nvSpPr>
        <p:spPr>
          <a:xfrm>
            <a:off x="10808545" y="3105271"/>
            <a:ext cx="6229735" cy="692084"/>
          </a:xfrm>
          <a:prstGeom prst="rect">
            <a:avLst/>
          </a:prstGeom>
        </p:spPr>
        <p:txBody>
          <a:bodyPr lIns="0" tIns="0" rIns="0" bIns="0" rtlCol="0" anchor="t">
            <a:spAutoFit/>
          </a:bodyPr>
          <a:lstStyle/>
          <a:p>
            <a:pPr>
              <a:lnSpc>
                <a:spcPts val="2800"/>
              </a:lnSpc>
            </a:pPr>
            <a:r>
              <a:rPr lang="en-US" sz="2000">
                <a:solidFill>
                  <a:srgbClr val="193051"/>
                </a:solidFill>
                <a:latin typeface="Montserrat 2"/>
              </a:rPr>
              <a:t>Campaign randomly assigns a template to the staff from hundreds of email templates</a:t>
            </a:r>
          </a:p>
        </p:txBody>
      </p:sp>
      <p:sp>
        <p:nvSpPr>
          <p:cNvPr id="11" name="TextBox 11"/>
          <p:cNvSpPr txBox="1"/>
          <p:nvPr/>
        </p:nvSpPr>
        <p:spPr>
          <a:xfrm>
            <a:off x="10865147" y="4749074"/>
            <a:ext cx="6394153" cy="339692"/>
          </a:xfrm>
          <a:prstGeom prst="rect">
            <a:avLst/>
          </a:prstGeom>
        </p:spPr>
        <p:txBody>
          <a:bodyPr lIns="0" tIns="0" rIns="0" bIns="0" rtlCol="0" anchor="t">
            <a:spAutoFit/>
          </a:bodyPr>
          <a:lstStyle/>
          <a:p>
            <a:pPr>
              <a:lnSpc>
                <a:spcPts val="2800"/>
              </a:lnSpc>
            </a:pPr>
            <a:r>
              <a:rPr lang="en-US" sz="2000">
                <a:solidFill>
                  <a:srgbClr val="193051"/>
                </a:solidFill>
                <a:latin typeface="Montserrat 2"/>
              </a:rPr>
              <a:t>Staff will receive 1 email per month, ongoing </a:t>
            </a:r>
          </a:p>
        </p:txBody>
      </p:sp>
      <p:sp>
        <p:nvSpPr>
          <p:cNvPr id="12" name="TextBox 12"/>
          <p:cNvSpPr txBox="1"/>
          <p:nvPr/>
        </p:nvSpPr>
        <p:spPr>
          <a:xfrm>
            <a:off x="10865147" y="6216219"/>
            <a:ext cx="6218188" cy="339725"/>
          </a:xfrm>
          <a:prstGeom prst="rect">
            <a:avLst/>
          </a:prstGeom>
        </p:spPr>
        <p:txBody>
          <a:bodyPr lIns="0" tIns="0" rIns="0" bIns="0" rtlCol="0" anchor="t">
            <a:spAutoFit/>
          </a:bodyPr>
          <a:lstStyle/>
          <a:p>
            <a:pPr algn="just">
              <a:lnSpc>
                <a:spcPts val="2800"/>
              </a:lnSpc>
            </a:pPr>
            <a:r>
              <a:rPr lang="en-US" sz="2000">
                <a:solidFill>
                  <a:srgbClr val="193051"/>
                </a:solidFill>
                <a:latin typeface="Montserrat 2"/>
              </a:rPr>
              <a:t>Emails automatically advance to learner's skill </a:t>
            </a:r>
          </a:p>
        </p:txBody>
      </p:sp>
      <p:sp>
        <p:nvSpPr>
          <p:cNvPr id="13" name="TextBox 13"/>
          <p:cNvSpPr txBox="1"/>
          <p:nvPr/>
        </p:nvSpPr>
        <p:spPr>
          <a:xfrm>
            <a:off x="10784690" y="7508411"/>
            <a:ext cx="6449068" cy="692084"/>
          </a:xfrm>
          <a:prstGeom prst="rect">
            <a:avLst/>
          </a:prstGeom>
        </p:spPr>
        <p:txBody>
          <a:bodyPr lIns="0" tIns="0" rIns="0" bIns="0" rtlCol="0" anchor="t">
            <a:spAutoFit/>
          </a:bodyPr>
          <a:lstStyle/>
          <a:p>
            <a:pPr>
              <a:lnSpc>
                <a:spcPts val="2800"/>
              </a:lnSpc>
            </a:pPr>
            <a:r>
              <a:rPr lang="en-US" sz="2000">
                <a:solidFill>
                  <a:srgbClr val="193051"/>
                </a:solidFill>
                <a:latin typeface="Montserrat 2"/>
              </a:rPr>
              <a:t>Wrong clicks used as learning experience and directed to a micro lesson landing page</a:t>
            </a:r>
          </a:p>
        </p:txBody>
      </p:sp>
      <p:grpSp>
        <p:nvGrpSpPr>
          <p:cNvPr id="14" name="Group 14"/>
          <p:cNvGrpSpPr/>
          <p:nvPr/>
        </p:nvGrpSpPr>
        <p:grpSpPr>
          <a:xfrm>
            <a:off x="716794" y="7071917"/>
            <a:ext cx="4620637" cy="3230762"/>
            <a:chOff x="0" y="-38100"/>
            <a:chExt cx="1216958" cy="850900"/>
          </a:xfrm>
        </p:grpSpPr>
        <p:sp>
          <p:nvSpPr>
            <p:cNvPr id="15" name="Freeform 15"/>
            <p:cNvSpPr/>
            <p:nvPr/>
          </p:nvSpPr>
          <p:spPr>
            <a:xfrm>
              <a:off x="0" y="0"/>
              <a:ext cx="1216958" cy="587971"/>
            </a:xfrm>
            <a:custGeom>
              <a:avLst/>
              <a:gdLst/>
              <a:ahLst/>
              <a:cxnLst/>
              <a:rect l="l" t="t" r="r" b="b"/>
              <a:pathLst>
                <a:path w="1216958" h="587971">
                  <a:moveTo>
                    <a:pt x="85451" y="0"/>
                  </a:moveTo>
                  <a:lnTo>
                    <a:pt x="1131507" y="0"/>
                  </a:lnTo>
                  <a:cubicBezTo>
                    <a:pt x="1178700" y="0"/>
                    <a:pt x="1216958" y="38258"/>
                    <a:pt x="1216958" y="85451"/>
                  </a:cubicBezTo>
                  <a:lnTo>
                    <a:pt x="1216958" y="502520"/>
                  </a:lnTo>
                  <a:cubicBezTo>
                    <a:pt x="1216958" y="525183"/>
                    <a:pt x="1207955" y="546918"/>
                    <a:pt x="1191930" y="562943"/>
                  </a:cubicBezTo>
                  <a:cubicBezTo>
                    <a:pt x="1175905" y="578968"/>
                    <a:pt x="1154170" y="587971"/>
                    <a:pt x="1131507" y="587971"/>
                  </a:cubicBezTo>
                  <a:lnTo>
                    <a:pt x="85451" y="587971"/>
                  </a:lnTo>
                  <a:cubicBezTo>
                    <a:pt x="38258" y="587971"/>
                    <a:pt x="0" y="549713"/>
                    <a:pt x="0" y="502520"/>
                  </a:cubicBezTo>
                  <a:lnTo>
                    <a:pt x="0" y="85451"/>
                  </a:lnTo>
                  <a:cubicBezTo>
                    <a:pt x="0" y="38258"/>
                    <a:pt x="38258" y="0"/>
                    <a:pt x="85451" y="0"/>
                  </a:cubicBezTo>
                  <a:close/>
                </a:path>
              </a:pathLst>
            </a:custGeom>
            <a:solidFill>
              <a:srgbClr val="467599"/>
            </a:solidFill>
          </p:spPr>
          <p:txBody>
            <a:bodyPr/>
            <a:lstStyle/>
            <a:p>
              <a:endParaRPr lang="en-NZ"/>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054242" y="7621735"/>
            <a:ext cx="3603877" cy="1198131"/>
            <a:chOff x="970303" y="-948093"/>
            <a:chExt cx="4805169" cy="1597508"/>
          </a:xfrm>
        </p:grpSpPr>
        <p:pic>
          <p:nvPicPr>
            <p:cNvPr id="18" name="Picture 18"/>
            <p:cNvPicPr>
              <a:picLocks noChangeAspect="1"/>
            </p:cNvPicPr>
            <p:nvPr/>
          </p:nvPicPr>
          <p:blipFill>
            <a:blip r:embed="rId11"/>
            <a:srcRect/>
            <a:stretch>
              <a:fillRect/>
            </a:stretch>
          </p:blipFill>
          <p:spPr>
            <a:xfrm>
              <a:off x="970303" y="-948093"/>
              <a:ext cx="884624" cy="884624"/>
            </a:xfrm>
            <a:prstGeom prst="rect">
              <a:avLst/>
            </a:prstGeom>
          </p:spPr>
        </p:pic>
        <p:sp>
          <p:nvSpPr>
            <p:cNvPr id="19" name="TextBox 19"/>
            <p:cNvSpPr txBox="1"/>
            <p:nvPr/>
          </p:nvSpPr>
          <p:spPr>
            <a:xfrm>
              <a:off x="970303" y="165121"/>
              <a:ext cx="4805169" cy="484294"/>
            </a:xfrm>
            <a:prstGeom prst="rect">
              <a:avLst/>
            </a:prstGeom>
          </p:spPr>
          <p:txBody>
            <a:bodyPr lIns="0" tIns="0" rIns="0" bIns="0" rtlCol="0" anchor="t">
              <a:spAutoFit/>
            </a:bodyPr>
            <a:lstStyle/>
            <a:p>
              <a:pPr>
                <a:lnSpc>
                  <a:spcPts val="3080"/>
                </a:lnSpc>
                <a:spcBef>
                  <a:spcPct val="0"/>
                </a:spcBef>
              </a:pPr>
              <a:r>
                <a:rPr lang="en-US" sz="2200">
                  <a:solidFill>
                    <a:srgbClr val="FFFFFF"/>
                  </a:solidFill>
                  <a:latin typeface="Montserrat 2"/>
                </a:rPr>
                <a:t>Ongoing monthly</a:t>
              </a:r>
            </a:p>
          </p:txBody>
        </p:sp>
      </p:grpSp>
      <p:sp>
        <p:nvSpPr>
          <p:cNvPr id="21" name="TextBox 20">
            <a:extLst>
              <a:ext uri="{FF2B5EF4-FFF2-40B4-BE49-F238E27FC236}">
                <a16:creationId xmlns:a16="http://schemas.microsoft.com/office/drawing/2014/main" id="{FC71483E-7468-A7EE-3297-28E72094671F}"/>
              </a:ext>
            </a:extLst>
          </p:cNvPr>
          <p:cNvSpPr txBox="1"/>
          <p:nvPr/>
        </p:nvSpPr>
        <p:spPr>
          <a:xfrm>
            <a:off x="343958" y="9449031"/>
            <a:ext cx="647700" cy="523220"/>
          </a:xfrm>
          <a:prstGeom prst="rect">
            <a:avLst/>
          </a:prstGeom>
          <a:noFill/>
        </p:spPr>
        <p:txBody>
          <a:bodyPr wrap="square" lIns="91440" tIns="45720" rIns="91440" bIns="45720" rtlCol="0" anchor="t">
            <a:spAutoFit/>
          </a:bodyPr>
          <a:lstStyle/>
          <a:p>
            <a:r>
              <a:rPr lang="en-US" sz="2800" b="1" dirty="0">
                <a:solidFill>
                  <a:schemeClr val="bg1"/>
                </a:solidFill>
                <a:latin typeface="Montserrat"/>
              </a:rPr>
              <a:t>28</a:t>
            </a:r>
            <a:endParaRPr lang="en-AU" sz="2800" b="1" dirty="0">
              <a:solidFill>
                <a:schemeClr val="bg1"/>
              </a:solidFill>
              <a:latin typeface="Montserrat" pitchFamily="2" charset="0"/>
            </a:endParaRPr>
          </a:p>
        </p:txBody>
      </p:sp>
      <p:sp>
        <p:nvSpPr>
          <p:cNvPr id="20" name="TextBox 19">
            <a:extLst>
              <a:ext uri="{FF2B5EF4-FFF2-40B4-BE49-F238E27FC236}">
                <a16:creationId xmlns:a16="http://schemas.microsoft.com/office/drawing/2014/main" id="{4C394F9B-DADD-5EB6-CCAC-94D332FB24CF}"/>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182F4F"/>
                </a:solidFill>
                <a:latin typeface="Montserrat" pitchFamily="2" charset="0"/>
              </a:rPr>
              <a:t>Back to Contents</a:t>
            </a:r>
          </a:p>
        </p:txBody>
      </p:sp>
      <p:sp>
        <p:nvSpPr>
          <p:cNvPr id="22" name="Rectangle 21">
            <a:hlinkClick r:id="rId12" action="ppaction://hlinksldjump"/>
            <a:extLst>
              <a:ext uri="{FF2B5EF4-FFF2-40B4-BE49-F238E27FC236}">
                <a16:creationId xmlns:a16="http://schemas.microsoft.com/office/drawing/2014/main" id="{AD0DD0BB-EDBB-AD8D-478F-11A23CEF46CB}"/>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72213"/>
          <a:stretch>
            <a:fillRect/>
          </a:stretch>
        </p:blipFill>
        <p:spPr>
          <a:xfrm>
            <a:off x="0" y="0"/>
            <a:ext cx="18288000" cy="2858419"/>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6121" y="3538331"/>
            <a:ext cx="1119734" cy="747168"/>
          </a:xfrm>
          <a:prstGeom prst="rect">
            <a:avLst/>
          </a:prstGeom>
        </p:spPr>
      </p:pic>
      <p:pic>
        <p:nvPicPr>
          <p:cNvPr id="10" name="Picture 10"/>
          <p:cNvPicPr>
            <a:picLocks noChangeAspect="1"/>
          </p:cNvPicPr>
          <p:nvPr/>
        </p:nvPicPr>
        <p:blipFill>
          <a:blip r:embed="rId5"/>
          <a:srcRect/>
          <a:stretch>
            <a:fillRect/>
          </a:stretch>
        </p:blipFill>
        <p:spPr>
          <a:xfrm>
            <a:off x="10237742" y="4973984"/>
            <a:ext cx="956491" cy="956491"/>
          </a:xfrm>
          <a:prstGeom prst="rect">
            <a:avLst/>
          </a:prstGeom>
        </p:spPr>
      </p:pic>
      <p:pic>
        <p:nvPicPr>
          <p:cNvPr id="11" name="Picture 11"/>
          <p:cNvPicPr>
            <a:picLocks noChangeAspect="1"/>
          </p:cNvPicPr>
          <p:nvPr/>
        </p:nvPicPr>
        <p:blipFill>
          <a:blip r:embed="rId6"/>
          <a:srcRect/>
          <a:stretch>
            <a:fillRect/>
          </a:stretch>
        </p:blipFill>
        <p:spPr>
          <a:xfrm>
            <a:off x="9850541" y="6474028"/>
            <a:ext cx="1425313" cy="1425313"/>
          </a:xfrm>
          <a:prstGeom prst="rect">
            <a:avLst/>
          </a:prstGeom>
        </p:spPr>
      </p:pic>
      <p:grpSp>
        <p:nvGrpSpPr>
          <p:cNvPr id="12" name="Group 12"/>
          <p:cNvGrpSpPr/>
          <p:nvPr/>
        </p:nvGrpSpPr>
        <p:grpSpPr>
          <a:xfrm>
            <a:off x="1954235" y="7191276"/>
            <a:ext cx="4620637" cy="2321762"/>
            <a:chOff x="0" y="0"/>
            <a:chExt cx="6160850" cy="3095683"/>
          </a:xfrm>
        </p:grpSpPr>
        <p:grpSp>
          <p:nvGrpSpPr>
            <p:cNvPr id="13" name="Group 13"/>
            <p:cNvGrpSpPr/>
            <p:nvPr/>
          </p:nvGrpSpPr>
          <p:grpSpPr>
            <a:xfrm>
              <a:off x="0" y="0"/>
              <a:ext cx="6160850" cy="3095683"/>
              <a:chOff x="0" y="0"/>
              <a:chExt cx="1216958" cy="611493"/>
            </a:xfrm>
          </p:grpSpPr>
          <p:sp>
            <p:nvSpPr>
              <p:cNvPr id="14" name="Freeform 14"/>
              <p:cNvSpPr/>
              <p:nvPr/>
            </p:nvSpPr>
            <p:spPr>
              <a:xfrm>
                <a:off x="0" y="0"/>
                <a:ext cx="1216958" cy="611493"/>
              </a:xfrm>
              <a:custGeom>
                <a:avLst/>
                <a:gdLst/>
                <a:ahLst/>
                <a:cxnLst/>
                <a:rect l="l" t="t" r="r" b="b"/>
                <a:pathLst>
                  <a:path w="1216958" h="611493">
                    <a:moveTo>
                      <a:pt x="85451" y="0"/>
                    </a:moveTo>
                    <a:lnTo>
                      <a:pt x="1131507" y="0"/>
                    </a:lnTo>
                    <a:cubicBezTo>
                      <a:pt x="1178700" y="0"/>
                      <a:pt x="1216958" y="38258"/>
                      <a:pt x="1216958" y="85451"/>
                    </a:cubicBezTo>
                    <a:lnTo>
                      <a:pt x="1216958" y="526042"/>
                    </a:lnTo>
                    <a:cubicBezTo>
                      <a:pt x="1216958" y="573235"/>
                      <a:pt x="1178700" y="611493"/>
                      <a:pt x="1131507" y="611493"/>
                    </a:cubicBezTo>
                    <a:lnTo>
                      <a:pt x="85451" y="611493"/>
                    </a:lnTo>
                    <a:cubicBezTo>
                      <a:pt x="38258" y="611493"/>
                      <a:pt x="0" y="573235"/>
                      <a:pt x="0" y="526042"/>
                    </a:cubicBezTo>
                    <a:lnTo>
                      <a:pt x="0" y="85451"/>
                    </a:lnTo>
                    <a:cubicBezTo>
                      <a:pt x="0" y="38258"/>
                      <a:pt x="38258" y="0"/>
                      <a:pt x="85451" y="0"/>
                    </a:cubicBezTo>
                    <a:close/>
                  </a:path>
                </a:pathLst>
              </a:custGeom>
              <a:solidFill>
                <a:srgbClr val="467599"/>
              </a:solidFill>
            </p:spPr>
            <p:txBody>
              <a:bodyPr/>
              <a:lstStyle/>
              <a:p>
                <a:endParaRPr lang="en-NZ"/>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pic>
          <p:nvPicPr>
            <p:cNvPr id="16" name="Picture 16"/>
            <p:cNvPicPr>
              <a:picLocks noChangeAspect="1"/>
            </p:cNvPicPr>
            <p:nvPr/>
          </p:nvPicPr>
          <p:blipFill>
            <a:blip r:embed="rId7"/>
            <a:srcRect/>
            <a:stretch>
              <a:fillRect/>
            </a:stretch>
          </p:blipFill>
          <p:spPr>
            <a:xfrm>
              <a:off x="646576" y="324675"/>
              <a:ext cx="884624" cy="884624"/>
            </a:xfrm>
            <a:prstGeom prst="rect">
              <a:avLst/>
            </a:prstGeom>
          </p:spPr>
        </p:pic>
        <p:sp>
          <p:nvSpPr>
            <p:cNvPr id="17" name="TextBox 17"/>
            <p:cNvSpPr txBox="1"/>
            <p:nvPr/>
          </p:nvSpPr>
          <p:spPr>
            <a:xfrm>
              <a:off x="646576" y="1437891"/>
              <a:ext cx="4805169" cy="1004729"/>
            </a:xfrm>
            <a:prstGeom prst="rect">
              <a:avLst/>
            </a:prstGeom>
          </p:spPr>
          <p:txBody>
            <a:bodyPr lIns="0" tIns="0" rIns="0" bIns="0" rtlCol="0" anchor="t">
              <a:spAutoFit/>
            </a:bodyPr>
            <a:lstStyle/>
            <a:p>
              <a:pPr>
                <a:lnSpc>
                  <a:spcPts val="3080"/>
                </a:lnSpc>
                <a:spcBef>
                  <a:spcPct val="0"/>
                </a:spcBef>
              </a:pPr>
              <a:r>
                <a:rPr lang="en-US" sz="2200">
                  <a:solidFill>
                    <a:srgbClr val="FFFFFF"/>
                  </a:solidFill>
                  <a:latin typeface="Montserrat 2"/>
                </a:rPr>
                <a:t>Recommended to run quarterly.</a:t>
              </a: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591837" flipH="1">
            <a:off x="7826775" y="5058962"/>
            <a:ext cx="3277227" cy="786534"/>
          </a:xfrm>
          <a:prstGeom prst="rect">
            <a:avLst/>
          </a:prstGeom>
        </p:spPr>
      </p:pic>
      <p:sp>
        <p:nvSpPr>
          <p:cNvPr id="19" name="TextBox 19"/>
          <p:cNvSpPr txBox="1"/>
          <p:nvPr/>
        </p:nvSpPr>
        <p:spPr>
          <a:xfrm>
            <a:off x="627736" y="3404981"/>
            <a:ext cx="7689040" cy="3034649"/>
          </a:xfrm>
          <a:prstGeom prst="rect">
            <a:avLst/>
          </a:prstGeom>
        </p:spPr>
        <p:txBody>
          <a:bodyPr lIns="0" tIns="0" rIns="0" bIns="0" rtlCol="0" anchor="t">
            <a:spAutoFit/>
          </a:bodyPr>
          <a:lstStyle/>
          <a:p>
            <a:pPr marL="474981" lvl="1" indent="-237491">
              <a:lnSpc>
                <a:spcPts val="4092"/>
              </a:lnSpc>
              <a:buFont typeface="Arial"/>
              <a:buChar char="•"/>
            </a:pPr>
            <a:r>
              <a:rPr lang="en-US" sz="2200">
                <a:solidFill>
                  <a:srgbClr val="193051"/>
                </a:solidFill>
                <a:latin typeface="Montserrat 1 Medium"/>
              </a:rPr>
              <a:t>Short Courses are short &amp; sharp, designed for the time-poor employee. </a:t>
            </a:r>
          </a:p>
          <a:p>
            <a:pPr marL="474981" lvl="1" indent="-237491">
              <a:lnSpc>
                <a:spcPts val="4092"/>
              </a:lnSpc>
              <a:buFont typeface="Arial"/>
              <a:buChar char="•"/>
            </a:pPr>
            <a:r>
              <a:rPr lang="en-US" sz="2200">
                <a:solidFill>
                  <a:srgbClr val="193051"/>
                </a:solidFill>
                <a:latin typeface="Montserrat 1 Medium"/>
              </a:rPr>
              <a:t>Courses are between 2-15 minutes long.</a:t>
            </a:r>
          </a:p>
          <a:p>
            <a:pPr marL="474981" lvl="1" indent="-237491">
              <a:lnSpc>
                <a:spcPts val="4092"/>
              </a:lnSpc>
              <a:buFont typeface="Arial"/>
              <a:buChar char="•"/>
            </a:pPr>
            <a:r>
              <a:rPr lang="en-US" sz="2200">
                <a:solidFill>
                  <a:srgbClr val="193051"/>
                </a:solidFill>
                <a:latin typeface="Montserrat 1 Medium"/>
              </a:rPr>
              <a:t>Courses include interactive games, quizzes, animations and assessments to test employee knowledge.</a:t>
            </a:r>
          </a:p>
        </p:txBody>
      </p:sp>
      <p:sp>
        <p:nvSpPr>
          <p:cNvPr id="20" name="TextBox 20"/>
          <p:cNvSpPr txBox="1"/>
          <p:nvPr/>
        </p:nvSpPr>
        <p:spPr>
          <a:xfrm>
            <a:off x="2977532" y="857726"/>
            <a:ext cx="11744305" cy="1028667"/>
          </a:xfrm>
          <a:prstGeom prst="rect">
            <a:avLst/>
          </a:prstGeom>
        </p:spPr>
        <p:txBody>
          <a:bodyPr lIns="0" tIns="0" rIns="0" bIns="0" rtlCol="0" anchor="t">
            <a:spAutoFit/>
          </a:bodyPr>
          <a:lstStyle/>
          <a:p>
            <a:pPr algn="ctr">
              <a:lnSpc>
                <a:spcPts val="8400"/>
              </a:lnSpc>
            </a:pPr>
            <a:r>
              <a:rPr lang="en-US" sz="6000">
                <a:solidFill>
                  <a:srgbClr val="FFFFFF"/>
                </a:solidFill>
                <a:latin typeface="Righteous"/>
              </a:rPr>
              <a:t>Security Awareness Training</a:t>
            </a:r>
          </a:p>
        </p:txBody>
      </p:sp>
      <p:sp>
        <p:nvSpPr>
          <p:cNvPr id="21" name="TextBox 21"/>
          <p:cNvSpPr txBox="1"/>
          <p:nvPr/>
        </p:nvSpPr>
        <p:spPr>
          <a:xfrm>
            <a:off x="11713129" y="3671335"/>
            <a:ext cx="5898389" cy="373702"/>
          </a:xfrm>
          <a:prstGeom prst="rect">
            <a:avLst/>
          </a:prstGeom>
        </p:spPr>
        <p:txBody>
          <a:bodyPr lIns="0" tIns="0" rIns="0" bIns="0" rtlCol="0" anchor="t">
            <a:spAutoFit/>
          </a:bodyPr>
          <a:lstStyle/>
          <a:p>
            <a:pPr>
              <a:lnSpc>
                <a:spcPts val="3027"/>
              </a:lnSpc>
            </a:pPr>
            <a:r>
              <a:rPr lang="en-US" sz="2162">
                <a:solidFill>
                  <a:srgbClr val="193051"/>
                </a:solidFill>
                <a:latin typeface="Montserrat 2"/>
              </a:rPr>
              <a:t>Mass training email will be sent at 10 am </a:t>
            </a:r>
          </a:p>
        </p:txBody>
      </p:sp>
      <p:sp>
        <p:nvSpPr>
          <p:cNvPr id="22" name="TextBox 22"/>
          <p:cNvSpPr txBox="1"/>
          <p:nvPr/>
        </p:nvSpPr>
        <p:spPr>
          <a:xfrm>
            <a:off x="11751149" y="5152228"/>
            <a:ext cx="3553354" cy="1135702"/>
          </a:xfrm>
          <a:prstGeom prst="rect">
            <a:avLst/>
          </a:prstGeom>
        </p:spPr>
        <p:txBody>
          <a:bodyPr lIns="0" tIns="0" rIns="0" bIns="0" rtlCol="0" anchor="t">
            <a:spAutoFit/>
          </a:bodyPr>
          <a:lstStyle/>
          <a:p>
            <a:pPr>
              <a:lnSpc>
                <a:spcPts val="3027"/>
              </a:lnSpc>
            </a:pPr>
            <a:r>
              <a:rPr lang="en-US" sz="2162">
                <a:solidFill>
                  <a:srgbClr val="193051"/>
                </a:solidFill>
                <a:latin typeface="Montserrat 2"/>
              </a:rPr>
              <a:t>Unique link in the email</a:t>
            </a:r>
          </a:p>
          <a:p>
            <a:pPr>
              <a:lnSpc>
                <a:spcPts val="3027"/>
              </a:lnSpc>
            </a:pPr>
            <a:r>
              <a:rPr lang="en-US" sz="2162">
                <a:solidFill>
                  <a:srgbClr val="193051"/>
                </a:solidFill>
                <a:latin typeface="Montserrat 2"/>
              </a:rPr>
              <a:t>No login or SSO required</a:t>
            </a:r>
          </a:p>
          <a:p>
            <a:pPr>
              <a:lnSpc>
                <a:spcPts val="3027"/>
              </a:lnSpc>
            </a:pPr>
            <a:endParaRPr lang="en-US" sz="2162">
              <a:solidFill>
                <a:srgbClr val="193051"/>
              </a:solidFill>
              <a:latin typeface="Montserrat 2"/>
            </a:endParaRPr>
          </a:p>
        </p:txBody>
      </p:sp>
      <p:sp>
        <p:nvSpPr>
          <p:cNvPr id="23" name="TextBox 23"/>
          <p:cNvSpPr txBox="1"/>
          <p:nvPr/>
        </p:nvSpPr>
        <p:spPr>
          <a:xfrm>
            <a:off x="11713129" y="6856822"/>
            <a:ext cx="4768031" cy="1135702"/>
          </a:xfrm>
          <a:prstGeom prst="rect">
            <a:avLst/>
          </a:prstGeom>
        </p:spPr>
        <p:txBody>
          <a:bodyPr lIns="0" tIns="0" rIns="0" bIns="0" rtlCol="0" anchor="t">
            <a:spAutoFit/>
          </a:bodyPr>
          <a:lstStyle/>
          <a:p>
            <a:pPr>
              <a:lnSpc>
                <a:spcPts val="3027"/>
              </a:lnSpc>
            </a:pPr>
            <a:r>
              <a:rPr lang="en-US" sz="2150">
                <a:solidFill>
                  <a:srgbClr val="193051"/>
                </a:solidFill>
                <a:latin typeface="Montserrat 2"/>
              </a:rPr>
              <a:t>Staff receive a completion certificate and survey </a:t>
            </a:r>
            <a:endParaRPr lang="en-US"/>
          </a:p>
          <a:p>
            <a:pPr>
              <a:lnSpc>
                <a:spcPts val="3027"/>
              </a:lnSpc>
            </a:pPr>
            <a:endParaRPr lang="en-US"/>
          </a:p>
        </p:txBody>
      </p:sp>
      <p:sp>
        <p:nvSpPr>
          <p:cNvPr id="25" name="TextBox 24">
            <a:extLst>
              <a:ext uri="{FF2B5EF4-FFF2-40B4-BE49-F238E27FC236}">
                <a16:creationId xmlns:a16="http://schemas.microsoft.com/office/drawing/2014/main" id="{A3C59BF0-6293-9066-AB33-A0AE60226416}"/>
              </a:ext>
            </a:extLst>
          </p:cNvPr>
          <p:cNvSpPr txBox="1"/>
          <p:nvPr/>
        </p:nvSpPr>
        <p:spPr>
          <a:xfrm>
            <a:off x="137160" y="9669424"/>
            <a:ext cx="647700" cy="523220"/>
          </a:xfrm>
          <a:prstGeom prst="rect">
            <a:avLst/>
          </a:prstGeom>
          <a:noFill/>
        </p:spPr>
        <p:txBody>
          <a:bodyPr wrap="square" lIns="91440" tIns="45720" rIns="91440" bIns="45720" rtlCol="0" anchor="t">
            <a:spAutoFit/>
          </a:bodyPr>
          <a:lstStyle/>
          <a:p>
            <a:r>
              <a:rPr lang="en-US" sz="2800" b="1" dirty="0">
                <a:solidFill>
                  <a:srgbClr val="182F4F"/>
                </a:solidFill>
                <a:latin typeface="Montserrat"/>
              </a:rPr>
              <a:t>29</a:t>
            </a:r>
            <a:endParaRPr lang="en-US" dirty="0"/>
          </a:p>
        </p:txBody>
      </p:sp>
      <p:sp>
        <p:nvSpPr>
          <p:cNvPr id="3" name="TextBox 2">
            <a:extLst>
              <a:ext uri="{FF2B5EF4-FFF2-40B4-BE49-F238E27FC236}">
                <a16:creationId xmlns:a16="http://schemas.microsoft.com/office/drawing/2014/main" id="{9DA6D11C-FC14-57C9-B054-83C9B49BD0F4}"/>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4" name="Rectangle 3">
            <a:hlinkClick r:id="rId10" action="ppaction://hlinksldjump"/>
            <a:extLst>
              <a:ext uri="{FF2B5EF4-FFF2-40B4-BE49-F238E27FC236}">
                <a16:creationId xmlns:a16="http://schemas.microsoft.com/office/drawing/2014/main" id="{C2F3E9D5-E534-08A1-C43C-34EBFA45D1C2}"/>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1430179" y="5318806"/>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8" y="3725515"/>
            <a:ext cx="9980367" cy="999633"/>
          </a:xfrm>
          <a:prstGeom prst="rect">
            <a:avLst/>
          </a:prstGeom>
        </p:spPr>
        <p:txBody>
          <a:bodyPr wrap="square" lIns="0" tIns="0" rIns="0" bIns="0" rtlCol="0" anchor="t">
            <a:spAutoFit/>
          </a:bodyPr>
          <a:lstStyle/>
          <a:p>
            <a:pPr>
              <a:lnSpc>
                <a:spcPts val="8123"/>
              </a:lnSpc>
            </a:pPr>
            <a:r>
              <a:rPr lang="en-US" sz="6600" dirty="0">
                <a:solidFill>
                  <a:srgbClr val="BDE541"/>
                </a:solidFill>
                <a:latin typeface="Righteous"/>
              </a:rPr>
              <a:t>About Phriendly Phishing </a:t>
            </a:r>
            <a:endParaRPr lang="en-US" sz="2400" dirty="0"/>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a:xfrm>
            <a:off x="15780327" y="9781407"/>
            <a:ext cx="2133600" cy="365125"/>
          </a:xfrm>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15382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3E3D11B-3FFD-DD3B-1862-1828FA060B3D}"/>
              </a:ext>
            </a:extLst>
          </p:cNvPr>
          <p:cNvSpPr/>
          <p:nvPr/>
        </p:nvSpPr>
        <p:spPr>
          <a:xfrm>
            <a:off x="914950" y="2155212"/>
            <a:ext cx="16253138" cy="194186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AB64360A-12C4-56CC-A6CB-463F2B6E07F0}"/>
              </a:ext>
            </a:extLst>
          </p:cNvPr>
          <p:cNvPicPr>
            <a:picLocks noChangeAspect="1"/>
          </p:cNvPicPr>
          <p:nvPr/>
        </p:nvPicPr>
        <p:blipFill>
          <a:blip r:embed="rId2"/>
          <a:stretch>
            <a:fillRect/>
          </a:stretch>
        </p:blipFill>
        <p:spPr>
          <a:xfrm>
            <a:off x="-12879" y="-24472"/>
            <a:ext cx="18294235" cy="1849347"/>
          </a:xfrm>
          <a:prstGeom prst="rect">
            <a:avLst/>
          </a:prstGeom>
        </p:spPr>
      </p:pic>
      <p:sp>
        <p:nvSpPr>
          <p:cNvPr id="56" name="TextBox 56"/>
          <p:cNvSpPr txBox="1"/>
          <p:nvPr/>
        </p:nvSpPr>
        <p:spPr>
          <a:xfrm>
            <a:off x="1542071" y="297113"/>
            <a:ext cx="14306335" cy="1028700"/>
          </a:xfrm>
          <a:prstGeom prst="rect">
            <a:avLst/>
          </a:prstGeom>
        </p:spPr>
        <p:txBody>
          <a:bodyPr lIns="0" tIns="0" rIns="0" bIns="0" rtlCol="0" anchor="t">
            <a:spAutoFit/>
          </a:bodyPr>
          <a:lstStyle/>
          <a:p>
            <a:pPr algn="ctr">
              <a:lnSpc>
                <a:spcPts val="8400"/>
              </a:lnSpc>
            </a:pPr>
            <a:r>
              <a:rPr lang="en-US" sz="6000" dirty="0">
                <a:solidFill>
                  <a:srgbClr val="FFFFFF"/>
                </a:solidFill>
                <a:latin typeface="Righteous"/>
              </a:rPr>
              <a:t>Your Learning Path</a:t>
            </a:r>
            <a:endParaRPr lang="en-US" dirty="0"/>
          </a:p>
        </p:txBody>
      </p:sp>
      <p:sp>
        <p:nvSpPr>
          <p:cNvPr id="3" name="TextBox 2">
            <a:extLst>
              <a:ext uri="{FF2B5EF4-FFF2-40B4-BE49-F238E27FC236}">
                <a16:creationId xmlns:a16="http://schemas.microsoft.com/office/drawing/2014/main" id="{33333169-9692-C84D-C491-67F634BF1021}"/>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30</a:t>
            </a:r>
          </a:p>
        </p:txBody>
      </p:sp>
      <p:sp>
        <p:nvSpPr>
          <p:cNvPr id="4" name="TextBox 3">
            <a:extLst>
              <a:ext uri="{FF2B5EF4-FFF2-40B4-BE49-F238E27FC236}">
                <a16:creationId xmlns:a16="http://schemas.microsoft.com/office/drawing/2014/main" id="{60D42EDD-AE18-D69D-6F2F-632C938EE9C5}"/>
              </a:ext>
            </a:extLst>
          </p:cNvPr>
          <p:cNvSpPr txBox="1"/>
          <p:nvPr/>
        </p:nvSpPr>
        <p:spPr>
          <a:xfrm>
            <a:off x="15474095" y="1331472"/>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32" name="Rectangle 31">
            <a:hlinkClick r:id="rId3" action="ppaction://hlinksldjump"/>
            <a:extLst>
              <a:ext uri="{FF2B5EF4-FFF2-40B4-BE49-F238E27FC236}">
                <a16:creationId xmlns:a16="http://schemas.microsoft.com/office/drawing/2014/main" id="{C5D76B00-C8BA-29A4-16B5-D919F5FDAC90}"/>
              </a:ext>
            </a:extLst>
          </p:cNvPr>
          <p:cNvSpPr/>
          <p:nvPr/>
        </p:nvSpPr>
        <p:spPr>
          <a:xfrm>
            <a:off x="15838837" y="-24472"/>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771E92A4-46F4-931E-8A74-26B0F9C6CFD0}"/>
              </a:ext>
            </a:extLst>
          </p:cNvPr>
          <p:cNvPicPr>
            <a:picLocks noChangeAspect="1"/>
          </p:cNvPicPr>
          <p:nvPr/>
        </p:nvPicPr>
        <p:blipFill>
          <a:blip r:embed="rId4"/>
          <a:stretch>
            <a:fillRect/>
          </a:stretch>
        </p:blipFill>
        <p:spPr>
          <a:xfrm>
            <a:off x="16405056" y="98220"/>
            <a:ext cx="1126235" cy="1160022"/>
          </a:xfrm>
          <a:prstGeom prst="rect">
            <a:avLst/>
          </a:prstGeom>
        </p:spPr>
      </p:pic>
      <p:graphicFrame>
        <p:nvGraphicFramePr>
          <p:cNvPr id="25" name="Table 24">
            <a:extLst>
              <a:ext uri="{FF2B5EF4-FFF2-40B4-BE49-F238E27FC236}">
                <a16:creationId xmlns:a16="http://schemas.microsoft.com/office/drawing/2014/main" id="{9FD6AC4F-9A14-57F8-9D8A-47515B7DE665}"/>
              </a:ext>
            </a:extLst>
          </p:cNvPr>
          <p:cNvGraphicFramePr>
            <a:graphicFrameLocks noGrp="1"/>
          </p:cNvGraphicFramePr>
          <p:nvPr>
            <p:extLst>
              <p:ext uri="{D42A27DB-BD31-4B8C-83A1-F6EECF244321}">
                <p14:modId xmlns:p14="http://schemas.microsoft.com/office/powerpoint/2010/main" val="287966601"/>
              </p:ext>
            </p:extLst>
          </p:nvPr>
        </p:nvGraphicFramePr>
        <p:xfrm>
          <a:off x="1634569" y="4417793"/>
          <a:ext cx="14493780" cy="2203309"/>
        </p:xfrm>
        <a:graphic>
          <a:graphicData uri="http://schemas.openxmlformats.org/drawingml/2006/table">
            <a:tbl>
              <a:tblPr firstRow="1" bandRow="1">
                <a:tableStyleId>{5C22544A-7EE6-4342-B048-85BDC9FD1C3A}</a:tableStyleId>
              </a:tblPr>
              <a:tblGrid>
                <a:gridCol w="1610612">
                  <a:extLst>
                    <a:ext uri="{9D8B030D-6E8A-4147-A177-3AD203B41FA5}">
                      <a16:colId xmlns:a16="http://schemas.microsoft.com/office/drawing/2014/main" val="99773489"/>
                    </a:ext>
                  </a:extLst>
                </a:gridCol>
                <a:gridCol w="8051908">
                  <a:extLst>
                    <a:ext uri="{9D8B030D-6E8A-4147-A177-3AD203B41FA5}">
                      <a16:colId xmlns:a16="http://schemas.microsoft.com/office/drawing/2014/main" val="14374307"/>
                    </a:ext>
                  </a:extLst>
                </a:gridCol>
                <a:gridCol w="4831260">
                  <a:extLst>
                    <a:ext uri="{9D8B030D-6E8A-4147-A177-3AD203B41FA5}">
                      <a16:colId xmlns:a16="http://schemas.microsoft.com/office/drawing/2014/main" val="80279581"/>
                    </a:ext>
                  </a:extLst>
                </a:gridCol>
              </a:tblGrid>
              <a:tr h="550828">
                <a:tc>
                  <a:txBody>
                    <a:bodyPr/>
                    <a:lstStyle/>
                    <a:p>
                      <a:pPr lvl="0">
                        <a:buNone/>
                      </a:pPr>
                      <a:r>
                        <a:rPr lang="en-US"/>
                        <a:t>Activity </a:t>
                      </a:r>
                    </a:p>
                  </a:txBody>
                  <a:tcPr>
                    <a:solidFill>
                      <a:srgbClr val="182F4F"/>
                    </a:solidFill>
                  </a:tcPr>
                </a:tc>
                <a:tc>
                  <a:txBody>
                    <a:bodyPr/>
                    <a:lstStyle/>
                    <a:p>
                      <a:pPr lvl="0">
                        <a:buNone/>
                      </a:pPr>
                      <a:r>
                        <a:rPr lang="en-US"/>
                        <a:t>Description </a:t>
                      </a:r>
                    </a:p>
                  </a:txBody>
                  <a:tcPr>
                    <a:solidFill>
                      <a:srgbClr val="182F4F"/>
                    </a:solidFill>
                  </a:tcPr>
                </a:tc>
                <a:tc>
                  <a:txBody>
                    <a:bodyPr/>
                    <a:lstStyle/>
                    <a:p>
                      <a:r>
                        <a:rPr lang="en-US"/>
                        <a:t>Duration</a:t>
                      </a:r>
                    </a:p>
                  </a:txBody>
                  <a:tcPr>
                    <a:solidFill>
                      <a:srgbClr val="182F4F"/>
                    </a:solidFill>
                  </a:tcPr>
                </a:tc>
                <a:extLst>
                  <a:ext uri="{0D108BD9-81ED-4DB2-BD59-A6C34878D82A}">
                    <a16:rowId xmlns:a16="http://schemas.microsoft.com/office/drawing/2014/main" val="680189498"/>
                  </a:ext>
                </a:extLst>
              </a:tr>
              <a:tr h="550825">
                <a:tc>
                  <a:txBody>
                    <a:bodyPr/>
                    <a:lstStyle/>
                    <a:p>
                      <a:pPr lvl="0">
                        <a:buNone/>
                      </a:pPr>
                      <a:endParaRPr lang="en-US"/>
                    </a:p>
                  </a:txBody>
                  <a:tcPr/>
                </a:tc>
                <a:tc>
                  <a:txBody>
                    <a:bodyPr/>
                    <a:lstStyle/>
                    <a:p>
                      <a:r>
                        <a:rPr lang="en-US" sz="1400">
                          <a:solidFill>
                            <a:srgbClr val="193051"/>
                          </a:solidFill>
                          <a:latin typeface="Montserrat" pitchFamily="2" charset="0"/>
                        </a:rPr>
                        <a:t>Simulated phishing campaign used to determine your organisation’s overall phishing risk and establish a baseline for future measurement.</a:t>
                      </a:r>
                      <a:endParaRPr lang="en-AU" sz="1400"/>
                    </a:p>
                  </a:txBody>
                  <a:tcPr/>
                </a:tc>
                <a:tc>
                  <a:txBody>
                    <a:bodyPr/>
                    <a:lstStyle/>
                    <a:p>
                      <a:pPr lvl="0">
                        <a:buNone/>
                      </a:pPr>
                      <a:r>
                        <a:rPr lang="en-US" sz="1400" dirty="0">
                          <a:solidFill>
                            <a:srgbClr val="193051"/>
                          </a:solidFill>
                          <a:latin typeface="Montserrat" pitchFamily="2" charset="0"/>
                        </a:rPr>
                        <a:t>2 Weeks</a:t>
                      </a:r>
                      <a:r>
                        <a:rPr lang="en-US" sz="1400" dirty="0"/>
                        <a:t> </a:t>
                      </a:r>
                    </a:p>
                  </a:txBody>
                  <a:tcPr/>
                </a:tc>
                <a:extLst>
                  <a:ext uri="{0D108BD9-81ED-4DB2-BD59-A6C34878D82A}">
                    <a16:rowId xmlns:a16="http://schemas.microsoft.com/office/drawing/2014/main" val="2447975146"/>
                  </a:ext>
                </a:extLst>
              </a:tr>
              <a:tr h="550828">
                <a:tc>
                  <a:txBody>
                    <a:bodyPr/>
                    <a:lstStyle/>
                    <a:p>
                      <a:endParaRPr lang="en-US"/>
                    </a:p>
                  </a:txBody>
                  <a:tcPr/>
                </a:tc>
                <a:tc>
                  <a:txBody>
                    <a:bodyPr/>
                    <a:lstStyle/>
                    <a:p>
                      <a:pPr lvl="0">
                        <a:buNone/>
                      </a:pPr>
                      <a:r>
                        <a:rPr lang="en-US" sz="1400" b="0" i="0">
                          <a:solidFill>
                            <a:srgbClr val="193051"/>
                          </a:solidFill>
                          <a:effectLst/>
                          <a:latin typeface="Montserrat" panose="00000500000000000000" pitchFamily="2" charset="0"/>
                        </a:rPr>
                        <a:t>Developed Specifically for Australia/New Zealand. Courses include real-life examples of scams &amp; social engineering.</a:t>
                      </a:r>
                      <a:r>
                        <a:rPr lang="en-US" sz="1400">
                          <a:solidFill>
                            <a:srgbClr val="193051"/>
                          </a:solidFill>
                          <a:latin typeface="Montserrat"/>
                        </a:rPr>
                        <a:t> Courses can be found in the </a:t>
                      </a:r>
                      <a:r>
                        <a:rPr lang="en-US" sz="1400">
                          <a:solidFill>
                            <a:srgbClr val="467599"/>
                          </a:solidFill>
                          <a:latin typeface="Montserrat"/>
                          <a:hlinkClick r:id="rId5"/>
                        </a:rPr>
                        <a:t>Course Catalogue</a:t>
                      </a:r>
                      <a:endParaRPr lang="en-US" sz="1400"/>
                    </a:p>
                  </a:txBody>
                  <a:tcPr/>
                </a:tc>
                <a:tc>
                  <a:txBody>
                    <a:bodyPr/>
                    <a:lstStyle/>
                    <a:p>
                      <a:r>
                        <a:rPr lang="en-US" sz="1400" dirty="0">
                          <a:solidFill>
                            <a:srgbClr val="193051"/>
                          </a:solidFill>
                          <a:latin typeface="Montserrat" pitchFamily="2" charset="0"/>
                        </a:rPr>
                        <a:t>4 courses over a 12-month period (minimum). Delivered quarterly. Each running for 4 weeks </a:t>
                      </a:r>
                      <a:endParaRPr lang="en-US" sz="1400" dirty="0"/>
                    </a:p>
                  </a:txBody>
                  <a:tcPr/>
                </a:tc>
                <a:extLst>
                  <a:ext uri="{0D108BD9-81ED-4DB2-BD59-A6C34878D82A}">
                    <a16:rowId xmlns:a16="http://schemas.microsoft.com/office/drawing/2014/main" val="2690009317"/>
                  </a:ext>
                </a:extLst>
              </a:tr>
              <a:tr h="550828">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93051"/>
                          </a:solidFill>
                          <a:latin typeface="Montserrat"/>
                        </a:rPr>
                        <a:t>Automated monthly simulated phishing emails sent to your staff. These are designed to improve the detection of your staff for real-life instances of phishing emails. </a:t>
                      </a:r>
                      <a:endParaRPr lang="en-US" sz="1400"/>
                    </a:p>
                  </a:txBody>
                  <a:tcPr/>
                </a:tc>
                <a:tc>
                  <a:txBody>
                    <a:bodyPr/>
                    <a:lstStyle/>
                    <a:p>
                      <a:r>
                        <a:rPr lang="en-US" sz="1400" dirty="0">
                          <a:solidFill>
                            <a:srgbClr val="193051"/>
                          </a:solidFill>
                          <a:latin typeface="Montserrat" pitchFamily="2" charset="0"/>
                        </a:rPr>
                        <a:t>Ongoing. 1 Phishing email sent per user per month </a:t>
                      </a:r>
                      <a:endParaRPr lang="en-US" sz="1400" dirty="0"/>
                    </a:p>
                  </a:txBody>
                  <a:tcPr/>
                </a:tc>
                <a:extLst>
                  <a:ext uri="{0D108BD9-81ED-4DB2-BD59-A6C34878D82A}">
                    <a16:rowId xmlns:a16="http://schemas.microsoft.com/office/drawing/2014/main" val="3824480956"/>
                  </a:ext>
                </a:extLst>
              </a:tr>
            </a:tbl>
          </a:graphicData>
        </a:graphic>
      </p:graphicFrame>
      <p:sp>
        <p:nvSpPr>
          <p:cNvPr id="13" name="Rectangle: Rounded Corners 12">
            <a:extLst>
              <a:ext uri="{FF2B5EF4-FFF2-40B4-BE49-F238E27FC236}">
                <a16:creationId xmlns:a16="http://schemas.microsoft.com/office/drawing/2014/main" id="{7C5CB22C-BB1D-354A-7F4C-D097F99F2D26}"/>
              </a:ext>
            </a:extLst>
          </p:cNvPr>
          <p:cNvSpPr/>
          <p:nvPr/>
        </p:nvSpPr>
        <p:spPr>
          <a:xfrm>
            <a:off x="1861682" y="4989996"/>
            <a:ext cx="1153484" cy="458795"/>
          </a:xfrm>
          <a:prstGeom prst="roundRect">
            <a:avLst/>
          </a:prstGeom>
          <a:solidFill>
            <a:srgbClr val="4D6B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400" b="1">
                <a:solidFill>
                  <a:srgbClr val="193051"/>
                </a:solidFill>
                <a:latin typeface="Montserrat" panose="00000500000000000000" pitchFamily="2" charset="0"/>
              </a:rPr>
              <a:t>Baseline</a:t>
            </a:r>
          </a:p>
        </p:txBody>
      </p:sp>
      <p:sp>
        <p:nvSpPr>
          <p:cNvPr id="15" name="Rectangle: Rounded Corners 14">
            <a:extLst>
              <a:ext uri="{FF2B5EF4-FFF2-40B4-BE49-F238E27FC236}">
                <a16:creationId xmlns:a16="http://schemas.microsoft.com/office/drawing/2014/main" id="{0E9B8A4E-2D69-506F-2EC5-A186F1A5B5AF}"/>
              </a:ext>
            </a:extLst>
          </p:cNvPr>
          <p:cNvSpPr/>
          <p:nvPr/>
        </p:nvSpPr>
        <p:spPr>
          <a:xfrm>
            <a:off x="1861682" y="5560623"/>
            <a:ext cx="1153484" cy="463799"/>
          </a:xfrm>
          <a:prstGeom prst="roundRect">
            <a:avLst/>
          </a:prstGeom>
          <a:solidFill>
            <a:srgbClr val="9DC91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200" b="1">
                <a:solidFill>
                  <a:srgbClr val="193051"/>
                </a:solidFill>
                <a:latin typeface="Montserrat"/>
              </a:rPr>
              <a:t>Training</a:t>
            </a:r>
            <a:endParaRPr lang="en-AU" sz="1200" b="1">
              <a:solidFill>
                <a:srgbClr val="193051"/>
              </a:solidFill>
              <a:latin typeface="Montserrat" panose="00000500000000000000" pitchFamily="2" charset="0"/>
            </a:endParaRPr>
          </a:p>
        </p:txBody>
      </p:sp>
      <p:sp>
        <p:nvSpPr>
          <p:cNvPr id="17" name="Rectangle: Rounded Corners 16">
            <a:extLst>
              <a:ext uri="{FF2B5EF4-FFF2-40B4-BE49-F238E27FC236}">
                <a16:creationId xmlns:a16="http://schemas.microsoft.com/office/drawing/2014/main" id="{FC7557A6-2ABF-7E4A-4F2B-D2A4861D7AD1}"/>
              </a:ext>
            </a:extLst>
          </p:cNvPr>
          <p:cNvSpPr/>
          <p:nvPr/>
        </p:nvSpPr>
        <p:spPr>
          <a:xfrm>
            <a:off x="1855020" y="6116495"/>
            <a:ext cx="1160146" cy="463799"/>
          </a:xfrm>
          <a:prstGeom prst="roundRect">
            <a:avLst/>
          </a:prstGeom>
          <a:solidFill>
            <a:srgbClr val="A753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200" b="1">
                <a:solidFill>
                  <a:srgbClr val="193051"/>
                </a:solidFill>
                <a:latin typeface="Montserrat"/>
              </a:rPr>
              <a:t>Campaign</a:t>
            </a:r>
            <a:endParaRPr lang="en-AU" sz="1200" b="1">
              <a:solidFill>
                <a:srgbClr val="193051"/>
              </a:solidFill>
              <a:latin typeface="Montserrat" panose="00000500000000000000" pitchFamily="2" charset="0"/>
            </a:endParaRPr>
          </a:p>
        </p:txBody>
      </p:sp>
      <p:sp>
        <p:nvSpPr>
          <p:cNvPr id="34" name="TextBox 33">
            <a:extLst>
              <a:ext uri="{FF2B5EF4-FFF2-40B4-BE49-F238E27FC236}">
                <a16:creationId xmlns:a16="http://schemas.microsoft.com/office/drawing/2014/main" id="{74DC9F1C-1B98-19F4-E299-7DF67FD6F645}"/>
              </a:ext>
            </a:extLst>
          </p:cNvPr>
          <p:cNvSpPr txBox="1"/>
          <p:nvPr/>
        </p:nvSpPr>
        <p:spPr>
          <a:xfrm>
            <a:off x="1351095" y="2303985"/>
            <a:ext cx="158169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182F4F"/>
              </a:solidFill>
              <a:latin typeface="Montserrat" panose="00000500000000000000" pitchFamily="2" charset="0"/>
              <a:ea typeface="Calibri"/>
              <a:cs typeface="Calibri"/>
            </a:endParaRPr>
          </a:p>
          <a:p>
            <a:r>
              <a:rPr lang="en-US">
                <a:solidFill>
                  <a:srgbClr val="182F4F"/>
                </a:solidFill>
                <a:latin typeface="Montserrat" panose="00000500000000000000" pitchFamily="2" charset="0"/>
                <a:ea typeface="Calibri"/>
                <a:cs typeface="Calibri"/>
              </a:rPr>
              <a:t>Phriendly Phishing has worked together with TEC and peak bodies to create a recommended 12 month Learning Path. This Learning Path is outlined below. More detailed info can be found on the following slides. </a:t>
            </a:r>
          </a:p>
          <a:p>
            <a:endParaRPr lang="en-US">
              <a:solidFill>
                <a:srgbClr val="182F4F"/>
              </a:solidFill>
              <a:latin typeface="Montserrat" panose="00000500000000000000" pitchFamily="2" charset="0"/>
              <a:ea typeface="Calibri"/>
              <a:cs typeface="Calibri"/>
            </a:endParaRPr>
          </a:p>
          <a:p>
            <a:r>
              <a:rPr lang="en-US" b="1">
                <a:solidFill>
                  <a:srgbClr val="182F4F"/>
                </a:solidFill>
                <a:latin typeface="Montserrat" panose="00000500000000000000" pitchFamily="2" charset="0"/>
                <a:ea typeface="Calibri"/>
                <a:cs typeface="Calibri"/>
              </a:rPr>
              <a:t>If you would like to </a:t>
            </a:r>
            <a:r>
              <a:rPr lang="en-US" b="1" err="1">
                <a:solidFill>
                  <a:srgbClr val="182F4F"/>
                </a:solidFill>
                <a:latin typeface="Montserrat" panose="00000500000000000000" pitchFamily="2" charset="0"/>
                <a:ea typeface="Calibri"/>
                <a:cs typeface="Calibri"/>
              </a:rPr>
              <a:t>customise</a:t>
            </a:r>
            <a:r>
              <a:rPr lang="en-US" b="1">
                <a:solidFill>
                  <a:srgbClr val="182F4F"/>
                </a:solidFill>
                <a:latin typeface="Montserrat" panose="00000500000000000000" pitchFamily="2" charset="0"/>
                <a:ea typeface="Calibri"/>
                <a:cs typeface="Calibri"/>
              </a:rPr>
              <a:t> your own Learning Path, see the instructions in the </a:t>
            </a:r>
            <a:r>
              <a:rPr lang="en-US" b="1">
                <a:solidFill>
                  <a:srgbClr val="182F4F"/>
                </a:solidFill>
                <a:latin typeface="Montserrat" panose="00000500000000000000" pitchFamily="2" charset="0"/>
                <a:ea typeface="Calibri"/>
                <a:cs typeface="Calibri"/>
                <a:hlinkClick r:id="rId6" action="ppaction://hlinksldjump"/>
              </a:rPr>
              <a:t>Appendix</a:t>
            </a:r>
            <a:r>
              <a:rPr lang="en-US" b="1">
                <a:solidFill>
                  <a:srgbClr val="182F4F"/>
                </a:solidFill>
                <a:latin typeface="Montserrat" panose="00000500000000000000" pitchFamily="2" charset="0"/>
                <a:ea typeface="Calibri"/>
                <a:cs typeface="Calibri"/>
              </a:rPr>
              <a:t> of this document. </a:t>
            </a:r>
            <a:endParaRPr lang="en-US" b="1">
              <a:latin typeface="Montserrat" panose="00000500000000000000" pitchFamily="2" charset="0"/>
              <a:ea typeface="Calibri"/>
              <a:cs typeface="Calibri"/>
            </a:endParaRPr>
          </a:p>
        </p:txBody>
      </p:sp>
      <p:pic>
        <p:nvPicPr>
          <p:cNvPr id="31" name="Picture 30">
            <a:extLst>
              <a:ext uri="{FF2B5EF4-FFF2-40B4-BE49-F238E27FC236}">
                <a16:creationId xmlns:a16="http://schemas.microsoft.com/office/drawing/2014/main" id="{4052A6E7-E4C4-E8E6-52AF-493495909C06}"/>
              </a:ext>
            </a:extLst>
          </p:cNvPr>
          <p:cNvPicPr>
            <a:picLocks noChangeAspect="1"/>
          </p:cNvPicPr>
          <p:nvPr/>
        </p:nvPicPr>
        <p:blipFill>
          <a:blip r:embed="rId7"/>
          <a:stretch>
            <a:fillRect/>
          </a:stretch>
        </p:blipFill>
        <p:spPr>
          <a:xfrm>
            <a:off x="1901291" y="6771991"/>
            <a:ext cx="13960336" cy="3095625"/>
          </a:xfrm>
          <a:prstGeom prst="rect">
            <a:avLst/>
          </a:prstGeom>
        </p:spPr>
      </p:pic>
    </p:spTree>
    <p:extLst>
      <p:ext uri="{BB962C8B-B14F-4D97-AF65-F5344CB8AC3E}">
        <p14:creationId xmlns:p14="http://schemas.microsoft.com/office/powerpoint/2010/main" val="362894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438BF7BE-9B01-5E6A-5F60-16776F7DE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742428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1430179" y="5318806"/>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8" y="3725515"/>
            <a:ext cx="9980367" cy="999633"/>
          </a:xfrm>
          <a:prstGeom prst="rect">
            <a:avLst/>
          </a:prstGeom>
        </p:spPr>
        <p:txBody>
          <a:bodyPr wrap="square" lIns="0" tIns="0" rIns="0" bIns="0" rtlCol="0" anchor="t">
            <a:spAutoFit/>
          </a:bodyPr>
          <a:lstStyle/>
          <a:p>
            <a:pPr>
              <a:lnSpc>
                <a:spcPts val="8123"/>
              </a:lnSpc>
            </a:pPr>
            <a:r>
              <a:rPr lang="en-US" sz="6600">
                <a:solidFill>
                  <a:srgbClr val="BDE541"/>
                </a:solidFill>
                <a:latin typeface="Righteous"/>
              </a:rPr>
              <a:t>Appendix</a:t>
            </a:r>
            <a:endParaRPr lang="en-US" sz="2400"/>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a:xfrm>
            <a:off x="15780327" y="9781407"/>
            <a:ext cx="2133600" cy="365125"/>
          </a:xfrm>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75548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3E3D11B-3FFD-DD3B-1862-1828FA060B3D}"/>
              </a:ext>
            </a:extLst>
          </p:cNvPr>
          <p:cNvSpPr/>
          <p:nvPr/>
        </p:nvSpPr>
        <p:spPr>
          <a:xfrm>
            <a:off x="914950" y="2155212"/>
            <a:ext cx="16253138" cy="140352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AB64360A-12C4-56CC-A6CB-463F2B6E07F0}"/>
              </a:ext>
            </a:extLst>
          </p:cNvPr>
          <p:cNvPicPr>
            <a:picLocks noChangeAspect="1"/>
          </p:cNvPicPr>
          <p:nvPr/>
        </p:nvPicPr>
        <p:blipFill>
          <a:blip r:embed="rId2"/>
          <a:stretch>
            <a:fillRect/>
          </a:stretch>
        </p:blipFill>
        <p:spPr>
          <a:xfrm>
            <a:off x="-12879" y="-57694"/>
            <a:ext cx="18294235" cy="1849347"/>
          </a:xfrm>
          <a:prstGeom prst="rect">
            <a:avLst/>
          </a:prstGeom>
        </p:spPr>
      </p:pic>
      <p:sp>
        <p:nvSpPr>
          <p:cNvPr id="56" name="TextBox 56"/>
          <p:cNvSpPr txBox="1"/>
          <p:nvPr/>
        </p:nvSpPr>
        <p:spPr>
          <a:xfrm>
            <a:off x="1542071" y="297113"/>
            <a:ext cx="14306335" cy="1028700"/>
          </a:xfrm>
          <a:prstGeom prst="rect">
            <a:avLst/>
          </a:prstGeom>
        </p:spPr>
        <p:txBody>
          <a:bodyPr lIns="0" tIns="0" rIns="0" bIns="0" rtlCol="0" anchor="t">
            <a:spAutoFit/>
          </a:bodyPr>
          <a:lstStyle/>
          <a:p>
            <a:pPr algn="ctr">
              <a:lnSpc>
                <a:spcPts val="8400"/>
              </a:lnSpc>
            </a:pPr>
            <a:r>
              <a:rPr lang="en-US" sz="6000" dirty="0">
                <a:solidFill>
                  <a:srgbClr val="FFFFFF"/>
                </a:solidFill>
                <a:latin typeface="Righteous"/>
              </a:rPr>
              <a:t>Customise Your Learning Path</a:t>
            </a:r>
            <a:endParaRPr lang="en-US" dirty="0"/>
          </a:p>
        </p:txBody>
      </p:sp>
      <p:sp>
        <p:nvSpPr>
          <p:cNvPr id="4" name="TextBox 3">
            <a:extLst>
              <a:ext uri="{FF2B5EF4-FFF2-40B4-BE49-F238E27FC236}">
                <a16:creationId xmlns:a16="http://schemas.microsoft.com/office/drawing/2014/main" id="{60D42EDD-AE18-D69D-6F2F-632C938EE9C5}"/>
              </a:ext>
            </a:extLst>
          </p:cNvPr>
          <p:cNvSpPr txBox="1"/>
          <p:nvPr/>
        </p:nvSpPr>
        <p:spPr>
          <a:xfrm>
            <a:off x="15474095" y="1331472"/>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32" name="Rectangle 31">
            <a:hlinkClick r:id="rId3" action="ppaction://hlinksldjump"/>
            <a:extLst>
              <a:ext uri="{FF2B5EF4-FFF2-40B4-BE49-F238E27FC236}">
                <a16:creationId xmlns:a16="http://schemas.microsoft.com/office/drawing/2014/main" id="{C5D76B00-C8BA-29A4-16B5-D919F5FDAC90}"/>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3">
            <a:extLst>
              <a:ext uri="{FF2B5EF4-FFF2-40B4-BE49-F238E27FC236}">
                <a16:creationId xmlns:a16="http://schemas.microsoft.com/office/drawing/2014/main" id="{497CF30C-334D-521B-A47E-B45E298EB225}"/>
              </a:ext>
            </a:extLst>
          </p:cNvPr>
          <p:cNvGraphicFramePr>
            <a:graphicFrameLocks noGrp="1"/>
          </p:cNvGraphicFramePr>
          <p:nvPr/>
        </p:nvGraphicFramePr>
        <p:xfrm>
          <a:off x="2529874" y="6877325"/>
          <a:ext cx="12330731" cy="3113858"/>
        </p:xfrm>
        <a:graphic>
          <a:graphicData uri="http://schemas.openxmlformats.org/drawingml/2006/table">
            <a:tbl>
              <a:tblPr firstRow="1">
                <a:tableStyleId>{5C22544A-7EE6-4342-B048-85BDC9FD1C3A}</a:tableStyleId>
              </a:tblPr>
              <a:tblGrid>
                <a:gridCol w="1256515">
                  <a:extLst>
                    <a:ext uri="{9D8B030D-6E8A-4147-A177-3AD203B41FA5}">
                      <a16:colId xmlns:a16="http://schemas.microsoft.com/office/drawing/2014/main" val="2525288872"/>
                    </a:ext>
                  </a:extLst>
                </a:gridCol>
                <a:gridCol w="840707">
                  <a:extLst>
                    <a:ext uri="{9D8B030D-6E8A-4147-A177-3AD203B41FA5}">
                      <a16:colId xmlns:a16="http://schemas.microsoft.com/office/drawing/2014/main" val="49309232"/>
                    </a:ext>
                  </a:extLst>
                </a:gridCol>
                <a:gridCol w="930319">
                  <a:extLst>
                    <a:ext uri="{9D8B030D-6E8A-4147-A177-3AD203B41FA5}">
                      <a16:colId xmlns:a16="http://schemas.microsoft.com/office/drawing/2014/main" val="3150294234"/>
                    </a:ext>
                  </a:extLst>
                </a:gridCol>
                <a:gridCol w="930319">
                  <a:extLst>
                    <a:ext uri="{9D8B030D-6E8A-4147-A177-3AD203B41FA5}">
                      <a16:colId xmlns:a16="http://schemas.microsoft.com/office/drawing/2014/main" val="1455169247"/>
                    </a:ext>
                  </a:extLst>
                </a:gridCol>
                <a:gridCol w="930319">
                  <a:extLst>
                    <a:ext uri="{9D8B030D-6E8A-4147-A177-3AD203B41FA5}">
                      <a16:colId xmlns:a16="http://schemas.microsoft.com/office/drawing/2014/main" val="3148344070"/>
                    </a:ext>
                  </a:extLst>
                </a:gridCol>
                <a:gridCol w="930319">
                  <a:extLst>
                    <a:ext uri="{9D8B030D-6E8A-4147-A177-3AD203B41FA5}">
                      <a16:colId xmlns:a16="http://schemas.microsoft.com/office/drawing/2014/main" val="3406989474"/>
                    </a:ext>
                  </a:extLst>
                </a:gridCol>
                <a:gridCol w="930319">
                  <a:extLst>
                    <a:ext uri="{9D8B030D-6E8A-4147-A177-3AD203B41FA5}">
                      <a16:colId xmlns:a16="http://schemas.microsoft.com/office/drawing/2014/main" val="1477231909"/>
                    </a:ext>
                  </a:extLst>
                </a:gridCol>
                <a:gridCol w="930319">
                  <a:extLst>
                    <a:ext uri="{9D8B030D-6E8A-4147-A177-3AD203B41FA5}">
                      <a16:colId xmlns:a16="http://schemas.microsoft.com/office/drawing/2014/main" val="2492029608"/>
                    </a:ext>
                  </a:extLst>
                </a:gridCol>
                <a:gridCol w="930319">
                  <a:extLst>
                    <a:ext uri="{9D8B030D-6E8A-4147-A177-3AD203B41FA5}">
                      <a16:colId xmlns:a16="http://schemas.microsoft.com/office/drawing/2014/main" val="149295027"/>
                    </a:ext>
                  </a:extLst>
                </a:gridCol>
                <a:gridCol w="930319">
                  <a:extLst>
                    <a:ext uri="{9D8B030D-6E8A-4147-A177-3AD203B41FA5}">
                      <a16:colId xmlns:a16="http://schemas.microsoft.com/office/drawing/2014/main" val="2678914573"/>
                    </a:ext>
                  </a:extLst>
                </a:gridCol>
                <a:gridCol w="930319">
                  <a:extLst>
                    <a:ext uri="{9D8B030D-6E8A-4147-A177-3AD203B41FA5}">
                      <a16:colId xmlns:a16="http://schemas.microsoft.com/office/drawing/2014/main" val="955059485"/>
                    </a:ext>
                  </a:extLst>
                </a:gridCol>
                <a:gridCol w="930319">
                  <a:extLst>
                    <a:ext uri="{9D8B030D-6E8A-4147-A177-3AD203B41FA5}">
                      <a16:colId xmlns:a16="http://schemas.microsoft.com/office/drawing/2014/main" val="16860086"/>
                    </a:ext>
                  </a:extLst>
                </a:gridCol>
                <a:gridCol w="930319">
                  <a:extLst>
                    <a:ext uri="{9D8B030D-6E8A-4147-A177-3AD203B41FA5}">
                      <a16:colId xmlns:a16="http://schemas.microsoft.com/office/drawing/2014/main" val="2344771177"/>
                    </a:ext>
                  </a:extLst>
                </a:gridCol>
              </a:tblGrid>
              <a:tr h="827858">
                <a:tc>
                  <a:txBody>
                    <a:bodyPr/>
                    <a:lstStyle/>
                    <a:p>
                      <a:pPr algn="ctr"/>
                      <a:r>
                        <a:rPr lang="en-US" sz="1800"/>
                        <a:t>Month</a:t>
                      </a:r>
                    </a:p>
                  </a:txBody>
                  <a:tcPr marL="137160" marR="137160" marT="68580" marB="68580" anchor="ctr">
                    <a:solidFill>
                      <a:srgbClr val="193051"/>
                    </a:solidFill>
                  </a:tcPr>
                </a:tc>
                <a:tc>
                  <a:txBody>
                    <a:bodyPr/>
                    <a:lstStyle/>
                    <a:p>
                      <a:pPr algn="ctr"/>
                      <a:r>
                        <a:rPr lang="en-US" sz="2800"/>
                        <a:t>1</a:t>
                      </a:r>
                    </a:p>
                  </a:txBody>
                  <a:tcPr marL="137160" marR="137160" marT="68580" marB="68580" anchor="ctr">
                    <a:solidFill>
                      <a:srgbClr val="193051"/>
                    </a:solidFill>
                  </a:tcPr>
                </a:tc>
                <a:tc>
                  <a:txBody>
                    <a:bodyPr/>
                    <a:lstStyle/>
                    <a:p>
                      <a:pPr algn="ctr"/>
                      <a:r>
                        <a:rPr lang="en-US" sz="2800"/>
                        <a:t>2</a:t>
                      </a:r>
                    </a:p>
                  </a:txBody>
                  <a:tcPr marL="137160" marR="137160" marT="68580" marB="68580" anchor="ctr">
                    <a:solidFill>
                      <a:srgbClr val="193051"/>
                    </a:solidFill>
                  </a:tcPr>
                </a:tc>
                <a:tc>
                  <a:txBody>
                    <a:bodyPr/>
                    <a:lstStyle/>
                    <a:p>
                      <a:pPr algn="ctr"/>
                      <a:r>
                        <a:rPr lang="en-US" sz="2800"/>
                        <a:t>3</a:t>
                      </a:r>
                    </a:p>
                  </a:txBody>
                  <a:tcPr marL="137160" marR="137160" marT="68580" marB="68580" anchor="ctr">
                    <a:solidFill>
                      <a:srgbClr val="193051"/>
                    </a:solidFill>
                  </a:tcPr>
                </a:tc>
                <a:tc>
                  <a:txBody>
                    <a:bodyPr/>
                    <a:lstStyle/>
                    <a:p>
                      <a:pPr algn="ctr"/>
                      <a:r>
                        <a:rPr lang="en-US" sz="2800"/>
                        <a:t>4</a:t>
                      </a:r>
                    </a:p>
                  </a:txBody>
                  <a:tcPr marL="137160" marR="137160" marT="68580" marB="68580" anchor="ctr">
                    <a:solidFill>
                      <a:srgbClr val="193051"/>
                    </a:solidFill>
                  </a:tcPr>
                </a:tc>
                <a:tc>
                  <a:txBody>
                    <a:bodyPr/>
                    <a:lstStyle/>
                    <a:p>
                      <a:pPr algn="ctr"/>
                      <a:r>
                        <a:rPr lang="en-US" sz="2800"/>
                        <a:t>5</a:t>
                      </a:r>
                    </a:p>
                  </a:txBody>
                  <a:tcPr marL="137160" marR="137160" marT="68580" marB="68580" anchor="ctr">
                    <a:solidFill>
                      <a:srgbClr val="193051"/>
                    </a:solidFill>
                  </a:tcPr>
                </a:tc>
                <a:tc>
                  <a:txBody>
                    <a:bodyPr/>
                    <a:lstStyle/>
                    <a:p>
                      <a:pPr algn="ctr"/>
                      <a:r>
                        <a:rPr lang="en-US" sz="2800"/>
                        <a:t>6</a:t>
                      </a:r>
                    </a:p>
                  </a:txBody>
                  <a:tcPr marL="137160" marR="137160" marT="68580" marB="68580" anchor="ctr">
                    <a:solidFill>
                      <a:srgbClr val="193051"/>
                    </a:solidFill>
                  </a:tcPr>
                </a:tc>
                <a:tc>
                  <a:txBody>
                    <a:bodyPr/>
                    <a:lstStyle/>
                    <a:p>
                      <a:pPr algn="ctr"/>
                      <a:r>
                        <a:rPr lang="en-US" sz="2800"/>
                        <a:t>7</a:t>
                      </a:r>
                    </a:p>
                  </a:txBody>
                  <a:tcPr marL="137160" marR="137160" marT="68580" marB="68580" anchor="ctr">
                    <a:solidFill>
                      <a:srgbClr val="193051"/>
                    </a:solidFill>
                  </a:tcPr>
                </a:tc>
                <a:tc>
                  <a:txBody>
                    <a:bodyPr/>
                    <a:lstStyle/>
                    <a:p>
                      <a:pPr algn="ctr"/>
                      <a:r>
                        <a:rPr lang="en-US" sz="2800"/>
                        <a:t>8</a:t>
                      </a:r>
                    </a:p>
                  </a:txBody>
                  <a:tcPr marL="137160" marR="137160" marT="68580" marB="68580" anchor="ctr">
                    <a:solidFill>
                      <a:srgbClr val="193051"/>
                    </a:solidFill>
                  </a:tcPr>
                </a:tc>
                <a:tc>
                  <a:txBody>
                    <a:bodyPr/>
                    <a:lstStyle/>
                    <a:p>
                      <a:pPr algn="ctr"/>
                      <a:r>
                        <a:rPr lang="en-US" sz="2800"/>
                        <a:t>9</a:t>
                      </a:r>
                    </a:p>
                  </a:txBody>
                  <a:tcPr marL="137160" marR="137160" marT="68580" marB="68580" anchor="ctr">
                    <a:solidFill>
                      <a:srgbClr val="193051"/>
                    </a:solidFill>
                  </a:tcPr>
                </a:tc>
                <a:tc>
                  <a:txBody>
                    <a:bodyPr/>
                    <a:lstStyle/>
                    <a:p>
                      <a:pPr algn="ctr"/>
                      <a:r>
                        <a:rPr lang="en-US" sz="2800"/>
                        <a:t>10</a:t>
                      </a:r>
                    </a:p>
                  </a:txBody>
                  <a:tcPr marL="137160" marR="137160" marT="68580" marB="68580" anchor="ctr">
                    <a:solidFill>
                      <a:srgbClr val="193051"/>
                    </a:solidFill>
                  </a:tcPr>
                </a:tc>
                <a:tc>
                  <a:txBody>
                    <a:bodyPr/>
                    <a:lstStyle/>
                    <a:p>
                      <a:pPr algn="ctr"/>
                      <a:r>
                        <a:rPr lang="en-US" sz="2800"/>
                        <a:t>11</a:t>
                      </a:r>
                    </a:p>
                  </a:txBody>
                  <a:tcPr marL="137160" marR="137160" marT="68580" marB="68580" anchor="ctr">
                    <a:solidFill>
                      <a:srgbClr val="193051"/>
                    </a:solidFill>
                  </a:tcPr>
                </a:tc>
                <a:tc>
                  <a:txBody>
                    <a:bodyPr/>
                    <a:lstStyle/>
                    <a:p>
                      <a:pPr algn="ctr"/>
                      <a:r>
                        <a:rPr lang="en-US" sz="2800"/>
                        <a:t>12</a:t>
                      </a:r>
                    </a:p>
                  </a:txBody>
                  <a:tcPr marL="137160" marR="137160" marT="68580" marB="68580" anchor="ctr">
                    <a:solidFill>
                      <a:srgbClr val="193051"/>
                    </a:solidFill>
                  </a:tcPr>
                </a:tc>
                <a:extLst>
                  <a:ext uri="{0D108BD9-81ED-4DB2-BD59-A6C34878D82A}">
                    <a16:rowId xmlns:a16="http://schemas.microsoft.com/office/drawing/2014/main" val="1291997219"/>
                  </a:ext>
                </a:extLst>
              </a:tr>
              <a:tr h="741623">
                <a:tc>
                  <a:txBody>
                    <a:bodyPr/>
                    <a:lstStyle/>
                    <a:p>
                      <a:pPr algn="ctr"/>
                      <a:r>
                        <a:rPr lang="en-US" sz="1400" b="1">
                          <a:solidFill>
                            <a:srgbClr val="193051"/>
                          </a:solidFill>
                          <a:latin typeface="Montserrat" panose="00000500000000000000" pitchFamily="2" charset="0"/>
                        </a:rPr>
                        <a:t>Baseline</a:t>
                      </a:r>
                    </a:p>
                  </a:txBody>
                  <a:tcPr marL="137160" marR="137160" marT="68580" marB="68580" anchor="ctr">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extLst>
                  <a:ext uri="{0D108BD9-81ED-4DB2-BD59-A6C34878D82A}">
                    <a16:rowId xmlns:a16="http://schemas.microsoft.com/office/drawing/2014/main" val="2723111681"/>
                  </a:ext>
                </a:extLst>
              </a:tr>
              <a:tr h="741623">
                <a:tc>
                  <a:txBody>
                    <a:bodyPr/>
                    <a:lstStyle/>
                    <a:p>
                      <a:pPr algn="ctr"/>
                      <a:r>
                        <a:rPr lang="en-US" sz="1400" b="1">
                          <a:solidFill>
                            <a:srgbClr val="193051"/>
                          </a:solidFill>
                          <a:latin typeface="Montserrat" panose="00000500000000000000" pitchFamily="2" charset="0"/>
                        </a:rPr>
                        <a:t>Training</a:t>
                      </a:r>
                    </a:p>
                    <a:p>
                      <a:pPr algn="ctr"/>
                      <a:endParaRPr lang="en-US" sz="1700" b="1">
                        <a:latin typeface="Montserrat" panose="00000500000000000000" pitchFamily="2" charset="0"/>
                      </a:endParaRPr>
                    </a:p>
                  </a:txBody>
                  <a:tcPr marL="137160" marR="137160" marT="68580" marB="68580" anchor="ctr">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extLst>
                  <a:ext uri="{0D108BD9-81ED-4DB2-BD59-A6C34878D82A}">
                    <a16:rowId xmlns:a16="http://schemas.microsoft.com/office/drawing/2014/main" val="1512764193"/>
                  </a:ext>
                </a:extLst>
              </a:tr>
              <a:tr h="741623">
                <a:tc>
                  <a:txBody>
                    <a:bodyPr/>
                    <a:lstStyle/>
                    <a:p>
                      <a:pPr algn="ctr"/>
                      <a:r>
                        <a:rPr lang="en-US" sz="1400" b="1">
                          <a:solidFill>
                            <a:srgbClr val="193051"/>
                          </a:solidFill>
                          <a:latin typeface="Montserrat" panose="00000500000000000000" pitchFamily="2" charset="0"/>
                        </a:rPr>
                        <a:t>Campaign</a:t>
                      </a:r>
                    </a:p>
                  </a:txBody>
                  <a:tcPr marL="137160" marR="137160" marT="68580" marB="68580" anchor="ctr">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a:p>
                  </a:txBody>
                  <a:tcPr marL="137160" marR="137160" marT="68580" marB="68580">
                    <a:solidFill>
                      <a:srgbClr val="DFF4ED"/>
                    </a:solidFill>
                  </a:tcPr>
                </a:tc>
                <a:tc>
                  <a:txBody>
                    <a:bodyPr/>
                    <a:lstStyle/>
                    <a:p>
                      <a:endParaRPr lang="en-US" sz="4100" dirty="0"/>
                    </a:p>
                  </a:txBody>
                  <a:tcPr marL="137160" marR="137160" marT="68580" marB="68580">
                    <a:solidFill>
                      <a:srgbClr val="DFF4ED"/>
                    </a:solidFill>
                  </a:tcPr>
                </a:tc>
                <a:extLst>
                  <a:ext uri="{0D108BD9-81ED-4DB2-BD59-A6C34878D82A}">
                    <a16:rowId xmlns:a16="http://schemas.microsoft.com/office/drawing/2014/main" val="3501575622"/>
                  </a:ext>
                </a:extLst>
              </a:tr>
            </a:tbl>
          </a:graphicData>
        </a:graphic>
      </p:graphicFrame>
      <p:sp>
        <p:nvSpPr>
          <p:cNvPr id="10" name="Rectangle: Rounded Corners 9">
            <a:extLst>
              <a:ext uri="{FF2B5EF4-FFF2-40B4-BE49-F238E27FC236}">
                <a16:creationId xmlns:a16="http://schemas.microsoft.com/office/drawing/2014/main" id="{318A4037-4D77-4001-B1C7-DF71E24F9345}"/>
              </a:ext>
            </a:extLst>
          </p:cNvPr>
          <p:cNvSpPr/>
          <p:nvPr/>
        </p:nvSpPr>
        <p:spPr>
          <a:xfrm>
            <a:off x="3803323" y="7902572"/>
            <a:ext cx="794435" cy="338377"/>
          </a:xfrm>
          <a:prstGeom prst="roundRect">
            <a:avLst/>
          </a:prstGeom>
          <a:solidFill>
            <a:srgbClr val="4D6B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1000" b="1">
                <a:solidFill>
                  <a:srgbClr val="193051"/>
                </a:solidFill>
                <a:latin typeface="Montserrat" panose="00000500000000000000" pitchFamily="2" charset="0"/>
              </a:rPr>
              <a:t>Baseline</a:t>
            </a:r>
            <a:endParaRPr lang="en-AU" sz="1000" b="1">
              <a:solidFill>
                <a:srgbClr val="193051"/>
              </a:solidFill>
              <a:latin typeface="Montserrat" panose="00000500000000000000" pitchFamily="2" charset="0"/>
            </a:endParaRPr>
          </a:p>
        </p:txBody>
      </p:sp>
      <p:sp>
        <p:nvSpPr>
          <p:cNvPr id="12" name="Rectangle: Rounded Corners 11">
            <a:extLst>
              <a:ext uri="{FF2B5EF4-FFF2-40B4-BE49-F238E27FC236}">
                <a16:creationId xmlns:a16="http://schemas.microsoft.com/office/drawing/2014/main" id="{63520148-E457-FAC4-5FB1-77D404BB5A29}"/>
              </a:ext>
            </a:extLst>
          </p:cNvPr>
          <p:cNvSpPr/>
          <p:nvPr/>
        </p:nvSpPr>
        <p:spPr>
          <a:xfrm>
            <a:off x="4652527" y="8699528"/>
            <a:ext cx="881468" cy="342068"/>
          </a:xfrm>
          <a:prstGeom prst="roundRect">
            <a:avLst/>
          </a:prstGeom>
          <a:solidFill>
            <a:srgbClr val="9DC91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000" b="1">
                <a:solidFill>
                  <a:srgbClr val="193051"/>
                </a:solidFill>
                <a:latin typeface="Montserrat"/>
              </a:rPr>
              <a:t>SCAM 101 </a:t>
            </a:r>
            <a:endParaRPr lang="en-AU" sz="1000" b="1">
              <a:solidFill>
                <a:srgbClr val="193051"/>
              </a:solidFill>
              <a:latin typeface="Montserrat" panose="00000500000000000000" pitchFamily="2" charset="0"/>
            </a:endParaRPr>
          </a:p>
        </p:txBody>
      </p:sp>
      <p:sp>
        <p:nvSpPr>
          <p:cNvPr id="14" name="Rectangle: Rounded Corners 13">
            <a:extLst>
              <a:ext uri="{FF2B5EF4-FFF2-40B4-BE49-F238E27FC236}">
                <a16:creationId xmlns:a16="http://schemas.microsoft.com/office/drawing/2014/main" id="{B01C0603-1A6C-5EE0-3520-A68A85272DE0}"/>
              </a:ext>
            </a:extLst>
          </p:cNvPr>
          <p:cNvSpPr/>
          <p:nvPr/>
        </p:nvSpPr>
        <p:spPr>
          <a:xfrm>
            <a:off x="5555412" y="9405155"/>
            <a:ext cx="9305193" cy="337059"/>
          </a:xfrm>
          <a:prstGeom prst="roundRect">
            <a:avLst/>
          </a:prstGeom>
          <a:solidFill>
            <a:srgbClr val="A753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200" b="1">
                <a:solidFill>
                  <a:srgbClr val="193051"/>
                </a:solidFill>
                <a:latin typeface="Montserrat"/>
              </a:rPr>
              <a:t>Ongoing Campaign</a:t>
            </a:r>
            <a:endParaRPr lang="en-AU" sz="1200" b="1">
              <a:solidFill>
                <a:srgbClr val="193051"/>
              </a:solidFill>
              <a:latin typeface="Montserrat" panose="00000500000000000000" pitchFamily="2" charset="0"/>
            </a:endParaRPr>
          </a:p>
        </p:txBody>
      </p:sp>
      <p:sp>
        <p:nvSpPr>
          <p:cNvPr id="16" name="Rectangle: Rounded Corners 15">
            <a:extLst>
              <a:ext uri="{FF2B5EF4-FFF2-40B4-BE49-F238E27FC236}">
                <a16:creationId xmlns:a16="http://schemas.microsoft.com/office/drawing/2014/main" id="{51F02535-04DD-EA2E-5776-9E8FBE17E72A}"/>
              </a:ext>
            </a:extLst>
          </p:cNvPr>
          <p:cNvSpPr/>
          <p:nvPr/>
        </p:nvSpPr>
        <p:spPr>
          <a:xfrm>
            <a:off x="7444180" y="8699528"/>
            <a:ext cx="881468" cy="342068"/>
          </a:xfrm>
          <a:prstGeom prst="roundRect">
            <a:avLst/>
          </a:prstGeom>
          <a:solidFill>
            <a:srgbClr val="9DC91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000" b="1">
                <a:solidFill>
                  <a:srgbClr val="193051"/>
                </a:solidFill>
                <a:latin typeface="Montserrat"/>
              </a:rPr>
              <a:t>Ksec 1</a:t>
            </a:r>
            <a:endParaRPr lang="en-AU" sz="1000" b="1">
              <a:solidFill>
                <a:srgbClr val="193051"/>
              </a:solidFill>
              <a:latin typeface="Montserrat" panose="00000500000000000000" pitchFamily="2" charset="0"/>
            </a:endParaRPr>
          </a:p>
        </p:txBody>
      </p:sp>
      <p:sp>
        <p:nvSpPr>
          <p:cNvPr id="18" name="Rectangle: Rounded Corners 17">
            <a:extLst>
              <a:ext uri="{FF2B5EF4-FFF2-40B4-BE49-F238E27FC236}">
                <a16:creationId xmlns:a16="http://schemas.microsoft.com/office/drawing/2014/main" id="{52E836F7-D87A-E395-7D5D-B38D42619A3B}"/>
              </a:ext>
            </a:extLst>
          </p:cNvPr>
          <p:cNvSpPr/>
          <p:nvPr/>
        </p:nvSpPr>
        <p:spPr>
          <a:xfrm>
            <a:off x="10235833" y="8699528"/>
            <a:ext cx="881468" cy="342068"/>
          </a:xfrm>
          <a:prstGeom prst="roundRect">
            <a:avLst/>
          </a:prstGeom>
          <a:solidFill>
            <a:srgbClr val="9DC91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000" b="1">
                <a:solidFill>
                  <a:srgbClr val="193051"/>
                </a:solidFill>
                <a:latin typeface="Montserrat" panose="00000500000000000000" pitchFamily="2" charset="0"/>
              </a:rPr>
              <a:t>Ksec 2</a:t>
            </a:r>
          </a:p>
        </p:txBody>
      </p:sp>
      <p:sp>
        <p:nvSpPr>
          <p:cNvPr id="20" name="Rectangle: Rounded Corners 19">
            <a:extLst>
              <a:ext uri="{FF2B5EF4-FFF2-40B4-BE49-F238E27FC236}">
                <a16:creationId xmlns:a16="http://schemas.microsoft.com/office/drawing/2014/main" id="{9CC519BF-D53A-4292-350B-79B78801B518}"/>
              </a:ext>
            </a:extLst>
          </p:cNvPr>
          <p:cNvSpPr/>
          <p:nvPr/>
        </p:nvSpPr>
        <p:spPr>
          <a:xfrm>
            <a:off x="13027486" y="8665197"/>
            <a:ext cx="881468" cy="342068"/>
          </a:xfrm>
          <a:prstGeom prst="roundRect">
            <a:avLst/>
          </a:prstGeom>
          <a:solidFill>
            <a:srgbClr val="9DC91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000" b="1">
                <a:solidFill>
                  <a:srgbClr val="193051"/>
                </a:solidFill>
                <a:latin typeface="Montserrat" panose="00000500000000000000" pitchFamily="2" charset="0"/>
              </a:rPr>
              <a:t>Ksec 3</a:t>
            </a:r>
          </a:p>
        </p:txBody>
      </p:sp>
      <p:pic>
        <p:nvPicPr>
          <p:cNvPr id="7" name="Picture 6">
            <a:extLst>
              <a:ext uri="{FF2B5EF4-FFF2-40B4-BE49-F238E27FC236}">
                <a16:creationId xmlns:a16="http://schemas.microsoft.com/office/drawing/2014/main" id="{771E92A4-46F4-931E-8A74-26B0F9C6CFD0}"/>
              </a:ext>
            </a:extLst>
          </p:cNvPr>
          <p:cNvPicPr>
            <a:picLocks noChangeAspect="1"/>
          </p:cNvPicPr>
          <p:nvPr/>
        </p:nvPicPr>
        <p:blipFill>
          <a:blip r:embed="rId4"/>
          <a:stretch>
            <a:fillRect/>
          </a:stretch>
        </p:blipFill>
        <p:spPr>
          <a:xfrm>
            <a:off x="16405056" y="98220"/>
            <a:ext cx="1126235" cy="1160022"/>
          </a:xfrm>
          <a:prstGeom prst="rect">
            <a:avLst/>
          </a:prstGeom>
        </p:spPr>
      </p:pic>
      <p:graphicFrame>
        <p:nvGraphicFramePr>
          <p:cNvPr id="25" name="Table 24">
            <a:extLst>
              <a:ext uri="{FF2B5EF4-FFF2-40B4-BE49-F238E27FC236}">
                <a16:creationId xmlns:a16="http://schemas.microsoft.com/office/drawing/2014/main" id="{9FD6AC4F-9A14-57F8-9D8A-47515B7DE665}"/>
              </a:ext>
            </a:extLst>
          </p:cNvPr>
          <p:cNvGraphicFramePr>
            <a:graphicFrameLocks noGrp="1"/>
          </p:cNvGraphicFramePr>
          <p:nvPr>
            <p:extLst>
              <p:ext uri="{D42A27DB-BD31-4B8C-83A1-F6EECF244321}">
                <p14:modId xmlns:p14="http://schemas.microsoft.com/office/powerpoint/2010/main" val="930971320"/>
              </p:ext>
            </p:extLst>
          </p:nvPr>
        </p:nvGraphicFramePr>
        <p:xfrm>
          <a:off x="1634569" y="4071937"/>
          <a:ext cx="14493780" cy="2549165"/>
        </p:xfrm>
        <a:graphic>
          <a:graphicData uri="http://schemas.openxmlformats.org/drawingml/2006/table">
            <a:tbl>
              <a:tblPr firstRow="1" bandRow="1">
                <a:tableStyleId>{5C22544A-7EE6-4342-B048-85BDC9FD1C3A}</a:tableStyleId>
              </a:tblPr>
              <a:tblGrid>
                <a:gridCol w="1610612">
                  <a:extLst>
                    <a:ext uri="{9D8B030D-6E8A-4147-A177-3AD203B41FA5}">
                      <a16:colId xmlns:a16="http://schemas.microsoft.com/office/drawing/2014/main" val="99773489"/>
                    </a:ext>
                  </a:extLst>
                </a:gridCol>
                <a:gridCol w="8051908">
                  <a:extLst>
                    <a:ext uri="{9D8B030D-6E8A-4147-A177-3AD203B41FA5}">
                      <a16:colId xmlns:a16="http://schemas.microsoft.com/office/drawing/2014/main" val="14374307"/>
                    </a:ext>
                  </a:extLst>
                </a:gridCol>
                <a:gridCol w="4831260">
                  <a:extLst>
                    <a:ext uri="{9D8B030D-6E8A-4147-A177-3AD203B41FA5}">
                      <a16:colId xmlns:a16="http://schemas.microsoft.com/office/drawing/2014/main" val="80279581"/>
                    </a:ext>
                  </a:extLst>
                </a:gridCol>
              </a:tblGrid>
              <a:tr h="896684">
                <a:tc>
                  <a:txBody>
                    <a:bodyPr/>
                    <a:lstStyle/>
                    <a:p>
                      <a:pPr lvl="0">
                        <a:buNone/>
                      </a:pPr>
                      <a:r>
                        <a:rPr lang="en-US"/>
                        <a:t>Activity </a:t>
                      </a:r>
                    </a:p>
                  </a:txBody>
                  <a:tcPr>
                    <a:solidFill>
                      <a:srgbClr val="182F4F"/>
                    </a:solidFill>
                  </a:tcPr>
                </a:tc>
                <a:tc>
                  <a:txBody>
                    <a:bodyPr/>
                    <a:lstStyle/>
                    <a:p>
                      <a:pPr lvl="0">
                        <a:buNone/>
                      </a:pPr>
                      <a:r>
                        <a:rPr lang="en-US"/>
                        <a:t>Description </a:t>
                      </a:r>
                    </a:p>
                  </a:txBody>
                  <a:tcPr>
                    <a:solidFill>
                      <a:srgbClr val="182F4F"/>
                    </a:solidFill>
                  </a:tcPr>
                </a:tc>
                <a:tc>
                  <a:txBody>
                    <a:bodyPr/>
                    <a:lstStyle/>
                    <a:p>
                      <a:r>
                        <a:rPr lang="en-US"/>
                        <a:t>Duration</a:t>
                      </a:r>
                    </a:p>
                  </a:txBody>
                  <a:tcPr>
                    <a:solidFill>
                      <a:srgbClr val="182F4F"/>
                    </a:solidFill>
                  </a:tcPr>
                </a:tc>
                <a:extLst>
                  <a:ext uri="{0D108BD9-81ED-4DB2-BD59-A6C34878D82A}">
                    <a16:rowId xmlns:a16="http://schemas.microsoft.com/office/drawing/2014/main" val="680189498"/>
                  </a:ext>
                </a:extLst>
              </a:tr>
              <a:tr h="550825">
                <a:tc>
                  <a:txBody>
                    <a:bodyPr/>
                    <a:lstStyle/>
                    <a:p>
                      <a:pPr lvl="0">
                        <a:buNone/>
                      </a:pPr>
                      <a:endParaRPr lang="en-US"/>
                    </a:p>
                  </a:txBody>
                  <a:tcPr/>
                </a:tc>
                <a:tc>
                  <a:txBody>
                    <a:bodyPr/>
                    <a:lstStyle/>
                    <a:p>
                      <a:r>
                        <a:rPr lang="en-US" sz="1400">
                          <a:solidFill>
                            <a:srgbClr val="193051"/>
                          </a:solidFill>
                          <a:latin typeface="Montserrat" pitchFamily="2" charset="0"/>
                        </a:rPr>
                        <a:t>Simulated phishing campaign used to determine your organisation’s overall phishing risk and establish a baseline for future measurement.</a:t>
                      </a:r>
                      <a:endParaRPr lang="en-AU" sz="1400"/>
                    </a:p>
                  </a:txBody>
                  <a:tcPr/>
                </a:tc>
                <a:tc>
                  <a:txBody>
                    <a:bodyPr/>
                    <a:lstStyle/>
                    <a:p>
                      <a:pPr lvl="0">
                        <a:buNone/>
                      </a:pPr>
                      <a:r>
                        <a:rPr lang="en-US" sz="1400">
                          <a:solidFill>
                            <a:srgbClr val="193051"/>
                          </a:solidFill>
                          <a:latin typeface="Montserrat" pitchFamily="2" charset="0"/>
                        </a:rPr>
                        <a:t>4 Weeks</a:t>
                      </a:r>
                      <a:r>
                        <a:rPr lang="en-US" sz="1400"/>
                        <a:t> </a:t>
                      </a:r>
                    </a:p>
                  </a:txBody>
                  <a:tcPr/>
                </a:tc>
                <a:extLst>
                  <a:ext uri="{0D108BD9-81ED-4DB2-BD59-A6C34878D82A}">
                    <a16:rowId xmlns:a16="http://schemas.microsoft.com/office/drawing/2014/main" val="2447975146"/>
                  </a:ext>
                </a:extLst>
              </a:tr>
              <a:tr h="550828">
                <a:tc>
                  <a:txBody>
                    <a:bodyPr/>
                    <a:lstStyle/>
                    <a:p>
                      <a:endParaRPr lang="en-US"/>
                    </a:p>
                  </a:txBody>
                  <a:tcPr/>
                </a:tc>
                <a:tc>
                  <a:txBody>
                    <a:bodyPr/>
                    <a:lstStyle/>
                    <a:p>
                      <a:pPr lvl="0">
                        <a:buNone/>
                      </a:pPr>
                      <a:r>
                        <a:rPr lang="en-US" sz="1400" b="0" i="0">
                          <a:solidFill>
                            <a:srgbClr val="193051"/>
                          </a:solidFill>
                          <a:effectLst/>
                          <a:latin typeface="Montserrat" panose="00000500000000000000" pitchFamily="2" charset="0"/>
                        </a:rPr>
                        <a:t>Developed Specifically for Australia/New Zealand. Courses include real-life examples of scams &amp; social engineering.</a:t>
                      </a:r>
                      <a:r>
                        <a:rPr lang="en-US" sz="1400">
                          <a:solidFill>
                            <a:srgbClr val="193051"/>
                          </a:solidFill>
                          <a:latin typeface="Montserrat"/>
                        </a:rPr>
                        <a:t> Courses can be found in the </a:t>
                      </a:r>
                      <a:r>
                        <a:rPr lang="en-US" sz="1400">
                          <a:solidFill>
                            <a:srgbClr val="467599"/>
                          </a:solidFill>
                          <a:latin typeface="Montserrat"/>
                          <a:hlinkClick r:id="rId5"/>
                        </a:rPr>
                        <a:t>Course Catalogue</a:t>
                      </a:r>
                      <a:endParaRPr lang="en-US" sz="1400"/>
                    </a:p>
                  </a:txBody>
                  <a:tcPr/>
                </a:tc>
                <a:tc>
                  <a:txBody>
                    <a:bodyPr/>
                    <a:lstStyle/>
                    <a:p>
                      <a:r>
                        <a:rPr lang="en-US" sz="1400">
                          <a:solidFill>
                            <a:srgbClr val="193051"/>
                          </a:solidFill>
                          <a:latin typeface="Montserrat" pitchFamily="2" charset="0"/>
                        </a:rPr>
                        <a:t>4 courses over a 12-month period (minimum). Delivered quarterly. Each running for 4 weeks </a:t>
                      </a:r>
                      <a:endParaRPr lang="en-US" sz="1400"/>
                    </a:p>
                  </a:txBody>
                  <a:tcPr/>
                </a:tc>
                <a:extLst>
                  <a:ext uri="{0D108BD9-81ED-4DB2-BD59-A6C34878D82A}">
                    <a16:rowId xmlns:a16="http://schemas.microsoft.com/office/drawing/2014/main" val="2690009317"/>
                  </a:ext>
                </a:extLst>
              </a:tr>
              <a:tr h="550828">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93051"/>
                          </a:solidFill>
                          <a:latin typeface="Montserrat"/>
                        </a:rPr>
                        <a:t>Automated monthly simulated phishing emails sent to your staff. These are designed to improve the detection of your staff for real-life instances of phishing emails. </a:t>
                      </a:r>
                      <a:endParaRPr lang="en-US" sz="1400"/>
                    </a:p>
                  </a:txBody>
                  <a:tcPr/>
                </a:tc>
                <a:tc>
                  <a:txBody>
                    <a:bodyPr/>
                    <a:lstStyle/>
                    <a:p>
                      <a:r>
                        <a:rPr lang="en-US" sz="1400" dirty="0">
                          <a:solidFill>
                            <a:srgbClr val="193051"/>
                          </a:solidFill>
                          <a:latin typeface="Montserrat" pitchFamily="2" charset="0"/>
                        </a:rPr>
                        <a:t>Ongoing. 1 Phishing email sent per user per month </a:t>
                      </a:r>
                      <a:endParaRPr lang="en-US" sz="1400" dirty="0"/>
                    </a:p>
                  </a:txBody>
                  <a:tcPr/>
                </a:tc>
                <a:extLst>
                  <a:ext uri="{0D108BD9-81ED-4DB2-BD59-A6C34878D82A}">
                    <a16:rowId xmlns:a16="http://schemas.microsoft.com/office/drawing/2014/main" val="3824480956"/>
                  </a:ext>
                </a:extLst>
              </a:tr>
            </a:tbl>
          </a:graphicData>
        </a:graphic>
      </p:graphicFrame>
      <p:sp>
        <p:nvSpPr>
          <p:cNvPr id="13" name="Rectangle: Rounded Corners 12">
            <a:extLst>
              <a:ext uri="{FF2B5EF4-FFF2-40B4-BE49-F238E27FC236}">
                <a16:creationId xmlns:a16="http://schemas.microsoft.com/office/drawing/2014/main" id="{7C5CB22C-BB1D-354A-7F4C-D097F99F2D26}"/>
              </a:ext>
            </a:extLst>
          </p:cNvPr>
          <p:cNvSpPr/>
          <p:nvPr/>
        </p:nvSpPr>
        <p:spPr>
          <a:xfrm>
            <a:off x="1861682" y="5005549"/>
            <a:ext cx="1153484" cy="458795"/>
          </a:xfrm>
          <a:prstGeom prst="roundRect">
            <a:avLst/>
          </a:prstGeom>
          <a:solidFill>
            <a:srgbClr val="4D6B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400" b="1">
                <a:solidFill>
                  <a:srgbClr val="193051"/>
                </a:solidFill>
                <a:latin typeface="Montserrat" panose="00000500000000000000" pitchFamily="2" charset="0"/>
              </a:rPr>
              <a:t>Baseline</a:t>
            </a:r>
          </a:p>
        </p:txBody>
      </p:sp>
      <p:sp>
        <p:nvSpPr>
          <p:cNvPr id="15" name="Rectangle: Rounded Corners 14">
            <a:extLst>
              <a:ext uri="{FF2B5EF4-FFF2-40B4-BE49-F238E27FC236}">
                <a16:creationId xmlns:a16="http://schemas.microsoft.com/office/drawing/2014/main" id="{0E9B8A4E-2D69-506F-2EC5-A186F1A5B5AF}"/>
              </a:ext>
            </a:extLst>
          </p:cNvPr>
          <p:cNvSpPr/>
          <p:nvPr/>
        </p:nvSpPr>
        <p:spPr>
          <a:xfrm>
            <a:off x="1861682" y="5560623"/>
            <a:ext cx="1153484" cy="463799"/>
          </a:xfrm>
          <a:prstGeom prst="roundRect">
            <a:avLst/>
          </a:prstGeom>
          <a:solidFill>
            <a:srgbClr val="9DC91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200" b="1">
                <a:solidFill>
                  <a:srgbClr val="193051"/>
                </a:solidFill>
                <a:latin typeface="Montserrat"/>
              </a:rPr>
              <a:t>Training</a:t>
            </a:r>
            <a:endParaRPr lang="en-AU" sz="1200" b="1">
              <a:solidFill>
                <a:srgbClr val="193051"/>
              </a:solidFill>
              <a:latin typeface="Montserrat" panose="00000500000000000000" pitchFamily="2" charset="0"/>
            </a:endParaRPr>
          </a:p>
        </p:txBody>
      </p:sp>
      <p:sp>
        <p:nvSpPr>
          <p:cNvPr id="17" name="Rectangle: Rounded Corners 16">
            <a:extLst>
              <a:ext uri="{FF2B5EF4-FFF2-40B4-BE49-F238E27FC236}">
                <a16:creationId xmlns:a16="http://schemas.microsoft.com/office/drawing/2014/main" id="{FC7557A6-2ABF-7E4A-4F2B-D2A4861D7AD1}"/>
              </a:ext>
            </a:extLst>
          </p:cNvPr>
          <p:cNvSpPr/>
          <p:nvPr/>
        </p:nvSpPr>
        <p:spPr>
          <a:xfrm>
            <a:off x="1855020" y="6116495"/>
            <a:ext cx="1160146" cy="463799"/>
          </a:xfrm>
          <a:prstGeom prst="roundRect">
            <a:avLst/>
          </a:prstGeom>
          <a:solidFill>
            <a:srgbClr val="A753C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AU" sz="1200" b="1">
                <a:solidFill>
                  <a:srgbClr val="193051"/>
                </a:solidFill>
                <a:latin typeface="Montserrat"/>
              </a:rPr>
              <a:t>Campaign</a:t>
            </a:r>
            <a:endParaRPr lang="en-AU" sz="1200" b="1">
              <a:solidFill>
                <a:srgbClr val="193051"/>
              </a:solidFill>
              <a:latin typeface="Montserrat" panose="00000500000000000000" pitchFamily="2" charset="0"/>
            </a:endParaRPr>
          </a:p>
        </p:txBody>
      </p:sp>
      <p:sp>
        <p:nvSpPr>
          <p:cNvPr id="34" name="TextBox 33">
            <a:extLst>
              <a:ext uri="{FF2B5EF4-FFF2-40B4-BE49-F238E27FC236}">
                <a16:creationId xmlns:a16="http://schemas.microsoft.com/office/drawing/2014/main" id="{74DC9F1C-1B98-19F4-E299-7DF67FD6F645}"/>
              </a:ext>
            </a:extLst>
          </p:cNvPr>
          <p:cNvSpPr txBox="1"/>
          <p:nvPr/>
        </p:nvSpPr>
        <p:spPr>
          <a:xfrm>
            <a:off x="1235503" y="2238667"/>
            <a:ext cx="1579519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182F4F"/>
                </a:solidFill>
                <a:latin typeface="Montserrat" panose="00000500000000000000" pitchFamily="2" charset="0"/>
                <a:ea typeface="Calibri"/>
                <a:cs typeface="Calibri"/>
              </a:rPr>
              <a:t>The steps in the following slides are only necessary if you want to create a custom learning path for your staff.</a:t>
            </a:r>
          </a:p>
          <a:p>
            <a:endParaRPr lang="en-US" sz="2400">
              <a:solidFill>
                <a:srgbClr val="182F4F"/>
              </a:solidFill>
              <a:latin typeface="Montserrat" panose="00000500000000000000" pitchFamily="2" charset="0"/>
              <a:ea typeface="Calibri"/>
              <a:cs typeface="Calibri"/>
            </a:endParaRPr>
          </a:p>
        </p:txBody>
      </p:sp>
      <p:sp>
        <p:nvSpPr>
          <p:cNvPr id="6" name="TextBox 5">
            <a:extLst>
              <a:ext uri="{FF2B5EF4-FFF2-40B4-BE49-F238E27FC236}">
                <a16:creationId xmlns:a16="http://schemas.microsoft.com/office/drawing/2014/main" id="{F51A7C12-A648-B430-F720-F651F35BFD33}"/>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US" sz="2800" b="1" dirty="0">
                <a:solidFill>
                  <a:srgbClr val="182F4F"/>
                </a:solidFill>
                <a:latin typeface="Montserrat"/>
              </a:rPr>
              <a:t>33</a:t>
            </a:r>
            <a:endParaRPr lang="en-US" dirty="0"/>
          </a:p>
        </p:txBody>
      </p:sp>
    </p:spTree>
    <p:extLst>
      <p:ext uri="{BB962C8B-B14F-4D97-AF65-F5344CB8AC3E}">
        <p14:creationId xmlns:p14="http://schemas.microsoft.com/office/powerpoint/2010/main" val="1950451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E502B-DCB1-D9B0-35D7-DBDE52E5721E}"/>
            </a:ext>
          </a:extLst>
        </p:cNvPr>
        <p:cNvGrpSpPr/>
        <p:nvPr/>
      </p:nvGrpSpPr>
      <p:grpSpPr>
        <a:xfrm>
          <a:off x="0" y="0"/>
          <a:ext cx="0" cy="0"/>
          <a:chOff x="0" y="0"/>
          <a:chExt cx="0" cy="0"/>
        </a:xfrm>
      </p:grpSpPr>
      <p:sp>
        <p:nvSpPr>
          <p:cNvPr id="14" name="Freeform 53">
            <a:extLst>
              <a:ext uri="{FF2B5EF4-FFF2-40B4-BE49-F238E27FC236}">
                <a16:creationId xmlns:a16="http://schemas.microsoft.com/office/drawing/2014/main" id="{23AB94B4-BFD1-5919-5508-A0DBF4FF80A1}"/>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2" name="TextBox 1">
            <a:extLst>
              <a:ext uri="{FF2B5EF4-FFF2-40B4-BE49-F238E27FC236}">
                <a16:creationId xmlns:a16="http://schemas.microsoft.com/office/drawing/2014/main" id="{26B6B803-A4A9-7906-B159-86D24AE10B2F}"/>
              </a:ext>
            </a:extLst>
          </p:cNvPr>
          <p:cNvSpPr txBox="1"/>
          <p:nvPr/>
        </p:nvSpPr>
        <p:spPr>
          <a:xfrm>
            <a:off x="1072090" y="3092249"/>
            <a:ext cx="1604356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3051"/>
                </a:solidFill>
                <a:latin typeface="Montserrat" pitchFamily="2" charset="0"/>
              </a:rPr>
              <a:t>Phriendly Phishing subscription begins with a non-invasive baseline audit developed to provide a true snapshot in time of your entire organisation's phishing risk profile.</a:t>
            </a:r>
            <a:endParaRPr lang="en-US">
              <a:solidFill>
                <a:srgbClr val="000000"/>
              </a:solidFill>
              <a:latin typeface="Montserrat" pitchFamily="2" charset="0"/>
              <a:cs typeface="Calibri"/>
            </a:endParaRPr>
          </a:p>
          <a:p>
            <a:endParaRPr lang="en-US">
              <a:solidFill>
                <a:srgbClr val="193051"/>
              </a:solidFill>
              <a:latin typeface="Montserrat" pitchFamily="2" charset="0"/>
            </a:endParaRPr>
          </a:p>
          <a:p>
            <a:r>
              <a:rPr lang="en-US">
                <a:solidFill>
                  <a:srgbClr val="193051"/>
                </a:solidFill>
                <a:latin typeface="Montserrat" pitchFamily="2" charset="0"/>
              </a:rPr>
              <a:t>The </a:t>
            </a:r>
            <a:r>
              <a:rPr lang="en-US" b="1">
                <a:solidFill>
                  <a:srgbClr val="193051"/>
                </a:solidFill>
                <a:latin typeface="Montserrat" pitchFamily="2" charset="0"/>
              </a:rPr>
              <a:t>Baseline</a:t>
            </a:r>
            <a:r>
              <a:rPr lang="en-US">
                <a:solidFill>
                  <a:srgbClr val="193051"/>
                </a:solidFill>
                <a:latin typeface="Montserrat" pitchFamily="2" charset="0"/>
              </a:rPr>
              <a:t> is a simulated phishing campaign used to determine your organisation’s overall phishing risk and establish a baseline for future measurement.</a:t>
            </a:r>
            <a:br>
              <a:rPr lang="en-US">
                <a:solidFill>
                  <a:srgbClr val="193051"/>
                </a:solidFill>
                <a:latin typeface="Montserrat" pitchFamily="2" charset="0"/>
              </a:rPr>
            </a:br>
            <a:endParaRPr lang="en-US">
              <a:latin typeface="Montserrat" pitchFamily="2" charset="0"/>
              <a:cs typeface="Calibri"/>
            </a:endParaRPr>
          </a:p>
          <a:p>
            <a:r>
              <a:rPr lang="en-US">
                <a:solidFill>
                  <a:srgbClr val="193051"/>
                </a:solidFill>
                <a:latin typeface="Montserrat"/>
              </a:rPr>
              <a:t>The </a:t>
            </a:r>
            <a:r>
              <a:rPr lang="en-US" b="1">
                <a:solidFill>
                  <a:srgbClr val="193051"/>
                </a:solidFill>
                <a:latin typeface="Montserrat"/>
              </a:rPr>
              <a:t>Baseline</a:t>
            </a:r>
            <a:r>
              <a:rPr lang="en-US">
                <a:solidFill>
                  <a:srgbClr val="193051"/>
                </a:solidFill>
                <a:latin typeface="Montserrat"/>
              </a:rPr>
              <a:t> assigns each staff member one random phishing email from our pool of highly sophisticated emails. Staff will receive these email during the duration of the exercise. This test also utilises employee anonymisation to ensure a respectful first experience for your employees. </a:t>
            </a:r>
          </a:p>
          <a:p>
            <a:endParaRPr lang="en-US" sz="2400" b="1" i="1">
              <a:solidFill>
                <a:srgbClr val="193051"/>
              </a:solidFill>
              <a:latin typeface="Montserrat" pitchFamily="2" charset="0"/>
            </a:endParaRPr>
          </a:p>
        </p:txBody>
      </p:sp>
      <p:sp>
        <p:nvSpPr>
          <p:cNvPr id="4" name="Freeform 9">
            <a:extLst>
              <a:ext uri="{FF2B5EF4-FFF2-40B4-BE49-F238E27FC236}">
                <a16:creationId xmlns:a16="http://schemas.microsoft.com/office/drawing/2014/main" id="{7386EB94-DE73-7FD7-347D-B20E062A73EA}"/>
              </a:ext>
            </a:extLst>
          </p:cNvPr>
          <p:cNvSpPr/>
          <p:nvPr/>
        </p:nvSpPr>
        <p:spPr>
          <a:xfrm>
            <a:off x="4155930" y="7097762"/>
            <a:ext cx="1286185" cy="1343335"/>
          </a:xfrm>
          <a:custGeom>
            <a:avLst/>
            <a:gdLst/>
            <a:ahLst/>
            <a:cxnLst/>
            <a:rect l="l" t="t" r="r" b="b"/>
            <a:pathLst>
              <a:path w="1814822" h="1814822">
                <a:moveTo>
                  <a:pt x="0" y="0"/>
                </a:moveTo>
                <a:lnTo>
                  <a:pt x="1814822" y="0"/>
                </a:lnTo>
                <a:lnTo>
                  <a:pt x="1814822" y="1814822"/>
                </a:lnTo>
                <a:lnTo>
                  <a:pt x="0" y="1814822"/>
                </a:lnTo>
                <a:lnTo>
                  <a:pt x="0" y="0"/>
                </a:lnTo>
                <a:close/>
              </a:path>
            </a:pathLst>
          </a:custGeom>
          <a:blipFill>
            <a:blip r:embed="rId3"/>
            <a:stretch>
              <a:fillRect/>
            </a:stretch>
          </a:blipFill>
        </p:spPr>
        <p:txBody>
          <a:bodyPr/>
          <a:lstStyle/>
          <a:p>
            <a:endParaRPr lang="en-AU"/>
          </a:p>
        </p:txBody>
      </p:sp>
      <p:sp>
        <p:nvSpPr>
          <p:cNvPr id="6" name="Freeform 10">
            <a:extLst>
              <a:ext uri="{FF2B5EF4-FFF2-40B4-BE49-F238E27FC236}">
                <a16:creationId xmlns:a16="http://schemas.microsoft.com/office/drawing/2014/main" id="{AC4091DF-E273-E9CA-161A-54F9FA77338D}"/>
              </a:ext>
            </a:extLst>
          </p:cNvPr>
          <p:cNvSpPr/>
          <p:nvPr/>
        </p:nvSpPr>
        <p:spPr>
          <a:xfrm>
            <a:off x="8496147" y="7332992"/>
            <a:ext cx="1101472" cy="1030034"/>
          </a:xfrm>
          <a:custGeom>
            <a:avLst/>
            <a:gdLst/>
            <a:ahLst/>
            <a:cxnLst/>
            <a:rect l="l" t="t" r="r" b="b"/>
            <a:pathLst>
              <a:path w="1344359" h="1344359">
                <a:moveTo>
                  <a:pt x="0" y="0"/>
                </a:moveTo>
                <a:lnTo>
                  <a:pt x="1344359" y="0"/>
                </a:lnTo>
                <a:lnTo>
                  <a:pt x="1344359" y="1344359"/>
                </a:lnTo>
                <a:lnTo>
                  <a:pt x="0" y="1344359"/>
                </a:lnTo>
                <a:lnTo>
                  <a:pt x="0" y="0"/>
                </a:lnTo>
                <a:close/>
              </a:path>
            </a:pathLst>
          </a:custGeom>
          <a:blipFill>
            <a:blip r:embed="rId4"/>
            <a:stretch>
              <a:fillRect/>
            </a:stretch>
          </a:blipFill>
        </p:spPr>
        <p:txBody>
          <a:bodyPr/>
          <a:lstStyle/>
          <a:p>
            <a:endParaRPr lang="en-AU"/>
          </a:p>
        </p:txBody>
      </p:sp>
      <p:sp>
        <p:nvSpPr>
          <p:cNvPr id="13" name="TextBox 19">
            <a:extLst>
              <a:ext uri="{FF2B5EF4-FFF2-40B4-BE49-F238E27FC236}">
                <a16:creationId xmlns:a16="http://schemas.microsoft.com/office/drawing/2014/main" id="{F594B920-193A-B4E6-369E-E4414C0C3C69}"/>
              </a:ext>
            </a:extLst>
          </p:cNvPr>
          <p:cNvSpPr txBox="1"/>
          <p:nvPr/>
        </p:nvSpPr>
        <p:spPr>
          <a:xfrm>
            <a:off x="2771369" y="8559707"/>
            <a:ext cx="4041017" cy="1156599"/>
          </a:xfrm>
          <a:prstGeom prst="rect">
            <a:avLst/>
          </a:prstGeom>
        </p:spPr>
        <p:txBody>
          <a:bodyPr wrap="square" lIns="0" tIns="0" rIns="0" bIns="0" rtlCol="0" anchor="t">
            <a:spAutoFit/>
          </a:bodyPr>
          <a:lstStyle/>
          <a:p>
            <a:pPr algn="ctr">
              <a:lnSpc>
                <a:spcPts val="3079"/>
              </a:lnSpc>
            </a:pPr>
            <a:r>
              <a:rPr lang="en-US" sz="2000" b="1">
                <a:solidFill>
                  <a:srgbClr val="193051"/>
                </a:solidFill>
                <a:latin typeface="Montserrat"/>
              </a:rPr>
              <a:t>Anonymous and random to measure your organisations risk profile</a:t>
            </a:r>
            <a:r>
              <a:rPr lang="en-US" sz="2000" b="1">
                <a:solidFill>
                  <a:srgbClr val="193051"/>
                </a:solidFill>
                <a:latin typeface="Montserrat 2"/>
              </a:rPr>
              <a:t> </a:t>
            </a:r>
            <a:endParaRPr lang="en-US" sz="2000" b="1">
              <a:solidFill>
                <a:srgbClr val="000000"/>
              </a:solidFill>
              <a:latin typeface="Montserrat"/>
              <a:ea typeface="Calibri"/>
              <a:cs typeface="Calibri"/>
            </a:endParaRPr>
          </a:p>
        </p:txBody>
      </p:sp>
      <p:sp>
        <p:nvSpPr>
          <p:cNvPr id="15" name="TextBox 20">
            <a:extLst>
              <a:ext uri="{FF2B5EF4-FFF2-40B4-BE49-F238E27FC236}">
                <a16:creationId xmlns:a16="http://schemas.microsoft.com/office/drawing/2014/main" id="{9D357986-685F-C7D2-48F6-87D8601584E6}"/>
              </a:ext>
            </a:extLst>
          </p:cNvPr>
          <p:cNvSpPr txBox="1"/>
          <p:nvPr/>
        </p:nvSpPr>
        <p:spPr>
          <a:xfrm>
            <a:off x="7568334" y="8616856"/>
            <a:ext cx="2758613" cy="765402"/>
          </a:xfrm>
          <a:prstGeom prst="rect">
            <a:avLst/>
          </a:prstGeom>
        </p:spPr>
        <p:txBody>
          <a:bodyPr wrap="square" lIns="0" tIns="0" rIns="0" bIns="0" rtlCol="0" anchor="t">
            <a:spAutoFit/>
          </a:bodyPr>
          <a:lstStyle/>
          <a:p>
            <a:pPr algn="ctr">
              <a:lnSpc>
                <a:spcPts val="3079"/>
              </a:lnSpc>
            </a:pPr>
            <a:r>
              <a:rPr lang="en-US" sz="2000">
                <a:solidFill>
                  <a:srgbClr val="193051"/>
                </a:solidFill>
                <a:latin typeface="Montserrat 2"/>
              </a:rPr>
              <a:t>Redirects staff to Google.com</a:t>
            </a:r>
          </a:p>
        </p:txBody>
      </p:sp>
      <p:sp>
        <p:nvSpPr>
          <p:cNvPr id="17" name="TextBox 21">
            <a:extLst>
              <a:ext uri="{FF2B5EF4-FFF2-40B4-BE49-F238E27FC236}">
                <a16:creationId xmlns:a16="http://schemas.microsoft.com/office/drawing/2014/main" id="{CCEC2EE2-F142-934C-C39A-71833AA1E208}"/>
              </a:ext>
            </a:extLst>
          </p:cNvPr>
          <p:cNvSpPr txBox="1"/>
          <p:nvPr/>
        </p:nvSpPr>
        <p:spPr>
          <a:xfrm>
            <a:off x="11583085" y="8559706"/>
            <a:ext cx="3842391" cy="1162947"/>
          </a:xfrm>
          <a:prstGeom prst="rect">
            <a:avLst/>
          </a:prstGeom>
        </p:spPr>
        <p:txBody>
          <a:bodyPr wrap="square" lIns="0" tIns="0" rIns="0" bIns="0" rtlCol="0" anchor="t">
            <a:spAutoFit/>
          </a:bodyPr>
          <a:lstStyle/>
          <a:p>
            <a:pPr algn="ctr">
              <a:lnSpc>
                <a:spcPts val="3079"/>
              </a:lnSpc>
            </a:pPr>
            <a:r>
              <a:rPr lang="en-US" sz="2000">
                <a:solidFill>
                  <a:srgbClr val="193051"/>
                </a:solidFill>
                <a:latin typeface="Montserrat 2"/>
              </a:rPr>
              <a:t>Uses our most sophisticated phishing</a:t>
            </a:r>
            <a:endParaRPr lang="en-US" sz="2000">
              <a:ea typeface="Calibri"/>
              <a:cs typeface="Calibri"/>
            </a:endParaRPr>
          </a:p>
          <a:p>
            <a:pPr algn="ctr">
              <a:lnSpc>
                <a:spcPts val="3079"/>
              </a:lnSpc>
            </a:pPr>
            <a:r>
              <a:rPr lang="en-US" sz="2000">
                <a:solidFill>
                  <a:srgbClr val="193051"/>
                </a:solidFill>
                <a:latin typeface="Montserrat 2"/>
              </a:rPr>
              <a:t>email templates </a:t>
            </a:r>
          </a:p>
        </p:txBody>
      </p:sp>
      <p:sp>
        <p:nvSpPr>
          <p:cNvPr id="8" name="TextBox 56">
            <a:extLst>
              <a:ext uri="{FF2B5EF4-FFF2-40B4-BE49-F238E27FC236}">
                <a16:creationId xmlns:a16="http://schemas.microsoft.com/office/drawing/2014/main" id="{EF2AE4D8-8F4F-EC35-CA9C-590AECC149C4}"/>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Schedule a Baseline</a:t>
            </a:r>
          </a:p>
        </p:txBody>
      </p:sp>
      <p:sp>
        <p:nvSpPr>
          <p:cNvPr id="7" name="Slide Number Placeholder 6">
            <a:extLst>
              <a:ext uri="{FF2B5EF4-FFF2-40B4-BE49-F238E27FC236}">
                <a16:creationId xmlns:a16="http://schemas.microsoft.com/office/drawing/2014/main" id="{80B7740C-55D4-A56F-5FB5-136623CE0242}"/>
              </a:ext>
            </a:extLst>
          </p:cNvPr>
          <p:cNvSpPr>
            <a:spLocks noGrp="1"/>
          </p:cNvSpPr>
          <p:nvPr>
            <p:ph type="sldNum" sz="quarter" idx="12"/>
          </p:nvPr>
        </p:nvSpPr>
        <p:spPr>
          <a:xfrm>
            <a:off x="11260979" y="7594951"/>
            <a:ext cx="2133600" cy="365125"/>
          </a:xfrm>
        </p:spPr>
        <p:txBody>
          <a:bodyPr/>
          <a:lstStyle/>
          <a:p>
            <a:fld id="{B6F15528-21DE-4FAA-801E-634DDDAF4B2B}" type="slidenum">
              <a:rPr lang="en-US" smtClean="0"/>
              <a:pPr/>
              <a:t>34</a:t>
            </a:fld>
            <a:endParaRPr lang="en-US"/>
          </a:p>
        </p:txBody>
      </p:sp>
      <p:sp>
        <p:nvSpPr>
          <p:cNvPr id="12" name="TextBox 11">
            <a:extLst>
              <a:ext uri="{FF2B5EF4-FFF2-40B4-BE49-F238E27FC236}">
                <a16:creationId xmlns:a16="http://schemas.microsoft.com/office/drawing/2014/main" id="{C2883A7F-7689-831D-4F52-AE88F7F49BA1}"/>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US" sz="2800" b="1" dirty="0">
                <a:solidFill>
                  <a:srgbClr val="182F4F"/>
                </a:solidFill>
                <a:latin typeface="Montserrat"/>
              </a:rPr>
              <a:t>34</a:t>
            </a:r>
            <a:endParaRPr lang="en-US" dirty="0">
              <a:latin typeface="Montserrat"/>
            </a:endParaRPr>
          </a:p>
        </p:txBody>
      </p:sp>
      <p:sp>
        <p:nvSpPr>
          <p:cNvPr id="16" name="TextBox 15">
            <a:extLst>
              <a:ext uri="{FF2B5EF4-FFF2-40B4-BE49-F238E27FC236}">
                <a16:creationId xmlns:a16="http://schemas.microsoft.com/office/drawing/2014/main" id="{821B9213-587F-99FF-F745-49CAB7B4A0C4}"/>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8" name="Rectangle 17">
            <a:hlinkClick r:id="rId5" action="ppaction://hlinksldjump"/>
            <a:extLst>
              <a:ext uri="{FF2B5EF4-FFF2-40B4-BE49-F238E27FC236}">
                <a16:creationId xmlns:a16="http://schemas.microsoft.com/office/drawing/2014/main" id="{6F7B02BF-2EC2-FDA1-62D2-85E2AB2DFF25}"/>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11">
            <a:extLst>
              <a:ext uri="{FF2B5EF4-FFF2-40B4-BE49-F238E27FC236}">
                <a16:creationId xmlns:a16="http://schemas.microsoft.com/office/drawing/2014/main" id="{37493FEB-ED65-1FEC-BB21-0EC79645DB74}"/>
              </a:ext>
            </a:extLst>
          </p:cNvPr>
          <p:cNvSpPr/>
          <p:nvPr/>
        </p:nvSpPr>
        <p:spPr>
          <a:xfrm>
            <a:off x="12732461" y="7323685"/>
            <a:ext cx="1338524" cy="891484"/>
          </a:xfrm>
          <a:custGeom>
            <a:avLst/>
            <a:gdLst/>
            <a:ahLst/>
            <a:cxnLst/>
            <a:rect l="l" t="t" r="r" b="b"/>
            <a:pathLst>
              <a:path w="1424902" h="950798">
                <a:moveTo>
                  <a:pt x="0" y="0"/>
                </a:moveTo>
                <a:lnTo>
                  <a:pt x="1424901" y="0"/>
                </a:lnTo>
                <a:lnTo>
                  <a:pt x="1424901" y="950798"/>
                </a:lnTo>
                <a:lnTo>
                  <a:pt x="0" y="950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9" name="Rectangle: Rounded Corners 8">
            <a:extLst>
              <a:ext uri="{FF2B5EF4-FFF2-40B4-BE49-F238E27FC236}">
                <a16:creationId xmlns:a16="http://schemas.microsoft.com/office/drawing/2014/main" id="{4F284871-B859-4021-7B94-CACE7C268605}"/>
              </a:ext>
            </a:extLst>
          </p:cNvPr>
          <p:cNvSpPr/>
          <p:nvPr/>
        </p:nvSpPr>
        <p:spPr>
          <a:xfrm>
            <a:off x="891851" y="5822334"/>
            <a:ext cx="7794949" cy="1036381"/>
          </a:xfrm>
          <a:prstGeom prst="roundRect">
            <a:avLst/>
          </a:prstGeom>
          <a:solidFill>
            <a:srgbClr val="4675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2">
            <a:extLst>
              <a:ext uri="{FF2B5EF4-FFF2-40B4-BE49-F238E27FC236}">
                <a16:creationId xmlns:a16="http://schemas.microsoft.com/office/drawing/2014/main" id="{B9738855-E614-96A5-2F6A-62D585C39E80}"/>
              </a:ext>
            </a:extLst>
          </p:cNvPr>
          <p:cNvSpPr/>
          <p:nvPr/>
        </p:nvSpPr>
        <p:spPr>
          <a:xfrm>
            <a:off x="1017663" y="5943967"/>
            <a:ext cx="663468" cy="663468"/>
          </a:xfrm>
          <a:custGeom>
            <a:avLst/>
            <a:gdLst/>
            <a:ahLst/>
            <a:cxnLst/>
            <a:rect l="l" t="t" r="r" b="b"/>
            <a:pathLst>
              <a:path w="884624" h="884624">
                <a:moveTo>
                  <a:pt x="0" y="0"/>
                </a:moveTo>
                <a:lnTo>
                  <a:pt x="884624" y="0"/>
                </a:lnTo>
                <a:lnTo>
                  <a:pt x="884624" y="884624"/>
                </a:lnTo>
                <a:lnTo>
                  <a:pt x="0" y="884624"/>
                </a:lnTo>
                <a:lnTo>
                  <a:pt x="0" y="0"/>
                </a:lnTo>
                <a:close/>
              </a:path>
            </a:pathLst>
          </a:custGeom>
          <a:blipFill>
            <a:blip r:embed="rId8"/>
            <a:stretch>
              <a:fillRect/>
            </a:stretch>
          </a:blipFill>
        </p:spPr>
        <p:txBody>
          <a:bodyPr/>
          <a:lstStyle/>
          <a:p>
            <a:endParaRPr lang="en-AU"/>
          </a:p>
        </p:txBody>
      </p:sp>
      <p:sp>
        <p:nvSpPr>
          <p:cNvPr id="21" name="TextBox 20">
            <a:extLst>
              <a:ext uri="{FF2B5EF4-FFF2-40B4-BE49-F238E27FC236}">
                <a16:creationId xmlns:a16="http://schemas.microsoft.com/office/drawing/2014/main" id="{AD2B2C50-116A-30B2-1CD1-9F84C5B47D7C}"/>
              </a:ext>
            </a:extLst>
          </p:cNvPr>
          <p:cNvSpPr txBox="1"/>
          <p:nvPr/>
        </p:nvSpPr>
        <p:spPr>
          <a:xfrm>
            <a:off x="1368241" y="6067750"/>
            <a:ext cx="7138320" cy="646331"/>
          </a:xfrm>
          <a:prstGeom prst="rect">
            <a:avLst/>
          </a:prstGeom>
          <a:noFill/>
        </p:spPr>
        <p:txBody>
          <a:bodyPr wrap="square" lIns="91440" tIns="45720" rIns="91440" bIns="45720" anchor="t">
            <a:spAutoFit/>
          </a:bodyPr>
          <a:lstStyle/>
          <a:p>
            <a:pPr algn="ctr"/>
            <a:r>
              <a:rPr lang="en-US" b="1">
                <a:solidFill>
                  <a:schemeClr val="bg1"/>
                </a:solidFill>
                <a:latin typeface="Montserrat"/>
              </a:rPr>
              <a:t>Click </a:t>
            </a:r>
            <a:r>
              <a:rPr lang="en-US" b="1">
                <a:solidFill>
                  <a:schemeClr val="bg1"/>
                </a:solidFill>
                <a:latin typeface="Montserrat"/>
                <a:hlinkClick r:id="rId9">
                  <a:extLst>
                    <a:ext uri="{A12FA001-AC4F-418D-AE19-62706E023703}">
                      <ahyp:hlinkClr xmlns:ahyp="http://schemas.microsoft.com/office/drawing/2018/hyperlinkcolor" val="tx"/>
                    </a:ext>
                  </a:extLst>
                </a:hlinkClick>
              </a:rPr>
              <a:t>here</a:t>
            </a:r>
            <a:r>
              <a:rPr lang="en-US" b="1">
                <a:solidFill>
                  <a:schemeClr val="bg1"/>
                </a:solidFill>
                <a:latin typeface="Montserrat"/>
              </a:rPr>
              <a:t> for instructions on how to schedule your Baseline. </a:t>
            </a:r>
          </a:p>
        </p:txBody>
      </p:sp>
    </p:spTree>
    <p:extLst>
      <p:ext uri="{BB962C8B-B14F-4D97-AF65-F5344CB8AC3E}">
        <p14:creationId xmlns:p14="http://schemas.microsoft.com/office/powerpoint/2010/main" val="370166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EFCC3-A158-C75A-6152-9F3D04F9E787}"/>
            </a:ext>
          </a:extLst>
        </p:cNvPr>
        <p:cNvGrpSpPr/>
        <p:nvPr/>
      </p:nvGrpSpPr>
      <p:grpSpPr>
        <a:xfrm>
          <a:off x="0" y="0"/>
          <a:ext cx="0" cy="0"/>
          <a:chOff x="0" y="0"/>
          <a:chExt cx="0" cy="0"/>
        </a:xfrm>
      </p:grpSpPr>
      <p:sp>
        <p:nvSpPr>
          <p:cNvPr id="4" name="Freeform 53">
            <a:extLst>
              <a:ext uri="{FF2B5EF4-FFF2-40B4-BE49-F238E27FC236}">
                <a16:creationId xmlns:a16="http://schemas.microsoft.com/office/drawing/2014/main" id="{E5ACB143-87F4-8E14-D249-F51D2A7365C5}"/>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6" name="TextBox 55">
            <a:extLst>
              <a:ext uri="{FF2B5EF4-FFF2-40B4-BE49-F238E27FC236}">
                <a16:creationId xmlns:a16="http://schemas.microsoft.com/office/drawing/2014/main" id="{2D64D362-3C4A-C7AD-BED9-BBF0E32D6CE1}"/>
              </a:ext>
            </a:extLst>
          </p:cNvPr>
          <p:cNvSpPr txBox="1"/>
          <p:nvPr/>
        </p:nvSpPr>
        <p:spPr>
          <a:xfrm>
            <a:off x="1114673" y="3482257"/>
            <a:ext cx="15670650" cy="1174489"/>
          </a:xfrm>
          <a:prstGeom prst="rect">
            <a:avLst/>
          </a:prstGeom>
        </p:spPr>
        <p:txBody>
          <a:bodyPr lIns="0" tIns="0" rIns="0" bIns="0" rtlCol="0" anchor="t">
            <a:spAutoFit/>
          </a:bodyPr>
          <a:lstStyle/>
          <a:p>
            <a:pPr>
              <a:lnSpc>
                <a:spcPts val="3080"/>
              </a:lnSpc>
            </a:pPr>
            <a:br>
              <a:rPr lang="en-US" sz="2400">
                <a:solidFill>
                  <a:srgbClr val="2F3941"/>
                </a:solidFill>
                <a:latin typeface="system-ui"/>
              </a:rPr>
            </a:br>
            <a:br>
              <a:rPr lang="en-US" sz="2400">
                <a:solidFill>
                  <a:srgbClr val="2F3941"/>
                </a:solidFill>
                <a:latin typeface="system-ui"/>
              </a:rPr>
            </a:br>
            <a:endParaRPr lang="en-US" sz="2400">
              <a:solidFill>
                <a:srgbClr val="2F3941"/>
              </a:solidFill>
              <a:latin typeface="system-ui"/>
            </a:endParaRPr>
          </a:p>
        </p:txBody>
      </p:sp>
      <p:sp>
        <p:nvSpPr>
          <p:cNvPr id="11" name="TextBox 10">
            <a:extLst>
              <a:ext uri="{FF2B5EF4-FFF2-40B4-BE49-F238E27FC236}">
                <a16:creationId xmlns:a16="http://schemas.microsoft.com/office/drawing/2014/main" id="{9864D1CE-5EAA-D610-D1E0-4323B466E850}"/>
              </a:ext>
            </a:extLst>
          </p:cNvPr>
          <p:cNvSpPr txBox="1"/>
          <p:nvPr/>
        </p:nvSpPr>
        <p:spPr>
          <a:xfrm>
            <a:off x="1017577" y="3159386"/>
            <a:ext cx="16633608" cy="6047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3051"/>
                </a:solidFill>
                <a:latin typeface="Montserrat"/>
              </a:rPr>
              <a:t>All training courses that are available can be found in the </a:t>
            </a:r>
            <a:r>
              <a:rPr lang="en-US">
                <a:solidFill>
                  <a:srgbClr val="467599"/>
                </a:solidFill>
                <a:latin typeface="Montserrat"/>
                <a:hlinkClick r:id="rId4"/>
              </a:rPr>
              <a:t>Course Catalogue</a:t>
            </a:r>
            <a:r>
              <a:rPr lang="en-US">
                <a:solidFill>
                  <a:srgbClr val="193051"/>
                </a:solidFill>
                <a:latin typeface="Montserrat"/>
              </a:rPr>
              <a:t>. </a:t>
            </a:r>
            <a:endParaRPr lang="en-US"/>
          </a:p>
          <a:p>
            <a:pPr>
              <a:lnSpc>
                <a:spcPct val="150000"/>
              </a:lnSpc>
            </a:pPr>
            <a:endParaRPr lang="en-US">
              <a:solidFill>
                <a:srgbClr val="193051"/>
              </a:solidFill>
              <a:latin typeface="Montserrat" pitchFamily="2" charset="0"/>
            </a:endParaRPr>
          </a:p>
          <a:p>
            <a:pPr>
              <a:lnSpc>
                <a:spcPct val="150000"/>
              </a:lnSpc>
            </a:pPr>
            <a:r>
              <a:rPr lang="en-US">
                <a:solidFill>
                  <a:srgbClr val="193051"/>
                </a:solidFill>
                <a:latin typeface="Montserrat"/>
              </a:rPr>
              <a:t>We offer a wide range of first-class cyber security training content available for you to schedule for your staff. Starting with the basics, employees learn to identify security threats and build phishing detection skills through engaging and interactive training. Our content is regularly updated to reflect the fast-changing cyber security threat landscape.</a:t>
            </a:r>
          </a:p>
          <a:p>
            <a:pPr>
              <a:lnSpc>
                <a:spcPct val="150000"/>
              </a:lnSpc>
            </a:pPr>
            <a:endParaRPr lang="en-US">
              <a:solidFill>
                <a:srgbClr val="193051"/>
              </a:solidFill>
              <a:latin typeface="Montserrat"/>
            </a:endParaRPr>
          </a:p>
          <a:p>
            <a:pPr>
              <a:lnSpc>
                <a:spcPct val="150000"/>
              </a:lnSpc>
            </a:pPr>
            <a:r>
              <a:rPr lang="en-US" sz="1800">
                <a:solidFill>
                  <a:srgbClr val="193051"/>
                </a:solidFill>
                <a:highlight>
                  <a:srgbClr val="9EC90D"/>
                </a:highlight>
                <a:latin typeface="Montserrat"/>
              </a:rPr>
              <a:t>We recommend scheduling S.C.A.M. 101 first</a:t>
            </a:r>
            <a:r>
              <a:rPr lang="en-US" sz="1800">
                <a:solidFill>
                  <a:srgbClr val="193051"/>
                </a:solidFill>
                <a:latin typeface="Montserrat"/>
              </a:rPr>
              <a:t> as this will teach user what a phishing email is and how to identify them.</a:t>
            </a:r>
          </a:p>
          <a:p>
            <a:pPr>
              <a:lnSpc>
                <a:spcPct val="150000"/>
              </a:lnSpc>
            </a:pPr>
            <a:endParaRPr lang="en-US">
              <a:solidFill>
                <a:srgbClr val="193051"/>
              </a:solidFill>
              <a:latin typeface="Montserrat"/>
            </a:endParaRPr>
          </a:p>
          <a:p>
            <a:pPr>
              <a:lnSpc>
                <a:spcPct val="150000"/>
              </a:lnSpc>
            </a:pPr>
            <a:endParaRPr lang="en-US">
              <a:solidFill>
                <a:srgbClr val="193051"/>
              </a:solidFill>
              <a:latin typeface="Montserrat" pitchFamily="2" charset="0"/>
            </a:endParaRPr>
          </a:p>
          <a:p>
            <a:pPr>
              <a:lnSpc>
                <a:spcPct val="150000"/>
              </a:lnSpc>
            </a:pPr>
            <a:endParaRPr lang="en-US">
              <a:solidFill>
                <a:srgbClr val="193051"/>
              </a:solidFill>
              <a:latin typeface="Montserrat"/>
              <a:cs typeface="Calibri"/>
            </a:endParaRPr>
          </a:p>
          <a:p>
            <a:pPr>
              <a:lnSpc>
                <a:spcPct val="150000"/>
              </a:lnSpc>
            </a:pPr>
            <a:endParaRPr lang="en-US" sz="1800">
              <a:solidFill>
                <a:srgbClr val="193051"/>
              </a:solidFill>
              <a:highlight>
                <a:srgbClr val="9EC90D"/>
              </a:highlight>
              <a:latin typeface="Montserrat"/>
            </a:endParaRPr>
          </a:p>
          <a:p>
            <a:pPr>
              <a:lnSpc>
                <a:spcPct val="150000"/>
              </a:lnSpc>
            </a:pPr>
            <a:endParaRPr lang="en-US">
              <a:solidFill>
                <a:srgbClr val="193051"/>
              </a:solidFill>
              <a:highlight>
                <a:srgbClr val="9EC90D"/>
              </a:highlight>
              <a:latin typeface="Montserrat"/>
            </a:endParaRPr>
          </a:p>
          <a:p>
            <a:pPr>
              <a:lnSpc>
                <a:spcPct val="150000"/>
              </a:lnSpc>
            </a:pPr>
            <a:endParaRPr lang="en-US">
              <a:solidFill>
                <a:srgbClr val="193051"/>
              </a:solidFill>
              <a:latin typeface="Montserrat"/>
              <a:cs typeface="Calibri"/>
            </a:endParaRPr>
          </a:p>
          <a:p>
            <a:br>
              <a:rPr lang="en-US"/>
            </a:br>
            <a:endParaRPr lang="en-US">
              <a:cs typeface="Calibri"/>
            </a:endParaRPr>
          </a:p>
        </p:txBody>
      </p:sp>
      <p:sp>
        <p:nvSpPr>
          <p:cNvPr id="12" name="TextBox 56">
            <a:extLst>
              <a:ext uri="{FF2B5EF4-FFF2-40B4-BE49-F238E27FC236}">
                <a16:creationId xmlns:a16="http://schemas.microsoft.com/office/drawing/2014/main" id="{F16F1D21-5FBB-F705-A7A7-595CB53CB254}"/>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a:solidFill>
                  <a:srgbClr val="FFFFFF"/>
                </a:solidFill>
                <a:latin typeface="Righteous"/>
              </a:rPr>
              <a:t>Set up Your Training Learning Journey </a:t>
            </a:r>
          </a:p>
        </p:txBody>
      </p:sp>
      <p:sp>
        <p:nvSpPr>
          <p:cNvPr id="2" name="Slide Number Placeholder 1">
            <a:extLst>
              <a:ext uri="{FF2B5EF4-FFF2-40B4-BE49-F238E27FC236}">
                <a16:creationId xmlns:a16="http://schemas.microsoft.com/office/drawing/2014/main" id="{CC0749F1-5692-4D54-FA06-F1864DD44831}"/>
              </a:ext>
            </a:extLst>
          </p:cNvPr>
          <p:cNvSpPr>
            <a:spLocks noGrp="1"/>
          </p:cNvSpPr>
          <p:nvPr>
            <p:ph type="sldNum" sz="quarter" idx="12"/>
          </p:nvPr>
        </p:nvSpPr>
        <p:spPr/>
        <p:txBody>
          <a:bodyPr/>
          <a:lstStyle/>
          <a:p>
            <a:fld id="{B6F15528-21DE-4FAA-801E-634DDDAF4B2B}" type="slidenum">
              <a:rPr lang="en-US" smtClean="0">
                <a:solidFill>
                  <a:schemeClr val="bg1"/>
                </a:solidFill>
              </a:rPr>
              <a:pPr/>
              <a:t>35</a:t>
            </a:fld>
            <a:endParaRPr lang="en-US">
              <a:solidFill>
                <a:schemeClr val="bg1"/>
              </a:solidFill>
            </a:endParaRPr>
          </a:p>
        </p:txBody>
      </p:sp>
      <p:sp>
        <p:nvSpPr>
          <p:cNvPr id="3" name="TextBox 2">
            <a:extLst>
              <a:ext uri="{FF2B5EF4-FFF2-40B4-BE49-F238E27FC236}">
                <a16:creationId xmlns:a16="http://schemas.microsoft.com/office/drawing/2014/main" id="{7B8D0C0D-B078-1693-43B8-5C21084C0518}"/>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AU" sz="2800" b="1" dirty="0">
                <a:solidFill>
                  <a:srgbClr val="182F4F"/>
                </a:solidFill>
                <a:latin typeface="Montserrat"/>
              </a:rPr>
              <a:t>35</a:t>
            </a:r>
            <a:endParaRPr lang="en-US" dirty="0"/>
          </a:p>
        </p:txBody>
      </p:sp>
      <p:sp>
        <p:nvSpPr>
          <p:cNvPr id="7" name="TextBox 6">
            <a:extLst>
              <a:ext uri="{FF2B5EF4-FFF2-40B4-BE49-F238E27FC236}">
                <a16:creationId xmlns:a16="http://schemas.microsoft.com/office/drawing/2014/main" id="{27F5FDAD-9585-F492-4694-0912D40828F6}"/>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0" name="Rectangle 9">
            <a:hlinkClick r:id="rId5" action="ppaction://hlinksldjump"/>
            <a:extLst>
              <a:ext uri="{FF2B5EF4-FFF2-40B4-BE49-F238E27FC236}">
                <a16:creationId xmlns:a16="http://schemas.microsoft.com/office/drawing/2014/main" id="{A966FFEC-D78F-B738-C000-505C39AD2C4B}"/>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C23FAA1F-592B-44CA-932C-3D30FDBD8FBB}"/>
              </a:ext>
            </a:extLst>
          </p:cNvPr>
          <p:cNvSpPr/>
          <p:nvPr/>
        </p:nvSpPr>
        <p:spPr>
          <a:xfrm>
            <a:off x="891851" y="6636721"/>
            <a:ext cx="7794949" cy="1036381"/>
          </a:xfrm>
          <a:prstGeom prst="roundRect">
            <a:avLst/>
          </a:prstGeom>
          <a:solidFill>
            <a:srgbClr val="4675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5E3B7F4E-95A2-1C1A-CF95-3BCBD7CD5E6A}"/>
              </a:ext>
            </a:extLst>
          </p:cNvPr>
          <p:cNvSpPr/>
          <p:nvPr/>
        </p:nvSpPr>
        <p:spPr>
          <a:xfrm>
            <a:off x="1017663" y="6758355"/>
            <a:ext cx="663468" cy="663468"/>
          </a:xfrm>
          <a:custGeom>
            <a:avLst/>
            <a:gdLst/>
            <a:ahLst/>
            <a:cxnLst/>
            <a:rect l="l" t="t" r="r" b="b"/>
            <a:pathLst>
              <a:path w="884624" h="884624">
                <a:moveTo>
                  <a:pt x="0" y="0"/>
                </a:moveTo>
                <a:lnTo>
                  <a:pt x="884624" y="0"/>
                </a:lnTo>
                <a:lnTo>
                  <a:pt x="884624" y="884624"/>
                </a:lnTo>
                <a:lnTo>
                  <a:pt x="0" y="884624"/>
                </a:lnTo>
                <a:lnTo>
                  <a:pt x="0" y="0"/>
                </a:lnTo>
                <a:close/>
              </a:path>
            </a:pathLst>
          </a:custGeom>
          <a:blipFill>
            <a:blip r:embed="rId6"/>
            <a:stretch>
              <a:fillRect/>
            </a:stretch>
          </a:blipFill>
        </p:spPr>
        <p:txBody>
          <a:bodyPr/>
          <a:lstStyle/>
          <a:p>
            <a:endParaRPr lang="en-AU"/>
          </a:p>
        </p:txBody>
      </p:sp>
      <p:sp>
        <p:nvSpPr>
          <p:cNvPr id="15" name="TextBox 14">
            <a:extLst>
              <a:ext uri="{FF2B5EF4-FFF2-40B4-BE49-F238E27FC236}">
                <a16:creationId xmlns:a16="http://schemas.microsoft.com/office/drawing/2014/main" id="{3B3E7893-A160-A155-89D3-FC19324820EE}"/>
              </a:ext>
            </a:extLst>
          </p:cNvPr>
          <p:cNvSpPr txBox="1"/>
          <p:nvPr/>
        </p:nvSpPr>
        <p:spPr>
          <a:xfrm>
            <a:off x="1368241" y="6882137"/>
            <a:ext cx="7138320" cy="646331"/>
          </a:xfrm>
          <a:prstGeom prst="rect">
            <a:avLst/>
          </a:prstGeom>
          <a:noFill/>
        </p:spPr>
        <p:txBody>
          <a:bodyPr wrap="square">
            <a:spAutoFit/>
          </a:bodyPr>
          <a:lstStyle/>
          <a:p>
            <a:pPr algn="ctr"/>
            <a:r>
              <a:rPr lang="en-US" b="1">
                <a:solidFill>
                  <a:schemeClr val="bg1"/>
                </a:solidFill>
                <a:latin typeface="Montserrat"/>
              </a:rPr>
              <a:t>Click </a:t>
            </a:r>
            <a:r>
              <a:rPr lang="en-US" b="1">
                <a:solidFill>
                  <a:schemeClr val="bg1"/>
                </a:solidFill>
                <a:latin typeface="Montserrat"/>
                <a:hlinkClick r:id="rId7">
                  <a:extLst>
                    <a:ext uri="{A12FA001-AC4F-418D-AE19-62706E023703}">
                      <ahyp:hlinkClr xmlns:ahyp="http://schemas.microsoft.com/office/drawing/2018/hyperlinkcolor" val="tx"/>
                    </a:ext>
                  </a:extLst>
                </a:hlinkClick>
              </a:rPr>
              <a:t>here</a:t>
            </a:r>
            <a:r>
              <a:rPr lang="en-US" b="1">
                <a:solidFill>
                  <a:schemeClr val="bg1"/>
                </a:solidFill>
                <a:latin typeface="Montserrat"/>
              </a:rPr>
              <a:t> for instructions on how to schedule your learning journey. </a:t>
            </a:r>
          </a:p>
        </p:txBody>
      </p:sp>
      <p:sp>
        <p:nvSpPr>
          <p:cNvPr id="16" name="Freeform 3">
            <a:extLst>
              <a:ext uri="{FF2B5EF4-FFF2-40B4-BE49-F238E27FC236}">
                <a16:creationId xmlns:a16="http://schemas.microsoft.com/office/drawing/2014/main" id="{0B81F8BD-CE17-318E-D524-6D00160A303E}"/>
              </a:ext>
            </a:extLst>
          </p:cNvPr>
          <p:cNvSpPr/>
          <p:nvPr/>
        </p:nvSpPr>
        <p:spPr>
          <a:xfrm>
            <a:off x="815598" y="8507226"/>
            <a:ext cx="1119734" cy="747168"/>
          </a:xfrm>
          <a:custGeom>
            <a:avLst/>
            <a:gdLst/>
            <a:ahLst/>
            <a:cxnLst/>
            <a:rect l="l" t="t" r="r" b="b"/>
            <a:pathLst>
              <a:path w="1119734" h="747168">
                <a:moveTo>
                  <a:pt x="0" y="0"/>
                </a:moveTo>
                <a:lnTo>
                  <a:pt x="1119733" y="0"/>
                </a:lnTo>
                <a:lnTo>
                  <a:pt x="1119733" y="747168"/>
                </a:lnTo>
                <a:lnTo>
                  <a:pt x="0" y="7471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7" name="Freeform 4">
            <a:extLst>
              <a:ext uri="{FF2B5EF4-FFF2-40B4-BE49-F238E27FC236}">
                <a16:creationId xmlns:a16="http://schemas.microsoft.com/office/drawing/2014/main" id="{D4C07837-BCCE-EDBE-3932-001A57ED98C1}"/>
              </a:ext>
            </a:extLst>
          </p:cNvPr>
          <p:cNvSpPr/>
          <p:nvPr/>
        </p:nvSpPr>
        <p:spPr>
          <a:xfrm>
            <a:off x="6500755" y="8367051"/>
            <a:ext cx="956491" cy="956491"/>
          </a:xfrm>
          <a:custGeom>
            <a:avLst/>
            <a:gdLst/>
            <a:ahLst/>
            <a:cxnLst/>
            <a:rect l="l" t="t" r="r" b="b"/>
            <a:pathLst>
              <a:path w="956491" h="956491">
                <a:moveTo>
                  <a:pt x="0" y="0"/>
                </a:moveTo>
                <a:lnTo>
                  <a:pt x="956491" y="0"/>
                </a:lnTo>
                <a:lnTo>
                  <a:pt x="956491" y="956490"/>
                </a:lnTo>
                <a:lnTo>
                  <a:pt x="0" y="956490"/>
                </a:lnTo>
                <a:lnTo>
                  <a:pt x="0" y="0"/>
                </a:lnTo>
                <a:close/>
              </a:path>
            </a:pathLst>
          </a:custGeom>
          <a:blipFill>
            <a:blip r:embed="rId10"/>
            <a:stretch>
              <a:fillRect/>
            </a:stretch>
          </a:blipFill>
        </p:spPr>
        <p:txBody>
          <a:bodyPr/>
          <a:lstStyle/>
          <a:p>
            <a:endParaRPr lang="en-AU"/>
          </a:p>
        </p:txBody>
      </p:sp>
      <p:sp>
        <p:nvSpPr>
          <p:cNvPr id="18" name="Freeform 5">
            <a:extLst>
              <a:ext uri="{FF2B5EF4-FFF2-40B4-BE49-F238E27FC236}">
                <a16:creationId xmlns:a16="http://schemas.microsoft.com/office/drawing/2014/main" id="{ECE79A39-775D-D576-5D51-CA70FA4138FE}"/>
              </a:ext>
            </a:extLst>
          </p:cNvPr>
          <p:cNvSpPr/>
          <p:nvPr/>
        </p:nvSpPr>
        <p:spPr>
          <a:xfrm>
            <a:off x="11787246" y="8246536"/>
            <a:ext cx="1425313" cy="1425313"/>
          </a:xfrm>
          <a:custGeom>
            <a:avLst/>
            <a:gdLst/>
            <a:ahLst/>
            <a:cxnLst/>
            <a:rect l="l" t="t" r="r" b="b"/>
            <a:pathLst>
              <a:path w="1425313" h="1425313">
                <a:moveTo>
                  <a:pt x="0" y="0"/>
                </a:moveTo>
                <a:lnTo>
                  <a:pt x="1425313" y="0"/>
                </a:lnTo>
                <a:lnTo>
                  <a:pt x="1425313" y="1425313"/>
                </a:lnTo>
                <a:lnTo>
                  <a:pt x="0" y="1425313"/>
                </a:lnTo>
                <a:lnTo>
                  <a:pt x="0" y="0"/>
                </a:lnTo>
                <a:close/>
              </a:path>
            </a:pathLst>
          </a:custGeom>
          <a:blipFill>
            <a:blip r:embed="rId11"/>
            <a:stretch>
              <a:fillRect/>
            </a:stretch>
          </a:blipFill>
        </p:spPr>
        <p:txBody>
          <a:bodyPr/>
          <a:lstStyle/>
          <a:p>
            <a:endParaRPr lang="en-AU"/>
          </a:p>
        </p:txBody>
      </p:sp>
      <p:sp>
        <p:nvSpPr>
          <p:cNvPr id="19" name="TextBox 14">
            <a:extLst>
              <a:ext uri="{FF2B5EF4-FFF2-40B4-BE49-F238E27FC236}">
                <a16:creationId xmlns:a16="http://schemas.microsoft.com/office/drawing/2014/main" id="{03975BD9-05F2-2D1E-C411-2ED4C7E03362}"/>
              </a:ext>
            </a:extLst>
          </p:cNvPr>
          <p:cNvSpPr txBox="1"/>
          <p:nvPr/>
        </p:nvSpPr>
        <p:spPr>
          <a:xfrm>
            <a:off x="2099105" y="8718569"/>
            <a:ext cx="5898389" cy="357021"/>
          </a:xfrm>
          <a:prstGeom prst="rect">
            <a:avLst/>
          </a:prstGeom>
        </p:spPr>
        <p:txBody>
          <a:bodyPr lIns="0" tIns="0" rIns="0" bIns="0" rtlCol="0" anchor="t">
            <a:spAutoFit/>
          </a:bodyPr>
          <a:lstStyle/>
          <a:p>
            <a:pPr>
              <a:lnSpc>
                <a:spcPts val="3027"/>
              </a:lnSpc>
            </a:pPr>
            <a:r>
              <a:rPr lang="en-US" sz="2162">
                <a:solidFill>
                  <a:srgbClr val="193051"/>
                </a:solidFill>
                <a:latin typeface="Montserrat 2"/>
              </a:rPr>
              <a:t>Training delivered via email </a:t>
            </a:r>
          </a:p>
        </p:txBody>
      </p:sp>
      <p:sp>
        <p:nvSpPr>
          <p:cNvPr id="20" name="TextBox 15">
            <a:extLst>
              <a:ext uri="{FF2B5EF4-FFF2-40B4-BE49-F238E27FC236}">
                <a16:creationId xmlns:a16="http://schemas.microsoft.com/office/drawing/2014/main" id="{2382B98C-289E-B079-F849-6367FD5AAD06}"/>
              </a:ext>
            </a:extLst>
          </p:cNvPr>
          <p:cNvSpPr txBox="1"/>
          <p:nvPr/>
        </p:nvSpPr>
        <p:spPr>
          <a:xfrm>
            <a:off x="8014162" y="8545295"/>
            <a:ext cx="3553354" cy="1135702"/>
          </a:xfrm>
          <a:prstGeom prst="rect">
            <a:avLst/>
          </a:prstGeom>
        </p:spPr>
        <p:txBody>
          <a:bodyPr lIns="0" tIns="0" rIns="0" bIns="0" rtlCol="0" anchor="t">
            <a:spAutoFit/>
          </a:bodyPr>
          <a:lstStyle/>
          <a:p>
            <a:pPr>
              <a:lnSpc>
                <a:spcPts val="3027"/>
              </a:lnSpc>
            </a:pPr>
            <a:r>
              <a:rPr lang="en-US" sz="2162">
                <a:solidFill>
                  <a:srgbClr val="193051"/>
                </a:solidFill>
                <a:latin typeface="Montserrat 2"/>
              </a:rPr>
              <a:t>Unique link in the email</a:t>
            </a:r>
          </a:p>
          <a:p>
            <a:pPr>
              <a:lnSpc>
                <a:spcPts val="3027"/>
              </a:lnSpc>
            </a:pPr>
            <a:r>
              <a:rPr lang="en-US" sz="2162">
                <a:solidFill>
                  <a:srgbClr val="193051"/>
                </a:solidFill>
                <a:latin typeface="Montserrat 2"/>
              </a:rPr>
              <a:t>No login or SSO required</a:t>
            </a:r>
          </a:p>
          <a:p>
            <a:pPr>
              <a:lnSpc>
                <a:spcPts val="3027"/>
              </a:lnSpc>
            </a:pPr>
            <a:endParaRPr lang="en-US" sz="2162">
              <a:solidFill>
                <a:srgbClr val="193051"/>
              </a:solidFill>
              <a:latin typeface="Montserrat 2"/>
            </a:endParaRPr>
          </a:p>
        </p:txBody>
      </p:sp>
      <p:sp>
        <p:nvSpPr>
          <p:cNvPr id="21" name="TextBox 16">
            <a:extLst>
              <a:ext uri="{FF2B5EF4-FFF2-40B4-BE49-F238E27FC236}">
                <a16:creationId xmlns:a16="http://schemas.microsoft.com/office/drawing/2014/main" id="{8B7199F3-6757-1300-9FE3-9F1EC0E9A037}"/>
              </a:ext>
            </a:extLst>
          </p:cNvPr>
          <p:cNvSpPr txBox="1"/>
          <p:nvPr/>
        </p:nvSpPr>
        <p:spPr>
          <a:xfrm>
            <a:off x="13610167" y="8542966"/>
            <a:ext cx="4768031" cy="1135702"/>
          </a:xfrm>
          <a:prstGeom prst="rect">
            <a:avLst/>
          </a:prstGeom>
        </p:spPr>
        <p:txBody>
          <a:bodyPr lIns="0" tIns="0" rIns="0" bIns="0" rtlCol="0" anchor="t">
            <a:spAutoFit/>
          </a:bodyPr>
          <a:lstStyle/>
          <a:p>
            <a:pPr>
              <a:lnSpc>
                <a:spcPts val="3027"/>
              </a:lnSpc>
            </a:pPr>
            <a:r>
              <a:rPr lang="en-US" sz="2150">
                <a:solidFill>
                  <a:srgbClr val="193051"/>
                </a:solidFill>
                <a:latin typeface="Montserrat 2"/>
              </a:rPr>
              <a:t>Staff receive a completion certificate and survey </a:t>
            </a:r>
            <a:endParaRPr lang="en-US" sz="2162">
              <a:solidFill>
                <a:srgbClr val="193051"/>
              </a:solidFill>
              <a:latin typeface="Montserrat 2"/>
            </a:endParaRPr>
          </a:p>
          <a:p>
            <a:pPr>
              <a:lnSpc>
                <a:spcPts val="3027"/>
              </a:lnSpc>
            </a:pPr>
            <a:endParaRPr lang="en-US" sz="2162">
              <a:solidFill>
                <a:srgbClr val="193051"/>
              </a:solidFill>
              <a:latin typeface="Montserrat 2"/>
            </a:endParaRPr>
          </a:p>
        </p:txBody>
      </p:sp>
    </p:spTree>
    <p:extLst>
      <p:ext uri="{BB962C8B-B14F-4D97-AF65-F5344CB8AC3E}">
        <p14:creationId xmlns:p14="http://schemas.microsoft.com/office/powerpoint/2010/main" val="223719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9C4C-24C4-A4E3-4AA0-52F4383BF4E0}"/>
            </a:ext>
          </a:extLst>
        </p:cNvPr>
        <p:cNvGrpSpPr/>
        <p:nvPr/>
      </p:nvGrpSpPr>
      <p:grpSpPr>
        <a:xfrm>
          <a:off x="0" y="0"/>
          <a:ext cx="0" cy="0"/>
          <a:chOff x="0" y="0"/>
          <a:chExt cx="0" cy="0"/>
        </a:xfrm>
      </p:grpSpPr>
      <p:sp>
        <p:nvSpPr>
          <p:cNvPr id="7" name="Freeform 53">
            <a:extLst>
              <a:ext uri="{FF2B5EF4-FFF2-40B4-BE49-F238E27FC236}">
                <a16:creationId xmlns:a16="http://schemas.microsoft.com/office/drawing/2014/main" id="{5A392551-B95E-398E-B8D3-B6A5FCACC063}"/>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6" name="TextBox 55">
            <a:extLst>
              <a:ext uri="{FF2B5EF4-FFF2-40B4-BE49-F238E27FC236}">
                <a16:creationId xmlns:a16="http://schemas.microsoft.com/office/drawing/2014/main" id="{B445C890-0CF6-1604-A95F-D86F0F5DCC63}"/>
              </a:ext>
            </a:extLst>
          </p:cNvPr>
          <p:cNvSpPr txBox="1"/>
          <p:nvPr/>
        </p:nvSpPr>
        <p:spPr>
          <a:xfrm>
            <a:off x="1114673" y="3482257"/>
            <a:ext cx="15670650" cy="1174489"/>
          </a:xfrm>
          <a:prstGeom prst="rect">
            <a:avLst/>
          </a:prstGeom>
        </p:spPr>
        <p:txBody>
          <a:bodyPr lIns="0" tIns="0" rIns="0" bIns="0" rtlCol="0" anchor="t">
            <a:spAutoFit/>
          </a:bodyPr>
          <a:lstStyle/>
          <a:p>
            <a:pPr>
              <a:lnSpc>
                <a:spcPts val="3080"/>
              </a:lnSpc>
            </a:pPr>
            <a:br>
              <a:rPr lang="en-US" sz="2400">
                <a:solidFill>
                  <a:srgbClr val="2F3941"/>
                </a:solidFill>
                <a:latin typeface="system-ui"/>
              </a:rPr>
            </a:br>
            <a:br>
              <a:rPr lang="en-US" sz="2400">
                <a:solidFill>
                  <a:srgbClr val="2F3941"/>
                </a:solidFill>
                <a:latin typeface="system-ui"/>
              </a:rPr>
            </a:br>
            <a:endParaRPr lang="en-US" sz="2400">
              <a:solidFill>
                <a:srgbClr val="2F3941"/>
              </a:solidFill>
              <a:latin typeface="system-ui"/>
            </a:endParaRPr>
          </a:p>
        </p:txBody>
      </p:sp>
      <p:sp>
        <p:nvSpPr>
          <p:cNvPr id="11" name="TextBox 10">
            <a:extLst>
              <a:ext uri="{FF2B5EF4-FFF2-40B4-BE49-F238E27FC236}">
                <a16:creationId xmlns:a16="http://schemas.microsoft.com/office/drawing/2014/main" id="{DD723F85-98F7-0718-8030-4AE74411F121}"/>
              </a:ext>
            </a:extLst>
          </p:cNvPr>
          <p:cNvSpPr txBox="1"/>
          <p:nvPr/>
        </p:nvSpPr>
        <p:spPr>
          <a:xfrm>
            <a:off x="786563" y="3526257"/>
            <a:ext cx="1673716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93051"/>
                </a:solidFill>
                <a:latin typeface="Montserrat"/>
              </a:rPr>
              <a:t>Phriendly Phishing automated monthly email campaign is a continuous chain of monthly phishing email, sent to your staff. These are designed to progressively improve the detection and reporting capabilities of your staff for real-life instances of phishing emails. </a:t>
            </a:r>
            <a:endParaRPr lang="en-US"/>
          </a:p>
          <a:p>
            <a:endParaRPr lang="en-US">
              <a:solidFill>
                <a:srgbClr val="193051"/>
              </a:solidFill>
              <a:latin typeface="Montserrat"/>
            </a:endParaRPr>
          </a:p>
          <a:p>
            <a:r>
              <a:rPr lang="en-US">
                <a:solidFill>
                  <a:srgbClr val="193051"/>
                </a:solidFill>
                <a:latin typeface="Montserrat"/>
              </a:rPr>
              <a:t>These emails are designed to start easy and get progressively harder as staff become more skilled and more confident. The difficulty level of the campaign will increase based on individual interactions with the phishing emails. This means your staff can each learn at their own pace.</a:t>
            </a:r>
            <a:endParaRPr lang="en-US"/>
          </a:p>
          <a:p>
            <a:endParaRPr lang="en-US">
              <a:solidFill>
                <a:srgbClr val="193051"/>
              </a:solidFill>
              <a:latin typeface="Montserrat"/>
            </a:endParaRPr>
          </a:p>
          <a:p>
            <a:endParaRPr lang="en-US" sz="2400">
              <a:solidFill>
                <a:srgbClr val="193051"/>
              </a:solidFill>
              <a:latin typeface="Montserrat"/>
            </a:endParaRPr>
          </a:p>
          <a:p>
            <a:endParaRPr lang="en-US" sz="2400">
              <a:solidFill>
                <a:srgbClr val="193051"/>
              </a:solidFill>
              <a:latin typeface="Montserrat" pitchFamily="2" charset="0"/>
            </a:endParaRPr>
          </a:p>
          <a:p>
            <a:endParaRPr lang="en-US">
              <a:solidFill>
                <a:srgbClr val="193051"/>
              </a:solidFill>
              <a:latin typeface="Montserrat" pitchFamily="2" charset="0"/>
            </a:endParaRPr>
          </a:p>
          <a:p>
            <a:endParaRPr lang="en-US">
              <a:latin typeface="Montserrat"/>
              <a:cs typeface="Calibri"/>
            </a:endParaRPr>
          </a:p>
        </p:txBody>
      </p:sp>
      <p:sp>
        <p:nvSpPr>
          <p:cNvPr id="12" name="TextBox 56">
            <a:extLst>
              <a:ext uri="{FF2B5EF4-FFF2-40B4-BE49-F238E27FC236}">
                <a16:creationId xmlns:a16="http://schemas.microsoft.com/office/drawing/2014/main" id="{549F2368-BCC0-E05C-DF9E-054A89858805}"/>
              </a:ext>
            </a:extLst>
          </p:cNvPr>
          <p:cNvSpPr txBox="1"/>
          <p:nvPr/>
        </p:nvSpPr>
        <p:spPr>
          <a:xfrm>
            <a:off x="1072090" y="873113"/>
            <a:ext cx="14306335" cy="1028700"/>
          </a:xfrm>
          <a:prstGeom prst="rect">
            <a:avLst/>
          </a:prstGeom>
        </p:spPr>
        <p:txBody>
          <a:bodyPr lIns="0" tIns="0" rIns="0" bIns="0" rtlCol="0" anchor="t">
            <a:spAutoFit/>
          </a:bodyPr>
          <a:lstStyle/>
          <a:p>
            <a:pPr>
              <a:lnSpc>
                <a:spcPts val="8400"/>
              </a:lnSpc>
            </a:pPr>
            <a:r>
              <a:rPr lang="en-US" sz="6000" dirty="0">
                <a:solidFill>
                  <a:srgbClr val="FFFFFF"/>
                </a:solidFill>
                <a:latin typeface="Righteous"/>
              </a:rPr>
              <a:t>Schedule Campaign</a:t>
            </a:r>
          </a:p>
        </p:txBody>
      </p:sp>
      <p:sp>
        <p:nvSpPr>
          <p:cNvPr id="2" name="Slide Number Placeholder 1">
            <a:extLst>
              <a:ext uri="{FF2B5EF4-FFF2-40B4-BE49-F238E27FC236}">
                <a16:creationId xmlns:a16="http://schemas.microsoft.com/office/drawing/2014/main" id="{19BDEB68-554E-CB04-C27A-330BA4BAD819}"/>
              </a:ext>
            </a:extLst>
          </p:cNvPr>
          <p:cNvSpPr>
            <a:spLocks noGrp="1"/>
          </p:cNvSpPr>
          <p:nvPr>
            <p:ph type="sldNum" sz="quarter" idx="12"/>
          </p:nvPr>
        </p:nvSpPr>
        <p:spPr/>
        <p:txBody>
          <a:bodyPr/>
          <a:lstStyle/>
          <a:p>
            <a:fld id="{B6F15528-21DE-4FAA-801E-634DDDAF4B2B}" type="slidenum">
              <a:rPr lang="en-US" smtClean="0">
                <a:solidFill>
                  <a:schemeClr val="bg1"/>
                </a:solidFill>
              </a:rPr>
              <a:pPr/>
              <a:t>36</a:t>
            </a:fld>
            <a:endParaRPr lang="en-US">
              <a:solidFill>
                <a:schemeClr val="bg1"/>
              </a:solidFill>
            </a:endParaRPr>
          </a:p>
        </p:txBody>
      </p:sp>
      <p:sp>
        <p:nvSpPr>
          <p:cNvPr id="3" name="TextBox 2">
            <a:extLst>
              <a:ext uri="{FF2B5EF4-FFF2-40B4-BE49-F238E27FC236}">
                <a16:creationId xmlns:a16="http://schemas.microsoft.com/office/drawing/2014/main" id="{1CDAD4D1-0B0A-0244-EE90-535ECE3C69F0}"/>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AU" sz="2800" b="1" dirty="0">
                <a:solidFill>
                  <a:srgbClr val="182F4F"/>
                </a:solidFill>
                <a:latin typeface="Montserrat"/>
              </a:rPr>
              <a:t>36</a:t>
            </a:r>
            <a:endParaRPr lang="en-US" dirty="0"/>
          </a:p>
        </p:txBody>
      </p:sp>
      <p:sp>
        <p:nvSpPr>
          <p:cNvPr id="5" name="TextBox 4">
            <a:extLst>
              <a:ext uri="{FF2B5EF4-FFF2-40B4-BE49-F238E27FC236}">
                <a16:creationId xmlns:a16="http://schemas.microsoft.com/office/drawing/2014/main" id="{1E2848C8-BC22-1420-9ABE-5CD862DDD374}"/>
              </a:ext>
            </a:extLst>
          </p:cNvPr>
          <p:cNvSpPr txBox="1"/>
          <p:nvPr/>
        </p:nvSpPr>
        <p:spPr>
          <a:xfrm>
            <a:off x="1064795" y="4970332"/>
            <a:ext cx="4247147" cy="461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solidFill>
                  <a:srgbClr val="193051"/>
                </a:solidFill>
                <a:latin typeface="Montserrat"/>
                <a:cs typeface="Segoe UI"/>
              </a:rPr>
              <a:t>​</a:t>
            </a:r>
          </a:p>
        </p:txBody>
      </p:sp>
      <p:sp>
        <p:nvSpPr>
          <p:cNvPr id="10" name="TextBox 9">
            <a:extLst>
              <a:ext uri="{FF2B5EF4-FFF2-40B4-BE49-F238E27FC236}">
                <a16:creationId xmlns:a16="http://schemas.microsoft.com/office/drawing/2014/main" id="{6A4B45D1-D1C2-6A28-A18A-F14AF35EC35F}"/>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3" name="Rectangle 12">
            <a:hlinkClick r:id="rId4" action="ppaction://hlinksldjump"/>
            <a:extLst>
              <a:ext uri="{FF2B5EF4-FFF2-40B4-BE49-F238E27FC236}">
                <a16:creationId xmlns:a16="http://schemas.microsoft.com/office/drawing/2014/main" id="{A105E8D2-9518-18DC-7DEF-6AE75791A42E}"/>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3">
            <a:extLst>
              <a:ext uri="{FF2B5EF4-FFF2-40B4-BE49-F238E27FC236}">
                <a16:creationId xmlns:a16="http://schemas.microsoft.com/office/drawing/2014/main" id="{E6222BDC-F63F-538A-F412-6191D0695D87}"/>
              </a:ext>
            </a:extLst>
          </p:cNvPr>
          <p:cNvSpPr/>
          <p:nvPr/>
        </p:nvSpPr>
        <p:spPr>
          <a:xfrm>
            <a:off x="921513" y="6834494"/>
            <a:ext cx="1218048" cy="1120604"/>
          </a:xfrm>
          <a:custGeom>
            <a:avLst/>
            <a:gdLst/>
            <a:ahLst/>
            <a:cxnLst/>
            <a:rect l="l" t="t" r="r" b="b"/>
            <a:pathLst>
              <a:path w="1218048" h="1120604">
                <a:moveTo>
                  <a:pt x="0" y="0"/>
                </a:moveTo>
                <a:lnTo>
                  <a:pt x="1218049" y="0"/>
                </a:lnTo>
                <a:lnTo>
                  <a:pt x="1218049" y="1120604"/>
                </a:lnTo>
                <a:lnTo>
                  <a:pt x="0" y="11206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5" name="Freeform 4">
            <a:extLst>
              <a:ext uri="{FF2B5EF4-FFF2-40B4-BE49-F238E27FC236}">
                <a16:creationId xmlns:a16="http://schemas.microsoft.com/office/drawing/2014/main" id="{30614350-5F49-5922-DD6C-EEC27AA99BD8}"/>
              </a:ext>
            </a:extLst>
          </p:cNvPr>
          <p:cNvSpPr/>
          <p:nvPr/>
        </p:nvSpPr>
        <p:spPr>
          <a:xfrm>
            <a:off x="970671" y="8442521"/>
            <a:ext cx="1119734" cy="747168"/>
          </a:xfrm>
          <a:custGeom>
            <a:avLst/>
            <a:gdLst/>
            <a:ahLst/>
            <a:cxnLst/>
            <a:rect l="l" t="t" r="r" b="b"/>
            <a:pathLst>
              <a:path w="1119734" h="747168">
                <a:moveTo>
                  <a:pt x="0" y="0"/>
                </a:moveTo>
                <a:lnTo>
                  <a:pt x="1119733" y="0"/>
                </a:lnTo>
                <a:lnTo>
                  <a:pt x="1119733" y="747168"/>
                </a:lnTo>
                <a:lnTo>
                  <a:pt x="0" y="7471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6" name="Freeform 5">
            <a:extLst>
              <a:ext uri="{FF2B5EF4-FFF2-40B4-BE49-F238E27FC236}">
                <a16:creationId xmlns:a16="http://schemas.microsoft.com/office/drawing/2014/main" id="{2A647A71-3856-17B7-9B86-CA768D78921B}"/>
              </a:ext>
            </a:extLst>
          </p:cNvPr>
          <p:cNvSpPr/>
          <p:nvPr/>
        </p:nvSpPr>
        <p:spPr>
          <a:xfrm>
            <a:off x="9305024" y="6719910"/>
            <a:ext cx="1199208" cy="1199208"/>
          </a:xfrm>
          <a:custGeom>
            <a:avLst/>
            <a:gdLst/>
            <a:ahLst/>
            <a:cxnLst/>
            <a:rect l="l" t="t" r="r" b="b"/>
            <a:pathLst>
              <a:path w="1199208" h="1199208">
                <a:moveTo>
                  <a:pt x="0" y="0"/>
                </a:moveTo>
                <a:lnTo>
                  <a:pt x="1199208" y="0"/>
                </a:lnTo>
                <a:lnTo>
                  <a:pt x="1199208" y="1199208"/>
                </a:lnTo>
                <a:lnTo>
                  <a:pt x="0" y="1199208"/>
                </a:lnTo>
                <a:lnTo>
                  <a:pt x="0" y="0"/>
                </a:lnTo>
                <a:close/>
              </a:path>
            </a:pathLst>
          </a:custGeom>
          <a:blipFill>
            <a:blip r:embed="rId9"/>
            <a:stretch>
              <a:fillRect/>
            </a:stretch>
          </a:blipFill>
        </p:spPr>
        <p:txBody>
          <a:bodyPr/>
          <a:lstStyle/>
          <a:p>
            <a:endParaRPr lang="en-AU"/>
          </a:p>
        </p:txBody>
      </p:sp>
      <p:sp>
        <p:nvSpPr>
          <p:cNvPr id="17" name="Freeform 6">
            <a:extLst>
              <a:ext uri="{FF2B5EF4-FFF2-40B4-BE49-F238E27FC236}">
                <a16:creationId xmlns:a16="http://schemas.microsoft.com/office/drawing/2014/main" id="{5A82EC17-EBDB-5871-AAF9-A44E7EEC2CA4}"/>
              </a:ext>
            </a:extLst>
          </p:cNvPr>
          <p:cNvSpPr/>
          <p:nvPr/>
        </p:nvSpPr>
        <p:spPr>
          <a:xfrm>
            <a:off x="9470934" y="8460910"/>
            <a:ext cx="953823" cy="953823"/>
          </a:xfrm>
          <a:custGeom>
            <a:avLst/>
            <a:gdLst/>
            <a:ahLst/>
            <a:cxnLst/>
            <a:rect l="l" t="t" r="r" b="b"/>
            <a:pathLst>
              <a:path w="953823" h="953823">
                <a:moveTo>
                  <a:pt x="0" y="0"/>
                </a:moveTo>
                <a:lnTo>
                  <a:pt x="953823" y="0"/>
                </a:lnTo>
                <a:lnTo>
                  <a:pt x="953823" y="953824"/>
                </a:lnTo>
                <a:lnTo>
                  <a:pt x="0" y="953824"/>
                </a:lnTo>
                <a:lnTo>
                  <a:pt x="0" y="0"/>
                </a:lnTo>
                <a:close/>
              </a:path>
            </a:pathLst>
          </a:custGeom>
          <a:blipFill>
            <a:blip r:embed="rId10"/>
            <a:stretch>
              <a:fillRect/>
            </a:stretch>
          </a:blipFill>
        </p:spPr>
        <p:txBody>
          <a:bodyPr/>
          <a:lstStyle/>
          <a:p>
            <a:endParaRPr lang="en-AU"/>
          </a:p>
        </p:txBody>
      </p:sp>
      <p:sp>
        <p:nvSpPr>
          <p:cNvPr id="18" name="TextBox 16">
            <a:extLst>
              <a:ext uri="{FF2B5EF4-FFF2-40B4-BE49-F238E27FC236}">
                <a16:creationId xmlns:a16="http://schemas.microsoft.com/office/drawing/2014/main" id="{EEF5BE4E-2A0E-479A-80E5-6BF9DA60F090}"/>
              </a:ext>
            </a:extLst>
          </p:cNvPr>
          <p:cNvSpPr txBox="1"/>
          <p:nvPr/>
        </p:nvSpPr>
        <p:spPr>
          <a:xfrm>
            <a:off x="2458867" y="6983406"/>
            <a:ext cx="6229735" cy="692084"/>
          </a:xfrm>
          <a:prstGeom prst="rect">
            <a:avLst/>
          </a:prstGeom>
        </p:spPr>
        <p:txBody>
          <a:bodyPr lIns="0" tIns="0" rIns="0" bIns="0" rtlCol="0" anchor="t">
            <a:spAutoFit/>
          </a:bodyPr>
          <a:lstStyle/>
          <a:p>
            <a:pPr>
              <a:lnSpc>
                <a:spcPts val="2800"/>
              </a:lnSpc>
            </a:pPr>
            <a:r>
              <a:rPr lang="en-US" sz="2000">
                <a:solidFill>
                  <a:srgbClr val="193051"/>
                </a:solidFill>
                <a:latin typeface="Montserrat 2"/>
              </a:rPr>
              <a:t>Campaign randomly assigns a template to the staff from hundreds of email templates</a:t>
            </a:r>
          </a:p>
        </p:txBody>
      </p:sp>
      <p:sp>
        <p:nvSpPr>
          <p:cNvPr id="19" name="TextBox 17">
            <a:extLst>
              <a:ext uri="{FF2B5EF4-FFF2-40B4-BE49-F238E27FC236}">
                <a16:creationId xmlns:a16="http://schemas.microsoft.com/office/drawing/2014/main" id="{B48F71FE-C93A-4AAF-42BA-CD9CF446E2FA}"/>
              </a:ext>
            </a:extLst>
          </p:cNvPr>
          <p:cNvSpPr txBox="1"/>
          <p:nvPr/>
        </p:nvSpPr>
        <p:spPr>
          <a:xfrm>
            <a:off x="2515469" y="8627209"/>
            <a:ext cx="6394153" cy="691728"/>
          </a:xfrm>
          <a:prstGeom prst="rect">
            <a:avLst/>
          </a:prstGeom>
        </p:spPr>
        <p:txBody>
          <a:bodyPr lIns="0" tIns="0" rIns="0" bIns="0" rtlCol="0" anchor="t">
            <a:spAutoFit/>
          </a:bodyPr>
          <a:lstStyle/>
          <a:p>
            <a:pPr>
              <a:lnSpc>
                <a:spcPts val="2800"/>
              </a:lnSpc>
            </a:pPr>
            <a:r>
              <a:rPr lang="en-US" sz="2000">
                <a:solidFill>
                  <a:srgbClr val="193051"/>
                </a:solidFill>
                <a:latin typeface="Montserrat 2"/>
              </a:rPr>
              <a:t>Staff will receive one email per month, ongoing </a:t>
            </a:r>
          </a:p>
        </p:txBody>
      </p:sp>
      <p:sp>
        <p:nvSpPr>
          <p:cNvPr id="20" name="TextBox 18">
            <a:extLst>
              <a:ext uri="{FF2B5EF4-FFF2-40B4-BE49-F238E27FC236}">
                <a16:creationId xmlns:a16="http://schemas.microsoft.com/office/drawing/2014/main" id="{14F4733F-CC0F-3BDF-E42B-48192719491D}"/>
              </a:ext>
            </a:extLst>
          </p:cNvPr>
          <p:cNvSpPr txBox="1"/>
          <p:nvPr/>
        </p:nvSpPr>
        <p:spPr>
          <a:xfrm>
            <a:off x="10849822" y="7130618"/>
            <a:ext cx="6218188" cy="339725"/>
          </a:xfrm>
          <a:prstGeom prst="rect">
            <a:avLst/>
          </a:prstGeom>
        </p:spPr>
        <p:txBody>
          <a:bodyPr lIns="0" tIns="0" rIns="0" bIns="0" rtlCol="0" anchor="t">
            <a:spAutoFit/>
          </a:bodyPr>
          <a:lstStyle/>
          <a:p>
            <a:pPr algn="just">
              <a:lnSpc>
                <a:spcPts val="2800"/>
              </a:lnSpc>
            </a:pPr>
            <a:r>
              <a:rPr lang="en-US" sz="2000">
                <a:solidFill>
                  <a:srgbClr val="193051"/>
                </a:solidFill>
                <a:latin typeface="Montserrat 2"/>
              </a:rPr>
              <a:t>Emails automatically advance to staff skill </a:t>
            </a:r>
          </a:p>
        </p:txBody>
      </p:sp>
      <p:sp>
        <p:nvSpPr>
          <p:cNvPr id="21" name="TextBox 19">
            <a:extLst>
              <a:ext uri="{FF2B5EF4-FFF2-40B4-BE49-F238E27FC236}">
                <a16:creationId xmlns:a16="http://schemas.microsoft.com/office/drawing/2014/main" id="{0C532FFC-3AFA-8865-44CF-6B7780E6D28B}"/>
              </a:ext>
            </a:extLst>
          </p:cNvPr>
          <p:cNvSpPr txBox="1"/>
          <p:nvPr/>
        </p:nvSpPr>
        <p:spPr>
          <a:xfrm>
            <a:off x="10793220" y="8422843"/>
            <a:ext cx="6449068" cy="692084"/>
          </a:xfrm>
          <a:prstGeom prst="rect">
            <a:avLst/>
          </a:prstGeom>
        </p:spPr>
        <p:txBody>
          <a:bodyPr lIns="0" tIns="0" rIns="0" bIns="0" rtlCol="0" anchor="t">
            <a:spAutoFit/>
          </a:bodyPr>
          <a:lstStyle/>
          <a:p>
            <a:pPr>
              <a:lnSpc>
                <a:spcPts val="2800"/>
              </a:lnSpc>
            </a:pPr>
            <a:r>
              <a:rPr lang="en-US" sz="2000">
                <a:solidFill>
                  <a:srgbClr val="193051"/>
                </a:solidFill>
                <a:latin typeface="Montserrat 2"/>
              </a:rPr>
              <a:t>Wrong clicks used as learning experience and directed to a micro lesson landing page</a:t>
            </a:r>
          </a:p>
        </p:txBody>
      </p:sp>
      <p:sp>
        <p:nvSpPr>
          <p:cNvPr id="34" name="Rectangle: Rounded Corners 33">
            <a:extLst>
              <a:ext uri="{FF2B5EF4-FFF2-40B4-BE49-F238E27FC236}">
                <a16:creationId xmlns:a16="http://schemas.microsoft.com/office/drawing/2014/main" id="{D39C8FAF-1496-1F1C-943B-4FEC51AA9ACD}"/>
              </a:ext>
            </a:extLst>
          </p:cNvPr>
          <p:cNvSpPr/>
          <p:nvPr/>
        </p:nvSpPr>
        <p:spPr>
          <a:xfrm>
            <a:off x="1114673" y="5226751"/>
            <a:ext cx="7794949" cy="1036381"/>
          </a:xfrm>
          <a:prstGeom prst="roundRect">
            <a:avLst/>
          </a:prstGeom>
          <a:solidFill>
            <a:srgbClr val="4675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11">
            <a:extLst>
              <a:ext uri="{FF2B5EF4-FFF2-40B4-BE49-F238E27FC236}">
                <a16:creationId xmlns:a16="http://schemas.microsoft.com/office/drawing/2014/main" id="{5F215293-35B5-B19A-773B-B5E844741311}"/>
              </a:ext>
            </a:extLst>
          </p:cNvPr>
          <p:cNvGrpSpPr/>
          <p:nvPr/>
        </p:nvGrpSpPr>
        <p:grpSpPr>
          <a:xfrm>
            <a:off x="1218366" y="5346388"/>
            <a:ext cx="7421655" cy="769501"/>
            <a:chOff x="0" y="0"/>
            <a:chExt cx="9895542" cy="1026001"/>
          </a:xfrm>
        </p:grpSpPr>
        <p:sp>
          <p:nvSpPr>
            <p:cNvPr id="32" name="Freeform 12">
              <a:extLst>
                <a:ext uri="{FF2B5EF4-FFF2-40B4-BE49-F238E27FC236}">
                  <a16:creationId xmlns:a16="http://schemas.microsoft.com/office/drawing/2014/main" id="{17CD3A6B-95F3-D8AA-A763-5B914641761E}"/>
                </a:ext>
              </a:extLst>
            </p:cNvPr>
            <p:cNvSpPr/>
            <p:nvPr/>
          </p:nvSpPr>
          <p:spPr>
            <a:xfrm>
              <a:off x="0" y="0"/>
              <a:ext cx="884624" cy="884624"/>
            </a:xfrm>
            <a:custGeom>
              <a:avLst/>
              <a:gdLst/>
              <a:ahLst/>
              <a:cxnLst/>
              <a:rect l="l" t="t" r="r" b="b"/>
              <a:pathLst>
                <a:path w="884624" h="884624">
                  <a:moveTo>
                    <a:pt x="0" y="0"/>
                  </a:moveTo>
                  <a:lnTo>
                    <a:pt x="884624" y="0"/>
                  </a:lnTo>
                  <a:lnTo>
                    <a:pt x="884624" y="884624"/>
                  </a:lnTo>
                  <a:lnTo>
                    <a:pt x="0" y="884624"/>
                  </a:lnTo>
                  <a:lnTo>
                    <a:pt x="0" y="0"/>
                  </a:lnTo>
                  <a:close/>
                </a:path>
              </a:pathLst>
            </a:custGeom>
            <a:blipFill>
              <a:blip r:embed="rId11"/>
              <a:stretch>
                <a:fillRect/>
              </a:stretch>
            </a:blipFill>
          </p:spPr>
          <p:txBody>
            <a:bodyPr/>
            <a:lstStyle/>
            <a:p>
              <a:endParaRPr lang="en-AU"/>
            </a:p>
          </p:txBody>
        </p:sp>
        <p:sp>
          <p:nvSpPr>
            <p:cNvPr id="33" name="TextBox 13">
              <a:extLst>
                <a:ext uri="{FF2B5EF4-FFF2-40B4-BE49-F238E27FC236}">
                  <a16:creationId xmlns:a16="http://schemas.microsoft.com/office/drawing/2014/main" id="{C4017448-3129-41BA-F71B-0E2636CCF9F5}"/>
                </a:ext>
              </a:extLst>
            </p:cNvPr>
            <p:cNvSpPr txBox="1"/>
            <p:nvPr/>
          </p:nvSpPr>
          <p:spPr>
            <a:xfrm>
              <a:off x="1220518" y="205264"/>
              <a:ext cx="8675024" cy="820737"/>
            </a:xfrm>
            <a:prstGeom prst="rect">
              <a:avLst/>
            </a:prstGeom>
          </p:spPr>
          <p:txBody>
            <a:bodyPr wrap="square" lIns="0" tIns="0" rIns="0" bIns="0" rtlCol="0" anchor="t">
              <a:spAutoFit/>
            </a:bodyPr>
            <a:lstStyle/>
            <a:p>
              <a:r>
                <a:rPr lang="en-US" sz="2000" b="1">
                  <a:solidFill>
                    <a:schemeClr val="bg1"/>
                  </a:solidFill>
                  <a:latin typeface="Montserrat"/>
                  <a:hlinkClick r:id="rId12"/>
                </a:rPr>
                <a:t>Click here</a:t>
              </a:r>
              <a:r>
                <a:rPr lang="en-US" sz="2000" b="1">
                  <a:solidFill>
                    <a:schemeClr val="bg1"/>
                  </a:solidFill>
                  <a:latin typeface="Montserrat"/>
                </a:rPr>
                <a:t>  for instructions on how to schedule a campaign. </a:t>
              </a:r>
            </a:p>
          </p:txBody>
        </p:sp>
      </p:grpSp>
    </p:spTree>
    <p:extLst>
      <p:ext uri="{BB962C8B-B14F-4D97-AF65-F5344CB8AC3E}">
        <p14:creationId xmlns:p14="http://schemas.microsoft.com/office/powerpoint/2010/main" val="2906404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1430179" y="5318806"/>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8" y="3725515"/>
            <a:ext cx="9980367" cy="999633"/>
          </a:xfrm>
          <a:prstGeom prst="rect">
            <a:avLst/>
          </a:prstGeom>
        </p:spPr>
        <p:txBody>
          <a:bodyPr wrap="square" lIns="0" tIns="0" rIns="0" bIns="0" rtlCol="0" anchor="t">
            <a:spAutoFit/>
          </a:bodyPr>
          <a:lstStyle/>
          <a:p>
            <a:pPr>
              <a:lnSpc>
                <a:spcPts val="8123"/>
              </a:lnSpc>
            </a:pPr>
            <a:r>
              <a:rPr lang="en-US" sz="6600">
                <a:solidFill>
                  <a:srgbClr val="BDE541"/>
                </a:solidFill>
                <a:latin typeface="Righteous"/>
              </a:rPr>
              <a:t>Additional Info </a:t>
            </a:r>
            <a:endParaRPr lang="en-US" sz="2400"/>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a:xfrm>
            <a:off x="15780327" y="9781407"/>
            <a:ext cx="2133600" cy="365125"/>
          </a:xfrm>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58458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3">
            <a:extLst>
              <a:ext uri="{FF2B5EF4-FFF2-40B4-BE49-F238E27FC236}">
                <a16:creationId xmlns:a16="http://schemas.microsoft.com/office/drawing/2014/main" id="{A0A39A37-FB38-4D2E-B138-EE21AD9BE551}"/>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2"/>
            <a:stretch>
              <a:fillRect b="-259884"/>
            </a:stretch>
          </a:blipFill>
        </p:spPr>
        <p:txBody>
          <a:bodyPr/>
          <a:lstStyle/>
          <a:p>
            <a:endParaRPr lang="en-AU"/>
          </a:p>
        </p:txBody>
      </p:sp>
      <p:sp>
        <p:nvSpPr>
          <p:cNvPr id="14" name="TextBox 56">
            <a:extLst>
              <a:ext uri="{FF2B5EF4-FFF2-40B4-BE49-F238E27FC236}">
                <a16:creationId xmlns:a16="http://schemas.microsoft.com/office/drawing/2014/main" id="{A37F8D0C-7762-E9AB-309A-07FAE9AD7492}"/>
              </a:ext>
            </a:extLst>
          </p:cNvPr>
          <p:cNvSpPr txBox="1"/>
          <p:nvPr/>
        </p:nvSpPr>
        <p:spPr>
          <a:xfrm>
            <a:off x="1072090" y="873113"/>
            <a:ext cx="14306335" cy="998928"/>
          </a:xfrm>
          <a:prstGeom prst="rect">
            <a:avLst/>
          </a:prstGeom>
        </p:spPr>
        <p:txBody>
          <a:bodyPr lIns="0" tIns="0" rIns="0" bIns="0" rtlCol="0" anchor="t">
            <a:spAutoFit/>
          </a:bodyPr>
          <a:lstStyle/>
          <a:p>
            <a:pPr>
              <a:lnSpc>
                <a:spcPts val="8400"/>
              </a:lnSpc>
            </a:pPr>
            <a:r>
              <a:rPr lang="en-US" sz="6000">
                <a:solidFill>
                  <a:srgbClr val="FFFFFF"/>
                </a:solidFill>
                <a:latin typeface="Righteous"/>
              </a:rPr>
              <a:t>Explore Reporting</a:t>
            </a:r>
          </a:p>
        </p:txBody>
      </p:sp>
      <p:grpSp>
        <p:nvGrpSpPr>
          <p:cNvPr id="3" name="Group 3"/>
          <p:cNvGrpSpPr/>
          <p:nvPr/>
        </p:nvGrpSpPr>
        <p:grpSpPr>
          <a:xfrm>
            <a:off x="12765990" y="8449268"/>
            <a:ext cx="1543050" cy="438114"/>
            <a:chOff x="0" y="0"/>
            <a:chExt cx="406400" cy="115388"/>
          </a:xfrm>
        </p:grpSpPr>
        <p:sp>
          <p:nvSpPr>
            <p:cNvPr id="4" name="Freeform 4"/>
            <p:cNvSpPr/>
            <p:nvPr/>
          </p:nvSpPr>
          <p:spPr>
            <a:xfrm>
              <a:off x="0" y="0"/>
              <a:ext cx="406400" cy="115388"/>
            </a:xfrm>
            <a:custGeom>
              <a:avLst/>
              <a:gdLst/>
              <a:ahLst/>
              <a:cxnLst/>
              <a:rect l="l" t="t" r="r" b="b"/>
              <a:pathLst>
                <a:path w="406400" h="115388">
                  <a:moveTo>
                    <a:pt x="0" y="0"/>
                  </a:moveTo>
                  <a:lnTo>
                    <a:pt x="406400" y="0"/>
                  </a:lnTo>
                  <a:lnTo>
                    <a:pt x="406400" y="115388"/>
                  </a:lnTo>
                  <a:lnTo>
                    <a:pt x="0" y="115388"/>
                  </a:lnTo>
                  <a:close/>
                </a:path>
              </a:pathLst>
            </a:custGeom>
            <a:solidFill>
              <a:srgbClr val="FFFFFF"/>
            </a:solidFill>
          </p:spPr>
          <p:txBody>
            <a:bodyPr/>
            <a:lstStyle/>
            <a:p>
              <a:endParaRPr lang="en-AU"/>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617539" y="8077660"/>
            <a:ext cx="3467084" cy="352541"/>
            <a:chOff x="0" y="0"/>
            <a:chExt cx="913141" cy="92850"/>
          </a:xfrm>
        </p:grpSpPr>
        <p:sp>
          <p:nvSpPr>
            <p:cNvPr id="7" name="Freeform 7"/>
            <p:cNvSpPr/>
            <p:nvPr/>
          </p:nvSpPr>
          <p:spPr>
            <a:xfrm>
              <a:off x="0" y="0"/>
              <a:ext cx="913141" cy="92850"/>
            </a:xfrm>
            <a:custGeom>
              <a:avLst/>
              <a:gdLst/>
              <a:ahLst/>
              <a:cxnLst/>
              <a:rect l="l" t="t" r="r" b="b"/>
              <a:pathLst>
                <a:path w="913141" h="92850">
                  <a:moveTo>
                    <a:pt x="0" y="0"/>
                  </a:moveTo>
                  <a:lnTo>
                    <a:pt x="913141" y="0"/>
                  </a:lnTo>
                  <a:lnTo>
                    <a:pt x="913141" y="92850"/>
                  </a:lnTo>
                  <a:lnTo>
                    <a:pt x="0" y="92850"/>
                  </a:lnTo>
                  <a:close/>
                </a:path>
              </a:pathLst>
            </a:custGeom>
            <a:solidFill>
              <a:srgbClr val="FFFFFF"/>
            </a:solidFill>
          </p:spPr>
          <p:txBody>
            <a:bodyPr/>
            <a:lstStyle/>
            <a:p>
              <a:endParaRPr lang="en-AU"/>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a:off x="4470927" y="3276163"/>
            <a:ext cx="13436073" cy="6395769"/>
          </a:xfrm>
          <a:custGeom>
            <a:avLst/>
            <a:gdLst/>
            <a:ahLst/>
            <a:cxnLst/>
            <a:rect l="l" t="t" r="r" b="b"/>
            <a:pathLst>
              <a:path w="13436073" h="6395769">
                <a:moveTo>
                  <a:pt x="0" y="0"/>
                </a:moveTo>
                <a:lnTo>
                  <a:pt x="13436073" y="0"/>
                </a:lnTo>
                <a:lnTo>
                  <a:pt x="13436073" y="6395769"/>
                </a:lnTo>
                <a:lnTo>
                  <a:pt x="0" y="6395769"/>
                </a:lnTo>
                <a:lnTo>
                  <a:pt x="0" y="0"/>
                </a:lnTo>
                <a:close/>
              </a:path>
            </a:pathLst>
          </a:custGeom>
          <a:blipFill>
            <a:blip r:embed="rId3"/>
            <a:stretch>
              <a:fillRect/>
            </a:stretch>
          </a:blipFill>
        </p:spPr>
        <p:txBody>
          <a:bodyPr/>
          <a:lstStyle/>
          <a:p>
            <a:endParaRPr lang="en-AU"/>
          </a:p>
        </p:txBody>
      </p:sp>
      <p:sp>
        <p:nvSpPr>
          <p:cNvPr id="11" name="TextBox 11"/>
          <p:cNvSpPr txBox="1"/>
          <p:nvPr/>
        </p:nvSpPr>
        <p:spPr>
          <a:xfrm>
            <a:off x="1072090" y="2857499"/>
            <a:ext cx="4255699" cy="6264275"/>
          </a:xfrm>
          <a:prstGeom prst="rect">
            <a:avLst/>
          </a:prstGeom>
        </p:spPr>
        <p:txBody>
          <a:bodyPr lIns="0" tIns="0" rIns="0" bIns="0" rtlCol="0" anchor="t">
            <a:spAutoFit/>
          </a:bodyPr>
          <a:lstStyle/>
          <a:p>
            <a:pPr>
              <a:lnSpc>
                <a:spcPts val="2660"/>
              </a:lnSpc>
            </a:pPr>
            <a:endParaRPr/>
          </a:p>
          <a:p>
            <a:pPr>
              <a:lnSpc>
                <a:spcPts val="2940"/>
              </a:lnSpc>
            </a:pPr>
            <a:r>
              <a:rPr lang="en-US" u="sng">
                <a:solidFill>
                  <a:srgbClr val="193051"/>
                </a:solidFill>
                <a:latin typeface="Righteous"/>
                <a:hlinkClick r:id="rId4" invalidUrl="http://"/>
              </a:rPr>
              <a:t>Executive Report</a:t>
            </a:r>
            <a:endParaRPr lang="en-US" u="sng">
              <a:solidFill>
                <a:srgbClr val="193051"/>
              </a:solidFill>
              <a:latin typeface="Righteous"/>
            </a:endParaRPr>
          </a:p>
          <a:p>
            <a:pPr>
              <a:lnSpc>
                <a:spcPts val="2940"/>
              </a:lnSpc>
            </a:pPr>
            <a:endParaRPr lang="en-US" u="sng">
              <a:solidFill>
                <a:srgbClr val="193051"/>
              </a:solidFill>
              <a:latin typeface="Righteous"/>
              <a:hlinkClick r:id="rId5" invalidUrl="http://"/>
            </a:endParaRPr>
          </a:p>
          <a:p>
            <a:pPr>
              <a:lnSpc>
                <a:spcPts val="2940"/>
              </a:lnSpc>
            </a:pPr>
            <a:r>
              <a:rPr lang="en-US" u="sng">
                <a:solidFill>
                  <a:srgbClr val="193051"/>
                </a:solidFill>
                <a:latin typeface="Righteous"/>
              </a:rPr>
              <a:t>Learning Dashboard</a:t>
            </a:r>
          </a:p>
          <a:p>
            <a:pPr>
              <a:lnSpc>
                <a:spcPts val="2940"/>
              </a:lnSpc>
            </a:pPr>
            <a:endParaRPr lang="en-US" u="sng">
              <a:solidFill>
                <a:srgbClr val="193051"/>
              </a:solidFill>
              <a:latin typeface="Righteous"/>
            </a:endParaRPr>
          </a:p>
          <a:p>
            <a:pPr>
              <a:lnSpc>
                <a:spcPts val="2940"/>
              </a:lnSpc>
            </a:pPr>
            <a:r>
              <a:rPr lang="en-US" u="sng">
                <a:solidFill>
                  <a:srgbClr val="193051"/>
                </a:solidFill>
                <a:latin typeface="Righteous"/>
                <a:hlinkClick r:id="rId6" invalidUrl="http://"/>
              </a:rPr>
              <a:t>Training Results</a:t>
            </a:r>
            <a:endParaRPr lang="en-US" u="sng">
              <a:solidFill>
                <a:srgbClr val="193051"/>
              </a:solidFill>
              <a:latin typeface="Righteous"/>
            </a:endParaRPr>
          </a:p>
          <a:p>
            <a:pPr>
              <a:lnSpc>
                <a:spcPts val="2940"/>
              </a:lnSpc>
            </a:pPr>
            <a:endParaRPr lang="en-US" u="sng">
              <a:solidFill>
                <a:srgbClr val="193051"/>
              </a:solidFill>
              <a:latin typeface="Righteous"/>
              <a:hlinkClick r:id="rId7" invalidUrl="http://"/>
            </a:endParaRPr>
          </a:p>
          <a:p>
            <a:pPr>
              <a:lnSpc>
                <a:spcPts val="2940"/>
              </a:lnSpc>
            </a:pPr>
            <a:r>
              <a:rPr lang="en-US" u="sng">
                <a:solidFill>
                  <a:srgbClr val="193051"/>
                </a:solidFill>
                <a:latin typeface="Righteous"/>
                <a:hlinkClick r:id="rId8" invalidUrl="http://"/>
              </a:rPr>
              <a:t>Click Report</a:t>
            </a:r>
            <a:endParaRPr lang="en-US" u="sng">
              <a:solidFill>
                <a:srgbClr val="193051"/>
              </a:solidFill>
              <a:latin typeface="Righteous"/>
            </a:endParaRPr>
          </a:p>
          <a:p>
            <a:pPr>
              <a:lnSpc>
                <a:spcPts val="2940"/>
              </a:lnSpc>
            </a:pPr>
            <a:endParaRPr lang="en-US" u="sng">
              <a:solidFill>
                <a:srgbClr val="193051"/>
              </a:solidFill>
              <a:latin typeface="Righteous"/>
              <a:hlinkClick r:id="rId9" invalidUrl="http://"/>
            </a:endParaRPr>
          </a:p>
          <a:p>
            <a:pPr>
              <a:lnSpc>
                <a:spcPts val="2940"/>
              </a:lnSpc>
            </a:pPr>
            <a:r>
              <a:rPr lang="en-US" u="sng">
                <a:solidFill>
                  <a:srgbClr val="193051"/>
                </a:solidFill>
                <a:latin typeface="Righteous"/>
                <a:hlinkClick r:id="rId10" invalidUrl="http://"/>
              </a:rPr>
              <a:t>High-Risk Learners</a:t>
            </a:r>
            <a:endParaRPr lang="en-US" u="sng">
              <a:solidFill>
                <a:srgbClr val="193051"/>
              </a:solidFill>
              <a:latin typeface="Righteous"/>
            </a:endParaRPr>
          </a:p>
          <a:p>
            <a:pPr>
              <a:lnSpc>
                <a:spcPts val="2940"/>
              </a:lnSpc>
            </a:pPr>
            <a:endParaRPr lang="en-US" u="sng">
              <a:solidFill>
                <a:srgbClr val="193051"/>
              </a:solidFill>
              <a:latin typeface="Righteous"/>
              <a:hlinkClick r:id="rId11" invalidUrl="http://"/>
            </a:endParaRPr>
          </a:p>
          <a:p>
            <a:pPr>
              <a:lnSpc>
                <a:spcPts val="2940"/>
              </a:lnSpc>
            </a:pPr>
            <a:r>
              <a:rPr lang="en-US" u="sng">
                <a:solidFill>
                  <a:srgbClr val="193051"/>
                </a:solidFill>
                <a:latin typeface="Righteous"/>
                <a:hlinkClick r:id="rId12" invalidUrl="http://"/>
              </a:rPr>
              <a:t>Learners Report</a:t>
            </a:r>
            <a:endParaRPr lang="en-US" u="sng">
              <a:solidFill>
                <a:srgbClr val="193051"/>
              </a:solidFill>
              <a:latin typeface="Righteous"/>
            </a:endParaRPr>
          </a:p>
          <a:p>
            <a:pPr>
              <a:lnSpc>
                <a:spcPts val="2940"/>
              </a:lnSpc>
            </a:pPr>
            <a:endParaRPr lang="en-US" u="sng">
              <a:solidFill>
                <a:srgbClr val="193051"/>
              </a:solidFill>
              <a:latin typeface="Righteous"/>
              <a:hlinkClick r:id="rId13" invalidUrl="http://"/>
            </a:endParaRPr>
          </a:p>
          <a:p>
            <a:pPr>
              <a:lnSpc>
                <a:spcPts val="2940"/>
              </a:lnSpc>
            </a:pPr>
            <a:r>
              <a:rPr lang="en-US" u="sng">
                <a:solidFill>
                  <a:srgbClr val="193051"/>
                </a:solidFill>
                <a:latin typeface="Righteous"/>
                <a:hlinkClick r:id="rId14" invalidUrl="http://"/>
              </a:rPr>
              <a:t>Email Schedule</a:t>
            </a:r>
            <a:endParaRPr lang="en-US" u="sng">
              <a:solidFill>
                <a:srgbClr val="193051"/>
              </a:solidFill>
              <a:latin typeface="Righteous"/>
            </a:endParaRPr>
          </a:p>
          <a:p>
            <a:pPr>
              <a:lnSpc>
                <a:spcPts val="2940"/>
              </a:lnSpc>
            </a:pPr>
            <a:endParaRPr lang="en-US" u="sng">
              <a:solidFill>
                <a:srgbClr val="193051"/>
              </a:solidFill>
              <a:latin typeface="Righteous"/>
              <a:hlinkClick r:id="rId15" invalidUrl="http://"/>
            </a:endParaRPr>
          </a:p>
          <a:p>
            <a:pPr>
              <a:lnSpc>
                <a:spcPts val="2940"/>
              </a:lnSpc>
            </a:pPr>
            <a:r>
              <a:rPr lang="en-US" u="sng">
                <a:solidFill>
                  <a:srgbClr val="193051"/>
                </a:solidFill>
                <a:latin typeface="Righteous"/>
                <a:hlinkClick r:id="rId16" tooltip="https://help.phriendlyphishing.com/hc/en-gb/articles/1500001736021-Phish-Report-Results"/>
              </a:rPr>
              <a:t>Phish Report</a:t>
            </a:r>
            <a:endParaRPr lang="en-US" u="sng">
              <a:solidFill>
                <a:srgbClr val="193051"/>
              </a:solidFill>
              <a:latin typeface="Righteous"/>
              <a:hlinkClick r:id="rId16"/>
            </a:endParaRPr>
          </a:p>
          <a:p>
            <a:pPr>
              <a:lnSpc>
                <a:spcPts val="2940"/>
              </a:lnSpc>
            </a:pPr>
            <a:endParaRPr lang="en-US" sz="2100" u="sng">
              <a:solidFill>
                <a:srgbClr val="193051"/>
              </a:solidFill>
              <a:latin typeface="Righteous"/>
              <a:hlinkClick r:id="rId16" tooltip="https://help.phriendlyphishing.com/hc/en-gb/articles/1500001736021-Phish-Report-Results"/>
            </a:endParaRPr>
          </a:p>
        </p:txBody>
      </p:sp>
      <p:sp>
        <p:nvSpPr>
          <p:cNvPr id="2" name="Slide Number Placeholder 1">
            <a:extLst>
              <a:ext uri="{FF2B5EF4-FFF2-40B4-BE49-F238E27FC236}">
                <a16:creationId xmlns:a16="http://schemas.microsoft.com/office/drawing/2014/main" id="{473FA072-7A79-C47C-0769-BE0CC8264BC8}"/>
              </a:ext>
            </a:extLst>
          </p:cNvPr>
          <p:cNvSpPr>
            <a:spLocks noGrp="1"/>
          </p:cNvSpPr>
          <p:nvPr>
            <p:ph type="sldNum" sz="quarter" idx="12"/>
          </p:nvPr>
        </p:nvSpPr>
        <p:spPr/>
        <p:txBody>
          <a:bodyPr/>
          <a:lstStyle/>
          <a:p>
            <a:fld id="{B6F15528-21DE-4FAA-801E-634DDDAF4B2B}" type="slidenum">
              <a:rPr lang="en-US" smtClean="0">
                <a:solidFill>
                  <a:schemeClr val="bg1"/>
                </a:solidFill>
              </a:rPr>
              <a:pPr/>
              <a:t>38</a:t>
            </a:fld>
            <a:endParaRPr lang="en-US">
              <a:solidFill>
                <a:schemeClr val="bg1"/>
              </a:solidFill>
            </a:endParaRPr>
          </a:p>
        </p:txBody>
      </p:sp>
      <p:sp>
        <p:nvSpPr>
          <p:cNvPr id="10" name="TextBox 9">
            <a:extLst>
              <a:ext uri="{FF2B5EF4-FFF2-40B4-BE49-F238E27FC236}">
                <a16:creationId xmlns:a16="http://schemas.microsoft.com/office/drawing/2014/main" id="{E944B3B1-BDCE-A016-39EB-731683F38B28}"/>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US" sz="2800" b="1" dirty="0">
                <a:solidFill>
                  <a:srgbClr val="182F4F"/>
                </a:solidFill>
                <a:latin typeface="Montserrat"/>
              </a:rPr>
              <a:t>38</a:t>
            </a:r>
            <a:endParaRPr lang="en-US" dirty="0"/>
          </a:p>
        </p:txBody>
      </p:sp>
      <p:sp>
        <p:nvSpPr>
          <p:cNvPr id="16" name="TextBox 15">
            <a:extLst>
              <a:ext uri="{FF2B5EF4-FFF2-40B4-BE49-F238E27FC236}">
                <a16:creationId xmlns:a16="http://schemas.microsoft.com/office/drawing/2014/main" id="{833B09F8-605C-4931-F571-7589224885B3}"/>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17" name="Rectangle 16">
            <a:hlinkClick r:id="rId17" action="ppaction://hlinksldjump"/>
            <a:extLst>
              <a:ext uri="{FF2B5EF4-FFF2-40B4-BE49-F238E27FC236}">
                <a16:creationId xmlns:a16="http://schemas.microsoft.com/office/drawing/2014/main" id="{42008B33-0665-2480-7BAC-17A38763F972}"/>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9" name="Freeform 9"/>
          <p:cNvSpPr/>
          <p:nvPr/>
        </p:nvSpPr>
        <p:spPr>
          <a:xfrm>
            <a:off x="8124746" y="6698391"/>
            <a:ext cx="7361290" cy="3473550"/>
          </a:xfrm>
          <a:custGeom>
            <a:avLst/>
            <a:gdLst/>
            <a:ahLst/>
            <a:cxnLst/>
            <a:rect l="l" t="t" r="r" b="b"/>
            <a:pathLst>
              <a:path w="7361290" h="3473550">
                <a:moveTo>
                  <a:pt x="0" y="0"/>
                </a:moveTo>
                <a:lnTo>
                  <a:pt x="7361290" y="0"/>
                </a:lnTo>
                <a:lnTo>
                  <a:pt x="7361290" y="3473550"/>
                </a:lnTo>
                <a:lnTo>
                  <a:pt x="0" y="3473550"/>
                </a:lnTo>
                <a:lnTo>
                  <a:pt x="0" y="0"/>
                </a:lnTo>
                <a:close/>
              </a:path>
            </a:pathLst>
          </a:custGeom>
          <a:blipFill>
            <a:blip r:embed="rId3"/>
            <a:stretch>
              <a:fillRect/>
            </a:stretch>
          </a:blipFill>
        </p:spPr>
        <p:txBody>
          <a:bodyPr/>
          <a:lstStyle/>
          <a:p>
            <a:endParaRPr lang="en-AU"/>
          </a:p>
        </p:txBody>
      </p:sp>
      <p:sp>
        <p:nvSpPr>
          <p:cNvPr id="10" name="Freeform 10">
            <a:hlinkClick r:id="rId4" tooltip="https://help.phriendlyphishing.com/hc/en-gb/articles/1500006009101-What-happens-when-an-individual-clicks-into-a-Campaign-simulated-phishing-email-"/>
          </p:cNvPr>
          <p:cNvSpPr/>
          <p:nvPr/>
        </p:nvSpPr>
        <p:spPr>
          <a:xfrm>
            <a:off x="8167786" y="783393"/>
            <a:ext cx="7365219" cy="5815153"/>
          </a:xfrm>
          <a:custGeom>
            <a:avLst/>
            <a:gdLst/>
            <a:ahLst/>
            <a:cxnLst/>
            <a:rect l="l" t="t" r="r" b="b"/>
            <a:pathLst>
              <a:path w="7365219" h="5815153">
                <a:moveTo>
                  <a:pt x="0" y="0"/>
                </a:moveTo>
                <a:lnTo>
                  <a:pt x="7365219" y="0"/>
                </a:lnTo>
                <a:lnTo>
                  <a:pt x="7365219" y="5815154"/>
                </a:lnTo>
                <a:lnTo>
                  <a:pt x="0" y="5815154"/>
                </a:lnTo>
                <a:lnTo>
                  <a:pt x="0" y="0"/>
                </a:lnTo>
                <a:close/>
              </a:path>
            </a:pathLst>
          </a:custGeom>
          <a:blipFill>
            <a:blip r:embed="rId5"/>
            <a:stretch>
              <a:fillRect/>
            </a:stretch>
          </a:blipFill>
        </p:spPr>
        <p:txBody>
          <a:bodyPr/>
          <a:lstStyle/>
          <a:p>
            <a:endParaRPr lang="en-AU"/>
          </a:p>
        </p:txBody>
      </p:sp>
      <p:sp>
        <p:nvSpPr>
          <p:cNvPr id="11" name="TextBox 11"/>
          <p:cNvSpPr txBox="1"/>
          <p:nvPr/>
        </p:nvSpPr>
        <p:spPr>
          <a:xfrm>
            <a:off x="667808" y="659238"/>
            <a:ext cx="5250939" cy="1028700"/>
          </a:xfrm>
          <a:prstGeom prst="rect">
            <a:avLst/>
          </a:prstGeom>
        </p:spPr>
        <p:txBody>
          <a:bodyPr lIns="0" tIns="0" rIns="0" bIns="0" rtlCol="0" anchor="t">
            <a:spAutoFit/>
          </a:bodyPr>
          <a:lstStyle/>
          <a:p>
            <a:pPr>
              <a:lnSpc>
                <a:spcPts val="8400"/>
              </a:lnSpc>
            </a:pPr>
            <a:r>
              <a:rPr lang="en-US" sz="6000">
                <a:solidFill>
                  <a:srgbClr val="BDE541"/>
                </a:solidFill>
                <a:latin typeface="Righteous"/>
              </a:rPr>
              <a:t>Micro Lesson</a:t>
            </a:r>
          </a:p>
        </p:txBody>
      </p:sp>
      <p:sp>
        <p:nvSpPr>
          <p:cNvPr id="12" name="TextBox 12"/>
          <p:cNvSpPr txBox="1"/>
          <p:nvPr/>
        </p:nvSpPr>
        <p:spPr>
          <a:xfrm>
            <a:off x="667808" y="3416040"/>
            <a:ext cx="6115943" cy="3019160"/>
          </a:xfrm>
          <a:prstGeom prst="rect">
            <a:avLst/>
          </a:prstGeom>
        </p:spPr>
        <p:txBody>
          <a:bodyPr lIns="0" tIns="0" rIns="0" bIns="0" rtlCol="0" anchor="t">
            <a:spAutoFit/>
          </a:bodyPr>
          <a:lstStyle/>
          <a:p>
            <a:pPr>
              <a:lnSpc>
                <a:spcPts val="3359"/>
              </a:lnSpc>
            </a:pPr>
            <a:r>
              <a:rPr lang="en-US" sz="2400">
                <a:solidFill>
                  <a:srgbClr val="FFFFFF"/>
                </a:solidFill>
                <a:latin typeface="Montserrat 1"/>
              </a:rPr>
              <a:t>Ong</a:t>
            </a:r>
            <a:r>
              <a:rPr lang="en-US" sz="2400">
                <a:solidFill>
                  <a:schemeClr val="bg1"/>
                </a:solidFill>
                <a:latin typeface="Montserrat 1"/>
              </a:rPr>
              <a:t>oing learning experience for staff </a:t>
            </a:r>
            <a:r>
              <a:rPr lang="en-US" sz="2400" u="sng">
                <a:solidFill>
                  <a:schemeClr val="bg1"/>
                </a:solidFill>
                <a:latin typeface="Montserrat 1"/>
                <a:hlinkClick r:id="rId6" invalidUrl="http://">
                  <a:extLst>
                    <a:ext uri="{A12FA001-AC4F-418D-AE19-62706E023703}">
                      <ahyp:hlinkClr xmlns:ahyp="http://schemas.microsoft.com/office/drawing/2018/hyperlinkcolor" val="tx"/>
                    </a:ext>
                  </a:extLst>
                </a:hlinkClick>
              </a:rPr>
              <a:t>when they click on simulated phishing email campaigns.</a:t>
            </a:r>
            <a:endParaRPr lang="en-US" sz="2400" u="sng">
              <a:solidFill>
                <a:schemeClr val="bg1"/>
              </a:solidFill>
              <a:latin typeface="Montserrat 1"/>
            </a:endParaRPr>
          </a:p>
          <a:p>
            <a:pPr>
              <a:lnSpc>
                <a:spcPts val="3359"/>
              </a:lnSpc>
            </a:pPr>
            <a:endParaRPr lang="en-US" sz="2400" u="sng">
              <a:solidFill>
                <a:schemeClr val="bg1"/>
              </a:solidFill>
              <a:latin typeface="Montserrat 1"/>
              <a:hlinkClick r:id="rId7" invalidUrl="http://">
                <a:extLst>
                  <a:ext uri="{A12FA001-AC4F-418D-AE19-62706E023703}">
                    <ahyp:hlinkClr xmlns:ahyp="http://schemas.microsoft.com/office/drawing/2018/hyperlinkcolor" val="tx"/>
                  </a:ext>
                </a:extLst>
              </a:hlinkClick>
            </a:endParaRPr>
          </a:p>
          <a:p>
            <a:pPr>
              <a:lnSpc>
                <a:spcPts val="3359"/>
              </a:lnSpc>
            </a:pPr>
            <a:r>
              <a:rPr lang="en-US" sz="2400" u="sng">
                <a:solidFill>
                  <a:schemeClr val="bg1"/>
                </a:solidFill>
                <a:latin typeface="Montserrat 1"/>
                <a:hlinkClick r:id="rId8">
                  <a:extLst>
                    <a:ext uri="{A12FA001-AC4F-418D-AE19-62706E023703}">
                      <ahyp:hlinkClr xmlns:ahyp="http://schemas.microsoft.com/office/drawing/2018/hyperlinkcolor" val="tx"/>
                    </a:ext>
                  </a:extLst>
                </a:hlinkClick>
              </a:rPr>
              <a:t>Customise the message in your Zone Info tab.</a:t>
            </a:r>
            <a:endParaRPr lang="en-US" sz="2400" u="sng">
              <a:solidFill>
                <a:schemeClr val="bg1"/>
              </a:solidFill>
              <a:latin typeface="Montserrat 1"/>
            </a:endParaRPr>
          </a:p>
          <a:p>
            <a:pPr>
              <a:lnSpc>
                <a:spcPts val="3359"/>
              </a:lnSpc>
            </a:pPr>
            <a:endParaRPr lang="en-US" sz="2400" u="sng">
              <a:solidFill>
                <a:srgbClr val="FFFFFF"/>
              </a:solidFill>
              <a:latin typeface="Montserrat 1"/>
              <a:hlinkClick r:id="rId8" tooltip="https://help.phriendlyphishing.com/hc/en-gb/articles/1500002330242-Update-zone-information"/>
            </a:endParaRPr>
          </a:p>
        </p:txBody>
      </p:sp>
      <p:sp>
        <p:nvSpPr>
          <p:cNvPr id="13" name="Slide Number Placeholder 12">
            <a:extLst>
              <a:ext uri="{FF2B5EF4-FFF2-40B4-BE49-F238E27FC236}">
                <a16:creationId xmlns:a16="http://schemas.microsoft.com/office/drawing/2014/main" id="{1A6D4C8A-4A96-495F-4076-FAEBFAF8C383}"/>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14" name="TextBox 13">
            <a:extLst>
              <a:ext uri="{FF2B5EF4-FFF2-40B4-BE49-F238E27FC236}">
                <a16:creationId xmlns:a16="http://schemas.microsoft.com/office/drawing/2014/main" id="{C91D8A97-7AF2-3EAC-CD1B-4E07F13541A3}"/>
              </a:ext>
            </a:extLst>
          </p:cNvPr>
          <p:cNvSpPr txBox="1"/>
          <p:nvPr/>
        </p:nvSpPr>
        <p:spPr>
          <a:xfrm>
            <a:off x="381000" y="9471304"/>
            <a:ext cx="647700" cy="523220"/>
          </a:xfrm>
          <a:prstGeom prst="rect">
            <a:avLst/>
          </a:prstGeom>
          <a:noFill/>
        </p:spPr>
        <p:txBody>
          <a:bodyPr wrap="square" lIns="91440" tIns="45720" rIns="91440" bIns="45720" rtlCol="0" anchor="t">
            <a:spAutoFit/>
          </a:bodyPr>
          <a:lstStyle/>
          <a:p>
            <a:r>
              <a:rPr lang="en-US" sz="2800" b="1">
                <a:solidFill>
                  <a:schemeClr val="bg1"/>
                </a:solidFill>
                <a:latin typeface="Montserrat"/>
              </a:rPr>
              <a:t>39</a:t>
            </a:r>
            <a:endParaRPr lang="en-US"/>
          </a:p>
        </p:txBody>
      </p:sp>
      <p:sp>
        <p:nvSpPr>
          <p:cNvPr id="15" name="TextBox 14">
            <a:extLst>
              <a:ext uri="{FF2B5EF4-FFF2-40B4-BE49-F238E27FC236}">
                <a16:creationId xmlns:a16="http://schemas.microsoft.com/office/drawing/2014/main" id="{6685BBDD-553D-119D-A359-E40FE9F25F2C}"/>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182F4F"/>
                </a:solidFill>
                <a:latin typeface="Montserrat" pitchFamily="2" charset="0"/>
              </a:rPr>
              <a:t>Back to Contents</a:t>
            </a:r>
          </a:p>
        </p:txBody>
      </p:sp>
      <p:sp>
        <p:nvSpPr>
          <p:cNvPr id="16" name="Rectangle 15">
            <a:hlinkClick r:id="rId9" action="ppaction://hlinksldjump"/>
            <a:extLst>
              <a:ext uri="{FF2B5EF4-FFF2-40B4-BE49-F238E27FC236}">
                <a16:creationId xmlns:a16="http://schemas.microsoft.com/office/drawing/2014/main" id="{521B546C-E284-F378-2C3A-CC2EDF2E4E51}"/>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025B-3DF7-D205-26B8-C5DFD2ADD3BB}"/>
            </a:ext>
          </a:extLst>
        </p:cNvPr>
        <p:cNvGrpSpPr/>
        <p:nvPr/>
      </p:nvGrpSpPr>
      <p:grpSpPr>
        <a:xfrm>
          <a:off x="0" y="0"/>
          <a:ext cx="0" cy="0"/>
          <a:chOff x="0" y="0"/>
          <a:chExt cx="0" cy="0"/>
        </a:xfrm>
      </p:grpSpPr>
      <p:sp>
        <p:nvSpPr>
          <p:cNvPr id="3" name="Freeform 53">
            <a:extLst>
              <a:ext uri="{FF2B5EF4-FFF2-40B4-BE49-F238E27FC236}">
                <a16:creationId xmlns:a16="http://schemas.microsoft.com/office/drawing/2014/main" id="{B3EF0CB4-FFDB-3C7D-F3C7-69F733FA166B}"/>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56" name="TextBox 56">
            <a:extLst>
              <a:ext uri="{FF2B5EF4-FFF2-40B4-BE49-F238E27FC236}">
                <a16:creationId xmlns:a16="http://schemas.microsoft.com/office/drawing/2014/main" id="{BE3F3FC7-2A08-9533-3088-D9BEC653A9FD}"/>
              </a:ext>
            </a:extLst>
          </p:cNvPr>
          <p:cNvSpPr txBox="1"/>
          <p:nvPr/>
        </p:nvSpPr>
        <p:spPr>
          <a:xfrm>
            <a:off x="918645" y="815696"/>
            <a:ext cx="14306335" cy="1028700"/>
          </a:xfrm>
          <a:prstGeom prst="rect">
            <a:avLst/>
          </a:prstGeom>
        </p:spPr>
        <p:txBody>
          <a:bodyPr lIns="0" tIns="0" rIns="0" bIns="0" rtlCol="0" anchor="t">
            <a:spAutoFit/>
          </a:bodyPr>
          <a:lstStyle/>
          <a:p>
            <a:pPr algn="ctr">
              <a:lnSpc>
                <a:spcPts val="8400"/>
              </a:lnSpc>
            </a:pPr>
            <a:r>
              <a:rPr lang="en-US" sz="6000">
                <a:solidFill>
                  <a:srgbClr val="FFFFFF"/>
                </a:solidFill>
                <a:latin typeface="Righteous"/>
              </a:rPr>
              <a:t>What is Phriendly Phishing?</a:t>
            </a:r>
          </a:p>
        </p:txBody>
      </p:sp>
      <p:sp>
        <p:nvSpPr>
          <p:cNvPr id="6" name="TextBox 55">
            <a:extLst>
              <a:ext uri="{FF2B5EF4-FFF2-40B4-BE49-F238E27FC236}">
                <a16:creationId xmlns:a16="http://schemas.microsoft.com/office/drawing/2014/main" id="{47050212-7792-1D4D-D043-26853BBAE276}"/>
              </a:ext>
            </a:extLst>
          </p:cNvPr>
          <p:cNvSpPr txBox="1"/>
          <p:nvPr/>
        </p:nvSpPr>
        <p:spPr>
          <a:xfrm>
            <a:off x="1280074" y="3279849"/>
            <a:ext cx="10781206" cy="5262979"/>
          </a:xfrm>
          <a:prstGeom prst="rect">
            <a:avLst/>
          </a:prstGeom>
        </p:spPr>
        <p:txBody>
          <a:bodyPr wrap="square" lIns="0" tIns="0" rIns="0" bIns="0" rtlCol="0" anchor="t">
            <a:spAutoFit/>
          </a:bodyPr>
          <a:lstStyle/>
          <a:p>
            <a:pPr algn="l"/>
            <a:r>
              <a:rPr lang="en-US">
                <a:solidFill>
                  <a:srgbClr val="182F4F"/>
                </a:solidFill>
                <a:latin typeface="Montserrat" pitchFamily="2" charset="0"/>
              </a:rPr>
              <a:t>Phriendly Phishing is an Australian-based company which provides security awareness and phishing simulation training solutions for the Australian and New Zealand market.</a:t>
            </a:r>
          </a:p>
          <a:p>
            <a:pPr algn="l"/>
            <a:endParaRPr lang="en-US">
              <a:solidFill>
                <a:srgbClr val="182F4F"/>
              </a:solidFill>
              <a:latin typeface="Montserrat" pitchFamily="2" charset="0"/>
            </a:endParaRPr>
          </a:p>
          <a:p>
            <a:pPr algn="l"/>
            <a:r>
              <a:rPr lang="en-US">
                <a:solidFill>
                  <a:srgbClr val="182F4F"/>
                </a:solidFill>
                <a:latin typeface="Montserrat" pitchFamily="2" charset="0"/>
              </a:rPr>
              <a:t>We educate and empower your organisation and employees to help mitigate reputational and financial loss from cyber attacks - including common, costly and difficult to detect security threats like:</a:t>
            </a:r>
          </a:p>
          <a:p>
            <a:pPr algn="l"/>
            <a:endParaRPr lang="en-US">
              <a:solidFill>
                <a:srgbClr val="182F4F"/>
              </a:solidFill>
              <a:latin typeface="Montserrat" pitchFamily="2" charset="0"/>
            </a:endParaRPr>
          </a:p>
          <a:p>
            <a:pPr marL="285750" indent="-285750" algn="l">
              <a:buFont typeface="Arial" panose="020B0604020202020204" pitchFamily="34" charset="0"/>
              <a:buChar char="•"/>
            </a:pPr>
            <a:r>
              <a:rPr lang="en-US">
                <a:solidFill>
                  <a:srgbClr val="182F4F"/>
                </a:solidFill>
                <a:latin typeface="Montserrat" pitchFamily="2" charset="0"/>
              </a:rPr>
              <a:t>Phishing</a:t>
            </a:r>
          </a:p>
          <a:p>
            <a:pPr marL="285750" indent="-285750" algn="l">
              <a:buFont typeface="Arial" panose="020B0604020202020204" pitchFamily="34" charset="0"/>
              <a:buChar char="•"/>
            </a:pPr>
            <a:endParaRPr lang="en-US">
              <a:solidFill>
                <a:srgbClr val="182F4F"/>
              </a:solidFill>
              <a:latin typeface="Montserrat" pitchFamily="2" charset="0"/>
            </a:endParaRPr>
          </a:p>
          <a:p>
            <a:pPr marL="285750" indent="-285750" algn="l">
              <a:buFont typeface="Arial" panose="020B0604020202020204" pitchFamily="34" charset="0"/>
              <a:buChar char="•"/>
            </a:pPr>
            <a:r>
              <a:rPr lang="en-US">
                <a:solidFill>
                  <a:srgbClr val="182F4F"/>
                </a:solidFill>
                <a:latin typeface="Montserrat" pitchFamily="2" charset="0"/>
              </a:rPr>
              <a:t>Spear-phishing</a:t>
            </a:r>
          </a:p>
          <a:p>
            <a:pPr marL="285750" indent="-285750" algn="l">
              <a:buFont typeface="Arial" panose="020B0604020202020204" pitchFamily="34" charset="0"/>
              <a:buChar char="•"/>
            </a:pPr>
            <a:endParaRPr lang="en-US">
              <a:solidFill>
                <a:srgbClr val="182F4F"/>
              </a:solidFill>
              <a:latin typeface="Montserrat" pitchFamily="2" charset="0"/>
            </a:endParaRPr>
          </a:p>
          <a:p>
            <a:pPr marL="285750" indent="-285750" algn="l">
              <a:buFont typeface="Arial" panose="020B0604020202020204" pitchFamily="34" charset="0"/>
              <a:buChar char="•"/>
            </a:pPr>
            <a:r>
              <a:rPr lang="en-US">
                <a:solidFill>
                  <a:srgbClr val="182F4F"/>
                </a:solidFill>
                <a:latin typeface="Montserrat" pitchFamily="2" charset="0"/>
              </a:rPr>
              <a:t>Ransomware</a:t>
            </a:r>
          </a:p>
          <a:p>
            <a:pPr marL="285750" indent="-285750" algn="l">
              <a:buFont typeface="Arial" panose="020B0604020202020204" pitchFamily="34" charset="0"/>
              <a:buChar char="•"/>
            </a:pPr>
            <a:endParaRPr lang="en-US">
              <a:solidFill>
                <a:srgbClr val="182F4F"/>
              </a:solidFill>
              <a:latin typeface="Montserrat" pitchFamily="2" charset="0"/>
            </a:endParaRPr>
          </a:p>
          <a:p>
            <a:pPr marL="285750" indent="-285750" algn="l">
              <a:buFont typeface="Arial" panose="020B0604020202020204" pitchFamily="34" charset="0"/>
              <a:buChar char="•"/>
            </a:pPr>
            <a:r>
              <a:rPr lang="en-US">
                <a:solidFill>
                  <a:srgbClr val="182F4F"/>
                </a:solidFill>
                <a:latin typeface="Montserrat" pitchFamily="2" charset="0"/>
              </a:rPr>
              <a:t>Malware and scams</a:t>
            </a:r>
          </a:p>
          <a:p>
            <a:pPr algn="l"/>
            <a:endParaRPr lang="en-US">
              <a:solidFill>
                <a:srgbClr val="182F4F"/>
              </a:solidFill>
              <a:latin typeface="Montserrat" pitchFamily="2" charset="0"/>
            </a:endParaRPr>
          </a:p>
          <a:p>
            <a:pPr algn="l"/>
            <a:r>
              <a:rPr lang="en-US">
                <a:solidFill>
                  <a:srgbClr val="182F4F"/>
                </a:solidFill>
                <a:latin typeface="Montserrat" pitchFamily="2" charset="0"/>
              </a:rPr>
              <a:t>We train not trick through empathetic learning that is customised to each learner's journey.</a:t>
            </a:r>
          </a:p>
          <a:p>
            <a:pPr algn="l"/>
            <a:endParaRPr lang="en-US">
              <a:solidFill>
                <a:srgbClr val="182F4F"/>
              </a:solidFill>
              <a:latin typeface="Montserrat" pitchFamily="2" charset="0"/>
            </a:endParaRPr>
          </a:p>
          <a:p>
            <a:pPr algn="l"/>
            <a:r>
              <a:rPr lang="en-US">
                <a:solidFill>
                  <a:srgbClr val="182F4F"/>
                </a:solidFill>
                <a:latin typeface="Montserrat" pitchFamily="2" charset="0"/>
              </a:rPr>
              <a:t>Our platform is fully automated, digitally delivered and is localised with relevant and engaging content</a:t>
            </a:r>
            <a:endParaRPr lang="en-US" sz="2400">
              <a:solidFill>
                <a:srgbClr val="182F4F"/>
              </a:solidFill>
              <a:latin typeface="Montserrat" pitchFamily="2" charset="0"/>
            </a:endParaRPr>
          </a:p>
        </p:txBody>
      </p:sp>
      <p:sp>
        <p:nvSpPr>
          <p:cNvPr id="2" name="Slide Number Placeholder 1">
            <a:extLst>
              <a:ext uri="{FF2B5EF4-FFF2-40B4-BE49-F238E27FC236}">
                <a16:creationId xmlns:a16="http://schemas.microsoft.com/office/drawing/2014/main" id="{DBD1C204-F042-E50F-A597-BD39A11B21E5}"/>
              </a:ext>
            </a:extLst>
          </p:cNvPr>
          <p:cNvSpPr>
            <a:spLocks noGrp="1"/>
          </p:cNvSpPr>
          <p:nvPr>
            <p:ph type="sldNum" sz="quarter" idx="12"/>
          </p:nvPr>
        </p:nvSpPr>
        <p:spPr>
          <a:xfrm>
            <a:off x="12394442" y="6410941"/>
            <a:ext cx="2133600" cy="365125"/>
          </a:xfrm>
        </p:spPr>
        <p:txBody>
          <a:bodyPr/>
          <a:lstStyle/>
          <a:p>
            <a:fld id="{B6F15528-21DE-4FAA-801E-634DDDAF4B2B}" type="slidenum">
              <a:rPr lang="en-US" smtClean="0"/>
              <a:pPr/>
              <a:t>4</a:t>
            </a:fld>
            <a:endParaRPr lang="en-US"/>
          </a:p>
        </p:txBody>
      </p:sp>
      <p:sp>
        <p:nvSpPr>
          <p:cNvPr id="4" name="TextBox 3">
            <a:extLst>
              <a:ext uri="{FF2B5EF4-FFF2-40B4-BE49-F238E27FC236}">
                <a16:creationId xmlns:a16="http://schemas.microsoft.com/office/drawing/2014/main" id="{2368B46D-AF94-9730-B0FF-0C1A30146E08}"/>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4</a:t>
            </a:r>
          </a:p>
        </p:txBody>
      </p:sp>
      <p:pic>
        <p:nvPicPr>
          <p:cNvPr id="5" name="Picture 4" descr="A person sitting on a computer&#10;&#10;Description automatically generated">
            <a:extLst>
              <a:ext uri="{FF2B5EF4-FFF2-40B4-BE49-F238E27FC236}">
                <a16:creationId xmlns:a16="http://schemas.microsoft.com/office/drawing/2014/main" id="{3EF81087-29E1-0033-2EA2-03B9E0F08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2304" y="3625288"/>
            <a:ext cx="8975584" cy="5356619"/>
          </a:xfrm>
          <a:prstGeom prst="rect">
            <a:avLst/>
          </a:prstGeom>
        </p:spPr>
      </p:pic>
      <p:sp>
        <p:nvSpPr>
          <p:cNvPr id="7" name="TextBox 6">
            <a:extLst>
              <a:ext uri="{FF2B5EF4-FFF2-40B4-BE49-F238E27FC236}">
                <a16:creationId xmlns:a16="http://schemas.microsoft.com/office/drawing/2014/main" id="{569F9ABD-B75C-ADEB-ADDF-F804BF695187}"/>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8" name="Rectangle 7">
            <a:hlinkClick r:id="rId5" action="ppaction://hlinksldjump"/>
            <a:extLst>
              <a:ext uri="{FF2B5EF4-FFF2-40B4-BE49-F238E27FC236}">
                <a16:creationId xmlns:a16="http://schemas.microsoft.com/office/drawing/2014/main" id="{C7A5CCF1-5AFD-68F7-E53B-5471370AA1A0}"/>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14143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442504" y="914400"/>
            <a:ext cx="5317331" cy="1028700"/>
          </a:xfrm>
          <a:prstGeom prst="rect">
            <a:avLst/>
          </a:prstGeom>
        </p:spPr>
        <p:txBody>
          <a:bodyPr lIns="0" tIns="0" rIns="0" bIns="0" rtlCol="0" anchor="t">
            <a:spAutoFit/>
          </a:bodyPr>
          <a:lstStyle/>
          <a:p>
            <a:pPr algn="ctr">
              <a:lnSpc>
                <a:spcPts val="8400"/>
              </a:lnSpc>
            </a:pPr>
            <a:r>
              <a:rPr lang="en-US" sz="6000">
                <a:solidFill>
                  <a:srgbClr val="BDE541"/>
                </a:solidFill>
                <a:latin typeface="Righteous"/>
              </a:rPr>
              <a:t>Spear Phishing</a:t>
            </a:r>
          </a:p>
        </p:txBody>
      </p:sp>
      <p:sp>
        <p:nvSpPr>
          <p:cNvPr id="4" name="TextBox 4"/>
          <p:cNvSpPr txBox="1"/>
          <p:nvPr/>
        </p:nvSpPr>
        <p:spPr>
          <a:xfrm>
            <a:off x="442504" y="2234518"/>
            <a:ext cx="6115943" cy="2072640"/>
          </a:xfrm>
          <a:prstGeom prst="rect">
            <a:avLst/>
          </a:prstGeom>
        </p:spPr>
        <p:txBody>
          <a:bodyPr lIns="0" tIns="0" rIns="0" bIns="0" rtlCol="0" anchor="t">
            <a:spAutoFit/>
          </a:bodyPr>
          <a:lstStyle/>
          <a:p>
            <a:pPr>
              <a:lnSpc>
                <a:spcPts val="3359"/>
              </a:lnSpc>
            </a:pPr>
            <a:r>
              <a:rPr lang="en-US" sz="2400">
                <a:solidFill>
                  <a:srgbClr val="FFFFFF"/>
                </a:solidFill>
                <a:latin typeface="Montserrat 1"/>
              </a:rPr>
              <a:t>Spear phishing is the act of sending a scam email to a specific and well-researched target audience while pretending to be a trusted sender.</a:t>
            </a:r>
          </a:p>
          <a:p>
            <a:pPr>
              <a:lnSpc>
                <a:spcPts val="3359"/>
              </a:lnSpc>
            </a:pPr>
            <a:endParaRPr lang="en-US" sz="2400">
              <a:solidFill>
                <a:srgbClr val="FFFFFF"/>
              </a:solidFill>
              <a:latin typeface="Montserrat 1"/>
            </a:endParaRPr>
          </a:p>
        </p:txBody>
      </p:sp>
      <p:sp>
        <p:nvSpPr>
          <p:cNvPr id="5" name="TextBox 5"/>
          <p:cNvSpPr txBox="1"/>
          <p:nvPr/>
        </p:nvSpPr>
        <p:spPr>
          <a:xfrm>
            <a:off x="442504" y="4507230"/>
            <a:ext cx="6115943" cy="1234440"/>
          </a:xfrm>
          <a:prstGeom prst="rect">
            <a:avLst/>
          </a:prstGeom>
        </p:spPr>
        <p:txBody>
          <a:bodyPr lIns="0" tIns="0" rIns="0" bIns="0" rtlCol="0" anchor="t">
            <a:spAutoFit/>
          </a:bodyPr>
          <a:lstStyle/>
          <a:p>
            <a:pPr>
              <a:lnSpc>
                <a:spcPts val="3359"/>
              </a:lnSpc>
            </a:pPr>
            <a:r>
              <a:rPr lang="en-US" sz="2400">
                <a:solidFill>
                  <a:srgbClr val="FFFFFF"/>
                </a:solidFill>
                <a:latin typeface="Montserrat 1"/>
              </a:rPr>
              <a:t>Use the Phishing Creator to customise our existing templates, upload your own or create a template from scratch. </a:t>
            </a:r>
          </a:p>
        </p:txBody>
      </p:sp>
      <p:sp>
        <p:nvSpPr>
          <p:cNvPr id="6" name="TextBox 6"/>
          <p:cNvSpPr txBox="1"/>
          <p:nvPr/>
        </p:nvSpPr>
        <p:spPr>
          <a:xfrm>
            <a:off x="8134127" y="4641136"/>
            <a:ext cx="2019746" cy="198120"/>
          </a:xfrm>
          <a:prstGeom prst="rect">
            <a:avLst/>
          </a:prstGeom>
        </p:spPr>
        <p:txBody>
          <a:bodyPr lIns="0" tIns="0" rIns="0" bIns="0" rtlCol="0" anchor="t">
            <a:spAutoFit/>
          </a:bodyPr>
          <a:lstStyle/>
          <a:p>
            <a:pPr algn="ctr">
              <a:lnSpc>
                <a:spcPts val="1679"/>
              </a:lnSpc>
            </a:pPr>
            <a:r>
              <a:rPr lang="en-US" sz="1200">
                <a:solidFill>
                  <a:srgbClr val="FFFFFF"/>
                </a:solidFill>
                <a:latin typeface="Montserrat 1"/>
              </a:rPr>
              <a:t>Add a little bit of body text</a:t>
            </a:r>
          </a:p>
        </p:txBody>
      </p:sp>
      <p:grpSp>
        <p:nvGrpSpPr>
          <p:cNvPr id="7" name="Group 7"/>
          <p:cNvGrpSpPr/>
          <p:nvPr/>
        </p:nvGrpSpPr>
        <p:grpSpPr>
          <a:xfrm>
            <a:off x="8474529" y="2734560"/>
            <a:ext cx="9666339" cy="7382665"/>
            <a:chOff x="0" y="0"/>
            <a:chExt cx="13694897" cy="10459478"/>
          </a:xfrm>
        </p:grpSpPr>
        <p:grpSp>
          <p:nvGrpSpPr>
            <p:cNvPr id="8" name="Group 8"/>
            <p:cNvGrpSpPr/>
            <p:nvPr/>
          </p:nvGrpSpPr>
          <p:grpSpPr>
            <a:xfrm>
              <a:off x="335763" y="143870"/>
              <a:ext cx="13039519" cy="7214633"/>
              <a:chOff x="0" y="-38100"/>
              <a:chExt cx="2683902" cy="1484975"/>
            </a:xfrm>
          </p:grpSpPr>
          <p:sp>
            <p:nvSpPr>
              <p:cNvPr id="9" name="Freeform 9"/>
              <p:cNvSpPr/>
              <p:nvPr/>
            </p:nvSpPr>
            <p:spPr>
              <a:xfrm>
                <a:off x="0" y="0"/>
                <a:ext cx="2683902" cy="1446875"/>
              </a:xfrm>
              <a:custGeom>
                <a:avLst/>
                <a:gdLst/>
                <a:ahLst/>
                <a:cxnLst/>
                <a:rect l="l" t="t" r="r" b="b"/>
                <a:pathLst>
                  <a:path w="2683902" h="1446875">
                    <a:moveTo>
                      <a:pt x="0" y="0"/>
                    </a:moveTo>
                    <a:lnTo>
                      <a:pt x="2683902" y="0"/>
                    </a:lnTo>
                    <a:lnTo>
                      <a:pt x="2683902" y="1446875"/>
                    </a:lnTo>
                    <a:lnTo>
                      <a:pt x="0" y="1446875"/>
                    </a:lnTo>
                    <a:close/>
                  </a:path>
                </a:pathLst>
              </a:custGeom>
              <a:solidFill>
                <a:srgbClr val="193051"/>
              </a:solidFill>
            </p:spPr>
            <p:txBody>
              <a:bodyPr/>
              <a:lstStyle/>
              <a:p>
                <a:endParaRPr lang="en-AU"/>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3081"/>
                  </a:lnSpc>
                </a:pPr>
                <a:endParaRPr/>
              </a:p>
            </p:txBody>
          </p:sp>
        </p:grpSp>
        <p:sp>
          <p:nvSpPr>
            <p:cNvPr id="11" name="Freeform 11"/>
            <p:cNvSpPr/>
            <p:nvPr/>
          </p:nvSpPr>
          <p:spPr>
            <a:xfrm>
              <a:off x="0" y="0"/>
              <a:ext cx="13694897" cy="10459478"/>
            </a:xfrm>
            <a:custGeom>
              <a:avLst/>
              <a:gdLst/>
              <a:ahLst/>
              <a:cxnLst/>
              <a:rect l="l" t="t" r="r" b="b"/>
              <a:pathLst>
                <a:path w="13694897" h="10459478">
                  <a:moveTo>
                    <a:pt x="0" y="0"/>
                  </a:moveTo>
                  <a:lnTo>
                    <a:pt x="13694897" y="0"/>
                  </a:lnTo>
                  <a:lnTo>
                    <a:pt x="13694897" y="10459478"/>
                  </a:lnTo>
                  <a:lnTo>
                    <a:pt x="0" y="10459478"/>
                  </a:lnTo>
                  <a:lnTo>
                    <a:pt x="0" y="0"/>
                  </a:lnTo>
                  <a:close/>
                </a:path>
              </a:pathLst>
            </a:custGeom>
            <a:blipFill>
              <a:blip r:embed="rId3"/>
              <a:stretch>
                <a:fillRect/>
              </a:stretch>
            </a:blipFill>
          </p:spPr>
          <p:txBody>
            <a:bodyPr/>
            <a:lstStyle/>
            <a:p>
              <a:endParaRPr lang="en-AU"/>
            </a:p>
          </p:txBody>
        </p:sp>
        <p:sp>
          <p:nvSpPr>
            <p:cNvPr id="12" name="Freeform 12"/>
            <p:cNvSpPr/>
            <p:nvPr/>
          </p:nvSpPr>
          <p:spPr>
            <a:xfrm>
              <a:off x="552480" y="886102"/>
              <a:ext cx="12606083" cy="5789874"/>
            </a:xfrm>
            <a:custGeom>
              <a:avLst/>
              <a:gdLst/>
              <a:ahLst/>
              <a:cxnLst/>
              <a:rect l="l" t="t" r="r" b="b"/>
              <a:pathLst>
                <a:path w="12606083" h="5789874">
                  <a:moveTo>
                    <a:pt x="0" y="0"/>
                  </a:moveTo>
                  <a:lnTo>
                    <a:pt x="12606084" y="0"/>
                  </a:lnTo>
                  <a:lnTo>
                    <a:pt x="12606084" y="5789873"/>
                  </a:lnTo>
                  <a:lnTo>
                    <a:pt x="0" y="5789873"/>
                  </a:lnTo>
                  <a:lnTo>
                    <a:pt x="0" y="0"/>
                  </a:lnTo>
                  <a:close/>
                </a:path>
              </a:pathLst>
            </a:custGeom>
            <a:blipFill>
              <a:blip r:embed="rId4"/>
              <a:stretch>
                <a:fillRect/>
              </a:stretch>
            </a:blipFill>
          </p:spPr>
          <p:txBody>
            <a:bodyPr/>
            <a:lstStyle/>
            <a:p>
              <a:endParaRPr lang="en-AU"/>
            </a:p>
          </p:txBody>
        </p:sp>
        <p:grpSp>
          <p:nvGrpSpPr>
            <p:cNvPr id="13" name="Group 13"/>
            <p:cNvGrpSpPr/>
            <p:nvPr/>
          </p:nvGrpSpPr>
          <p:grpSpPr>
            <a:xfrm>
              <a:off x="10043192" y="1242220"/>
              <a:ext cx="2682463" cy="2694487"/>
              <a:chOff x="1813" y="0"/>
              <a:chExt cx="809173"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CF1F4"/>
              </a:solidFill>
            </p:spPr>
            <p:txBody>
              <a:bodyPr/>
              <a:lstStyle/>
              <a:p>
                <a:endParaRPr lang="en-AU"/>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1"/>
                  </a:lnSpc>
                </a:pPr>
                <a:endParaRPr/>
              </a:p>
            </p:txBody>
          </p:sp>
        </p:grpSp>
        <p:sp>
          <p:nvSpPr>
            <p:cNvPr id="16" name="Freeform 16"/>
            <p:cNvSpPr/>
            <p:nvPr/>
          </p:nvSpPr>
          <p:spPr>
            <a:xfrm>
              <a:off x="10798951" y="1520886"/>
              <a:ext cx="1170948" cy="1278774"/>
            </a:xfrm>
            <a:custGeom>
              <a:avLst/>
              <a:gdLst/>
              <a:ahLst/>
              <a:cxnLst/>
              <a:rect l="l" t="t" r="r" b="b"/>
              <a:pathLst>
                <a:path w="1170948" h="1278774">
                  <a:moveTo>
                    <a:pt x="0" y="0"/>
                  </a:moveTo>
                  <a:lnTo>
                    <a:pt x="1170948" y="0"/>
                  </a:lnTo>
                  <a:lnTo>
                    <a:pt x="1170948" y="1278774"/>
                  </a:lnTo>
                  <a:lnTo>
                    <a:pt x="0" y="1278774"/>
                  </a:lnTo>
                  <a:lnTo>
                    <a:pt x="0" y="0"/>
                  </a:lnTo>
                  <a:close/>
                </a:path>
              </a:pathLst>
            </a:custGeom>
            <a:blipFill>
              <a:blip r:embed="rId5"/>
              <a:stretch>
                <a:fillRect/>
              </a:stretch>
            </a:blipFill>
          </p:spPr>
          <p:txBody>
            <a:bodyPr/>
            <a:lstStyle/>
            <a:p>
              <a:endParaRPr lang="en-AU"/>
            </a:p>
          </p:txBody>
        </p:sp>
        <p:sp>
          <p:nvSpPr>
            <p:cNvPr id="17" name="TextBox 17"/>
            <p:cNvSpPr txBox="1"/>
            <p:nvPr/>
          </p:nvSpPr>
          <p:spPr>
            <a:xfrm>
              <a:off x="10632201" y="2864374"/>
              <a:ext cx="1504449" cy="606466"/>
            </a:xfrm>
            <a:prstGeom prst="rect">
              <a:avLst/>
            </a:prstGeom>
          </p:spPr>
          <p:txBody>
            <a:bodyPr lIns="0" tIns="0" rIns="0" bIns="0" rtlCol="0" anchor="t">
              <a:spAutoFit/>
            </a:bodyPr>
            <a:lstStyle/>
            <a:p>
              <a:pPr algn="ctr">
                <a:lnSpc>
                  <a:spcPts val="1848"/>
                </a:lnSpc>
              </a:pPr>
              <a:r>
                <a:rPr lang="en-US" sz="1320">
                  <a:solidFill>
                    <a:srgbClr val="000000"/>
                  </a:solidFill>
                  <a:latin typeface="Arimo"/>
                </a:rPr>
                <a:t>Report </a:t>
              </a:r>
            </a:p>
            <a:p>
              <a:pPr algn="ctr">
                <a:lnSpc>
                  <a:spcPts val="1848"/>
                </a:lnSpc>
              </a:pPr>
              <a:r>
                <a:rPr lang="en-US" sz="1320">
                  <a:solidFill>
                    <a:srgbClr val="000000"/>
                  </a:solidFill>
                  <a:latin typeface="Arimo"/>
                </a:rPr>
                <a:t>Phishing Email</a:t>
              </a:r>
            </a:p>
          </p:txBody>
        </p:sp>
      </p:grpSp>
      <p:sp>
        <p:nvSpPr>
          <p:cNvPr id="18" name="Freeform 18"/>
          <p:cNvSpPr/>
          <p:nvPr/>
        </p:nvSpPr>
        <p:spPr>
          <a:xfrm>
            <a:off x="8791195" y="3157318"/>
            <a:ext cx="8990734" cy="4581541"/>
          </a:xfrm>
          <a:custGeom>
            <a:avLst/>
            <a:gdLst/>
            <a:ahLst/>
            <a:cxnLst/>
            <a:rect l="l" t="t" r="r" b="b"/>
            <a:pathLst>
              <a:path w="9553295" h="4868213">
                <a:moveTo>
                  <a:pt x="0" y="0"/>
                </a:moveTo>
                <a:lnTo>
                  <a:pt x="9553294" y="0"/>
                </a:lnTo>
                <a:lnTo>
                  <a:pt x="9553294" y="4868213"/>
                </a:lnTo>
                <a:lnTo>
                  <a:pt x="0" y="4868213"/>
                </a:lnTo>
                <a:lnTo>
                  <a:pt x="0" y="0"/>
                </a:lnTo>
                <a:close/>
              </a:path>
            </a:pathLst>
          </a:custGeom>
          <a:blipFill>
            <a:blip r:embed="rId6"/>
            <a:stretch>
              <a:fillRect/>
            </a:stretch>
          </a:blipFill>
        </p:spPr>
        <p:txBody>
          <a:bodyPr/>
          <a:lstStyle/>
          <a:p>
            <a:endParaRPr lang="en-AU"/>
          </a:p>
        </p:txBody>
      </p:sp>
      <p:sp>
        <p:nvSpPr>
          <p:cNvPr id="19" name="Slide Number Placeholder 18">
            <a:extLst>
              <a:ext uri="{FF2B5EF4-FFF2-40B4-BE49-F238E27FC236}">
                <a16:creationId xmlns:a16="http://schemas.microsoft.com/office/drawing/2014/main" id="{82CEB365-49FC-EAEC-6DCC-54431CC9FB10}"/>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20" name="TextBox 19">
            <a:extLst>
              <a:ext uri="{FF2B5EF4-FFF2-40B4-BE49-F238E27FC236}">
                <a16:creationId xmlns:a16="http://schemas.microsoft.com/office/drawing/2014/main" id="{160692B5-5C94-022F-ED78-A3D4F57C5CC0}"/>
              </a:ext>
            </a:extLst>
          </p:cNvPr>
          <p:cNvSpPr txBox="1"/>
          <p:nvPr/>
        </p:nvSpPr>
        <p:spPr>
          <a:xfrm>
            <a:off x="381000" y="9471304"/>
            <a:ext cx="749300" cy="523220"/>
          </a:xfrm>
          <a:prstGeom prst="rect">
            <a:avLst/>
          </a:prstGeom>
          <a:noFill/>
        </p:spPr>
        <p:txBody>
          <a:bodyPr wrap="square" rtlCol="0">
            <a:spAutoFit/>
          </a:bodyPr>
          <a:lstStyle/>
          <a:p>
            <a:r>
              <a:rPr lang="en-AU" sz="2800" b="1">
                <a:solidFill>
                  <a:schemeClr val="bg1"/>
                </a:solidFill>
                <a:latin typeface="Montserrat" pitchFamily="2" charset="0"/>
              </a:rPr>
              <a:t>40</a:t>
            </a:r>
          </a:p>
        </p:txBody>
      </p:sp>
      <p:sp>
        <p:nvSpPr>
          <p:cNvPr id="21" name="TextBox 20">
            <a:extLst>
              <a:ext uri="{FF2B5EF4-FFF2-40B4-BE49-F238E27FC236}">
                <a16:creationId xmlns:a16="http://schemas.microsoft.com/office/drawing/2014/main" id="{D3425501-D620-2112-26F5-923355E9E438}"/>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182F4F"/>
                </a:solidFill>
                <a:latin typeface="Montserrat" pitchFamily="2" charset="0"/>
              </a:rPr>
              <a:t>Back to Contents</a:t>
            </a:r>
          </a:p>
        </p:txBody>
      </p:sp>
      <p:sp>
        <p:nvSpPr>
          <p:cNvPr id="22" name="Rectangle 21">
            <a:hlinkClick r:id="rId7" action="ppaction://hlinksldjump"/>
            <a:extLst>
              <a:ext uri="{FF2B5EF4-FFF2-40B4-BE49-F238E27FC236}">
                <a16:creationId xmlns:a16="http://schemas.microsoft.com/office/drawing/2014/main" id="{ED22BAB7-A438-31B7-CBF3-A650091F0975}"/>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Rounded Corners 25">
            <a:extLst>
              <a:ext uri="{FF2B5EF4-FFF2-40B4-BE49-F238E27FC236}">
                <a16:creationId xmlns:a16="http://schemas.microsoft.com/office/drawing/2014/main" id="{8797CF8D-5DCA-A0E9-77C7-6364EEDE04AC}"/>
              </a:ext>
            </a:extLst>
          </p:cNvPr>
          <p:cNvSpPr/>
          <p:nvPr/>
        </p:nvSpPr>
        <p:spPr>
          <a:xfrm>
            <a:off x="891851" y="6636721"/>
            <a:ext cx="5661349" cy="1036381"/>
          </a:xfrm>
          <a:prstGeom prst="roundRect">
            <a:avLst/>
          </a:prstGeom>
          <a:solidFill>
            <a:srgbClr val="4675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12">
            <a:extLst>
              <a:ext uri="{FF2B5EF4-FFF2-40B4-BE49-F238E27FC236}">
                <a16:creationId xmlns:a16="http://schemas.microsoft.com/office/drawing/2014/main" id="{6284E1AE-A08E-275F-4419-A9736F1F04E8}"/>
              </a:ext>
            </a:extLst>
          </p:cNvPr>
          <p:cNvSpPr/>
          <p:nvPr/>
        </p:nvSpPr>
        <p:spPr>
          <a:xfrm>
            <a:off x="1017663" y="6758355"/>
            <a:ext cx="663468" cy="663468"/>
          </a:xfrm>
          <a:custGeom>
            <a:avLst/>
            <a:gdLst/>
            <a:ahLst/>
            <a:cxnLst/>
            <a:rect l="l" t="t" r="r" b="b"/>
            <a:pathLst>
              <a:path w="884624" h="884624">
                <a:moveTo>
                  <a:pt x="0" y="0"/>
                </a:moveTo>
                <a:lnTo>
                  <a:pt x="884624" y="0"/>
                </a:lnTo>
                <a:lnTo>
                  <a:pt x="884624" y="884624"/>
                </a:lnTo>
                <a:lnTo>
                  <a:pt x="0" y="884624"/>
                </a:lnTo>
                <a:lnTo>
                  <a:pt x="0" y="0"/>
                </a:lnTo>
                <a:close/>
              </a:path>
            </a:pathLst>
          </a:custGeom>
          <a:blipFill>
            <a:blip r:embed="rId8"/>
            <a:stretch>
              <a:fillRect/>
            </a:stretch>
          </a:blipFill>
        </p:spPr>
        <p:txBody>
          <a:bodyPr/>
          <a:lstStyle/>
          <a:p>
            <a:endParaRPr lang="en-AU"/>
          </a:p>
        </p:txBody>
      </p:sp>
      <p:sp>
        <p:nvSpPr>
          <p:cNvPr id="28" name="TextBox 27">
            <a:extLst>
              <a:ext uri="{FF2B5EF4-FFF2-40B4-BE49-F238E27FC236}">
                <a16:creationId xmlns:a16="http://schemas.microsoft.com/office/drawing/2014/main" id="{9D8CCDDB-591F-69AB-28E4-1675EC4AC66F}"/>
              </a:ext>
            </a:extLst>
          </p:cNvPr>
          <p:cNvSpPr txBox="1"/>
          <p:nvPr/>
        </p:nvSpPr>
        <p:spPr>
          <a:xfrm>
            <a:off x="1368241" y="6829245"/>
            <a:ext cx="5184959" cy="646331"/>
          </a:xfrm>
          <a:prstGeom prst="rect">
            <a:avLst/>
          </a:prstGeom>
          <a:noFill/>
        </p:spPr>
        <p:txBody>
          <a:bodyPr wrap="square">
            <a:spAutoFit/>
          </a:bodyPr>
          <a:lstStyle/>
          <a:p>
            <a:pPr algn="ctr"/>
            <a:r>
              <a:rPr lang="en-US" b="1">
                <a:solidFill>
                  <a:schemeClr val="bg1"/>
                </a:solidFill>
                <a:latin typeface="Montserrat"/>
              </a:rPr>
              <a:t>Click </a:t>
            </a:r>
            <a:r>
              <a:rPr lang="en-US" b="1">
                <a:solidFill>
                  <a:schemeClr val="bg1"/>
                </a:solidFill>
                <a:latin typeface="Montserrat"/>
                <a:hlinkClick r:id="rId9">
                  <a:extLst>
                    <a:ext uri="{A12FA001-AC4F-418D-AE19-62706E023703}">
                      <ahyp:hlinkClr xmlns:ahyp="http://schemas.microsoft.com/office/drawing/2018/hyperlinkcolor" val="tx"/>
                    </a:ext>
                  </a:extLst>
                </a:hlinkClick>
              </a:rPr>
              <a:t>here</a:t>
            </a:r>
            <a:r>
              <a:rPr lang="en-US" b="1">
                <a:solidFill>
                  <a:schemeClr val="bg1"/>
                </a:solidFill>
                <a:latin typeface="Montserrat"/>
              </a:rPr>
              <a:t> for instructions on how to setup some spearphishing campaigns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986" r="2986" b="83840"/>
          <a:stretch>
            <a:fillRect/>
          </a:stretch>
        </p:blipFill>
        <p:spPr>
          <a:xfrm>
            <a:off x="13009188" y="7218082"/>
            <a:ext cx="3543284" cy="964184"/>
          </a:xfrm>
          <a:prstGeom prst="rect">
            <a:avLst/>
          </a:prstGeom>
        </p:spPr>
      </p:pic>
      <p:pic>
        <p:nvPicPr>
          <p:cNvPr id="4" name="Picture 4"/>
          <p:cNvPicPr>
            <a:picLocks noChangeAspect="1"/>
          </p:cNvPicPr>
          <p:nvPr/>
        </p:nvPicPr>
        <p:blipFill>
          <a:blip r:embed="rId3"/>
          <a:srcRect l="838" t="85907" b="1355"/>
          <a:stretch>
            <a:fillRect/>
          </a:stretch>
        </p:blipFill>
        <p:spPr>
          <a:xfrm>
            <a:off x="13085388" y="8182266"/>
            <a:ext cx="3467084" cy="705116"/>
          </a:xfrm>
          <a:prstGeom prst="rect">
            <a:avLst/>
          </a:prstGeom>
        </p:spPr>
      </p:pic>
      <p:grpSp>
        <p:nvGrpSpPr>
          <p:cNvPr id="5" name="Group 5"/>
          <p:cNvGrpSpPr/>
          <p:nvPr/>
        </p:nvGrpSpPr>
        <p:grpSpPr>
          <a:xfrm>
            <a:off x="12765990" y="8449268"/>
            <a:ext cx="1543050" cy="438114"/>
            <a:chOff x="0" y="0"/>
            <a:chExt cx="406400" cy="115388"/>
          </a:xfrm>
        </p:grpSpPr>
        <p:sp>
          <p:nvSpPr>
            <p:cNvPr id="6" name="Freeform 6"/>
            <p:cNvSpPr/>
            <p:nvPr/>
          </p:nvSpPr>
          <p:spPr>
            <a:xfrm>
              <a:off x="0" y="0"/>
              <a:ext cx="406400" cy="115388"/>
            </a:xfrm>
            <a:custGeom>
              <a:avLst/>
              <a:gdLst/>
              <a:ahLst/>
              <a:cxnLst/>
              <a:rect l="l" t="t" r="r" b="b"/>
              <a:pathLst>
                <a:path w="406400" h="115388">
                  <a:moveTo>
                    <a:pt x="0" y="0"/>
                  </a:moveTo>
                  <a:lnTo>
                    <a:pt x="406400" y="0"/>
                  </a:lnTo>
                  <a:lnTo>
                    <a:pt x="406400" y="115388"/>
                  </a:lnTo>
                  <a:lnTo>
                    <a:pt x="0" y="115388"/>
                  </a:lnTo>
                  <a:close/>
                </a:path>
              </a:pathLst>
            </a:custGeom>
            <a:solidFill>
              <a:srgbClr val="FFFFFF"/>
            </a:solidFill>
          </p:spPr>
          <p:txBody>
            <a:bodyPr/>
            <a:lstStyle/>
            <a:p>
              <a:endParaRPr lang="en-NZ"/>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4617539" y="8077660"/>
            <a:ext cx="3467084" cy="352541"/>
            <a:chOff x="0" y="0"/>
            <a:chExt cx="913141" cy="92850"/>
          </a:xfrm>
        </p:grpSpPr>
        <p:sp>
          <p:nvSpPr>
            <p:cNvPr id="9" name="Freeform 9"/>
            <p:cNvSpPr/>
            <p:nvPr/>
          </p:nvSpPr>
          <p:spPr>
            <a:xfrm>
              <a:off x="0" y="0"/>
              <a:ext cx="913141" cy="92850"/>
            </a:xfrm>
            <a:custGeom>
              <a:avLst/>
              <a:gdLst/>
              <a:ahLst/>
              <a:cxnLst/>
              <a:rect l="l" t="t" r="r" b="b"/>
              <a:pathLst>
                <a:path w="913141" h="92850">
                  <a:moveTo>
                    <a:pt x="0" y="0"/>
                  </a:moveTo>
                  <a:lnTo>
                    <a:pt x="913141" y="0"/>
                  </a:lnTo>
                  <a:lnTo>
                    <a:pt x="913141" y="92850"/>
                  </a:lnTo>
                  <a:lnTo>
                    <a:pt x="0" y="92850"/>
                  </a:lnTo>
                  <a:close/>
                </a:path>
              </a:pathLst>
            </a:custGeom>
            <a:solidFill>
              <a:srgbClr val="FFFFFF"/>
            </a:solidFill>
          </p:spPr>
          <p:txBody>
            <a:bodyPr/>
            <a:lstStyle/>
            <a:p>
              <a:endParaRPr lang="en-NZ"/>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pic>
        <p:nvPicPr>
          <p:cNvPr id="11" name="Picture 11"/>
          <p:cNvPicPr>
            <a:picLocks noChangeAspect="1"/>
          </p:cNvPicPr>
          <p:nvPr/>
        </p:nvPicPr>
        <p:blipFill>
          <a:blip r:embed="rId4"/>
          <a:srcRect/>
          <a:stretch>
            <a:fillRect/>
          </a:stretch>
        </p:blipFill>
        <p:spPr>
          <a:xfrm>
            <a:off x="11918643" y="6524602"/>
            <a:ext cx="1090545" cy="285376"/>
          </a:xfrm>
          <a:prstGeom prst="rect">
            <a:avLst/>
          </a:prstGeom>
        </p:spPr>
      </p:pic>
      <p:pic>
        <p:nvPicPr>
          <p:cNvPr id="12" name="Picture 12"/>
          <p:cNvPicPr>
            <a:picLocks noChangeAspect="1"/>
          </p:cNvPicPr>
          <p:nvPr/>
        </p:nvPicPr>
        <p:blipFill>
          <a:blip r:embed="rId5"/>
          <a:srcRect l="15504" t="743" r="15504" b="9725"/>
          <a:stretch>
            <a:fillRect/>
          </a:stretch>
        </p:blipFill>
        <p:spPr>
          <a:xfrm>
            <a:off x="11974223" y="6781590"/>
            <a:ext cx="998436" cy="153863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62896" y="4145649"/>
            <a:ext cx="663393" cy="442664"/>
          </a:xfrm>
          <a:prstGeom prst="rect">
            <a:avLst/>
          </a:prstGeom>
        </p:spPr>
      </p:pic>
      <p:pic>
        <p:nvPicPr>
          <p:cNvPr id="14" name="Picture 14"/>
          <p:cNvPicPr>
            <a:picLocks noChangeAspect="1"/>
          </p:cNvPicPr>
          <p:nvPr/>
        </p:nvPicPr>
        <p:blipFill>
          <a:blip r:embed="rId8"/>
          <a:srcRect/>
          <a:stretch>
            <a:fillRect/>
          </a:stretch>
        </p:blipFill>
        <p:spPr>
          <a:xfrm>
            <a:off x="12303664" y="4900733"/>
            <a:ext cx="600907" cy="600907"/>
          </a:xfrm>
          <a:prstGeom prst="rect">
            <a:avLst/>
          </a:prstGeom>
        </p:spPr>
      </p:pic>
      <p:pic>
        <p:nvPicPr>
          <p:cNvPr id="15" name="Picture 15"/>
          <p:cNvPicPr>
            <a:picLocks noChangeAspect="1"/>
          </p:cNvPicPr>
          <p:nvPr/>
        </p:nvPicPr>
        <p:blipFill>
          <a:blip r:embed="rId9"/>
          <a:srcRect/>
          <a:stretch>
            <a:fillRect/>
          </a:stretch>
        </p:blipFill>
        <p:spPr>
          <a:xfrm>
            <a:off x="13056437" y="6781590"/>
            <a:ext cx="3467460" cy="495351"/>
          </a:xfrm>
          <a:prstGeom prst="rect">
            <a:avLst/>
          </a:prstGeom>
        </p:spPr>
      </p:pic>
      <p:sp>
        <p:nvSpPr>
          <p:cNvPr id="16" name="TextBox 16"/>
          <p:cNvSpPr txBox="1"/>
          <p:nvPr/>
        </p:nvSpPr>
        <p:spPr>
          <a:xfrm>
            <a:off x="667808" y="659238"/>
            <a:ext cx="10444112" cy="2095500"/>
          </a:xfrm>
          <a:prstGeom prst="rect">
            <a:avLst/>
          </a:prstGeom>
        </p:spPr>
        <p:txBody>
          <a:bodyPr lIns="0" tIns="0" rIns="0" bIns="0" rtlCol="0" anchor="t">
            <a:spAutoFit/>
          </a:bodyPr>
          <a:lstStyle/>
          <a:p>
            <a:pPr>
              <a:lnSpc>
                <a:spcPts val="8400"/>
              </a:lnSpc>
            </a:pPr>
            <a:r>
              <a:rPr lang="en-US" sz="6000">
                <a:solidFill>
                  <a:srgbClr val="BDE541"/>
                </a:solidFill>
                <a:latin typeface="Righteous"/>
              </a:rPr>
              <a:t>Ongoing Customer Success &amp; Support</a:t>
            </a:r>
          </a:p>
        </p:txBody>
      </p:sp>
      <p:sp>
        <p:nvSpPr>
          <p:cNvPr id="17" name="TextBox 17"/>
          <p:cNvSpPr txBox="1"/>
          <p:nvPr/>
        </p:nvSpPr>
        <p:spPr>
          <a:xfrm>
            <a:off x="13085388" y="4178068"/>
            <a:ext cx="3962731" cy="339725"/>
          </a:xfrm>
          <a:prstGeom prst="rect">
            <a:avLst/>
          </a:prstGeom>
        </p:spPr>
        <p:txBody>
          <a:bodyPr lIns="0" tIns="0" rIns="0" bIns="0" rtlCol="0" anchor="t">
            <a:spAutoFit/>
          </a:bodyPr>
          <a:lstStyle/>
          <a:p>
            <a:pPr algn="ctr">
              <a:lnSpc>
                <a:spcPts val="2800"/>
              </a:lnSpc>
            </a:pPr>
            <a:r>
              <a:rPr lang="en-US" sz="2000">
                <a:solidFill>
                  <a:srgbClr val="193051"/>
                </a:solidFill>
                <a:latin typeface="Righteous"/>
              </a:rPr>
              <a:t>Support@phriendlyphishing.com</a:t>
            </a:r>
          </a:p>
        </p:txBody>
      </p:sp>
      <p:sp>
        <p:nvSpPr>
          <p:cNvPr id="18" name="TextBox 18"/>
          <p:cNvSpPr txBox="1"/>
          <p:nvPr/>
        </p:nvSpPr>
        <p:spPr>
          <a:xfrm>
            <a:off x="13537515" y="4954588"/>
            <a:ext cx="2815233" cy="339725"/>
          </a:xfrm>
          <a:prstGeom prst="rect">
            <a:avLst/>
          </a:prstGeom>
        </p:spPr>
        <p:txBody>
          <a:bodyPr lIns="0" tIns="0" rIns="0" bIns="0" rtlCol="0" anchor="t">
            <a:spAutoFit/>
          </a:bodyPr>
          <a:lstStyle/>
          <a:p>
            <a:pPr algn="ctr">
              <a:lnSpc>
                <a:spcPts val="2800"/>
              </a:lnSpc>
            </a:pPr>
            <a:r>
              <a:rPr lang="en-US" sz="2000" u="sng">
                <a:solidFill>
                  <a:srgbClr val="193051"/>
                </a:solidFill>
                <a:latin typeface="Righteous"/>
                <a:hlinkClick r:id="rId10"/>
              </a:rPr>
              <a:t>Submit a support ticket</a:t>
            </a:r>
            <a:endParaRPr lang="en-US" sz="2000" u="sng">
              <a:solidFill>
                <a:srgbClr val="193051"/>
              </a:solidFill>
              <a:latin typeface="Righteous"/>
            </a:endParaRPr>
          </a:p>
        </p:txBody>
      </p:sp>
      <p:sp>
        <p:nvSpPr>
          <p:cNvPr id="19" name="TextBox 19"/>
          <p:cNvSpPr txBox="1"/>
          <p:nvPr/>
        </p:nvSpPr>
        <p:spPr>
          <a:xfrm>
            <a:off x="1023391" y="3538832"/>
            <a:ext cx="9732945" cy="4973221"/>
          </a:xfrm>
          <a:prstGeom prst="rect">
            <a:avLst/>
          </a:prstGeom>
        </p:spPr>
        <p:txBody>
          <a:bodyPr lIns="0" tIns="0" rIns="0" bIns="0" rtlCol="0" anchor="t">
            <a:spAutoFit/>
          </a:bodyPr>
          <a:lstStyle/>
          <a:p>
            <a:pPr>
              <a:lnSpc>
                <a:spcPts val="5599"/>
              </a:lnSpc>
            </a:pPr>
            <a:r>
              <a:rPr lang="en-US" sz="3950" u="sng" dirty="0">
                <a:solidFill>
                  <a:srgbClr val="193051"/>
                </a:solidFill>
                <a:latin typeface="Righteous"/>
                <a:hlinkClick r:id="rId11"/>
              </a:rPr>
              <a:t>Online Knowledge Base</a:t>
            </a:r>
            <a:endParaRPr lang="en-US" sz="3950" u="sng" dirty="0">
              <a:solidFill>
                <a:srgbClr val="193051"/>
              </a:solidFill>
              <a:latin typeface="Righteous"/>
            </a:endParaRPr>
          </a:p>
          <a:p>
            <a:pPr>
              <a:lnSpc>
                <a:spcPts val="5599"/>
              </a:lnSpc>
            </a:pPr>
            <a:endParaRPr lang="en-US" sz="3999" u="sng">
              <a:solidFill>
                <a:srgbClr val="193051"/>
              </a:solidFill>
              <a:latin typeface="Righteous"/>
            </a:endParaRPr>
          </a:p>
          <a:p>
            <a:pPr>
              <a:lnSpc>
                <a:spcPts val="5599"/>
              </a:lnSpc>
            </a:pPr>
            <a:r>
              <a:rPr lang="en-US" sz="3950" u="sng" dirty="0">
                <a:solidFill>
                  <a:srgbClr val="193051"/>
                </a:solidFill>
                <a:latin typeface="Righteous"/>
                <a:hlinkClick r:id="rId12"/>
              </a:rPr>
              <a:t>Monthly Newsletters</a:t>
            </a:r>
            <a:endParaRPr lang="en-US" sz="3950" u="sng" dirty="0">
              <a:solidFill>
                <a:srgbClr val="193051"/>
              </a:solidFill>
              <a:latin typeface="Righteous"/>
            </a:endParaRPr>
          </a:p>
          <a:p>
            <a:pPr>
              <a:lnSpc>
                <a:spcPts val="5599"/>
              </a:lnSpc>
            </a:pPr>
            <a:endParaRPr lang="en-US" sz="3999" u="sng">
              <a:solidFill>
                <a:srgbClr val="193051"/>
              </a:solidFill>
              <a:latin typeface="Righteous"/>
            </a:endParaRPr>
          </a:p>
          <a:p>
            <a:pPr>
              <a:lnSpc>
                <a:spcPts val="5599"/>
              </a:lnSpc>
            </a:pPr>
            <a:r>
              <a:rPr lang="en-US" sz="3950" u="sng" dirty="0">
                <a:solidFill>
                  <a:srgbClr val="193051"/>
                </a:solidFill>
                <a:latin typeface="Righteous"/>
                <a:hlinkClick r:id="rId13"/>
              </a:rPr>
              <a:t>Quarterly Webinars</a:t>
            </a:r>
            <a:endParaRPr lang="en-US" sz="3950" u="sng" dirty="0">
              <a:solidFill>
                <a:srgbClr val="193051"/>
              </a:solidFill>
              <a:latin typeface="Righteous"/>
            </a:endParaRPr>
          </a:p>
          <a:p>
            <a:pPr>
              <a:lnSpc>
                <a:spcPts val="5599"/>
              </a:lnSpc>
            </a:pPr>
            <a:endParaRPr lang="en-US" sz="3999" u="sng">
              <a:solidFill>
                <a:srgbClr val="193051"/>
              </a:solidFill>
              <a:latin typeface="Righteous"/>
            </a:endParaRPr>
          </a:p>
          <a:p>
            <a:pPr>
              <a:lnSpc>
                <a:spcPts val="5599"/>
              </a:lnSpc>
            </a:pPr>
            <a:r>
              <a:rPr lang="en-US" sz="3950" u="sng" dirty="0">
                <a:solidFill>
                  <a:srgbClr val="193051"/>
                </a:solidFill>
                <a:latin typeface="Righteous"/>
                <a:hlinkClick r:id="rId14"/>
              </a:rPr>
              <a:t>Communication Collateral</a:t>
            </a:r>
            <a:endParaRPr lang="en-US" sz="3999" u="sng">
              <a:solidFill>
                <a:srgbClr val="193051"/>
              </a:solidFill>
              <a:latin typeface="Righteous"/>
              <a:hlinkClick r:id="rId14"/>
            </a:endParaRPr>
          </a:p>
        </p:txBody>
      </p:sp>
      <p:sp>
        <p:nvSpPr>
          <p:cNvPr id="21" name="TextBox 20">
            <a:extLst>
              <a:ext uri="{FF2B5EF4-FFF2-40B4-BE49-F238E27FC236}">
                <a16:creationId xmlns:a16="http://schemas.microsoft.com/office/drawing/2014/main" id="{68C78EFA-3989-6090-B31E-83BB00220A5F}"/>
              </a:ext>
            </a:extLst>
          </p:cNvPr>
          <p:cNvSpPr txBox="1"/>
          <p:nvPr/>
        </p:nvSpPr>
        <p:spPr>
          <a:xfrm>
            <a:off x="365760" y="9090304"/>
            <a:ext cx="647700" cy="523220"/>
          </a:xfrm>
          <a:prstGeom prst="rect">
            <a:avLst/>
          </a:prstGeom>
          <a:noFill/>
        </p:spPr>
        <p:txBody>
          <a:bodyPr wrap="square" lIns="91440" tIns="45720" rIns="91440" bIns="45720" rtlCol="0" anchor="t">
            <a:spAutoFit/>
          </a:bodyPr>
          <a:lstStyle/>
          <a:p>
            <a:r>
              <a:rPr lang="en-US" sz="2800" b="1" dirty="0">
                <a:solidFill>
                  <a:srgbClr val="182F4F"/>
                </a:solidFill>
                <a:latin typeface="Montserrat"/>
              </a:rPr>
              <a:t>41</a:t>
            </a:r>
            <a:endParaRPr lang="en-US" dirty="0">
              <a:latin typeface="Montserrat"/>
            </a:endParaRPr>
          </a:p>
        </p:txBody>
      </p:sp>
      <p:sp>
        <p:nvSpPr>
          <p:cNvPr id="20" name="TextBox 19">
            <a:extLst>
              <a:ext uri="{FF2B5EF4-FFF2-40B4-BE49-F238E27FC236}">
                <a16:creationId xmlns:a16="http://schemas.microsoft.com/office/drawing/2014/main" id="{7E572F3A-1559-D5F7-E982-FC31E39C441F}"/>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22" name="Rectangle 21">
            <a:hlinkClick r:id="rId15" action="ppaction://hlinksldjump"/>
            <a:extLst>
              <a:ext uri="{FF2B5EF4-FFF2-40B4-BE49-F238E27FC236}">
                <a16:creationId xmlns:a16="http://schemas.microsoft.com/office/drawing/2014/main" id="{B7CE4153-7FF8-CD53-CB15-139941FF0639}"/>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6510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4800935" y="2337259"/>
            <a:ext cx="8433871" cy="2621528"/>
          </a:xfrm>
          <a:custGeom>
            <a:avLst/>
            <a:gdLst/>
            <a:ahLst/>
            <a:cxnLst/>
            <a:rect l="l" t="t" r="r" b="b"/>
            <a:pathLst>
              <a:path w="8433871" h="2621528">
                <a:moveTo>
                  <a:pt x="0" y="0"/>
                </a:moveTo>
                <a:lnTo>
                  <a:pt x="8433870" y="0"/>
                </a:lnTo>
                <a:lnTo>
                  <a:pt x="8433870" y="2621528"/>
                </a:lnTo>
                <a:lnTo>
                  <a:pt x="0" y="2621528"/>
                </a:lnTo>
                <a:lnTo>
                  <a:pt x="0" y="0"/>
                </a:lnTo>
                <a:close/>
              </a:path>
            </a:pathLst>
          </a:custGeom>
          <a:blipFill>
            <a:blip r:embed="rId3"/>
            <a:stretch>
              <a:fillRect/>
            </a:stretch>
          </a:blipFill>
        </p:spPr>
        <p:txBody>
          <a:bodyPr/>
          <a:lstStyle/>
          <a:p>
            <a:endParaRPr lang="en-AU"/>
          </a:p>
        </p:txBody>
      </p:sp>
      <p:sp>
        <p:nvSpPr>
          <p:cNvPr id="4" name="Freeform 4"/>
          <p:cNvSpPr/>
          <p:nvPr/>
        </p:nvSpPr>
        <p:spPr>
          <a:xfrm>
            <a:off x="4508504" y="4958787"/>
            <a:ext cx="9996904" cy="7497678"/>
          </a:xfrm>
          <a:custGeom>
            <a:avLst/>
            <a:gdLst/>
            <a:ahLst/>
            <a:cxnLst/>
            <a:rect l="l" t="t" r="r" b="b"/>
            <a:pathLst>
              <a:path w="9996904" h="7497678">
                <a:moveTo>
                  <a:pt x="0" y="0"/>
                </a:moveTo>
                <a:lnTo>
                  <a:pt x="9996904" y="0"/>
                </a:lnTo>
                <a:lnTo>
                  <a:pt x="9996904" y="7497678"/>
                </a:lnTo>
                <a:lnTo>
                  <a:pt x="0" y="7497678"/>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6070997" y="6006624"/>
            <a:ext cx="6146006" cy="481330"/>
          </a:xfrm>
          <a:prstGeom prst="rect">
            <a:avLst/>
          </a:prstGeom>
        </p:spPr>
        <p:txBody>
          <a:bodyPr lIns="0" tIns="0" rIns="0" bIns="0" rtlCol="0" anchor="t">
            <a:spAutoFit/>
          </a:bodyPr>
          <a:lstStyle/>
          <a:p>
            <a:pPr algn="ctr">
              <a:lnSpc>
                <a:spcPts val="3919"/>
              </a:lnSpc>
            </a:pPr>
            <a:r>
              <a:rPr lang="en-US" sz="2799">
                <a:solidFill>
                  <a:srgbClr val="BDE541"/>
                </a:solidFill>
                <a:latin typeface="Righteous"/>
              </a:rPr>
              <a:t>Customer Success and Support team</a:t>
            </a:r>
          </a:p>
        </p:txBody>
      </p:sp>
      <p:sp>
        <p:nvSpPr>
          <p:cNvPr id="6" name="TextBox 6"/>
          <p:cNvSpPr txBox="1"/>
          <p:nvPr/>
        </p:nvSpPr>
        <p:spPr>
          <a:xfrm>
            <a:off x="6193917" y="6680088"/>
            <a:ext cx="5647907" cy="1515800"/>
          </a:xfrm>
          <a:prstGeom prst="rect">
            <a:avLst/>
          </a:prstGeom>
        </p:spPr>
        <p:txBody>
          <a:bodyPr lIns="0" tIns="0" rIns="0" bIns="0" rtlCol="0" anchor="t">
            <a:spAutoFit/>
          </a:bodyPr>
          <a:lstStyle/>
          <a:p>
            <a:pPr algn="ctr">
              <a:lnSpc>
                <a:spcPts val="2380"/>
              </a:lnSpc>
            </a:pPr>
            <a:r>
              <a:rPr lang="en-US" sz="1700">
                <a:solidFill>
                  <a:srgbClr val="9FD8DB"/>
                </a:solidFill>
                <a:latin typeface="Montserrat 3 Bold"/>
              </a:rPr>
              <a:t>Contact us at:</a:t>
            </a:r>
          </a:p>
          <a:p>
            <a:pPr algn="ctr">
              <a:lnSpc>
                <a:spcPts val="2380"/>
              </a:lnSpc>
            </a:pPr>
            <a:r>
              <a:rPr lang="en-US" sz="1700" u="sng">
                <a:solidFill>
                  <a:schemeClr val="bg1"/>
                </a:solidFill>
                <a:latin typeface="Montserrat 3"/>
                <a:hlinkClick r:id="rId5" tooltip="mailto:Support@phriendlyphishing.com">
                  <a:extLst>
                    <a:ext uri="{A12FA001-AC4F-418D-AE19-62706E023703}">
                      <ahyp:hlinkClr xmlns:ahyp="http://schemas.microsoft.com/office/drawing/2018/hyperlinkcolor" val="tx"/>
                    </a:ext>
                  </a:extLst>
                </a:hlinkClick>
              </a:rPr>
              <a:t>support@phriendlyphishing.com</a:t>
            </a:r>
          </a:p>
          <a:p>
            <a:pPr algn="ctr">
              <a:lnSpc>
                <a:spcPts val="2380"/>
              </a:lnSpc>
            </a:pPr>
            <a:endParaRPr lang="en-US" sz="1700" u="sng">
              <a:solidFill>
                <a:srgbClr val="0000FF"/>
              </a:solidFill>
              <a:latin typeface="Montserrat 3"/>
              <a:hlinkClick r:id="rId5" tooltip="mailto:Support@phriendlyphishing.com">
                <a:extLst>
                  <a:ext uri="{A12FA001-AC4F-418D-AE19-62706E023703}">
                    <ahyp:hlinkClr xmlns:ahyp="http://schemas.microsoft.com/office/drawing/2018/hyperlinkcolor" val="tx"/>
                  </a:ext>
                </a:extLst>
              </a:hlinkClick>
            </a:endParaRPr>
          </a:p>
          <a:p>
            <a:pPr algn="ctr">
              <a:lnSpc>
                <a:spcPts val="2380"/>
              </a:lnSpc>
            </a:pPr>
            <a:r>
              <a:rPr lang="en-US" sz="1700">
                <a:solidFill>
                  <a:srgbClr val="9FD8DB"/>
                </a:solidFill>
                <a:latin typeface="Montserrat 3 Bold"/>
              </a:rPr>
              <a:t>Or visit our online Knowledge base</a:t>
            </a:r>
          </a:p>
          <a:p>
            <a:pPr algn="ctr">
              <a:lnSpc>
                <a:spcPts val="2380"/>
              </a:lnSpc>
            </a:pPr>
            <a:r>
              <a:rPr lang="en-US" sz="1700" u="sng">
                <a:solidFill>
                  <a:schemeClr val="bg1"/>
                </a:solidFill>
                <a:latin typeface="Montserrat 3"/>
                <a:hlinkClick r:id="rId6" tooltip="http://help.phriendlyphishing.com/hc/en-gb">
                  <a:extLst>
                    <a:ext uri="{A12FA001-AC4F-418D-AE19-62706E023703}">
                      <ahyp:hlinkClr xmlns:ahyp="http://schemas.microsoft.com/office/drawing/2018/hyperlinkcolor" val="tx"/>
                    </a:ext>
                  </a:extLst>
                </a:hlinkClick>
              </a:rPr>
              <a:t>help.phriendlyphishing.com/hc/en-gb</a:t>
            </a:r>
          </a:p>
        </p:txBody>
      </p:sp>
      <p:sp>
        <p:nvSpPr>
          <p:cNvPr id="7" name="Slide Number Placeholder 6">
            <a:extLst>
              <a:ext uri="{FF2B5EF4-FFF2-40B4-BE49-F238E27FC236}">
                <a16:creationId xmlns:a16="http://schemas.microsoft.com/office/drawing/2014/main" id="{550F0658-38A8-A45A-4114-FA20544F0062}"/>
              </a:ext>
            </a:extLst>
          </p:cNvPr>
          <p:cNvSpPr>
            <a:spLocks noGrp="1"/>
          </p:cNvSpPr>
          <p:nvPr>
            <p:ph type="sldNum" sz="quarter" idx="12"/>
          </p:nvPr>
        </p:nvSpPr>
        <p:spPr/>
        <p:txBody>
          <a:bodyPr/>
          <a:lstStyle/>
          <a:p>
            <a:fld id="{B6F15528-21DE-4FAA-801E-634DDDAF4B2B}" type="slidenum">
              <a:rPr lang="en-US" smtClean="0">
                <a:solidFill>
                  <a:srgbClr val="182F4F"/>
                </a:solidFill>
              </a:rPr>
              <a:pPr/>
              <a:t>42</a:t>
            </a:fld>
            <a:endParaRPr lang="en-US">
              <a:solidFill>
                <a:srgbClr val="182F4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3">
            <a:extLst>
              <a:ext uri="{FF2B5EF4-FFF2-40B4-BE49-F238E27FC236}">
                <a16:creationId xmlns:a16="http://schemas.microsoft.com/office/drawing/2014/main" id="{AA3123F8-F5FC-049F-B2D8-EC80E86493CB}"/>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56" name="TextBox 56"/>
          <p:cNvSpPr txBox="1"/>
          <p:nvPr/>
        </p:nvSpPr>
        <p:spPr>
          <a:xfrm>
            <a:off x="918645" y="815696"/>
            <a:ext cx="14306335" cy="1028700"/>
          </a:xfrm>
          <a:prstGeom prst="rect">
            <a:avLst/>
          </a:prstGeom>
        </p:spPr>
        <p:txBody>
          <a:bodyPr lIns="0" tIns="0" rIns="0" bIns="0" rtlCol="0" anchor="t">
            <a:spAutoFit/>
          </a:bodyPr>
          <a:lstStyle/>
          <a:p>
            <a:pPr algn="ctr">
              <a:lnSpc>
                <a:spcPts val="8400"/>
              </a:lnSpc>
            </a:pPr>
            <a:r>
              <a:rPr lang="en-US" sz="6000">
                <a:solidFill>
                  <a:srgbClr val="FFFFFF"/>
                </a:solidFill>
                <a:latin typeface="Righteous"/>
              </a:rPr>
              <a:t>What you need to know....</a:t>
            </a:r>
          </a:p>
        </p:txBody>
      </p:sp>
      <p:sp>
        <p:nvSpPr>
          <p:cNvPr id="6" name="TextBox 55">
            <a:extLst>
              <a:ext uri="{FF2B5EF4-FFF2-40B4-BE49-F238E27FC236}">
                <a16:creationId xmlns:a16="http://schemas.microsoft.com/office/drawing/2014/main" id="{A1E6EE46-BEA4-D774-54EE-0015F936B907}"/>
              </a:ext>
            </a:extLst>
          </p:cNvPr>
          <p:cNvSpPr txBox="1"/>
          <p:nvPr/>
        </p:nvSpPr>
        <p:spPr>
          <a:xfrm>
            <a:off x="914395" y="2952297"/>
            <a:ext cx="12282985" cy="7560211"/>
          </a:xfrm>
          <a:prstGeom prst="rect">
            <a:avLst/>
          </a:prstGeom>
        </p:spPr>
        <p:txBody>
          <a:bodyPr wrap="square" lIns="0" tIns="0" rIns="0" bIns="0" rtlCol="0" anchor="t">
            <a:spAutoFit/>
          </a:bodyPr>
          <a:lstStyle/>
          <a:p>
            <a:pPr>
              <a:lnSpc>
                <a:spcPct val="150000"/>
              </a:lnSpc>
            </a:pPr>
            <a:r>
              <a:rPr lang="en-US" b="1" dirty="0">
                <a:solidFill>
                  <a:srgbClr val="2F3941"/>
                </a:solidFill>
                <a:latin typeface="Montserrat 3"/>
              </a:rPr>
              <a:t>What is Phishing? </a:t>
            </a:r>
            <a:br>
              <a:rPr lang="en-US" dirty="0">
                <a:latin typeface="Montserrat 3"/>
              </a:rPr>
            </a:br>
            <a:r>
              <a:rPr lang="en-US" dirty="0">
                <a:solidFill>
                  <a:srgbClr val="2F3941"/>
                </a:solidFill>
                <a:latin typeface="Montserrat 3"/>
              </a:rPr>
              <a:t>Phishing is the practice of sending fraudulent emails,  often impersonating reputable companies, with the  intent to trick you into revealing personal information,  such as passwords or credit card numbers.</a:t>
            </a:r>
            <a:endParaRPr lang="en-US" dirty="0">
              <a:ea typeface="Calibri"/>
              <a:cs typeface="Calibri"/>
            </a:endParaRPr>
          </a:p>
          <a:p>
            <a:pPr>
              <a:lnSpc>
                <a:spcPct val="150000"/>
              </a:lnSpc>
            </a:pPr>
            <a:endParaRPr lang="en-US" dirty="0">
              <a:solidFill>
                <a:srgbClr val="2F3941"/>
              </a:solidFill>
              <a:latin typeface="Montserrat 3"/>
            </a:endParaRPr>
          </a:p>
          <a:p>
            <a:pPr>
              <a:lnSpc>
                <a:spcPct val="150000"/>
              </a:lnSpc>
            </a:pPr>
            <a:r>
              <a:rPr lang="en-US" b="1" dirty="0">
                <a:solidFill>
                  <a:srgbClr val="2F3941"/>
                </a:solidFill>
                <a:latin typeface="Montserrat 3"/>
              </a:rPr>
              <a:t>What does the onboarding process look like? </a:t>
            </a:r>
          </a:p>
          <a:p>
            <a:pPr>
              <a:lnSpc>
                <a:spcPct val="150000"/>
              </a:lnSpc>
            </a:pPr>
            <a:r>
              <a:rPr lang="en-US" dirty="0">
                <a:solidFill>
                  <a:srgbClr val="2F3941"/>
                </a:solidFill>
                <a:latin typeface="Montserrat 3"/>
              </a:rPr>
              <a:t>This document summarises the onboarding process. It can be done all at once or in stages. When you return to the onboarding process, your previous steps will have been saved. </a:t>
            </a:r>
          </a:p>
          <a:p>
            <a:pPr>
              <a:lnSpc>
                <a:spcPct val="150000"/>
              </a:lnSpc>
            </a:pPr>
            <a:endParaRPr lang="en-US" dirty="0">
              <a:solidFill>
                <a:srgbClr val="2F3941"/>
              </a:solidFill>
              <a:latin typeface="Montserrat 3"/>
            </a:endParaRPr>
          </a:p>
          <a:p>
            <a:pPr>
              <a:lnSpc>
                <a:spcPct val="150000"/>
              </a:lnSpc>
            </a:pPr>
            <a:r>
              <a:rPr lang="en-US" b="1" dirty="0">
                <a:solidFill>
                  <a:srgbClr val="2F3941"/>
                </a:solidFill>
                <a:latin typeface="Montserrat 3"/>
              </a:rPr>
              <a:t>What topics does the training cover? </a:t>
            </a:r>
          </a:p>
          <a:p>
            <a:pPr>
              <a:lnSpc>
                <a:spcPct val="150000"/>
              </a:lnSpc>
            </a:pPr>
            <a:r>
              <a:rPr lang="en-US" dirty="0">
                <a:solidFill>
                  <a:srgbClr val="2F3941"/>
                </a:solidFill>
                <a:latin typeface="Montserrat 3"/>
              </a:rPr>
              <a:t>Our security awareness training covers a comprehensive range of topics designed to equip employees with the knowledge and skills needed to recognise and respond to cybersecurity threats effectively. You can view our course catalogue </a:t>
            </a:r>
            <a:r>
              <a:rPr lang="en-US" dirty="0">
                <a:solidFill>
                  <a:srgbClr val="2F3941"/>
                </a:solidFill>
                <a:latin typeface="Montserrat 3"/>
                <a:hlinkClick r:id="rId4"/>
              </a:rPr>
              <a:t>here.</a:t>
            </a:r>
          </a:p>
          <a:p>
            <a:pPr>
              <a:lnSpc>
                <a:spcPct val="150000"/>
              </a:lnSpc>
            </a:pPr>
            <a:endParaRPr lang="en-US" dirty="0">
              <a:solidFill>
                <a:srgbClr val="2F3941"/>
              </a:solidFill>
              <a:latin typeface="Montserrat 3"/>
            </a:endParaRPr>
          </a:p>
          <a:p>
            <a:pPr>
              <a:lnSpc>
                <a:spcPct val="150000"/>
              </a:lnSpc>
            </a:pPr>
            <a:r>
              <a:rPr lang="en-US" b="1" dirty="0">
                <a:solidFill>
                  <a:srgbClr val="2F3941"/>
                </a:solidFill>
                <a:latin typeface="Montserrat 3"/>
              </a:rPr>
              <a:t>What is your support process like? </a:t>
            </a:r>
          </a:p>
          <a:p>
            <a:pPr>
              <a:lnSpc>
                <a:spcPct val="150000"/>
              </a:lnSpc>
            </a:pPr>
            <a:r>
              <a:rPr lang="en-US" dirty="0">
                <a:solidFill>
                  <a:srgbClr val="2F3941"/>
                </a:solidFill>
                <a:latin typeface="Montserrat 3"/>
              </a:rPr>
              <a:t>Reach us via phone or email. First response is four business hours from ticket submission. Most technical support issues are resolved on the initial response, however we have multiple escalation levels depending on the nature of the query. </a:t>
            </a:r>
          </a:p>
          <a:p>
            <a:pPr>
              <a:lnSpc>
                <a:spcPct val="150000"/>
              </a:lnSpc>
            </a:pPr>
            <a:endParaRPr lang="en-US" sz="2400" dirty="0">
              <a:solidFill>
                <a:srgbClr val="2F3941"/>
              </a:solidFill>
              <a:latin typeface="system-ui"/>
            </a:endParaRPr>
          </a:p>
        </p:txBody>
      </p:sp>
      <p:sp>
        <p:nvSpPr>
          <p:cNvPr id="4" name="TextBox 3">
            <a:extLst>
              <a:ext uri="{FF2B5EF4-FFF2-40B4-BE49-F238E27FC236}">
                <a16:creationId xmlns:a16="http://schemas.microsoft.com/office/drawing/2014/main" id="{46798EEA-BDB5-0165-1CD7-A585AD99DE2C}"/>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5</a:t>
            </a:r>
          </a:p>
        </p:txBody>
      </p:sp>
      <p:sp>
        <p:nvSpPr>
          <p:cNvPr id="7" name="TextBox 6">
            <a:extLst>
              <a:ext uri="{FF2B5EF4-FFF2-40B4-BE49-F238E27FC236}">
                <a16:creationId xmlns:a16="http://schemas.microsoft.com/office/drawing/2014/main" id="{EE2D1EA0-89C3-E7CE-4570-79DF57EC2211}"/>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8" name="Rectangle 7">
            <a:hlinkClick r:id="rId5" action="ppaction://hlinksldjump"/>
            <a:extLst>
              <a:ext uri="{FF2B5EF4-FFF2-40B4-BE49-F238E27FC236}">
                <a16:creationId xmlns:a16="http://schemas.microsoft.com/office/drawing/2014/main" id="{9C06DB82-8EB9-C1D8-0D64-2E5691910FEE}"/>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sitting on a computer">
            <a:extLst>
              <a:ext uri="{FF2B5EF4-FFF2-40B4-BE49-F238E27FC236}">
                <a16:creationId xmlns:a16="http://schemas.microsoft.com/office/drawing/2014/main" id="{6E8B8038-F59B-D2CD-7F53-CAD69B3657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19213" y="3860602"/>
            <a:ext cx="8975584" cy="5356619"/>
          </a:xfrm>
          <a:prstGeom prst="rect">
            <a:avLst/>
          </a:prstGeom>
        </p:spPr>
      </p:pic>
    </p:spTree>
    <p:extLst>
      <p:ext uri="{BB962C8B-B14F-4D97-AF65-F5344CB8AC3E}">
        <p14:creationId xmlns:p14="http://schemas.microsoft.com/office/powerpoint/2010/main" val="81443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25B88-15F8-1C73-3486-A18732959A49}"/>
            </a:ext>
          </a:extLst>
        </p:cNvPr>
        <p:cNvGrpSpPr/>
        <p:nvPr/>
      </p:nvGrpSpPr>
      <p:grpSpPr>
        <a:xfrm>
          <a:off x="0" y="0"/>
          <a:ext cx="0" cy="0"/>
          <a:chOff x="0" y="0"/>
          <a:chExt cx="0" cy="0"/>
        </a:xfrm>
      </p:grpSpPr>
      <p:sp>
        <p:nvSpPr>
          <p:cNvPr id="7" name="Freeform 53">
            <a:extLst>
              <a:ext uri="{FF2B5EF4-FFF2-40B4-BE49-F238E27FC236}">
                <a16:creationId xmlns:a16="http://schemas.microsoft.com/office/drawing/2014/main" id="{9846E5D1-B383-4BFF-1EF8-C58D35DFE24C}"/>
              </a:ext>
            </a:extLst>
          </p:cNvPr>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3"/>
            <a:stretch>
              <a:fillRect b="-259884"/>
            </a:stretch>
          </a:blipFill>
        </p:spPr>
        <p:txBody>
          <a:bodyPr/>
          <a:lstStyle/>
          <a:p>
            <a:endParaRPr lang="en-AU"/>
          </a:p>
        </p:txBody>
      </p:sp>
      <p:sp>
        <p:nvSpPr>
          <p:cNvPr id="56" name="TextBox 56">
            <a:extLst>
              <a:ext uri="{FF2B5EF4-FFF2-40B4-BE49-F238E27FC236}">
                <a16:creationId xmlns:a16="http://schemas.microsoft.com/office/drawing/2014/main" id="{FFE3DEE4-D4B2-4B46-9F93-58279B6BCD2E}"/>
              </a:ext>
            </a:extLst>
          </p:cNvPr>
          <p:cNvSpPr txBox="1"/>
          <p:nvPr/>
        </p:nvSpPr>
        <p:spPr>
          <a:xfrm>
            <a:off x="918645" y="815696"/>
            <a:ext cx="14306335" cy="1028700"/>
          </a:xfrm>
          <a:prstGeom prst="rect">
            <a:avLst/>
          </a:prstGeom>
        </p:spPr>
        <p:txBody>
          <a:bodyPr lIns="0" tIns="0" rIns="0" bIns="0" rtlCol="0" anchor="t">
            <a:spAutoFit/>
          </a:bodyPr>
          <a:lstStyle/>
          <a:p>
            <a:pPr algn="ctr">
              <a:lnSpc>
                <a:spcPts val="8400"/>
              </a:lnSpc>
            </a:pPr>
            <a:r>
              <a:rPr lang="en-US" sz="6000">
                <a:solidFill>
                  <a:srgbClr val="FFFFFF"/>
                </a:solidFill>
                <a:latin typeface="Righteous"/>
              </a:rPr>
              <a:t>What you need to know....</a:t>
            </a:r>
            <a:endParaRPr lang="en-US"/>
          </a:p>
        </p:txBody>
      </p:sp>
      <p:sp>
        <p:nvSpPr>
          <p:cNvPr id="6" name="TextBox 55">
            <a:extLst>
              <a:ext uri="{FF2B5EF4-FFF2-40B4-BE49-F238E27FC236}">
                <a16:creationId xmlns:a16="http://schemas.microsoft.com/office/drawing/2014/main" id="{FF57F2B5-DD5D-29A4-3A5C-6DF845A9E536}"/>
              </a:ext>
            </a:extLst>
          </p:cNvPr>
          <p:cNvSpPr txBox="1"/>
          <p:nvPr/>
        </p:nvSpPr>
        <p:spPr>
          <a:xfrm>
            <a:off x="1280074" y="3279849"/>
            <a:ext cx="11021837" cy="5067221"/>
          </a:xfrm>
          <a:prstGeom prst="rect">
            <a:avLst/>
          </a:prstGeom>
        </p:spPr>
        <p:txBody>
          <a:bodyPr wrap="square" lIns="0" tIns="0" rIns="0" bIns="0" rtlCol="0" anchor="t">
            <a:spAutoFit/>
          </a:bodyPr>
          <a:lstStyle/>
          <a:p>
            <a:pPr>
              <a:lnSpc>
                <a:spcPct val="150000"/>
              </a:lnSpc>
            </a:pPr>
            <a:r>
              <a:rPr lang="en-US" b="1" dirty="0">
                <a:solidFill>
                  <a:srgbClr val="2F3941"/>
                </a:solidFill>
                <a:latin typeface="Montserrat 3"/>
              </a:rPr>
              <a:t>Is Phriendly Phishing secure and reliable?</a:t>
            </a:r>
            <a:endParaRPr lang="en-US" dirty="0">
              <a:latin typeface="Montserrat 3"/>
              <a:ea typeface="Calibri"/>
              <a:cs typeface="Calibri"/>
            </a:endParaRPr>
          </a:p>
          <a:p>
            <a:pPr>
              <a:lnSpc>
                <a:spcPct val="150000"/>
              </a:lnSpc>
            </a:pPr>
            <a:r>
              <a:rPr lang="en-US" dirty="0">
                <a:solidFill>
                  <a:srgbClr val="2F3941"/>
                </a:solidFill>
                <a:latin typeface="Montserrat 3"/>
              </a:rPr>
              <a:t>Yes, Phriendly Phishing is designed with security and reliability in mind. The service uses industry-standard encryption to protect sensitive data and has multiple layers of redundancy and confidential failover to ensure high availability and uptime. Additionally, Phriendly Phishing undergoes regular security audits and testing to ensure compliance with industry best practices and standards.</a:t>
            </a:r>
            <a:endParaRPr lang="en-US" dirty="0">
              <a:latin typeface="Montserrat 3"/>
            </a:endParaRPr>
          </a:p>
          <a:p>
            <a:pPr>
              <a:lnSpc>
                <a:spcPct val="150000"/>
              </a:lnSpc>
            </a:pPr>
            <a:endParaRPr lang="en-US" dirty="0">
              <a:solidFill>
                <a:srgbClr val="2F3941"/>
              </a:solidFill>
              <a:latin typeface="Montserrat 3"/>
            </a:endParaRPr>
          </a:p>
          <a:p>
            <a:pPr>
              <a:lnSpc>
                <a:spcPct val="150000"/>
              </a:lnSpc>
            </a:pPr>
            <a:r>
              <a:rPr lang="en-US" b="1" dirty="0">
                <a:solidFill>
                  <a:srgbClr val="2F3941"/>
                </a:solidFill>
                <a:latin typeface="Montserrat 3"/>
              </a:rPr>
              <a:t>Is Phriendly Phishing customisable to my organisation's needs? </a:t>
            </a:r>
            <a:endParaRPr lang="en-US" dirty="0">
              <a:latin typeface="Montserrat 3"/>
            </a:endParaRPr>
          </a:p>
          <a:p>
            <a:pPr>
              <a:lnSpc>
                <a:spcPct val="150000"/>
              </a:lnSpc>
            </a:pPr>
            <a:r>
              <a:rPr lang="en-US" dirty="0">
                <a:solidFill>
                  <a:srgbClr val="2F3941"/>
                </a:solidFill>
                <a:latin typeface="Montserrat 3"/>
                <a:ea typeface="Calibri"/>
                <a:cs typeface="Calibri"/>
              </a:rPr>
              <a:t>Yes</a:t>
            </a:r>
            <a:r>
              <a:rPr lang="en-US" dirty="0">
                <a:solidFill>
                  <a:srgbClr val="2F3941"/>
                </a:solidFill>
                <a:latin typeface="Montserrat 3"/>
                <a:ea typeface="+mn-lt"/>
                <a:cs typeface="+mn-lt"/>
              </a:rPr>
              <a:t>, Phriendly Phishing offers a range of customisation options, including the ability to create </a:t>
            </a:r>
          </a:p>
          <a:p>
            <a:pPr>
              <a:lnSpc>
                <a:spcPct val="150000"/>
              </a:lnSpc>
            </a:pPr>
            <a:r>
              <a:rPr lang="en-US" dirty="0">
                <a:solidFill>
                  <a:srgbClr val="2F3941"/>
                </a:solidFill>
                <a:latin typeface="Montserrat 3"/>
                <a:ea typeface="+mn-lt"/>
                <a:cs typeface="+mn-lt"/>
              </a:rPr>
              <a:t>your own learning path timeline, custom phishing and training templates, and adjust simulation settings to reflect your organisation's security policies and procedures.</a:t>
            </a:r>
            <a:endParaRPr lang="en-US" dirty="0">
              <a:latin typeface="Montserrat 3"/>
            </a:endParaRPr>
          </a:p>
          <a:p>
            <a:pPr>
              <a:lnSpc>
                <a:spcPct val="150000"/>
              </a:lnSpc>
            </a:pPr>
            <a:endParaRPr lang="en-US" sz="2400" dirty="0">
              <a:solidFill>
                <a:srgbClr val="2F3941"/>
              </a:solidFill>
              <a:latin typeface="system-ui"/>
            </a:endParaRPr>
          </a:p>
        </p:txBody>
      </p:sp>
      <p:sp>
        <p:nvSpPr>
          <p:cNvPr id="2" name="Slide Number Placeholder 1">
            <a:extLst>
              <a:ext uri="{FF2B5EF4-FFF2-40B4-BE49-F238E27FC236}">
                <a16:creationId xmlns:a16="http://schemas.microsoft.com/office/drawing/2014/main" id="{F465C151-F461-5707-66E3-5AA46893D7AC}"/>
              </a:ext>
            </a:extLst>
          </p:cNvPr>
          <p:cNvSpPr>
            <a:spLocks noGrp="1"/>
          </p:cNvSpPr>
          <p:nvPr>
            <p:ph type="sldNum" sz="quarter" idx="12"/>
          </p:nvPr>
        </p:nvSpPr>
        <p:spPr>
          <a:xfrm>
            <a:off x="14526986" y="6538911"/>
            <a:ext cx="2133600" cy="365125"/>
          </a:xfrm>
        </p:spPr>
        <p:txBody>
          <a:bodyPr/>
          <a:lstStyle/>
          <a:p>
            <a:fld id="{B6F15528-21DE-4FAA-801E-634DDDAF4B2B}" type="slidenum">
              <a:rPr lang="en-US" smtClean="0"/>
              <a:pPr/>
              <a:t>6</a:t>
            </a:fld>
            <a:endParaRPr lang="en-US"/>
          </a:p>
        </p:txBody>
      </p:sp>
      <p:sp>
        <p:nvSpPr>
          <p:cNvPr id="3" name="TextBox 2">
            <a:extLst>
              <a:ext uri="{FF2B5EF4-FFF2-40B4-BE49-F238E27FC236}">
                <a16:creationId xmlns:a16="http://schemas.microsoft.com/office/drawing/2014/main" id="{AD9FA8C5-D68D-602E-E578-A1E50486DC34}"/>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6</a:t>
            </a:r>
          </a:p>
        </p:txBody>
      </p:sp>
      <p:sp>
        <p:nvSpPr>
          <p:cNvPr id="4" name="TextBox 3">
            <a:extLst>
              <a:ext uri="{FF2B5EF4-FFF2-40B4-BE49-F238E27FC236}">
                <a16:creationId xmlns:a16="http://schemas.microsoft.com/office/drawing/2014/main" id="{FE7902EB-3113-23A0-BE74-18C5AD6072C7}"/>
              </a:ext>
            </a:extLst>
          </p:cNvPr>
          <p:cNvSpPr txBox="1"/>
          <p:nvPr/>
        </p:nvSpPr>
        <p:spPr>
          <a:xfrm>
            <a:off x="15224980" y="2166741"/>
            <a:ext cx="2807261" cy="369332"/>
          </a:xfrm>
          <a:prstGeom prst="rect">
            <a:avLst/>
          </a:prstGeom>
          <a:noFill/>
        </p:spPr>
        <p:txBody>
          <a:bodyPr wrap="square" rtlCol="0">
            <a:spAutoFit/>
          </a:bodyPr>
          <a:lstStyle/>
          <a:p>
            <a:pPr algn="ctr"/>
            <a:r>
              <a:rPr lang="en-AU" b="1" u="sng">
                <a:solidFill>
                  <a:srgbClr val="9FD8DB"/>
                </a:solidFill>
                <a:latin typeface="Montserrat" pitchFamily="2" charset="0"/>
              </a:rPr>
              <a:t>Back to Contents</a:t>
            </a:r>
          </a:p>
        </p:txBody>
      </p:sp>
      <p:sp>
        <p:nvSpPr>
          <p:cNvPr id="9" name="Rectangle 8">
            <a:hlinkClick r:id="rId4" action="ppaction://hlinksldjump"/>
            <a:extLst>
              <a:ext uri="{FF2B5EF4-FFF2-40B4-BE49-F238E27FC236}">
                <a16:creationId xmlns:a16="http://schemas.microsoft.com/office/drawing/2014/main" id="{3DBB9DA9-FD19-C5C2-0548-558D11965E90}"/>
              </a:ext>
            </a:extLst>
          </p:cNvPr>
          <p:cNvSpPr/>
          <p:nvPr/>
        </p:nvSpPr>
        <p:spPr>
          <a:xfrm>
            <a:off x="15593786" y="742676"/>
            <a:ext cx="2057399" cy="1790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person sitting on a computer">
            <a:extLst>
              <a:ext uri="{FF2B5EF4-FFF2-40B4-BE49-F238E27FC236}">
                <a16:creationId xmlns:a16="http://schemas.microsoft.com/office/drawing/2014/main" id="{82647421-24C2-1068-FCAE-404A53524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19213" y="3860602"/>
            <a:ext cx="8975584" cy="5356619"/>
          </a:xfrm>
          <a:prstGeom prst="rect">
            <a:avLst/>
          </a:prstGeom>
        </p:spPr>
      </p:pic>
    </p:spTree>
    <p:extLst>
      <p:ext uri="{BB962C8B-B14F-4D97-AF65-F5344CB8AC3E}">
        <p14:creationId xmlns:p14="http://schemas.microsoft.com/office/powerpoint/2010/main" val="61819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Freeform 3"/>
          <p:cNvSpPr/>
          <p:nvPr/>
        </p:nvSpPr>
        <p:spPr>
          <a:xfrm>
            <a:off x="847850" y="703015"/>
            <a:ext cx="5141685" cy="1598207"/>
          </a:xfrm>
          <a:custGeom>
            <a:avLst/>
            <a:gdLst/>
            <a:ahLst/>
            <a:cxnLst/>
            <a:rect l="l" t="t" r="r" b="b"/>
            <a:pathLst>
              <a:path w="5141685" h="1598207">
                <a:moveTo>
                  <a:pt x="0" y="0"/>
                </a:moveTo>
                <a:lnTo>
                  <a:pt x="5141685" y="0"/>
                </a:lnTo>
                <a:lnTo>
                  <a:pt x="5141685" y="1598207"/>
                </a:lnTo>
                <a:lnTo>
                  <a:pt x="0" y="1598207"/>
                </a:lnTo>
                <a:lnTo>
                  <a:pt x="0" y="0"/>
                </a:lnTo>
                <a:close/>
              </a:path>
            </a:pathLst>
          </a:custGeom>
          <a:blipFill>
            <a:blip r:embed="rId3"/>
            <a:stretch>
              <a:fillRect/>
            </a:stretch>
          </a:blipFill>
        </p:spPr>
        <p:txBody>
          <a:bodyPr/>
          <a:lstStyle/>
          <a:p>
            <a:endParaRPr lang="en-AU"/>
          </a:p>
        </p:txBody>
      </p:sp>
      <p:sp>
        <p:nvSpPr>
          <p:cNvPr id="4" name="Freeform 4"/>
          <p:cNvSpPr/>
          <p:nvPr/>
        </p:nvSpPr>
        <p:spPr>
          <a:xfrm>
            <a:off x="11430179" y="5318806"/>
            <a:ext cx="6686335" cy="5052382"/>
          </a:xfrm>
          <a:custGeom>
            <a:avLst/>
            <a:gdLst/>
            <a:ahLst/>
            <a:cxnLst/>
            <a:rect l="l" t="t" r="r" b="b"/>
            <a:pathLst>
              <a:path w="9698476" h="6867734">
                <a:moveTo>
                  <a:pt x="0" y="0"/>
                </a:moveTo>
                <a:lnTo>
                  <a:pt x="9698476" y="0"/>
                </a:lnTo>
                <a:lnTo>
                  <a:pt x="9698476" y="6867734"/>
                </a:lnTo>
                <a:lnTo>
                  <a:pt x="0" y="686773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853888" y="3725515"/>
            <a:ext cx="9980367" cy="999633"/>
          </a:xfrm>
          <a:prstGeom prst="rect">
            <a:avLst/>
          </a:prstGeom>
        </p:spPr>
        <p:txBody>
          <a:bodyPr wrap="square" lIns="0" tIns="0" rIns="0" bIns="0" rtlCol="0" anchor="t">
            <a:spAutoFit/>
          </a:bodyPr>
          <a:lstStyle/>
          <a:p>
            <a:pPr>
              <a:lnSpc>
                <a:spcPts val="8123"/>
              </a:lnSpc>
            </a:pPr>
            <a:r>
              <a:rPr lang="en-US" sz="6600" dirty="0">
                <a:solidFill>
                  <a:srgbClr val="BDE541"/>
                </a:solidFill>
                <a:latin typeface="Righteous"/>
              </a:rPr>
              <a:t>Important dates </a:t>
            </a:r>
            <a:endParaRPr lang="en-US" sz="2400" dirty="0"/>
          </a:p>
        </p:txBody>
      </p:sp>
      <p:sp>
        <p:nvSpPr>
          <p:cNvPr id="8" name="Slide Number Placeholder 7">
            <a:extLst>
              <a:ext uri="{FF2B5EF4-FFF2-40B4-BE49-F238E27FC236}">
                <a16:creationId xmlns:a16="http://schemas.microsoft.com/office/drawing/2014/main" id="{1968DF65-19A2-C465-C490-E43EAB34E576}"/>
              </a:ext>
            </a:extLst>
          </p:cNvPr>
          <p:cNvSpPr>
            <a:spLocks noGrp="1"/>
          </p:cNvSpPr>
          <p:nvPr>
            <p:ph type="sldNum" sz="quarter" idx="12"/>
          </p:nvPr>
        </p:nvSpPr>
        <p:spPr>
          <a:xfrm>
            <a:off x="15780327" y="9781407"/>
            <a:ext cx="2133600" cy="365125"/>
          </a:xfrm>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21892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71404" y="3674115"/>
            <a:ext cx="6522476" cy="6795459"/>
            <a:chOff x="0" y="0"/>
            <a:chExt cx="1717854" cy="1789751"/>
          </a:xfrm>
        </p:grpSpPr>
        <p:sp>
          <p:nvSpPr>
            <p:cNvPr id="3" name="Freeform 3"/>
            <p:cNvSpPr/>
            <p:nvPr/>
          </p:nvSpPr>
          <p:spPr>
            <a:xfrm>
              <a:off x="0" y="0"/>
              <a:ext cx="1717854" cy="1789750"/>
            </a:xfrm>
            <a:custGeom>
              <a:avLst/>
              <a:gdLst/>
              <a:ahLst/>
              <a:cxnLst/>
              <a:rect l="l" t="t" r="r" b="b"/>
              <a:pathLst>
                <a:path w="1717854" h="1789750">
                  <a:moveTo>
                    <a:pt x="0" y="0"/>
                  </a:moveTo>
                  <a:lnTo>
                    <a:pt x="1717854" y="0"/>
                  </a:lnTo>
                  <a:lnTo>
                    <a:pt x="1717854" y="1789750"/>
                  </a:lnTo>
                  <a:lnTo>
                    <a:pt x="0" y="1789750"/>
                  </a:lnTo>
                  <a:close/>
                </a:path>
              </a:pathLst>
            </a:custGeom>
            <a:solidFill>
              <a:srgbClr val="FFFFFF"/>
            </a:solidFill>
          </p:spPr>
          <p:txBody>
            <a:bodyPr/>
            <a:lstStyle/>
            <a:p>
              <a:endParaRPr lang="en-AU"/>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134395" y="7457358"/>
            <a:ext cx="1195470" cy="1075923"/>
          </a:xfrm>
          <a:custGeom>
            <a:avLst/>
            <a:gdLst/>
            <a:ahLst/>
            <a:cxnLst/>
            <a:rect l="l" t="t" r="r" b="b"/>
            <a:pathLst>
              <a:path w="1195470" h="1075923">
                <a:moveTo>
                  <a:pt x="0" y="0"/>
                </a:moveTo>
                <a:lnTo>
                  <a:pt x="1195471" y="0"/>
                </a:lnTo>
                <a:lnTo>
                  <a:pt x="1195471" y="1075923"/>
                </a:lnTo>
                <a:lnTo>
                  <a:pt x="0" y="1075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6" name="AutoShape 6"/>
          <p:cNvSpPr/>
          <p:nvPr/>
        </p:nvSpPr>
        <p:spPr>
          <a:xfrm>
            <a:off x="796310" y="9509057"/>
            <a:ext cx="16307376" cy="0"/>
          </a:xfrm>
          <a:prstGeom prst="line">
            <a:avLst/>
          </a:prstGeom>
          <a:ln w="47625" cap="flat">
            <a:solidFill>
              <a:srgbClr val="193051"/>
            </a:solidFill>
            <a:prstDash val="solid"/>
            <a:headEnd type="none" w="sm" len="sm"/>
            <a:tailEnd type="triangle" w="lg" len="med"/>
          </a:ln>
        </p:spPr>
        <p:txBody>
          <a:bodyPr/>
          <a:lstStyle/>
          <a:p>
            <a:endParaRPr lang="en-AU"/>
          </a:p>
        </p:txBody>
      </p:sp>
      <p:grpSp>
        <p:nvGrpSpPr>
          <p:cNvPr id="7" name="Group 7"/>
          <p:cNvGrpSpPr/>
          <p:nvPr/>
        </p:nvGrpSpPr>
        <p:grpSpPr>
          <a:xfrm>
            <a:off x="10230944" y="9240820"/>
            <a:ext cx="546589" cy="54658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1063283" y="9240820"/>
            <a:ext cx="546589" cy="54658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895623" y="9240820"/>
            <a:ext cx="546589" cy="54658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2727962" y="9268162"/>
            <a:ext cx="546589" cy="546589"/>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9" name="Group 19"/>
          <p:cNvGrpSpPr/>
          <p:nvPr/>
        </p:nvGrpSpPr>
        <p:grpSpPr>
          <a:xfrm>
            <a:off x="13560301" y="9268162"/>
            <a:ext cx="546589" cy="546589"/>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14392641" y="9268162"/>
            <a:ext cx="546589" cy="546589"/>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15224980" y="9268162"/>
            <a:ext cx="546589" cy="546589"/>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8" name="Group 28"/>
          <p:cNvGrpSpPr/>
          <p:nvPr/>
        </p:nvGrpSpPr>
        <p:grpSpPr>
          <a:xfrm>
            <a:off x="16073077" y="9268162"/>
            <a:ext cx="546589" cy="546589"/>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35" name="Group 35"/>
          <p:cNvGrpSpPr/>
          <p:nvPr/>
        </p:nvGrpSpPr>
        <p:grpSpPr>
          <a:xfrm>
            <a:off x="9398605" y="9240820"/>
            <a:ext cx="546589" cy="546589"/>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93051"/>
            </a:solidFill>
          </p:spPr>
          <p:txBody>
            <a:bodyPr/>
            <a:lstStyle/>
            <a:p>
              <a:endParaRPr lang="en-AU"/>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38" name="AutoShape 38"/>
          <p:cNvSpPr/>
          <p:nvPr/>
        </p:nvSpPr>
        <p:spPr>
          <a:xfrm rot="-5400000">
            <a:off x="7242593" y="8746106"/>
            <a:ext cx="941803" cy="0"/>
          </a:xfrm>
          <a:prstGeom prst="line">
            <a:avLst/>
          </a:prstGeom>
          <a:ln w="47625" cap="flat">
            <a:solidFill>
              <a:srgbClr val="193051"/>
            </a:solidFill>
            <a:prstDash val="solid"/>
            <a:headEnd type="none" w="sm" len="sm"/>
            <a:tailEnd type="none" w="sm" len="sm"/>
          </a:ln>
        </p:spPr>
        <p:txBody>
          <a:bodyPr/>
          <a:lstStyle/>
          <a:p>
            <a:endParaRPr lang="en-AU"/>
          </a:p>
        </p:txBody>
      </p:sp>
      <p:sp>
        <p:nvSpPr>
          <p:cNvPr id="39" name="AutoShape 39"/>
          <p:cNvSpPr/>
          <p:nvPr/>
        </p:nvSpPr>
        <p:spPr>
          <a:xfrm rot="-5400000">
            <a:off x="3939534" y="8746106"/>
            <a:ext cx="941803" cy="0"/>
          </a:xfrm>
          <a:prstGeom prst="line">
            <a:avLst/>
          </a:prstGeom>
          <a:ln w="47625" cap="flat">
            <a:solidFill>
              <a:srgbClr val="193051"/>
            </a:solidFill>
            <a:prstDash val="solid"/>
            <a:headEnd type="none" w="sm" len="sm"/>
            <a:tailEnd type="none" w="sm" len="sm"/>
          </a:ln>
        </p:spPr>
        <p:txBody>
          <a:bodyPr/>
          <a:lstStyle/>
          <a:p>
            <a:endParaRPr lang="en-AU"/>
          </a:p>
        </p:txBody>
      </p:sp>
      <p:sp>
        <p:nvSpPr>
          <p:cNvPr id="40" name="AutoShape 40"/>
          <p:cNvSpPr/>
          <p:nvPr/>
        </p:nvSpPr>
        <p:spPr>
          <a:xfrm rot="-5400000">
            <a:off x="1127025" y="8788068"/>
            <a:ext cx="941803" cy="0"/>
          </a:xfrm>
          <a:prstGeom prst="line">
            <a:avLst/>
          </a:prstGeom>
          <a:ln w="47625" cap="flat">
            <a:solidFill>
              <a:srgbClr val="193051"/>
            </a:solidFill>
            <a:prstDash val="solid"/>
            <a:headEnd type="none" w="sm" len="sm"/>
            <a:tailEnd type="none" w="sm" len="sm"/>
          </a:ln>
        </p:spPr>
        <p:txBody>
          <a:bodyPr/>
          <a:lstStyle/>
          <a:p>
            <a:endParaRPr lang="en-AU"/>
          </a:p>
        </p:txBody>
      </p:sp>
      <p:sp>
        <p:nvSpPr>
          <p:cNvPr id="41" name="Freeform 41"/>
          <p:cNvSpPr/>
          <p:nvPr/>
        </p:nvSpPr>
        <p:spPr>
          <a:xfrm>
            <a:off x="3907262" y="7341441"/>
            <a:ext cx="1125067" cy="1075845"/>
          </a:xfrm>
          <a:custGeom>
            <a:avLst/>
            <a:gdLst/>
            <a:ahLst/>
            <a:cxnLst/>
            <a:rect l="l" t="t" r="r" b="b"/>
            <a:pathLst>
              <a:path w="1125067" h="1075845">
                <a:moveTo>
                  <a:pt x="0" y="0"/>
                </a:moveTo>
                <a:lnTo>
                  <a:pt x="1125067" y="0"/>
                </a:lnTo>
                <a:lnTo>
                  <a:pt x="1125067" y="1075845"/>
                </a:lnTo>
                <a:lnTo>
                  <a:pt x="0" y="10758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42" name="Freeform 42"/>
          <p:cNvSpPr/>
          <p:nvPr/>
        </p:nvSpPr>
        <p:spPr>
          <a:xfrm>
            <a:off x="11177143" y="7465172"/>
            <a:ext cx="1118089" cy="859912"/>
          </a:xfrm>
          <a:custGeom>
            <a:avLst/>
            <a:gdLst/>
            <a:ahLst/>
            <a:cxnLst/>
            <a:rect l="l" t="t" r="r" b="b"/>
            <a:pathLst>
              <a:path w="1118089" h="859912">
                <a:moveTo>
                  <a:pt x="0" y="0"/>
                </a:moveTo>
                <a:lnTo>
                  <a:pt x="1118090" y="0"/>
                </a:lnTo>
                <a:lnTo>
                  <a:pt x="1118090" y="859912"/>
                </a:lnTo>
                <a:lnTo>
                  <a:pt x="0" y="8599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grpSp>
        <p:nvGrpSpPr>
          <p:cNvPr id="43" name="Group 43"/>
          <p:cNvGrpSpPr/>
          <p:nvPr/>
        </p:nvGrpSpPr>
        <p:grpSpPr>
          <a:xfrm>
            <a:off x="4137141" y="9240820"/>
            <a:ext cx="546589" cy="546589"/>
            <a:chOff x="0" y="0"/>
            <a:chExt cx="812800" cy="812800"/>
          </a:xfrm>
        </p:grpSpPr>
        <p:sp>
          <p:nvSpPr>
            <p:cNvPr id="44" name="Freeform 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D8DB"/>
            </a:solidFill>
          </p:spPr>
          <p:txBody>
            <a:bodyPr/>
            <a:lstStyle/>
            <a:p>
              <a:endParaRPr lang="en-AU"/>
            </a:p>
          </p:txBody>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46" name="Group 46"/>
          <p:cNvGrpSpPr/>
          <p:nvPr/>
        </p:nvGrpSpPr>
        <p:grpSpPr>
          <a:xfrm>
            <a:off x="7440200" y="9240820"/>
            <a:ext cx="546589" cy="546589"/>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DE541"/>
            </a:solidFill>
          </p:spPr>
          <p:txBody>
            <a:bodyPr/>
            <a:lstStyle/>
            <a:p>
              <a:endParaRPr lang="en-AU"/>
            </a:p>
          </p:txBody>
        </p:sp>
        <p:sp>
          <p:nvSpPr>
            <p:cNvPr id="48" name="TextBox 48"/>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49" name="Group 49"/>
          <p:cNvGrpSpPr/>
          <p:nvPr/>
        </p:nvGrpSpPr>
        <p:grpSpPr>
          <a:xfrm>
            <a:off x="1324632" y="9240820"/>
            <a:ext cx="546589" cy="546589"/>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67599"/>
            </a:solidFill>
          </p:spPr>
          <p:txBody>
            <a:bodyPr/>
            <a:lstStyle/>
            <a:p>
              <a:endParaRPr lang="en-AU"/>
            </a:p>
          </p:txBody>
        </p:sp>
        <p:sp>
          <p:nvSpPr>
            <p:cNvPr id="51" name="TextBox 51"/>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52" name="Freeform 52"/>
          <p:cNvSpPr/>
          <p:nvPr/>
        </p:nvSpPr>
        <p:spPr>
          <a:xfrm>
            <a:off x="996956" y="7275180"/>
            <a:ext cx="1183307" cy="1183307"/>
          </a:xfrm>
          <a:custGeom>
            <a:avLst/>
            <a:gdLst/>
            <a:ahLst/>
            <a:cxnLst/>
            <a:rect l="l" t="t" r="r" b="b"/>
            <a:pathLst>
              <a:path w="1183307" h="1183307">
                <a:moveTo>
                  <a:pt x="0" y="0"/>
                </a:moveTo>
                <a:lnTo>
                  <a:pt x="1183307" y="0"/>
                </a:lnTo>
                <a:lnTo>
                  <a:pt x="1183307" y="1183307"/>
                </a:lnTo>
                <a:lnTo>
                  <a:pt x="0" y="11833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53" name="Freeform 53"/>
          <p:cNvSpPr/>
          <p:nvPr/>
        </p:nvSpPr>
        <p:spPr>
          <a:xfrm>
            <a:off x="0" y="0"/>
            <a:ext cx="18288000" cy="2858419"/>
          </a:xfrm>
          <a:custGeom>
            <a:avLst/>
            <a:gdLst/>
            <a:ahLst/>
            <a:cxnLst/>
            <a:rect l="l" t="t" r="r" b="b"/>
            <a:pathLst>
              <a:path w="18288000" h="2858419">
                <a:moveTo>
                  <a:pt x="0" y="0"/>
                </a:moveTo>
                <a:lnTo>
                  <a:pt x="18288000" y="0"/>
                </a:lnTo>
                <a:lnTo>
                  <a:pt x="18288000" y="2858419"/>
                </a:lnTo>
                <a:lnTo>
                  <a:pt x="0" y="2858419"/>
                </a:lnTo>
                <a:lnTo>
                  <a:pt x="0" y="0"/>
                </a:lnTo>
                <a:close/>
              </a:path>
            </a:pathLst>
          </a:custGeom>
          <a:blipFill>
            <a:blip r:embed="rId11"/>
            <a:stretch>
              <a:fillRect b="-259884"/>
            </a:stretch>
          </a:blipFill>
        </p:spPr>
        <p:txBody>
          <a:bodyPr/>
          <a:lstStyle/>
          <a:p>
            <a:endParaRPr lang="en-AU"/>
          </a:p>
        </p:txBody>
      </p:sp>
      <p:sp>
        <p:nvSpPr>
          <p:cNvPr id="54" name="Freeform 54"/>
          <p:cNvSpPr/>
          <p:nvPr/>
        </p:nvSpPr>
        <p:spPr>
          <a:xfrm>
            <a:off x="13451314" y="7341441"/>
            <a:ext cx="992570" cy="1083969"/>
          </a:xfrm>
          <a:custGeom>
            <a:avLst/>
            <a:gdLst/>
            <a:ahLst/>
            <a:cxnLst/>
            <a:rect l="l" t="t" r="r" b="b"/>
            <a:pathLst>
              <a:path w="992570" h="1083969">
                <a:moveTo>
                  <a:pt x="0" y="0"/>
                </a:moveTo>
                <a:lnTo>
                  <a:pt x="992570" y="0"/>
                </a:lnTo>
                <a:lnTo>
                  <a:pt x="992570" y="1083969"/>
                </a:lnTo>
                <a:lnTo>
                  <a:pt x="0" y="1083969"/>
                </a:lnTo>
                <a:lnTo>
                  <a:pt x="0" y="0"/>
                </a:lnTo>
                <a:close/>
              </a:path>
            </a:pathLst>
          </a:custGeom>
          <a:blipFill>
            <a:blip r:embed="rId12"/>
            <a:stretch>
              <a:fillRect/>
            </a:stretch>
          </a:blipFill>
        </p:spPr>
        <p:txBody>
          <a:bodyPr/>
          <a:lstStyle/>
          <a:p>
            <a:endParaRPr lang="en-AU"/>
          </a:p>
        </p:txBody>
      </p:sp>
      <p:sp>
        <p:nvSpPr>
          <p:cNvPr id="55" name="TextBox 55"/>
          <p:cNvSpPr txBox="1"/>
          <p:nvPr/>
        </p:nvSpPr>
        <p:spPr>
          <a:xfrm>
            <a:off x="1114672" y="3482257"/>
            <a:ext cx="15989013" cy="1547860"/>
          </a:xfrm>
          <a:prstGeom prst="rect">
            <a:avLst/>
          </a:prstGeom>
        </p:spPr>
        <p:txBody>
          <a:bodyPr wrap="square" lIns="0" tIns="0" rIns="0" bIns="0" rtlCol="0" anchor="t">
            <a:spAutoFit/>
          </a:bodyPr>
          <a:lstStyle/>
          <a:p>
            <a:pPr>
              <a:lnSpc>
                <a:spcPts val="3080"/>
              </a:lnSpc>
            </a:pPr>
            <a:r>
              <a:rPr lang="en-US" dirty="0">
                <a:solidFill>
                  <a:srgbClr val="193051"/>
                </a:solidFill>
                <a:latin typeface="Montserrat 3" panose="020B0604020202020204" charset="0"/>
              </a:rPr>
              <a:t>Phriendly Phishing aims to create long-lasting learning and enhance the performance of employees and </a:t>
            </a:r>
            <a:r>
              <a:rPr lang="en-US" dirty="0" err="1">
                <a:solidFill>
                  <a:srgbClr val="193051"/>
                </a:solidFill>
                <a:latin typeface="Montserrat 3" panose="020B0604020202020204" charset="0"/>
              </a:rPr>
              <a:t>organisations</a:t>
            </a:r>
            <a:r>
              <a:rPr lang="en-US" dirty="0">
                <a:solidFill>
                  <a:srgbClr val="193051"/>
                </a:solidFill>
                <a:latin typeface="Montserrat 3" panose="020B0604020202020204" charset="0"/>
              </a:rPr>
              <a:t>. All in the hopes </a:t>
            </a:r>
            <a:r>
              <a:rPr lang="en-US" dirty="0">
                <a:solidFill>
                  <a:srgbClr val="193051"/>
                </a:solidFill>
                <a:latin typeface="Montserrat 3" panose="020B0604020202020204" charset="0"/>
                <a:cs typeface="Segoe UI"/>
              </a:rPr>
              <a:t>of advancing</a:t>
            </a:r>
            <a:r>
              <a:rPr lang="en-US" dirty="0">
                <a:solidFill>
                  <a:srgbClr val="193051"/>
                </a:solidFill>
                <a:latin typeface="Montserrat 3" panose="020B0604020202020204" charset="0"/>
              </a:rPr>
              <a:t> employee awareness and </a:t>
            </a:r>
            <a:r>
              <a:rPr lang="en-US" dirty="0">
                <a:solidFill>
                  <a:srgbClr val="193051"/>
                </a:solidFill>
                <a:latin typeface="Montserrat 3" panose="020B0604020202020204" charset="0"/>
                <a:cs typeface="Segoe UI"/>
              </a:rPr>
              <a:t>driving positive </a:t>
            </a:r>
            <a:r>
              <a:rPr lang="en-AU" dirty="0">
                <a:solidFill>
                  <a:srgbClr val="193051"/>
                </a:solidFill>
                <a:latin typeface="Montserrat 3" panose="020B0604020202020204" charset="0"/>
                <a:cs typeface="Segoe UI"/>
              </a:rPr>
              <a:t>behavioural</a:t>
            </a:r>
            <a:r>
              <a:rPr lang="en-US" dirty="0">
                <a:solidFill>
                  <a:srgbClr val="193051"/>
                </a:solidFill>
                <a:latin typeface="Montserrat 3" panose="020B0604020202020204" charset="0"/>
                <a:cs typeface="Segoe UI"/>
              </a:rPr>
              <a:t> change around</a:t>
            </a:r>
            <a:r>
              <a:rPr lang="en-US" dirty="0">
                <a:solidFill>
                  <a:srgbClr val="193051"/>
                </a:solidFill>
                <a:latin typeface="Montserrat 3" panose="020B0604020202020204" charset="0"/>
              </a:rPr>
              <a:t> cyber security.</a:t>
            </a:r>
          </a:p>
          <a:p>
            <a:pPr>
              <a:lnSpc>
                <a:spcPts val="3080"/>
              </a:lnSpc>
            </a:pPr>
            <a:endParaRPr lang="en-US" dirty="0">
              <a:solidFill>
                <a:srgbClr val="193051"/>
              </a:solidFill>
              <a:latin typeface="Montserrat 3" panose="020B0604020202020204" charset="0"/>
            </a:endParaRPr>
          </a:p>
          <a:p>
            <a:pPr>
              <a:lnSpc>
                <a:spcPts val="3080"/>
              </a:lnSpc>
            </a:pPr>
            <a:r>
              <a:rPr lang="en-US" dirty="0">
                <a:solidFill>
                  <a:srgbClr val="193051"/>
                </a:solidFill>
                <a:latin typeface="Montserrat 3" panose="020B0604020202020204" charset="0"/>
              </a:rPr>
              <a:t>Phriendly Phishing provides learning that is continuously </a:t>
            </a:r>
            <a:r>
              <a:rPr lang="en-US" dirty="0" err="1">
                <a:solidFill>
                  <a:srgbClr val="193051"/>
                </a:solidFill>
                <a:latin typeface="Montserrat 3" panose="020B0604020202020204" charset="0"/>
              </a:rPr>
              <a:t>practised</a:t>
            </a:r>
            <a:r>
              <a:rPr lang="en-US" dirty="0">
                <a:solidFill>
                  <a:srgbClr val="193051"/>
                </a:solidFill>
                <a:latin typeface="Montserrat 3" panose="020B0604020202020204" charset="0"/>
              </a:rPr>
              <a:t>, tested and measured, all within a zero-touch automation learning path. </a:t>
            </a:r>
          </a:p>
        </p:txBody>
      </p:sp>
      <p:sp>
        <p:nvSpPr>
          <p:cNvPr id="56" name="TextBox 56"/>
          <p:cNvSpPr txBox="1"/>
          <p:nvPr/>
        </p:nvSpPr>
        <p:spPr>
          <a:xfrm>
            <a:off x="918645" y="815696"/>
            <a:ext cx="14306335" cy="1028700"/>
          </a:xfrm>
          <a:prstGeom prst="rect">
            <a:avLst/>
          </a:prstGeom>
        </p:spPr>
        <p:txBody>
          <a:bodyPr lIns="0" tIns="0" rIns="0" bIns="0" rtlCol="0" anchor="t">
            <a:spAutoFit/>
          </a:bodyPr>
          <a:lstStyle/>
          <a:p>
            <a:pPr algn="ctr">
              <a:lnSpc>
                <a:spcPts val="8400"/>
              </a:lnSpc>
            </a:pPr>
            <a:r>
              <a:rPr lang="en-US" sz="6000">
                <a:solidFill>
                  <a:srgbClr val="FFFFFF"/>
                </a:solidFill>
                <a:latin typeface="Righteous"/>
              </a:rPr>
              <a:t>The Phriendly Phishing Learning Method</a:t>
            </a:r>
          </a:p>
        </p:txBody>
      </p:sp>
      <p:sp>
        <p:nvSpPr>
          <p:cNvPr id="57" name="TextBox 57"/>
          <p:cNvSpPr txBox="1"/>
          <p:nvPr/>
        </p:nvSpPr>
        <p:spPr>
          <a:xfrm>
            <a:off x="419999" y="6111044"/>
            <a:ext cx="2669933" cy="839076"/>
          </a:xfrm>
          <a:prstGeom prst="rect">
            <a:avLst/>
          </a:prstGeom>
        </p:spPr>
        <p:txBody>
          <a:bodyPr wrap="square" lIns="0" tIns="0" rIns="0" bIns="0" rtlCol="0" anchor="t">
            <a:spAutoFit/>
          </a:bodyPr>
          <a:lstStyle/>
          <a:p>
            <a:pPr algn="ctr">
              <a:lnSpc>
                <a:spcPts val="3359"/>
              </a:lnSpc>
            </a:pPr>
            <a:r>
              <a:rPr lang="en-US" sz="2400" dirty="0">
                <a:solidFill>
                  <a:srgbClr val="467599"/>
                </a:solidFill>
                <a:latin typeface="Montserrat 2"/>
              </a:rPr>
              <a:t>Baseline</a:t>
            </a:r>
          </a:p>
          <a:p>
            <a:pPr algn="ctr">
              <a:lnSpc>
                <a:spcPts val="3359"/>
              </a:lnSpc>
            </a:pPr>
            <a:r>
              <a:rPr lang="en-US" sz="2400" dirty="0">
                <a:solidFill>
                  <a:srgbClr val="467599"/>
                </a:solidFill>
                <a:latin typeface="Montserrat 2"/>
              </a:rPr>
              <a:t> 27 May - 9 June </a:t>
            </a:r>
          </a:p>
        </p:txBody>
      </p:sp>
      <p:sp>
        <p:nvSpPr>
          <p:cNvPr id="58" name="TextBox 58"/>
          <p:cNvSpPr txBox="1"/>
          <p:nvPr/>
        </p:nvSpPr>
        <p:spPr>
          <a:xfrm>
            <a:off x="6454200" y="6111044"/>
            <a:ext cx="2691480" cy="839076"/>
          </a:xfrm>
          <a:prstGeom prst="rect">
            <a:avLst/>
          </a:prstGeom>
        </p:spPr>
        <p:txBody>
          <a:bodyPr wrap="square" lIns="0" tIns="0" rIns="0" bIns="0" rtlCol="0" anchor="t">
            <a:spAutoFit/>
          </a:bodyPr>
          <a:lstStyle/>
          <a:p>
            <a:pPr algn="ctr">
              <a:lnSpc>
                <a:spcPts val="3359"/>
              </a:lnSpc>
            </a:pPr>
            <a:r>
              <a:rPr lang="en-US" sz="2400" dirty="0">
                <a:solidFill>
                  <a:srgbClr val="BDE541"/>
                </a:solidFill>
                <a:latin typeface="Montserrat 2"/>
              </a:rPr>
              <a:t>Training</a:t>
            </a:r>
          </a:p>
          <a:p>
            <a:pPr algn="ctr">
              <a:lnSpc>
                <a:spcPts val="3359"/>
              </a:lnSpc>
            </a:pPr>
            <a:r>
              <a:rPr lang="en-US" sz="2400" dirty="0">
                <a:solidFill>
                  <a:srgbClr val="BDE541"/>
                </a:solidFill>
                <a:latin typeface="Montserrat 2"/>
              </a:rPr>
              <a:t>17 June – 12 July</a:t>
            </a:r>
          </a:p>
        </p:txBody>
      </p:sp>
      <p:sp>
        <p:nvSpPr>
          <p:cNvPr id="59" name="TextBox 59"/>
          <p:cNvSpPr txBox="1"/>
          <p:nvPr/>
        </p:nvSpPr>
        <p:spPr>
          <a:xfrm>
            <a:off x="11097447" y="6044783"/>
            <a:ext cx="3807619" cy="396240"/>
          </a:xfrm>
          <a:prstGeom prst="rect">
            <a:avLst/>
          </a:prstGeom>
        </p:spPr>
        <p:txBody>
          <a:bodyPr lIns="0" tIns="0" rIns="0" bIns="0" rtlCol="0" anchor="t">
            <a:spAutoFit/>
          </a:bodyPr>
          <a:lstStyle/>
          <a:p>
            <a:pPr algn="ctr">
              <a:lnSpc>
                <a:spcPts val="3359"/>
              </a:lnSpc>
            </a:pPr>
            <a:r>
              <a:rPr lang="en-US" sz="2400">
                <a:solidFill>
                  <a:srgbClr val="193051"/>
                </a:solidFill>
                <a:latin typeface="Montserrat 2"/>
              </a:rPr>
              <a:t>Campaigns &amp; Reporting</a:t>
            </a:r>
          </a:p>
        </p:txBody>
      </p:sp>
      <p:sp>
        <p:nvSpPr>
          <p:cNvPr id="60" name="TextBox 60"/>
          <p:cNvSpPr txBox="1"/>
          <p:nvPr/>
        </p:nvSpPr>
        <p:spPr>
          <a:xfrm>
            <a:off x="3188438" y="6044783"/>
            <a:ext cx="2849733" cy="839076"/>
          </a:xfrm>
          <a:prstGeom prst="rect">
            <a:avLst/>
          </a:prstGeom>
        </p:spPr>
        <p:txBody>
          <a:bodyPr wrap="square" lIns="0" tIns="0" rIns="0" bIns="0" rtlCol="0" anchor="t">
            <a:spAutoFit/>
          </a:bodyPr>
          <a:lstStyle/>
          <a:p>
            <a:pPr algn="ctr">
              <a:lnSpc>
                <a:spcPts val="3359"/>
              </a:lnSpc>
            </a:pPr>
            <a:r>
              <a:rPr lang="en-US" sz="2400" dirty="0">
                <a:solidFill>
                  <a:srgbClr val="9FD8DB"/>
                </a:solidFill>
                <a:latin typeface="Montserrat 2"/>
              </a:rPr>
              <a:t>Communication</a:t>
            </a:r>
            <a:br>
              <a:rPr lang="en-US" sz="2400" dirty="0">
                <a:solidFill>
                  <a:srgbClr val="9FD8DB"/>
                </a:solidFill>
                <a:latin typeface="Montserrat 2"/>
              </a:rPr>
            </a:br>
            <a:r>
              <a:rPr lang="en-US" sz="2400" dirty="0">
                <a:solidFill>
                  <a:srgbClr val="9FD8DB"/>
                </a:solidFill>
                <a:latin typeface="Montserrat 2"/>
              </a:rPr>
              <a:t>10 June – 16 June </a:t>
            </a:r>
          </a:p>
        </p:txBody>
      </p:sp>
      <p:sp>
        <p:nvSpPr>
          <p:cNvPr id="61" name="TextBox 61"/>
          <p:cNvSpPr txBox="1"/>
          <p:nvPr/>
        </p:nvSpPr>
        <p:spPr>
          <a:xfrm>
            <a:off x="12705290" y="8510934"/>
            <a:ext cx="2700716" cy="403059"/>
          </a:xfrm>
          <a:prstGeom prst="rect">
            <a:avLst/>
          </a:prstGeom>
        </p:spPr>
        <p:txBody>
          <a:bodyPr wrap="square" lIns="0" tIns="0" rIns="0" bIns="0" rtlCol="0" anchor="t">
            <a:spAutoFit/>
          </a:bodyPr>
          <a:lstStyle/>
          <a:p>
            <a:pPr algn="ctr">
              <a:lnSpc>
                <a:spcPts val="3359"/>
              </a:lnSpc>
            </a:pPr>
            <a:r>
              <a:rPr lang="en-US" sz="2400">
                <a:solidFill>
                  <a:srgbClr val="193051"/>
                </a:solidFill>
                <a:latin typeface="Montserrat 2"/>
              </a:rPr>
              <a:t>Phish Reporter</a:t>
            </a:r>
          </a:p>
        </p:txBody>
      </p:sp>
      <p:sp>
        <p:nvSpPr>
          <p:cNvPr id="31" name="TextBox 59">
            <a:extLst>
              <a:ext uri="{FF2B5EF4-FFF2-40B4-BE49-F238E27FC236}">
                <a16:creationId xmlns:a16="http://schemas.microsoft.com/office/drawing/2014/main" id="{DC294D58-BEDE-C270-8CC4-D113597B42E1}"/>
              </a:ext>
            </a:extLst>
          </p:cNvPr>
          <p:cNvSpPr txBox="1"/>
          <p:nvPr/>
        </p:nvSpPr>
        <p:spPr>
          <a:xfrm>
            <a:off x="10966143" y="6478477"/>
            <a:ext cx="3807619" cy="403059"/>
          </a:xfrm>
          <a:prstGeom prst="rect">
            <a:avLst/>
          </a:prstGeom>
        </p:spPr>
        <p:txBody>
          <a:bodyPr lIns="0" tIns="0" rIns="0" bIns="0" rtlCol="0" anchor="t">
            <a:spAutoFit/>
          </a:bodyPr>
          <a:lstStyle/>
          <a:p>
            <a:pPr algn="ctr">
              <a:lnSpc>
                <a:spcPts val="3359"/>
              </a:lnSpc>
            </a:pPr>
            <a:r>
              <a:rPr lang="en-US" sz="2400" dirty="0">
                <a:solidFill>
                  <a:srgbClr val="193051"/>
                </a:solidFill>
                <a:latin typeface="Montserrat 2"/>
              </a:rPr>
              <a:t>15 July Ongoing </a:t>
            </a:r>
          </a:p>
        </p:txBody>
      </p:sp>
      <p:sp>
        <p:nvSpPr>
          <p:cNvPr id="32" name="TextBox 31">
            <a:extLst>
              <a:ext uri="{FF2B5EF4-FFF2-40B4-BE49-F238E27FC236}">
                <a16:creationId xmlns:a16="http://schemas.microsoft.com/office/drawing/2014/main" id="{45FF464E-E970-F5D5-8DF9-DE4B00AB1838}"/>
              </a:ext>
            </a:extLst>
          </p:cNvPr>
          <p:cNvSpPr txBox="1"/>
          <p:nvPr/>
        </p:nvSpPr>
        <p:spPr>
          <a:xfrm>
            <a:off x="381000" y="9471304"/>
            <a:ext cx="647700" cy="523220"/>
          </a:xfrm>
          <a:prstGeom prst="rect">
            <a:avLst/>
          </a:prstGeom>
          <a:noFill/>
        </p:spPr>
        <p:txBody>
          <a:bodyPr wrap="square" rtlCol="0">
            <a:spAutoFit/>
          </a:bodyPr>
          <a:lstStyle/>
          <a:p>
            <a:r>
              <a:rPr lang="en-AU" sz="2800" b="1" dirty="0">
                <a:solidFill>
                  <a:srgbClr val="182F4F"/>
                </a:solidFill>
                <a:latin typeface="Montserrat" pitchFamily="2" charset="0"/>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pic>
        <p:nvPicPr>
          <p:cNvPr id="9" name="Picture 9"/>
          <p:cNvPicPr>
            <a:picLocks noChangeAspect="1"/>
          </p:cNvPicPr>
          <p:nvPr/>
        </p:nvPicPr>
        <p:blipFill>
          <a:blip r:embed="rId4"/>
          <a:srcRect/>
          <a:stretch>
            <a:fillRect/>
          </a:stretch>
        </p:blipFill>
        <p:spPr>
          <a:xfrm>
            <a:off x="9350259" y="3466721"/>
            <a:ext cx="1814822" cy="1814822"/>
          </a:xfrm>
          <a:prstGeom prst="rect">
            <a:avLst/>
          </a:prstGeom>
        </p:spPr>
      </p:pic>
      <p:pic>
        <p:nvPicPr>
          <p:cNvPr id="10" name="Picture 10"/>
          <p:cNvPicPr>
            <a:picLocks noChangeAspect="1"/>
          </p:cNvPicPr>
          <p:nvPr/>
        </p:nvPicPr>
        <p:blipFill>
          <a:blip r:embed="rId5"/>
          <a:srcRect/>
          <a:stretch>
            <a:fillRect/>
          </a:stretch>
        </p:blipFill>
        <p:spPr>
          <a:xfrm>
            <a:off x="9585491" y="1916129"/>
            <a:ext cx="1344359" cy="1344359"/>
          </a:xfrm>
          <a:prstGeom prst="rect">
            <a:avLst/>
          </a:prstGeom>
        </p:spPr>
      </p:pic>
      <p:grpSp>
        <p:nvGrpSpPr>
          <p:cNvPr id="12" name="Group 12"/>
          <p:cNvGrpSpPr/>
          <p:nvPr/>
        </p:nvGrpSpPr>
        <p:grpSpPr>
          <a:xfrm>
            <a:off x="460518" y="6894100"/>
            <a:ext cx="5192694" cy="2641785"/>
            <a:chOff x="0" y="0"/>
            <a:chExt cx="1216958" cy="587971"/>
          </a:xfrm>
        </p:grpSpPr>
        <p:sp>
          <p:nvSpPr>
            <p:cNvPr id="13" name="Freeform 13"/>
            <p:cNvSpPr/>
            <p:nvPr/>
          </p:nvSpPr>
          <p:spPr>
            <a:xfrm>
              <a:off x="0" y="0"/>
              <a:ext cx="1216958" cy="587971"/>
            </a:xfrm>
            <a:custGeom>
              <a:avLst/>
              <a:gdLst/>
              <a:ahLst/>
              <a:cxnLst/>
              <a:rect l="l" t="t" r="r" b="b"/>
              <a:pathLst>
                <a:path w="1216958" h="587971">
                  <a:moveTo>
                    <a:pt x="85451" y="0"/>
                  </a:moveTo>
                  <a:lnTo>
                    <a:pt x="1131507" y="0"/>
                  </a:lnTo>
                  <a:cubicBezTo>
                    <a:pt x="1178700" y="0"/>
                    <a:pt x="1216958" y="38258"/>
                    <a:pt x="1216958" y="85451"/>
                  </a:cubicBezTo>
                  <a:lnTo>
                    <a:pt x="1216958" y="502520"/>
                  </a:lnTo>
                  <a:cubicBezTo>
                    <a:pt x="1216958" y="525183"/>
                    <a:pt x="1207955" y="546918"/>
                    <a:pt x="1191930" y="562943"/>
                  </a:cubicBezTo>
                  <a:cubicBezTo>
                    <a:pt x="1175905" y="578968"/>
                    <a:pt x="1154170" y="587971"/>
                    <a:pt x="1131507" y="587971"/>
                  </a:cubicBezTo>
                  <a:lnTo>
                    <a:pt x="85451" y="587971"/>
                  </a:lnTo>
                  <a:cubicBezTo>
                    <a:pt x="38258" y="587971"/>
                    <a:pt x="0" y="549713"/>
                    <a:pt x="0" y="502520"/>
                  </a:cubicBezTo>
                  <a:lnTo>
                    <a:pt x="0" y="85451"/>
                  </a:lnTo>
                  <a:cubicBezTo>
                    <a:pt x="0" y="38258"/>
                    <a:pt x="38258" y="0"/>
                    <a:pt x="85451" y="0"/>
                  </a:cubicBezTo>
                  <a:close/>
                </a:path>
              </a:pathLst>
            </a:custGeom>
            <a:solidFill>
              <a:srgbClr val="467599"/>
            </a:solidFill>
          </p:spPr>
          <p:txBody>
            <a:bodyPr/>
            <a:lstStyle/>
            <a:p>
              <a:endParaRPr lang="en-AU"/>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pic>
        <p:nvPicPr>
          <p:cNvPr id="15" name="Picture 15"/>
          <p:cNvPicPr>
            <a:picLocks noChangeAspect="1"/>
          </p:cNvPicPr>
          <p:nvPr/>
        </p:nvPicPr>
        <p:blipFill>
          <a:blip r:embed="rId6"/>
          <a:srcRect/>
          <a:stretch>
            <a:fillRect/>
          </a:stretch>
        </p:blipFill>
        <p:spPr>
          <a:xfrm>
            <a:off x="2518526" y="7189131"/>
            <a:ext cx="790732" cy="790732"/>
          </a:xfrm>
          <a:prstGeom prst="rect">
            <a:avLst/>
          </a:prstGeom>
        </p:spPr>
      </p:pic>
      <p:sp>
        <p:nvSpPr>
          <p:cNvPr id="17" name="TextBox 17"/>
          <p:cNvSpPr txBox="1"/>
          <p:nvPr/>
        </p:nvSpPr>
        <p:spPr>
          <a:xfrm>
            <a:off x="571206" y="917201"/>
            <a:ext cx="5414070" cy="998928"/>
          </a:xfrm>
          <a:prstGeom prst="rect">
            <a:avLst/>
          </a:prstGeom>
        </p:spPr>
        <p:txBody>
          <a:bodyPr lIns="0" tIns="0" rIns="0" bIns="0" rtlCol="0" anchor="t">
            <a:spAutoFit/>
          </a:bodyPr>
          <a:lstStyle/>
          <a:p>
            <a:pPr>
              <a:lnSpc>
                <a:spcPts val="8400"/>
              </a:lnSpc>
            </a:pPr>
            <a:r>
              <a:rPr lang="en-US" sz="6000">
                <a:solidFill>
                  <a:srgbClr val="BDE541"/>
                </a:solidFill>
                <a:latin typeface="Righteous"/>
              </a:rPr>
              <a:t>Key Dates:</a:t>
            </a:r>
          </a:p>
        </p:txBody>
      </p:sp>
      <p:sp>
        <p:nvSpPr>
          <p:cNvPr id="18" name="TextBox 18"/>
          <p:cNvSpPr txBox="1"/>
          <p:nvPr/>
        </p:nvSpPr>
        <p:spPr>
          <a:xfrm>
            <a:off x="571206" y="3147227"/>
            <a:ext cx="5192694" cy="1162947"/>
          </a:xfrm>
          <a:prstGeom prst="rect">
            <a:avLst/>
          </a:prstGeom>
        </p:spPr>
        <p:txBody>
          <a:bodyPr wrap="square" lIns="0" tIns="0" rIns="0" bIns="0" rtlCol="0" anchor="t">
            <a:spAutoFit/>
          </a:bodyPr>
          <a:lstStyle/>
          <a:p>
            <a:pPr>
              <a:lnSpc>
                <a:spcPts val="3080"/>
              </a:lnSpc>
            </a:pPr>
            <a:r>
              <a:rPr lang="en-US">
                <a:solidFill>
                  <a:srgbClr val="FFFFFF"/>
                </a:solidFill>
                <a:latin typeface="Montserrat 3" panose="020B0604020202020204" charset="0"/>
              </a:rPr>
              <a:t>Here are the Key Dates you will need to keep in mind for the successful launch of Phriendly Phishing. </a:t>
            </a:r>
          </a:p>
        </p:txBody>
      </p:sp>
      <p:sp>
        <p:nvSpPr>
          <p:cNvPr id="19" name="TextBox 19"/>
          <p:cNvSpPr txBox="1"/>
          <p:nvPr/>
        </p:nvSpPr>
        <p:spPr>
          <a:xfrm>
            <a:off x="11288979" y="2222055"/>
            <a:ext cx="6030592" cy="763799"/>
          </a:xfrm>
          <a:prstGeom prst="rect">
            <a:avLst/>
          </a:prstGeom>
        </p:spPr>
        <p:txBody>
          <a:bodyPr wrap="square" lIns="0" tIns="0" rIns="0" bIns="0" rtlCol="0" anchor="t">
            <a:spAutoFit/>
          </a:bodyPr>
          <a:lstStyle/>
          <a:p>
            <a:pPr>
              <a:lnSpc>
                <a:spcPts val="3079"/>
              </a:lnSpc>
            </a:pPr>
            <a:r>
              <a:rPr lang="en-US" sz="2150" dirty="0">
                <a:solidFill>
                  <a:srgbClr val="193051"/>
                </a:solidFill>
                <a:latin typeface="Montserrat 2"/>
              </a:rPr>
              <a:t>ASAP, BEFORE 17 May 2024</a:t>
            </a:r>
          </a:p>
          <a:p>
            <a:pPr>
              <a:lnSpc>
                <a:spcPts val="3079"/>
              </a:lnSpc>
            </a:pPr>
            <a:r>
              <a:rPr lang="en-US" sz="2150" dirty="0">
                <a:solidFill>
                  <a:srgbClr val="193051"/>
                </a:solidFill>
                <a:latin typeface="Montserrat 2"/>
              </a:rPr>
              <a:t>Complete Technical Onboarding Steps</a:t>
            </a:r>
          </a:p>
        </p:txBody>
      </p:sp>
      <p:sp>
        <p:nvSpPr>
          <p:cNvPr id="21" name="TextBox 21"/>
          <p:cNvSpPr txBox="1"/>
          <p:nvPr/>
        </p:nvSpPr>
        <p:spPr>
          <a:xfrm>
            <a:off x="11053746" y="5653727"/>
            <a:ext cx="6030591" cy="771750"/>
          </a:xfrm>
          <a:prstGeom prst="rect">
            <a:avLst/>
          </a:prstGeom>
        </p:spPr>
        <p:txBody>
          <a:bodyPr wrap="square" lIns="0" tIns="0" rIns="0" bIns="0" rtlCol="0" anchor="t">
            <a:spAutoFit/>
          </a:bodyPr>
          <a:lstStyle/>
          <a:p>
            <a:pPr>
              <a:lnSpc>
                <a:spcPts val="3079"/>
              </a:lnSpc>
            </a:pPr>
            <a:r>
              <a:rPr lang="en-US" sz="2100" dirty="0">
                <a:solidFill>
                  <a:srgbClr val="193051"/>
                </a:solidFill>
                <a:latin typeface="Montserrat 2"/>
              </a:rPr>
              <a:t>10 June 2024 – 16 June 2024</a:t>
            </a:r>
          </a:p>
          <a:p>
            <a:pPr>
              <a:lnSpc>
                <a:spcPts val="3079"/>
              </a:lnSpc>
            </a:pPr>
            <a:r>
              <a:rPr lang="en-US" sz="2100" dirty="0">
                <a:solidFill>
                  <a:srgbClr val="193051"/>
                </a:solidFill>
                <a:latin typeface="Montserrat 2"/>
              </a:rPr>
              <a:t>Send All Staff Communication - 1 Week</a:t>
            </a:r>
          </a:p>
        </p:txBody>
      </p:sp>
      <p:sp>
        <p:nvSpPr>
          <p:cNvPr id="22" name="TextBox 22"/>
          <p:cNvSpPr txBox="1"/>
          <p:nvPr/>
        </p:nvSpPr>
        <p:spPr>
          <a:xfrm>
            <a:off x="629499" y="8127999"/>
            <a:ext cx="4854732" cy="1162947"/>
          </a:xfrm>
          <a:prstGeom prst="rect">
            <a:avLst/>
          </a:prstGeom>
        </p:spPr>
        <p:txBody>
          <a:bodyPr wrap="square" lIns="0" tIns="0" rIns="0" bIns="0" rtlCol="0" anchor="t">
            <a:spAutoFit/>
          </a:bodyPr>
          <a:lstStyle/>
          <a:p>
            <a:pPr>
              <a:lnSpc>
                <a:spcPts val="3080"/>
              </a:lnSpc>
              <a:spcBef>
                <a:spcPct val="0"/>
              </a:spcBef>
            </a:pPr>
            <a:r>
              <a:rPr lang="en-US" sz="2200">
                <a:solidFill>
                  <a:srgbClr val="FFFFFF"/>
                </a:solidFill>
                <a:latin typeface="Montserrat 2"/>
              </a:rPr>
              <a:t>Staff communication templates are available on the </a:t>
            </a:r>
            <a:r>
              <a:rPr lang="en-US" sz="2200">
                <a:solidFill>
                  <a:srgbClr val="FFFFFF"/>
                </a:solidFill>
                <a:latin typeface="Montserrat 2"/>
                <a:hlinkClick r:id="rId7"/>
              </a:rPr>
              <a:t>TEC Phriendly Phishing landing page</a:t>
            </a:r>
            <a:endParaRPr lang="en-US" sz="2200">
              <a:solidFill>
                <a:srgbClr val="FFFFFF"/>
              </a:solidFill>
              <a:latin typeface="Montserrat 2"/>
            </a:endParaRPr>
          </a:p>
        </p:txBody>
      </p:sp>
      <p:sp>
        <p:nvSpPr>
          <p:cNvPr id="25" name="TextBox 19">
            <a:extLst>
              <a:ext uri="{FF2B5EF4-FFF2-40B4-BE49-F238E27FC236}">
                <a16:creationId xmlns:a16="http://schemas.microsoft.com/office/drawing/2014/main" id="{972E3026-3CC7-6259-587E-85296B1C8FDC}"/>
              </a:ext>
            </a:extLst>
          </p:cNvPr>
          <p:cNvSpPr txBox="1"/>
          <p:nvPr/>
        </p:nvSpPr>
        <p:spPr>
          <a:xfrm>
            <a:off x="11414470" y="4089799"/>
            <a:ext cx="6030592" cy="763799"/>
          </a:xfrm>
          <a:prstGeom prst="rect">
            <a:avLst/>
          </a:prstGeom>
        </p:spPr>
        <p:txBody>
          <a:bodyPr wrap="square" lIns="0" tIns="0" rIns="0" bIns="0" rtlCol="0" anchor="t">
            <a:spAutoFit/>
          </a:bodyPr>
          <a:lstStyle/>
          <a:p>
            <a:pPr>
              <a:lnSpc>
                <a:spcPts val="3079"/>
              </a:lnSpc>
            </a:pPr>
            <a:r>
              <a:rPr lang="en-US" sz="2150" dirty="0">
                <a:solidFill>
                  <a:srgbClr val="193051"/>
                </a:solidFill>
                <a:latin typeface="Montserrat 2"/>
              </a:rPr>
              <a:t>27 May 2024 – 9 June 2024</a:t>
            </a:r>
          </a:p>
          <a:p>
            <a:pPr>
              <a:lnSpc>
                <a:spcPts val="3079"/>
              </a:lnSpc>
            </a:pPr>
            <a:r>
              <a:rPr lang="en-US" sz="2150" dirty="0">
                <a:solidFill>
                  <a:srgbClr val="193051"/>
                </a:solidFill>
                <a:latin typeface="Montserrat 2"/>
              </a:rPr>
              <a:t>Baseline Phishing Test - 2 Weeks</a:t>
            </a:r>
          </a:p>
        </p:txBody>
      </p:sp>
      <p:sp>
        <p:nvSpPr>
          <p:cNvPr id="3" name="Freeform 5">
            <a:extLst>
              <a:ext uri="{FF2B5EF4-FFF2-40B4-BE49-F238E27FC236}">
                <a16:creationId xmlns:a16="http://schemas.microsoft.com/office/drawing/2014/main" id="{A2672636-C279-D7D3-192B-55A0A87749AB}"/>
              </a:ext>
            </a:extLst>
          </p:cNvPr>
          <p:cNvSpPr/>
          <p:nvPr/>
        </p:nvSpPr>
        <p:spPr>
          <a:xfrm>
            <a:off x="9302493" y="6894100"/>
            <a:ext cx="1425313" cy="1425313"/>
          </a:xfrm>
          <a:custGeom>
            <a:avLst/>
            <a:gdLst/>
            <a:ahLst/>
            <a:cxnLst/>
            <a:rect l="l" t="t" r="r" b="b"/>
            <a:pathLst>
              <a:path w="1425313" h="1425313">
                <a:moveTo>
                  <a:pt x="0" y="0"/>
                </a:moveTo>
                <a:lnTo>
                  <a:pt x="1425313" y="0"/>
                </a:lnTo>
                <a:lnTo>
                  <a:pt x="1425313" y="1425313"/>
                </a:lnTo>
                <a:lnTo>
                  <a:pt x="0" y="1425313"/>
                </a:lnTo>
                <a:lnTo>
                  <a:pt x="0" y="0"/>
                </a:lnTo>
                <a:close/>
              </a:path>
            </a:pathLst>
          </a:custGeom>
          <a:blipFill>
            <a:blip r:embed="rId8"/>
            <a:stretch>
              <a:fillRect/>
            </a:stretch>
          </a:blipFill>
        </p:spPr>
        <p:txBody>
          <a:bodyPr/>
          <a:lstStyle/>
          <a:p>
            <a:endParaRPr lang="en-AU"/>
          </a:p>
        </p:txBody>
      </p:sp>
      <p:sp>
        <p:nvSpPr>
          <p:cNvPr id="4" name="TextBox 16">
            <a:extLst>
              <a:ext uri="{FF2B5EF4-FFF2-40B4-BE49-F238E27FC236}">
                <a16:creationId xmlns:a16="http://schemas.microsoft.com/office/drawing/2014/main" id="{CAC732F1-A73D-E4BD-0C59-6569817FA725}"/>
              </a:ext>
            </a:extLst>
          </p:cNvPr>
          <p:cNvSpPr txBox="1"/>
          <p:nvPr/>
        </p:nvSpPr>
        <p:spPr>
          <a:xfrm>
            <a:off x="11165081" y="7190530"/>
            <a:ext cx="5449762" cy="762260"/>
          </a:xfrm>
          <a:prstGeom prst="rect">
            <a:avLst/>
          </a:prstGeom>
        </p:spPr>
        <p:txBody>
          <a:bodyPr wrap="square" lIns="0" tIns="0" rIns="0" bIns="0" rtlCol="0" anchor="t">
            <a:spAutoFit/>
          </a:bodyPr>
          <a:lstStyle/>
          <a:p>
            <a:pPr>
              <a:lnSpc>
                <a:spcPts val="3079"/>
              </a:lnSpc>
            </a:pPr>
            <a:r>
              <a:rPr lang="en-US" sz="2100" dirty="0">
                <a:solidFill>
                  <a:srgbClr val="193051"/>
                </a:solidFill>
                <a:latin typeface="Montserrat 2"/>
              </a:rPr>
              <a:t>17 June 2024 – 12 July 2024</a:t>
            </a:r>
          </a:p>
          <a:p>
            <a:pPr>
              <a:lnSpc>
                <a:spcPts val="3079"/>
              </a:lnSpc>
            </a:pPr>
            <a:r>
              <a:rPr lang="en-US" sz="2100" dirty="0">
                <a:solidFill>
                  <a:srgbClr val="193051"/>
                </a:solidFill>
                <a:latin typeface="Montserrat 2"/>
              </a:rPr>
              <a:t>SCAM 1 NZ Course – 4 Weeks</a:t>
            </a:r>
          </a:p>
        </p:txBody>
      </p:sp>
      <p:pic>
        <p:nvPicPr>
          <p:cNvPr id="5" name="Picture 4">
            <a:extLst>
              <a:ext uri="{FF2B5EF4-FFF2-40B4-BE49-F238E27FC236}">
                <a16:creationId xmlns:a16="http://schemas.microsoft.com/office/drawing/2014/main" id="{9F78FABF-7E54-CF2A-686E-7C39B4DC2F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585491" y="8578172"/>
            <a:ext cx="1119734" cy="747168"/>
          </a:xfrm>
          <a:prstGeom prst="rect">
            <a:avLst/>
          </a:prstGeom>
        </p:spPr>
      </p:pic>
      <p:sp>
        <p:nvSpPr>
          <p:cNvPr id="6" name="TextBox 11">
            <a:extLst>
              <a:ext uri="{FF2B5EF4-FFF2-40B4-BE49-F238E27FC236}">
                <a16:creationId xmlns:a16="http://schemas.microsoft.com/office/drawing/2014/main" id="{570E7B8F-3A8D-3D77-4D54-8D58DBCE8BE2}"/>
              </a:ext>
            </a:extLst>
          </p:cNvPr>
          <p:cNvSpPr txBox="1"/>
          <p:nvPr/>
        </p:nvSpPr>
        <p:spPr>
          <a:xfrm>
            <a:off x="11050909" y="8563870"/>
            <a:ext cx="6394153" cy="759054"/>
          </a:xfrm>
          <a:prstGeom prst="rect">
            <a:avLst/>
          </a:prstGeom>
        </p:spPr>
        <p:txBody>
          <a:bodyPr lIns="0" tIns="0" rIns="0" bIns="0" rtlCol="0" anchor="t">
            <a:spAutoFit/>
          </a:bodyPr>
          <a:lstStyle/>
          <a:p>
            <a:pPr>
              <a:lnSpc>
                <a:spcPts val="3079"/>
              </a:lnSpc>
            </a:pPr>
            <a:r>
              <a:rPr lang="en-US" sz="2000">
                <a:solidFill>
                  <a:srgbClr val="193051"/>
                </a:solidFill>
                <a:latin typeface="Montserrat 2"/>
              </a:rPr>
              <a:t>15 July 2024 – Ongoing Monthly</a:t>
            </a:r>
          </a:p>
          <a:p>
            <a:pPr>
              <a:lnSpc>
                <a:spcPts val="3079"/>
              </a:lnSpc>
            </a:pPr>
            <a:r>
              <a:rPr lang="en-US" sz="2000" dirty="0">
                <a:solidFill>
                  <a:srgbClr val="193051"/>
                </a:solidFill>
                <a:latin typeface="Montserrat 2"/>
              </a:rPr>
              <a:t>Monthly Phishing Campaigns</a:t>
            </a:r>
          </a:p>
        </p:txBody>
      </p:sp>
      <p:pic>
        <p:nvPicPr>
          <p:cNvPr id="16" name="Picture 4">
            <a:extLst>
              <a:ext uri="{FF2B5EF4-FFF2-40B4-BE49-F238E27FC236}">
                <a16:creationId xmlns:a16="http://schemas.microsoft.com/office/drawing/2014/main" id="{B417D036-50BF-0828-320C-982CA88AAD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585491" y="5690100"/>
            <a:ext cx="1119734" cy="747168"/>
          </a:xfrm>
          <a:prstGeom prst="rect">
            <a:avLst/>
          </a:prstGeom>
        </p:spPr>
      </p:pic>
    </p:spTree>
    <p:extLst>
      <p:ext uri="{BB962C8B-B14F-4D97-AF65-F5344CB8AC3E}">
        <p14:creationId xmlns:p14="http://schemas.microsoft.com/office/powerpoint/2010/main" val="1699162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DC4691BF00A443899034738234036697" version="1.0.0">
  <systemFields>
    <field name="Objective-Id">
      <value order="0">A2048681</value>
    </field>
    <field name="Objective-Title">
      <value order="0">Phriendly Phishing Tranche 2 Onboarding Guide</value>
    </field>
    <field name="Objective-Description">
      <value order="0"/>
    </field>
    <field name="Objective-CreationStamp">
      <value order="0">2024-04-19T00:00:14Z</value>
    </field>
    <field name="Objective-IsApproved">
      <value order="0">false</value>
    </field>
    <field name="Objective-IsPublished">
      <value order="0">false</value>
    </field>
    <field name="Objective-DatePublished">
      <value order="0"/>
    </field>
    <field name="Objective-ModificationStamp">
      <value order="0">2024-04-19T00:15:15Z</value>
    </field>
    <field name="Objective-Owner">
      <value order="0">Kate Pierson</value>
    </field>
    <field name="Objective-Path">
      <value order="0">Objective Global Folder:TEC Global Folder (fA27):Information Management:Technology:Projects:2022 - 2023:IM-T-Projects-2022 - 2023- CYBER SECURITY FOR THE SECTOR:Communications - Cyber Security for the Sector</value>
    </field>
    <field name="Objective-Parent">
      <value order="0">Communications - Cyber Security for the Sector</value>
    </field>
    <field name="Objective-State">
      <value order="0">Being Drafted</value>
    </field>
    <field name="Objective-VersionId">
      <value order="0">vA4573617</value>
    </field>
    <field name="Objective-Version">
      <value order="0">0.1</value>
    </field>
    <field name="Objective-VersionNumber">
      <value order="0">1</value>
    </field>
    <field name="Objective-VersionComment">
      <value order="0">First version</value>
    </field>
    <field name="Objective-FileNumber">
      <value order="0">IM-T-08-21-03/22-2187</value>
    </field>
    <field name="Objective-Classification">
      <value order="0"/>
    </field>
    <field name="Objective-Caveats">
      <value order="0"/>
    </field>
  </systemFields>
  <catalogues>
    <catalogue name="Document Type Catalogue" type="type" ori="id:cA6">
      <field name="Objective-Reference">
        <value order="0"/>
      </field>
      <field name="Objective-Date">
        <value order="0"/>
      </field>
      <field name="Objective-Action">
        <value order="0"/>
      </field>
      <field name="Objective-Responsible">
        <value order="0"/>
      </field>
      <field name="Objective-Financial Year">
        <value order="0"/>
      </field>
      <field name="Objective-Calendar Year">
        <value order="0"/>
      </field>
      <field name="Objective-EDUMIS Number">
        <value order="0"/>
      </field>
      <field name="Objective-Sub Sector">
        <value order="0"/>
      </field>
      <field name="Objective-Fund Name">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Metadata/LabelInfo.xml><?xml version="1.0" encoding="utf-8"?>
<clbl:labelList xmlns:clbl="http://schemas.microsoft.com/office/2020/mipLabelMetadata">
  <clbl:label id="{e8e4d407-812f-46ec-8e96-0358754f4085}" enabled="0" method="" siteId="{e8e4d407-812f-46ec-8e96-0358754f4085}" removed="1"/>
</clbl:labelList>
</file>

<file path=docProps/app.xml><?xml version="1.0" encoding="utf-8"?>
<Properties xmlns="http://schemas.openxmlformats.org/officeDocument/2006/extended-properties" xmlns:vt="http://schemas.openxmlformats.org/officeDocument/2006/docPropsVTypes">
  <TotalTime>0</TotalTime>
  <Words>4154</Words>
  <Application>Microsoft Office PowerPoint</Application>
  <PresentationFormat>Custom</PresentationFormat>
  <Paragraphs>574</Paragraphs>
  <Slides>42</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Calibri Light</vt:lpstr>
      <vt:lpstr>system-ui</vt:lpstr>
      <vt:lpstr>Montserrat 3</vt:lpstr>
      <vt:lpstr>Montserrat 3 Bold</vt:lpstr>
      <vt:lpstr>Arimo</vt:lpstr>
      <vt:lpstr>Montserrat 1 Medium</vt:lpstr>
      <vt:lpstr>Arial</vt:lpstr>
      <vt:lpstr>Righteous</vt:lpstr>
      <vt:lpstr>Montserrat 1</vt:lpstr>
      <vt:lpstr>Calibri</vt:lpstr>
      <vt:lpstr>Montserrat 2</vt:lpstr>
      <vt:lpstr>Montserrat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2024-04-22T03:50:30Z</dcterms:created>
  <dcterms:modified xsi:type="dcterms:W3CDTF">2024-04-22T03:51:09Z</dcterms:modified>
  <dc:identifier/>
</cp:coreProperties>
</file>