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drawings/drawing3.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19"/>
  </p:notesMasterIdLst>
  <p:sldIdLst>
    <p:sldId id="263" r:id="rId3"/>
    <p:sldId id="261" r:id="rId4"/>
    <p:sldId id="275" r:id="rId5"/>
    <p:sldId id="270" r:id="rId6"/>
    <p:sldId id="277" r:id="rId7"/>
    <p:sldId id="268" r:id="rId8"/>
    <p:sldId id="272" r:id="rId9"/>
    <p:sldId id="279" r:id="rId10"/>
    <p:sldId id="280" r:id="rId11"/>
    <p:sldId id="282" r:id="rId12"/>
    <p:sldId id="284" r:id="rId13"/>
    <p:sldId id="283" r:id="rId14"/>
    <p:sldId id="285" r:id="rId15"/>
    <p:sldId id="286" r:id="rId16"/>
    <p:sldId id="281" r:id="rId17"/>
    <p:sldId id="276" r:id="rId18"/>
  </p:sldIdLst>
  <p:sldSz cx="9144000" cy="5143500" type="screen16x9"/>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E5FA9D3-651C-4941-BBCB-5319772BB38D}">
          <p14:sldIdLst>
            <p14:sldId id="263"/>
            <p14:sldId id="261"/>
          </p14:sldIdLst>
        </p14:section>
        <p14:section name="content" id="{E4B86AE3-EB32-E844-8BC8-487B68DA7F9A}">
          <p14:sldIdLst>
            <p14:sldId id="275"/>
            <p14:sldId id="270"/>
            <p14:sldId id="277"/>
            <p14:sldId id="268"/>
            <p14:sldId id="272"/>
            <p14:sldId id="279"/>
            <p14:sldId id="280"/>
            <p14:sldId id="282"/>
            <p14:sldId id="284"/>
            <p14:sldId id="283"/>
            <p14:sldId id="285"/>
            <p14:sldId id="286"/>
            <p14:sldId id="281"/>
            <p14:sldId id="27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F46"/>
    <a:srgbClr val="4A8FCC"/>
    <a:srgbClr val="17264A"/>
    <a:srgbClr val="D08E2D"/>
    <a:srgbClr val="D99A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095" autoAdjust="0"/>
  </p:normalViewPr>
  <p:slideViewPr>
    <p:cSldViewPr snapToGrid="0" snapToObjects="1">
      <p:cViewPr varScale="1">
        <p:scale>
          <a:sx n="48" d="100"/>
          <a:sy n="48" d="100"/>
        </p:scale>
        <p:origin x="2196" y="3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Kees\Desktop\Copy%20of%20provider_summary_tables-2016-fina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3.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r>
              <a:rPr lang="en-US" sz="1400" b="0" i="0" u="none" strike="noStrike" baseline="0">
                <a:solidFill>
                  <a:sysClr val="windowText" lastClr="000000">
                    <a:lumMod val="65000"/>
                    <a:lumOff val="35000"/>
                  </a:sysClr>
                </a:solidFill>
                <a:latin typeface="Calibri" panose="020F0502020204030204"/>
              </a:rPr>
              <a:t>2016 EFTS </a:t>
            </a:r>
          </a:p>
        </c:rich>
      </c:tx>
      <c:overlay val="0"/>
      <c:spPr>
        <a:noFill/>
        <a:ln>
          <a:noFill/>
        </a:ln>
        <a:effectLst/>
      </c:spPr>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PRO.1!$C$2</c:f>
              <c:strCache>
                <c:ptCount val="1"/>
                <c:pt idx="0">
                  <c:v>EFTS</c:v>
                </c:pt>
              </c:strCache>
            </c:strRef>
          </c:tx>
          <c:spPr>
            <a:ln w="28575" cap="rnd">
              <a:solidFill>
                <a:schemeClr val="accent1"/>
              </a:solidFill>
              <a:round/>
            </a:ln>
            <a:effectLst/>
          </c:spPr>
          <c:marker>
            <c:symbol val="none"/>
          </c:marker>
          <c:cat>
            <c:strRef>
              <c:f>PRO.1!$B$4:$B$30</c:f>
              <c:strCache>
                <c:ptCount val="27"/>
                <c:pt idx="0">
                  <c:v>University of Auckland</c:v>
                </c:pt>
                <c:pt idx="1">
                  <c:v>Te Wananga O Aotearoa</c:v>
                </c:pt>
                <c:pt idx="2">
                  <c:v>Auckland University of Technology</c:v>
                </c:pt>
                <c:pt idx="3">
                  <c:v>Massey University</c:v>
                </c:pt>
                <c:pt idx="4">
                  <c:v>University of Otago</c:v>
                </c:pt>
                <c:pt idx="5">
                  <c:v>Victoria University of Wellington</c:v>
                </c:pt>
                <c:pt idx="6">
                  <c:v>University of Canterbury</c:v>
                </c:pt>
                <c:pt idx="7">
                  <c:v>University of Waikato</c:v>
                </c:pt>
                <c:pt idx="8">
                  <c:v>Unitec New Zealand</c:v>
                </c:pt>
                <c:pt idx="9">
                  <c:v>Christchurch Polytechnic Inst of Tech</c:v>
                </c:pt>
                <c:pt idx="10">
                  <c:v>Tai Poutini Polytechnic</c:v>
                </c:pt>
                <c:pt idx="11">
                  <c:v>Manukau Institute of Technology</c:v>
                </c:pt>
                <c:pt idx="12">
                  <c:v>Waikato Institute of Technology</c:v>
                </c:pt>
                <c:pt idx="13">
                  <c:v>Open Polytechnic</c:v>
                </c:pt>
                <c:pt idx="14">
                  <c:v>Southern Institute of Technology</c:v>
                </c:pt>
                <c:pt idx="15">
                  <c:v>Otago Polytechnic</c:v>
                </c:pt>
                <c:pt idx="16">
                  <c:v>Eastern Institute of Technology</c:v>
                </c:pt>
                <c:pt idx="17">
                  <c:v>Wellington Institute of Technology</c:v>
                </c:pt>
                <c:pt idx="18">
                  <c:v>Whitireia Community Polytechnic</c:v>
                </c:pt>
                <c:pt idx="19">
                  <c:v>Northland Polytechnic</c:v>
                </c:pt>
                <c:pt idx="20">
                  <c:v>Universal College of Learning</c:v>
                </c:pt>
                <c:pt idx="21">
                  <c:v>Nelson Marlborough Inst of Technology</c:v>
                </c:pt>
                <c:pt idx="22">
                  <c:v>Lincoln University</c:v>
                </c:pt>
                <c:pt idx="23">
                  <c:v>Te Whare Wananga O Awanuiarangi</c:v>
                </c:pt>
                <c:pt idx="24">
                  <c:v>Tai Poutini Polytechnic</c:v>
                </c:pt>
                <c:pt idx="25">
                  <c:v>Western Institute of Technology Taranaki</c:v>
                </c:pt>
                <c:pt idx="26">
                  <c:v>Te Wananga O Raukawa</c:v>
                </c:pt>
              </c:strCache>
            </c:strRef>
          </c:cat>
          <c:val>
            <c:numRef>
              <c:f>PRO.1!$C$4:$C$30</c:f>
              <c:numCache>
                <c:formatCode>#,##0</c:formatCode>
                <c:ptCount val="27"/>
                <c:pt idx="0">
                  <c:v>33105</c:v>
                </c:pt>
                <c:pt idx="1">
                  <c:v>20240</c:v>
                </c:pt>
                <c:pt idx="2">
                  <c:v>19740</c:v>
                </c:pt>
                <c:pt idx="3">
                  <c:v>18925</c:v>
                </c:pt>
                <c:pt idx="4">
                  <c:v>18505</c:v>
                </c:pt>
                <c:pt idx="5">
                  <c:v>17455</c:v>
                </c:pt>
                <c:pt idx="6">
                  <c:v>12510</c:v>
                </c:pt>
                <c:pt idx="7">
                  <c:v>9750</c:v>
                </c:pt>
                <c:pt idx="8">
                  <c:v>8770</c:v>
                </c:pt>
                <c:pt idx="9">
                  <c:v>7195</c:v>
                </c:pt>
                <c:pt idx="10">
                  <c:v>7120</c:v>
                </c:pt>
                <c:pt idx="11">
                  <c:v>6755</c:v>
                </c:pt>
                <c:pt idx="12">
                  <c:v>5925</c:v>
                </c:pt>
                <c:pt idx="13">
                  <c:v>5840</c:v>
                </c:pt>
                <c:pt idx="14">
                  <c:v>4835</c:v>
                </c:pt>
                <c:pt idx="15">
                  <c:v>4715</c:v>
                </c:pt>
                <c:pt idx="16">
                  <c:v>4345</c:v>
                </c:pt>
                <c:pt idx="17">
                  <c:v>3930</c:v>
                </c:pt>
                <c:pt idx="18">
                  <c:v>3795</c:v>
                </c:pt>
                <c:pt idx="19">
                  <c:v>3700</c:v>
                </c:pt>
                <c:pt idx="20">
                  <c:v>3250</c:v>
                </c:pt>
                <c:pt idx="21">
                  <c:v>3120</c:v>
                </c:pt>
                <c:pt idx="22">
                  <c:v>2925</c:v>
                </c:pt>
                <c:pt idx="23">
                  <c:v>2280</c:v>
                </c:pt>
                <c:pt idx="24">
                  <c:v>1785</c:v>
                </c:pt>
                <c:pt idx="25">
                  <c:v>1640</c:v>
                </c:pt>
                <c:pt idx="26">
                  <c:v>1610</c:v>
                </c:pt>
              </c:numCache>
            </c:numRef>
          </c:val>
          <c:smooth val="0"/>
          <c:extLst xmlns:c16r2="http://schemas.microsoft.com/office/drawing/2015/06/chart">
            <c:ext xmlns:c16="http://schemas.microsoft.com/office/drawing/2014/chart" uri="{C3380CC4-5D6E-409C-BE32-E72D297353CC}">
              <c16:uniqueId val="{00000000-264B-4B14-9245-F5BADD01B58C}"/>
            </c:ext>
          </c:extLst>
        </c:ser>
        <c:dLbls>
          <c:showLegendKey val="0"/>
          <c:showVal val="0"/>
          <c:showCatName val="0"/>
          <c:showSerName val="0"/>
          <c:showPercent val="0"/>
          <c:showBubbleSize val="0"/>
        </c:dLbls>
        <c:smooth val="0"/>
        <c:axId val="340647928"/>
        <c:axId val="340649888"/>
      </c:lineChart>
      <c:catAx>
        <c:axId val="340647928"/>
        <c:scaling>
          <c:orientation val="minMax"/>
        </c:scaling>
        <c:delete val="1"/>
        <c:axPos val="b"/>
        <c:numFmt formatCode="General" sourceLinked="1"/>
        <c:majorTickMark val="none"/>
        <c:minorTickMark val="none"/>
        <c:tickLblPos val="nextTo"/>
        <c:crossAx val="340649888"/>
        <c:crosses val="autoZero"/>
        <c:auto val="1"/>
        <c:lblAlgn val="ctr"/>
        <c:lblOffset val="100"/>
        <c:noMultiLvlLbl val="0"/>
      </c:catAx>
      <c:valAx>
        <c:axId val="340649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340647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sz="1400" b="0" dirty="0"/>
              <a:t>2015 Capital Spend</a:t>
            </a:r>
          </a:p>
        </c:rich>
      </c:tx>
      <c:layout>
        <c:manualLayout>
          <c:xMode val="edge"/>
          <c:yMode val="edge"/>
          <c:x val="0.3367891848729832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717160026852924"/>
          <c:y val="0.10626175717242677"/>
          <c:w val="0.80218480729125186"/>
          <c:h val="0.80321098519589118"/>
        </c:manualLayout>
      </c:layout>
      <c:lineChart>
        <c:grouping val="standard"/>
        <c:varyColors val="0"/>
        <c:ser>
          <c:idx val="0"/>
          <c:order val="0"/>
          <c:spPr>
            <a:ln w="28575" cap="rnd">
              <a:solidFill>
                <a:schemeClr val="accent1"/>
              </a:solidFill>
              <a:round/>
            </a:ln>
            <a:effectLst/>
          </c:spPr>
          <c:marker>
            <c:symbol val="none"/>
          </c:marker>
          <c:cat>
            <c:strRef>
              <c:f>'2015'!$D$137:$AF$137</c:f>
              <c:strCache>
                <c:ptCount val="29"/>
                <c:pt idx="0">
                  <c:v>Auckland University of Technology</c:v>
                </c:pt>
                <c:pt idx="1">
                  <c:v>Lincoln University</c:v>
                </c:pt>
                <c:pt idx="2">
                  <c:v>Massey University</c:v>
                </c:pt>
                <c:pt idx="3">
                  <c:v>University of Auckland</c:v>
                </c:pt>
                <c:pt idx="4">
                  <c:v>University of Canterbury</c:v>
                </c:pt>
                <c:pt idx="5">
                  <c:v>University of Otago</c:v>
                </c:pt>
                <c:pt idx="6">
                  <c:v>University of Waikato</c:v>
                </c:pt>
                <c:pt idx="7">
                  <c:v>Victoria Unviersirty of Wellington</c:v>
                </c:pt>
                <c:pt idx="8">
                  <c:v>Aoraki Polytechnic</c:v>
                </c:pt>
                <c:pt idx="9">
                  <c:v>Bay of Plenty Polytechnic</c:v>
                </c:pt>
                <c:pt idx="10">
                  <c:v>Christchurch Polytechnic Institute of Technology</c:v>
                </c:pt>
                <c:pt idx="11">
                  <c:v>Eastern Institute of Technology</c:v>
                </c:pt>
                <c:pt idx="12">
                  <c:v>Manukau Institute of Technogy</c:v>
                </c:pt>
                <c:pt idx="13">
                  <c:v>Nelson Malborough Institute of Technology</c:v>
                </c:pt>
                <c:pt idx="14">
                  <c:v>Northtec</c:v>
                </c:pt>
                <c:pt idx="15">
                  <c:v>Otago Polytechnic</c:v>
                </c:pt>
                <c:pt idx="16">
                  <c:v>Southern Institute of Technology</c:v>
                </c:pt>
                <c:pt idx="17">
                  <c:v>Tai Poutini Polytechnic</c:v>
                </c:pt>
                <c:pt idx="18">
                  <c:v>Open Polytechnic of New Zealand</c:v>
                </c:pt>
                <c:pt idx="19">
                  <c:v>Unitec Institute of Technology</c:v>
                </c:pt>
                <c:pt idx="20">
                  <c:v>Universal College of Learning</c:v>
                </c:pt>
                <c:pt idx="21">
                  <c:v>Waiariki Institute of Technology</c:v>
                </c:pt>
                <c:pt idx="22">
                  <c:v>Waikato Institute of Technology</c:v>
                </c:pt>
                <c:pt idx="23">
                  <c:v>Wellington Institute of Technology</c:v>
                </c:pt>
                <c:pt idx="24">
                  <c:v>Western Institute of Technology Taranaki</c:v>
                </c:pt>
                <c:pt idx="25">
                  <c:v>Whiteria Community Polytechnic</c:v>
                </c:pt>
                <c:pt idx="26">
                  <c:v>T e Wananga O Aotearoa</c:v>
                </c:pt>
                <c:pt idx="27">
                  <c:v>Te Wananga O Raukawa</c:v>
                </c:pt>
                <c:pt idx="28">
                  <c:v>Te Whare Wananga O Awanuiarangi</c:v>
                </c:pt>
              </c:strCache>
            </c:strRef>
          </c:cat>
          <c:val>
            <c:numRef>
              <c:f>'2015'!$D$138:$AF$138</c:f>
              <c:numCache>
                <c:formatCode>#,##0</c:formatCode>
                <c:ptCount val="29"/>
                <c:pt idx="0">
                  <c:v>118177</c:v>
                </c:pt>
                <c:pt idx="1">
                  <c:v>8831</c:v>
                </c:pt>
                <c:pt idx="2">
                  <c:v>58594</c:v>
                </c:pt>
                <c:pt idx="3">
                  <c:v>222664</c:v>
                </c:pt>
                <c:pt idx="4">
                  <c:v>123277</c:v>
                </c:pt>
                <c:pt idx="5">
                  <c:v>59755</c:v>
                </c:pt>
                <c:pt idx="6">
                  <c:v>36773</c:v>
                </c:pt>
                <c:pt idx="7">
                  <c:v>91463</c:v>
                </c:pt>
                <c:pt idx="8">
                  <c:v>335</c:v>
                </c:pt>
                <c:pt idx="9">
                  <c:v>4348</c:v>
                </c:pt>
                <c:pt idx="10">
                  <c:v>28636</c:v>
                </c:pt>
                <c:pt idx="11">
                  <c:v>6644</c:v>
                </c:pt>
                <c:pt idx="12">
                  <c:v>5928</c:v>
                </c:pt>
                <c:pt idx="13">
                  <c:v>3377</c:v>
                </c:pt>
                <c:pt idx="14">
                  <c:v>2492</c:v>
                </c:pt>
                <c:pt idx="15">
                  <c:v>15490</c:v>
                </c:pt>
                <c:pt idx="16">
                  <c:v>4283</c:v>
                </c:pt>
                <c:pt idx="17">
                  <c:v>3075</c:v>
                </c:pt>
                <c:pt idx="18">
                  <c:v>7884</c:v>
                </c:pt>
                <c:pt idx="19">
                  <c:v>15850</c:v>
                </c:pt>
                <c:pt idx="20">
                  <c:v>830</c:v>
                </c:pt>
                <c:pt idx="21">
                  <c:v>3615</c:v>
                </c:pt>
                <c:pt idx="22">
                  <c:v>8425</c:v>
                </c:pt>
                <c:pt idx="23">
                  <c:v>4831</c:v>
                </c:pt>
                <c:pt idx="24">
                  <c:v>1944</c:v>
                </c:pt>
                <c:pt idx="25">
                  <c:v>2487</c:v>
                </c:pt>
                <c:pt idx="26">
                  <c:v>12166</c:v>
                </c:pt>
                <c:pt idx="28">
                  <c:v>1750</c:v>
                </c:pt>
              </c:numCache>
            </c:numRef>
          </c:val>
          <c:smooth val="0"/>
          <c:extLst xmlns:c16r2="http://schemas.microsoft.com/office/drawing/2015/06/chart">
            <c:ext xmlns:c16="http://schemas.microsoft.com/office/drawing/2014/chart" uri="{C3380CC4-5D6E-409C-BE32-E72D297353CC}">
              <c16:uniqueId val="{00000000-989D-48D2-ABE8-606DA773B275}"/>
            </c:ext>
          </c:extLst>
        </c:ser>
        <c:dLbls>
          <c:showLegendKey val="0"/>
          <c:showVal val="0"/>
          <c:showCatName val="0"/>
          <c:showSerName val="0"/>
          <c:showPercent val="0"/>
          <c:showBubbleSize val="0"/>
        </c:dLbls>
        <c:smooth val="0"/>
        <c:axId val="340648320"/>
        <c:axId val="340649496"/>
      </c:lineChart>
      <c:catAx>
        <c:axId val="340648320"/>
        <c:scaling>
          <c:orientation val="minMax"/>
        </c:scaling>
        <c:delete val="1"/>
        <c:axPos val="b"/>
        <c:numFmt formatCode="General" sourceLinked="1"/>
        <c:majorTickMark val="none"/>
        <c:minorTickMark val="none"/>
        <c:tickLblPos val="nextTo"/>
        <c:crossAx val="340649496"/>
        <c:crosses val="autoZero"/>
        <c:auto val="1"/>
        <c:lblAlgn val="ctr"/>
        <c:lblOffset val="100"/>
        <c:noMultiLvlLbl val="0"/>
      </c:catAx>
      <c:valAx>
        <c:axId val="340649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Capital Spend ($,000)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0648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a:t>Capital Base (Land &amp; Buildings)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'2015'!$D$105:$AF$105</c:f>
              <c:numCache>
                <c:formatCode>#,##0;[Red]\(#,##0\)</c:formatCode>
                <c:ptCount val="29"/>
                <c:pt idx="0">
                  <c:v>637402</c:v>
                </c:pt>
                <c:pt idx="1">
                  <c:v>140710</c:v>
                </c:pt>
                <c:pt idx="2">
                  <c:v>939138</c:v>
                </c:pt>
                <c:pt idx="3">
                  <c:v>1659340</c:v>
                </c:pt>
                <c:pt idx="4">
                  <c:v>699550</c:v>
                </c:pt>
                <c:pt idx="5">
                  <c:v>1241349</c:v>
                </c:pt>
                <c:pt idx="6">
                  <c:v>309892</c:v>
                </c:pt>
                <c:pt idx="7">
                  <c:v>571814</c:v>
                </c:pt>
                <c:pt idx="8">
                  <c:v>22419</c:v>
                </c:pt>
                <c:pt idx="9">
                  <c:v>82506</c:v>
                </c:pt>
                <c:pt idx="10">
                  <c:v>184309</c:v>
                </c:pt>
                <c:pt idx="11">
                  <c:v>108033</c:v>
                </c:pt>
                <c:pt idx="12">
                  <c:v>280240</c:v>
                </c:pt>
                <c:pt idx="13">
                  <c:v>82190</c:v>
                </c:pt>
                <c:pt idx="14">
                  <c:v>32990</c:v>
                </c:pt>
                <c:pt idx="15">
                  <c:v>86014</c:v>
                </c:pt>
                <c:pt idx="16">
                  <c:v>71969</c:v>
                </c:pt>
                <c:pt idx="17">
                  <c:v>12699</c:v>
                </c:pt>
                <c:pt idx="18">
                  <c:v>26655</c:v>
                </c:pt>
                <c:pt idx="19">
                  <c:v>256641</c:v>
                </c:pt>
                <c:pt idx="20">
                  <c:v>98634</c:v>
                </c:pt>
                <c:pt idx="21">
                  <c:v>58817</c:v>
                </c:pt>
                <c:pt idx="22">
                  <c:v>149463</c:v>
                </c:pt>
                <c:pt idx="23">
                  <c:v>73239</c:v>
                </c:pt>
                <c:pt idx="24">
                  <c:v>21329</c:v>
                </c:pt>
                <c:pt idx="25">
                  <c:v>64806</c:v>
                </c:pt>
                <c:pt idx="26">
                  <c:v>84179</c:v>
                </c:pt>
                <c:pt idx="27">
                  <c:v>14813</c:v>
                </c:pt>
                <c:pt idx="28">
                  <c:v>29833</c:v>
                </c:pt>
              </c:numCache>
            </c:numRef>
          </c:val>
          <c:smooth val="0"/>
          <c:extLst xmlns:c16r2="http://schemas.microsoft.com/office/drawing/2015/06/chart">
            <c:ext xmlns:c16="http://schemas.microsoft.com/office/drawing/2014/chart" uri="{C3380CC4-5D6E-409C-BE32-E72D297353CC}">
              <c16:uniqueId val="{00000000-8FF9-4535-8CC4-46A620BF3FD0}"/>
            </c:ext>
          </c:extLst>
        </c:ser>
        <c:dLbls>
          <c:showLegendKey val="0"/>
          <c:showVal val="0"/>
          <c:showCatName val="0"/>
          <c:showSerName val="0"/>
          <c:showPercent val="0"/>
          <c:showBubbleSize val="0"/>
        </c:dLbls>
        <c:smooth val="0"/>
        <c:axId val="378768152"/>
        <c:axId val="378768544"/>
      </c:lineChart>
      <c:catAx>
        <c:axId val="378768152"/>
        <c:scaling>
          <c:orientation val="minMax"/>
        </c:scaling>
        <c:delete val="1"/>
        <c:axPos val="b"/>
        <c:majorTickMark val="none"/>
        <c:minorTickMark val="none"/>
        <c:tickLblPos val="nextTo"/>
        <c:crossAx val="378768544"/>
        <c:crosses val="autoZero"/>
        <c:auto val="1"/>
        <c:lblAlgn val="ctr"/>
        <c:lblOffset val="100"/>
        <c:noMultiLvlLbl val="0"/>
      </c:catAx>
      <c:valAx>
        <c:axId val="378768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Value ($,000)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768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r>
              <a:rPr lang="en-US" sz="1400" b="0" i="0" u="none" strike="noStrike" baseline="0">
                <a:solidFill>
                  <a:sysClr val="windowText" lastClr="000000">
                    <a:lumMod val="65000"/>
                    <a:lumOff val="35000"/>
                  </a:sysClr>
                </a:solidFill>
                <a:latin typeface="Calibri" panose="020F0502020204030204"/>
              </a:rPr>
              <a:t>2016 Completions </a:t>
            </a:r>
          </a:p>
        </c:rich>
      </c:tx>
      <c:overlay val="0"/>
      <c:spPr>
        <a:noFill/>
        <a:ln>
          <a:noFill/>
        </a:ln>
        <a:effectLst/>
      </c:spPr>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PRO.1!$C$2</c:f>
              <c:strCache>
                <c:ptCount val="1"/>
                <c:pt idx="0">
                  <c:v>EFTS</c:v>
                </c:pt>
              </c:strCache>
            </c:strRef>
          </c:tx>
          <c:spPr>
            <a:ln w="28575" cap="rnd">
              <a:solidFill>
                <a:schemeClr val="accent1"/>
              </a:solidFill>
              <a:round/>
            </a:ln>
            <a:effectLst/>
          </c:spPr>
          <c:marker>
            <c:symbol val="none"/>
          </c:marker>
          <c:cat>
            <c:strRef>
              <c:f>PRO.1!$B$4:$B$30</c:f>
              <c:strCache>
                <c:ptCount val="27"/>
                <c:pt idx="0">
                  <c:v>Te Wananga O Aotearoa</c:v>
                </c:pt>
                <c:pt idx="1">
                  <c:v>University of Auckland</c:v>
                </c:pt>
                <c:pt idx="2">
                  <c:v>Auckland University of Technology</c:v>
                </c:pt>
                <c:pt idx="3">
                  <c:v>Massey University</c:v>
                </c:pt>
                <c:pt idx="4">
                  <c:v>Tai Poutini Polytechnic</c:v>
                </c:pt>
                <c:pt idx="5">
                  <c:v>University of Otago</c:v>
                </c:pt>
                <c:pt idx="6">
                  <c:v>Victoria University of Wellington</c:v>
                </c:pt>
                <c:pt idx="7">
                  <c:v>Unitec New Zealand</c:v>
                </c:pt>
                <c:pt idx="8">
                  <c:v>Manukau Institute of Technology</c:v>
                </c:pt>
                <c:pt idx="9">
                  <c:v>Open Polytechnic</c:v>
                </c:pt>
                <c:pt idx="10">
                  <c:v>Christchurch Polytechnic Inst of Tech</c:v>
                </c:pt>
                <c:pt idx="11">
                  <c:v>Waikato Institute of Technology</c:v>
                </c:pt>
                <c:pt idx="12">
                  <c:v>University of Canterbury</c:v>
                </c:pt>
                <c:pt idx="13">
                  <c:v>University of Waikato</c:v>
                </c:pt>
                <c:pt idx="14">
                  <c:v>Southern Institute of Technology</c:v>
                </c:pt>
                <c:pt idx="15">
                  <c:v>Northland Polytechnic</c:v>
                </c:pt>
                <c:pt idx="16">
                  <c:v>Eastern Institute of Technology</c:v>
                </c:pt>
                <c:pt idx="17">
                  <c:v>Whitireia Community Polytechnic</c:v>
                </c:pt>
                <c:pt idx="18">
                  <c:v>Wellington Institute of Technology</c:v>
                </c:pt>
                <c:pt idx="19">
                  <c:v>Otago Polytechnic</c:v>
                </c:pt>
                <c:pt idx="20">
                  <c:v>Universal College of Learning</c:v>
                </c:pt>
                <c:pt idx="21">
                  <c:v>Nelson Marlborough Inst of Technology</c:v>
                </c:pt>
                <c:pt idx="22">
                  <c:v>Te Wananga O Raukawa</c:v>
                </c:pt>
                <c:pt idx="23">
                  <c:v>Tai Poutini Polytechnic</c:v>
                </c:pt>
                <c:pt idx="24">
                  <c:v>Western Institute of Technology Taranaki</c:v>
                </c:pt>
                <c:pt idx="25">
                  <c:v>Lincoln University</c:v>
                </c:pt>
                <c:pt idx="26">
                  <c:v>Te Whare Wananga O Awanuiarangi</c:v>
                </c:pt>
              </c:strCache>
            </c:strRef>
          </c:cat>
          <c:val>
            <c:numRef>
              <c:f>PRO.1!$D$4:$D$30</c:f>
              <c:numCache>
                <c:formatCode>#,##0</c:formatCode>
                <c:ptCount val="27"/>
                <c:pt idx="0">
                  <c:v>17790</c:v>
                </c:pt>
                <c:pt idx="1">
                  <c:v>11025</c:v>
                </c:pt>
                <c:pt idx="2">
                  <c:v>7410</c:v>
                </c:pt>
                <c:pt idx="3">
                  <c:v>6090</c:v>
                </c:pt>
                <c:pt idx="4">
                  <c:v>5890</c:v>
                </c:pt>
                <c:pt idx="5">
                  <c:v>5470</c:v>
                </c:pt>
                <c:pt idx="6">
                  <c:v>5305</c:v>
                </c:pt>
                <c:pt idx="7">
                  <c:v>4915</c:v>
                </c:pt>
                <c:pt idx="8">
                  <c:v>4430</c:v>
                </c:pt>
                <c:pt idx="9">
                  <c:v>4050</c:v>
                </c:pt>
                <c:pt idx="10">
                  <c:v>4035</c:v>
                </c:pt>
                <c:pt idx="11">
                  <c:v>3580</c:v>
                </c:pt>
                <c:pt idx="12">
                  <c:v>3565</c:v>
                </c:pt>
                <c:pt idx="13">
                  <c:v>3470</c:v>
                </c:pt>
                <c:pt idx="14">
                  <c:v>3420</c:v>
                </c:pt>
                <c:pt idx="15">
                  <c:v>3150</c:v>
                </c:pt>
                <c:pt idx="16">
                  <c:v>3115</c:v>
                </c:pt>
                <c:pt idx="17">
                  <c:v>2690</c:v>
                </c:pt>
                <c:pt idx="18">
                  <c:v>2680</c:v>
                </c:pt>
                <c:pt idx="19">
                  <c:v>2650</c:v>
                </c:pt>
                <c:pt idx="20">
                  <c:v>2080</c:v>
                </c:pt>
                <c:pt idx="21">
                  <c:v>2080</c:v>
                </c:pt>
                <c:pt idx="22">
                  <c:v>1610</c:v>
                </c:pt>
                <c:pt idx="23">
                  <c:v>1490</c:v>
                </c:pt>
                <c:pt idx="24">
                  <c:v>1210</c:v>
                </c:pt>
                <c:pt idx="25">
                  <c:v>1200</c:v>
                </c:pt>
                <c:pt idx="26">
                  <c:v>820</c:v>
                </c:pt>
              </c:numCache>
            </c:numRef>
          </c:val>
          <c:smooth val="0"/>
          <c:extLst xmlns:c16r2="http://schemas.microsoft.com/office/drawing/2015/06/chart">
            <c:ext xmlns:c16="http://schemas.microsoft.com/office/drawing/2014/chart" uri="{C3380CC4-5D6E-409C-BE32-E72D297353CC}">
              <c16:uniqueId val="{00000000-E3E0-4F68-B91A-981B06505E2F}"/>
            </c:ext>
          </c:extLst>
        </c:ser>
        <c:dLbls>
          <c:showLegendKey val="0"/>
          <c:showVal val="0"/>
          <c:showCatName val="0"/>
          <c:showSerName val="0"/>
          <c:showPercent val="0"/>
          <c:showBubbleSize val="0"/>
        </c:dLbls>
        <c:smooth val="0"/>
        <c:axId val="378772072"/>
        <c:axId val="378768936"/>
      </c:lineChart>
      <c:catAx>
        <c:axId val="378772072"/>
        <c:scaling>
          <c:orientation val="minMax"/>
        </c:scaling>
        <c:delete val="1"/>
        <c:axPos val="b"/>
        <c:numFmt formatCode="General" sourceLinked="1"/>
        <c:majorTickMark val="none"/>
        <c:minorTickMark val="none"/>
        <c:tickLblPos val="nextTo"/>
        <c:crossAx val="378768936"/>
        <c:crosses val="autoZero"/>
        <c:auto val="1"/>
        <c:lblAlgn val="ctr"/>
        <c:lblOffset val="100"/>
        <c:noMultiLvlLbl val="0"/>
      </c:catAx>
      <c:valAx>
        <c:axId val="378768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378772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r>
              <a:rPr lang="en-US" sz="1400" b="0" i="0" u="none" strike="noStrike" baseline="0">
                <a:solidFill>
                  <a:sysClr val="windowText" lastClr="000000">
                    <a:lumMod val="65000"/>
                    <a:lumOff val="35000"/>
                  </a:sysClr>
                </a:solidFill>
                <a:latin typeface="Calibri" panose="020F0502020204030204"/>
              </a:rPr>
              <a:t>2016 EFTS </a:t>
            </a:r>
          </a:p>
        </c:rich>
      </c:tx>
      <c:overlay val="0"/>
      <c:spPr>
        <a:noFill/>
        <a:ln>
          <a:noFill/>
        </a:ln>
        <a:effectLst/>
      </c:spPr>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PRO.1!$C$2</c:f>
              <c:strCache>
                <c:ptCount val="1"/>
                <c:pt idx="0">
                  <c:v>EFTS</c:v>
                </c:pt>
              </c:strCache>
            </c:strRef>
          </c:tx>
          <c:spPr>
            <a:ln w="28575" cap="rnd">
              <a:solidFill>
                <a:schemeClr val="accent1"/>
              </a:solidFill>
              <a:round/>
            </a:ln>
            <a:effectLst/>
          </c:spPr>
          <c:marker>
            <c:symbol val="none"/>
          </c:marker>
          <c:cat>
            <c:strRef>
              <c:f>PRO.1!$B$4:$B$30</c:f>
              <c:strCache>
                <c:ptCount val="27"/>
                <c:pt idx="0">
                  <c:v>University of Auckland</c:v>
                </c:pt>
                <c:pt idx="1">
                  <c:v>Te Wananga O Aotearoa</c:v>
                </c:pt>
                <c:pt idx="2">
                  <c:v>Auckland University of Technology</c:v>
                </c:pt>
                <c:pt idx="3">
                  <c:v>Massey University</c:v>
                </c:pt>
                <c:pt idx="4">
                  <c:v>University of Otago</c:v>
                </c:pt>
                <c:pt idx="5">
                  <c:v>Victoria University of Wellington</c:v>
                </c:pt>
                <c:pt idx="6">
                  <c:v>University of Canterbury</c:v>
                </c:pt>
                <c:pt idx="7">
                  <c:v>University of Waikato</c:v>
                </c:pt>
                <c:pt idx="8">
                  <c:v>Unitec New Zealand</c:v>
                </c:pt>
                <c:pt idx="9">
                  <c:v>Christchurch Polytechnic Inst of Tech</c:v>
                </c:pt>
                <c:pt idx="10">
                  <c:v>Tai Poutini Polytechnic</c:v>
                </c:pt>
                <c:pt idx="11">
                  <c:v>Manukau Institute of Technology</c:v>
                </c:pt>
                <c:pt idx="12">
                  <c:v>Waikato Institute of Technology</c:v>
                </c:pt>
                <c:pt idx="13">
                  <c:v>Open Polytechnic</c:v>
                </c:pt>
                <c:pt idx="14">
                  <c:v>Southern Institute of Technology</c:v>
                </c:pt>
                <c:pt idx="15">
                  <c:v>Otago Polytechnic</c:v>
                </c:pt>
                <c:pt idx="16">
                  <c:v>Eastern Institute of Technology</c:v>
                </c:pt>
                <c:pt idx="17">
                  <c:v>Wellington Institute of Technology</c:v>
                </c:pt>
                <c:pt idx="18">
                  <c:v>Whitireia Community Polytechnic</c:v>
                </c:pt>
                <c:pt idx="19">
                  <c:v>Northland Polytechnic</c:v>
                </c:pt>
                <c:pt idx="20">
                  <c:v>Universal College of Learning</c:v>
                </c:pt>
                <c:pt idx="21">
                  <c:v>Nelson Marlborough Inst of Technology</c:v>
                </c:pt>
                <c:pt idx="22">
                  <c:v>Lincoln University</c:v>
                </c:pt>
                <c:pt idx="23">
                  <c:v>Te Whare Wananga O Awanuiarangi</c:v>
                </c:pt>
                <c:pt idx="24">
                  <c:v>Tai Poutini Polytechnic</c:v>
                </c:pt>
                <c:pt idx="25">
                  <c:v>Western Institute of Technology Taranaki</c:v>
                </c:pt>
                <c:pt idx="26">
                  <c:v>Te Wananga O Raukawa</c:v>
                </c:pt>
              </c:strCache>
            </c:strRef>
          </c:cat>
          <c:val>
            <c:numRef>
              <c:f>PRO.1!$C$4:$C$30</c:f>
              <c:numCache>
                <c:formatCode>#,##0</c:formatCode>
                <c:ptCount val="27"/>
                <c:pt idx="0">
                  <c:v>33105</c:v>
                </c:pt>
                <c:pt idx="1">
                  <c:v>20240</c:v>
                </c:pt>
                <c:pt idx="2">
                  <c:v>19740</c:v>
                </c:pt>
                <c:pt idx="3">
                  <c:v>18925</c:v>
                </c:pt>
                <c:pt idx="4">
                  <c:v>18505</c:v>
                </c:pt>
                <c:pt idx="5">
                  <c:v>17455</c:v>
                </c:pt>
                <c:pt idx="6">
                  <c:v>12510</c:v>
                </c:pt>
                <c:pt idx="7">
                  <c:v>9750</c:v>
                </c:pt>
                <c:pt idx="8">
                  <c:v>8770</c:v>
                </c:pt>
                <c:pt idx="9">
                  <c:v>7195</c:v>
                </c:pt>
                <c:pt idx="10">
                  <c:v>7120</c:v>
                </c:pt>
                <c:pt idx="11">
                  <c:v>6755</c:v>
                </c:pt>
                <c:pt idx="12">
                  <c:v>5925</c:v>
                </c:pt>
                <c:pt idx="13">
                  <c:v>5840</c:v>
                </c:pt>
                <c:pt idx="14">
                  <c:v>4835</c:v>
                </c:pt>
                <c:pt idx="15">
                  <c:v>4715</c:v>
                </c:pt>
                <c:pt idx="16">
                  <c:v>4345</c:v>
                </c:pt>
                <c:pt idx="17">
                  <c:v>3930</c:v>
                </c:pt>
                <c:pt idx="18">
                  <c:v>3795</c:v>
                </c:pt>
                <c:pt idx="19">
                  <c:v>3700</c:v>
                </c:pt>
                <c:pt idx="20">
                  <c:v>3250</c:v>
                </c:pt>
                <c:pt idx="21">
                  <c:v>3120</c:v>
                </c:pt>
                <c:pt idx="22">
                  <c:v>2925</c:v>
                </c:pt>
                <c:pt idx="23">
                  <c:v>2280</c:v>
                </c:pt>
                <c:pt idx="24">
                  <c:v>1785</c:v>
                </c:pt>
                <c:pt idx="25">
                  <c:v>1640</c:v>
                </c:pt>
                <c:pt idx="26">
                  <c:v>1610</c:v>
                </c:pt>
              </c:numCache>
            </c:numRef>
          </c:val>
          <c:smooth val="0"/>
          <c:extLst xmlns:c16r2="http://schemas.microsoft.com/office/drawing/2015/06/chart">
            <c:ext xmlns:c16="http://schemas.microsoft.com/office/drawing/2014/chart" uri="{C3380CC4-5D6E-409C-BE32-E72D297353CC}">
              <c16:uniqueId val="{00000000-DACA-4D6A-A626-E0E75DBF139C}"/>
            </c:ext>
          </c:extLst>
        </c:ser>
        <c:dLbls>
          <c:showLegendKey val="0"/>
          <c:showVal val="0"/>
          <c:showCatName val="0"/>
          <c:showSerName val="0"/>
          <c:showPercent val="0"/>
          <c:showBubbleSize val="0"/>
        </c:dLbls>
        <c:smooth val="0"/>
        <c:axId val="382893096"/>
        <c:axId val="382893488"/>
      </c:lineChart>
      <c:catAx>
        <c:axId val="382893096"/>
        <c:scaling>
          <c:orientation val="minMax"/>
        </c:scaling>
        <c:delete val="1"/>
        <c:axPos val="b"/>
        <c:numFmt formatCode="General" sourceLinked="1"/>
        <c:majorTickMark val="none"/>
        <c:minorTickMark val="none"/>
        <c:tickLblPos val="nextTo"/>
        <c:crossAx val="382893488"/>
        <c:crosses val="autoZero"/>
        <c:auto val="1"/>
        <c:lblAlgn val="ctr"/>
        <c:lblOffset val="100"/>
        <c:noMultiLvlLbl val="0"/>
      </c:catAx>
      <c:valAx>
        <c:axId val="382893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382893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r>
              <a:rPr lang="en-US" sz="1400" b="0" i="0" u="none" strike="noStrike" baseline="0">
                <a:solidFill>
                  <a:sysClr val="windowText" lastClr="000000">
                    <a:lumMod val="65000"/>
                    <a:lumOff val="35000"/>
                  </a:sysClr>
                </a:solidFill>
                <a:latin typeface="Calibri" panose="020F0502020204030204"/>
              </a:rPr>
              <a:t>2016 EFTS </a:t>
            </a:r>
          </a:p>
        </c:rich>
      </c:tx>
      <c:overlay val="0"/>
      <c:spPr>
        <a:noFill/>
        <a:ln>
          <a:noFill/>
        </a:ln>
        <a:effectLst/>
      </c:spPr>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PRO.1!$C$2</c:f>
              <c:strCache>
                <c:ptCount val="1"/>
                <c:pt idx="0">
                  <c:v>EFTS</c:v>
                </c:pt>
              </c:strCache>
            </c:strRef>
          </c:tx>
          <c:spPr>
            <a:ln w="28575" cap="rnd">
              <a:solidFill>
                <a:schemeClr val="accent1"/>
              </a:solidFill>
              <a:round/>
            </a:ln>
            <a:effectLst/>
          </c:spPr>
          <c:marker>
            <c:symbol val="none"/>
          </c:marker>
          <c:cat>
            <c:strRef>
              <c:f>PRO.1!$B$4:$B$30</c:f>
              <c:strCache>
                <c:ptCount val="27"/>
                <c:pt idx="0">
                  <c:v>University of Auckland</c:v>
                </c:pt>
                <c:pt idx="1">
                  <c:v>Te Wananga O Aotearoa</c:v>
                </c:pt>
                <c:pt idx="2">
                  <c:v>Auckland University of Technology</c:v>
                </c:pt>
                <c:pt idx="3">
                  <c:v>Massey University</c:v>
                </c:pt>
                <c:pt idx="4">
                  <c:v>University of Otago</c:v>
                </c:pt>
                <c:pt idx="5">
                  <c:v>Victoria University of Wellington</c:v>
                </c:pt>
                <c:pt idx="6">
                  <c:v>University of Canterbury</c:v>
                </c:pt>
                <c:pt idx="7">
                  <c:v>University of Waikato</c:v>
                </c:pt>
                <c:pt idx="8">
                  <c:v>Unitec New Zealand</c:v>
                </c:pt>
                <c:pt idx="9">
                  <c:v>Christchurch Polytechnic Inst of Tech</c:v>
                </c:pt>
                <c:pt idx="10">
                  <c:v>Tai Poutini Polytechnic</c:v>
                </c:pt>
                <c:pt idx="11">
                  <c:v>Manukau Institute of Technology</c:v>
                </c:pt>
                <c:pt idx="12">
                  <c:v>Waikato Institute of Technology</c:v>
                </c:pt>
                <c:pt idx="13">
                  <c:v>Open Polytechnic</c:v>
                </c:pt>
                <c:pt idx="14">
                  <c:v>Southern Institute of Technology</c:v>
                </c:pt>
                <c:pt idx="15">
                  <c:v>Otago Polytechnic</c:v>
                </c:pt>
                <c:pt idx="16">
                  <c:v>Eastern Institute of Technology</c:v>
                </c:pt>
                <c:pt idx="17">
                  <c:v>Wellington Institute of Technology</c:v>
                </c:pt>
                <c:pt idx="18">
                  <c:v>Whitireia Community Polytechnic</c:v>
                </c:pt>
                <c:pt idx="19">
                  <c:v>Northland Polytechnic</c:v>
                </c:pt>
                <c:pt idx="20">
                  <c:v>Universal College of Learning</c:v>
                </c:pt>
                <c:pt idx="21">
                  <c:v>Nelson Marlborough Inst of Technology</c:v>
                </c:pt>
                <c:pt idx="22">
                  <c:v>Lincoln University</c:v>
                </c:pt>
                <c:pt idx="23">
                  <c:v>Te Whare Wananga O Awanuiarangi</c:v>
                </c:pt>
                <c:pt idx="24">
                  <c:v>Tai Poutini Polytechnic</c:v>
                </c:pt>
                <c:pt idx="25">
                  <c:v>Western Institute of Technology Taranaki</c:v>
                </c:pt>
                <c:pt idx="26">
                  <c:v>Te Wananga O Raukawa</c:v>
                </c:pt>
              </c:strCache>
            </c:strRef>
          </c:cat>
          <c:val>
            <c:numRef>
              <c:f>PRO.1!$C$4:$C$30</c:f>
              <c:numCache>
                <c:formatCode>#,##0</c:formatCode>
                <c:ptCount val="27"/>
                <c:pt idx="0">
                  <c:v>33105</c:v>
                </c:pt>
                <c:pt idx="1">
                  <c:v>20240</c:v>
                </c:pt>
                <c:pt idx="2">
                  <c:v>19740</c:v>
                </c:pt>
                <c:pt idx="3">
                  <c:v>18925</c:v>
                </c:pt>
                <c:pt idx="4">
                  <c:v>18505</c:v>
                </c:pt>
                <c:pt idx="5">
                  <c:v>17455</c:v>
                </c:pt>
                <c:pt idx="6">
                  <c:v>12510</c:v>
                </c:pt>
                <c:pt idx="7">
                  <c:v>9750</c:v>
                </c:pt>
                <c:pt idx="8">
                  <c:v>8770</c:v>
                </c:pt>
                <c:pt idx="9">
                  <c:v>7195</c:v>
                </c:pt>
                <c:pt idx="10">
                  <c:v>7120</c:v>
                </c:pt>
                <c:pt idx="11">
                  <c:v>6755</c:v>
                </c:pt>
                <c:pt idx="12">
                  <c:v>5925</c:v>
                </c:pt>
                <c:pt idx="13">
                  <c:v>5840</c:v>
                </c:pt>
                <c:pt idx="14">
                  <c:v>4835</c:v>
                </c:pt>
                <c:pt idx="15">
                  <c:v>4715</c:v>
                </c:pt>
                <c:pt idx="16">
                  <c:v>4345</c:v>
                </c:pt>
                <c:pt idx="17">
                  <c:v>3930</c:v>
                </c:pt>
                <c:pt idx="18">
                  <c:v>3795</c:v>
                </c:pt>
                <c:pt idx="19">
                  <c:v>3700</c:v>
                </c:pt>
                <c:pt idx="20">
                  <c:v>3250</c:v>
                </c:pt>
                <c:pt idx="21">
                  <c:v>3120</c:v>
                </c:pt>
                <c:pt idx="22">
                  <c:v>2925</c:v>
                </c:pt>
                <c:pt idx="23">
                  <c:v>2280</c:v>
                </c:pt>
                <c:pt idx="24">
                  <c:v>1785</c:v>
                </c:pt>
                <c:pt idx="25">
                  <c:v>1640</c:v>
                </c:pt>
                <c:pt idx="26">
                  <c:v>1610</c:v>
                </c:pt>
              </c:numCache>
            </c:numRef>
          </c:val>
          <c:smooth val="0"/>
          <c:extLst xmlns:c16r2="http://schemas.microsoft.com/office/drawing/2015/06/chart">
            <c:ext xmlns:c16="http://schemas.microsoft.com/office/drawing/2014/chart" uri="{C3380CC4-5D6E-409C-BE32-E72D297353CC}">
              <c16:uniqueId val="{00000000-DACA-4D6A-A626-E0E75DBF139C}"/>
            </c:ext>
          </c:extLst>
        </c:ser>
        <c:dLbls>
          <c:showLegendKey val="0"/>
          <c:showVal val="0"/>
          <c:showCatName val="0"/>
          <c:showSerName val="0"/>
          <c:showPercent val="0"/>
          <c:showBubbleSize val="0"/>
        </c:dLbls>
        <c:smooth val="0"/>
        <c:axId val="382895840"/>
        <c:axId val="378770504"/>
      </c:lineChart>
      <c:catAx>
        <c:axId val="382895840"/>
        <c:scaling>
          <c:orientation val="minMax"/>
        </c:scaling>
        <c:delete val="1"/>
        <c:axPos val="b"/>
        <c:numFmt formatCode="General" sourceLinked="1"/>
        <c:majorTickMark val="none"/>
        <c:minorTickMark val="none"/>
        <c:tickLblPos val="nextTo"/>
        <c:crossAx val="378770504"/>
        <c:crosses val="autoZero"/>
        <c:auto val="1"/>
        <c:lblAlgn val="ctr"/>
        <c:lblOffset val="100"/>
        <c:noMultiLvlLbl val="0"/>
      </c:catAx>
      <c:valAx>
        <c:axId val="378770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382895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0.70173</cdr:x>
      <cdr:y>0.80123</cdr:y>
    </cdr:from>
    <cdr:to>
      <cdr:x>0.76112</cdr:x>
      <cdr:y>0.90235</cdr:y>
    </cdr:to>
    <cdr:sp macro="" textlink="">
      <cdr:nvSpPr>
        <cdr:cNvPr id="3" name="Star: 4 Points 2">
          <a:extLst xmlns:a="http://schemas.openxmlformats.org/drawingml/2006/main">
            <a:ext uri="{FF2B5EF4-FFF2-40B4-BE49-F238E27FC236}">
              <a16:creationId xmlns="" xmlns:a16="http://schemas.microsoft.com/office/drawing/2014/main" id="{E2AD0E90-F293-489E-87DD-A3F372D6A6C8}"/>
            </a:ext>
          </a:extLst>
        </cdr:cNvPr>
        <cdr:cNvSpPr/>
      </cdr:nvSpPr>
      <cdr:spPr>
        <a:xfrm xmlns:a="http://schemas.openxmlformats.org/drawingml/2006/main">
          <a:off x="3030782" y="2059731"/>
          <a:ext cx="256515" cy="259951"/>
        </a:xfrm>
        <a:prstGeom xmlns:a="http://schemas.openxmlformats.org/drawingml/2006/main" prst="star4">
          <a:avLst/>
        </a:prstGeom>
        <a:solidFill xmlns:a="http://schemas.openxmlformats.org/drawingml/2006/main">
          <a:schemeClr val="accent6"/>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0.70173</cdr:x>
      <cdr:y>0.80123</cdr:y>
    </cdr:from>
    <cdr:to>
      <cdr:x>0.76112</cdr:x>
      <cdr:y>0.90235</cdr:y>
    </cdr:to>
    <cdr:sp macro="" textlink="">
      <cdr:nvSpPr>
        <cdr:cNvPr id="3" name="Star: 4 Points 2">
          <a:extLst xmlns:a="http://schemas.openxmlformats.org/drawingml/2006/main">
            <a:ext uri="{FF2B5EF4-FFF2-40B4-BE49-F238E27FC236}">
              <a16:creationId xmlns="" xmlns:a16="http://schemas.microsoft.com/office/drawing/2014/main" id="{E2AD0E90-F293-489E-87DD-A3F372D6A6C8}"/>
            </a:ext>
          </a:extLst>
        </cdr:cNvPr>
        <cdr:cNvSpPr/>
      </cdr:nvSpPr>
      <cdr:spPr>
        <a:xfrm xmlns:a="http://schemas.openxmlformats.org/drawingml/2006/main">
          <a:off x="3030782" y="2059731"/>
          <a:ext cx="256515" cy="259951"/>
        </a:xfrm>
        <a:prstGeom xmlns:a="http://schemas.openxmlformats.org/drawingml/2006/main" prst="star4">
          <a:avLst/>
        </a:prstGeom>
        <a:solidFill xmlns:a="http://schemas.openxmlformats.org/drawingml/2006/main">
          <a:schemeClr val="accent6"/>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0.70173</cdr:x>
      <cdr:y>0.80123</cdr:y>
    </cdr:from>
    <cdr:to>
      <cdr:x>0.76112</cdr:x>
      <cdr:y>0.90235</cdr:y>
    </cdr:to>
    <cdr:sp macro="" textlink="">
      <cdr:nvSpPr>
        <cdr:cNvPr id="3" name="Star: 4 Points 2">
          <a:extLst xmlns:a="http://schemas.openxmlformats.org/drawingml/2006/main">
            <a:ext uri="{FF2B5EF4-FFF2-40B4-BE49-F238E27FC236}">
              <a16:creationId xmlns="" xmlns:a16="http://schemas.microsoft.com/office/drawing/2014/main" id="{E2AD0E90-F293-489E-87DD-A3F372D6A6C8}"/>
            </a:ext>
          </a:extLst>
        </cdr:cNvPr>
        <cdr:cNvSpPr/>
      </cdr:nvSpPr>
      <cdr:spPr>
        <a:xfrm xmlns:a="http://schemas.openxmlformats.org/drawingml/2006/main">
          <a:off x="3030782" y="2059731"/>
          <a:ext cx="256515" cy="259951"/>
        </a:xfrm>
        <a:prstGeom xmlns:a="http://schemas.openxmlformats.org/drawingml/2006/main" prst="star4">
          <a:avLst/>
        </a:prstGeom>
        <a:solidFill xmlns:a="http://schemas.openxmlformats.org/drawingml/2006/main">
          <a:schemeClr val="accent6"/>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6EECC-3871-2948-B9FB-51FB6C15BCC7}" type="datetimeFigureOut">
              <a:rPr lang="en-US" smtClean="0"/>
              <a:t>6/7/2019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9D70C2-4E3A-FB4C-A227-B18665631885}" type="slidenum">
              <a:rPr lang="en-US" smtClean="0"/>
              <a:t>‹#›</a:t>
            </a:fld>
            <a:endParaRPr lang="en-US"/>
          </a:p>
        </p:txBody>
      </p:sp>
    </p:spTree>
    <p:extLst>
      <p:ext uri="{BB962C8B-B14F-4D97-AF65-F5344CB8AC3E}">
        <p14:creationId xmlns:p14="http://schemas.microsoft.com/office/powerpoint/2010/main" val="21386872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While we have done some work around this question of setting targets it is important to ensure both our approach and the application is pertinent.</a:t>
            </a:r>
          </a:p>
          <a:p>
            <a:r>
              <a:rPr lang="en-NZ" dirty="0"/>
              <a:t>It is time to get your feedback to make the assessments you </a:t>
            </a:r>
            <a:r>
              <a:rPr lang="en-NZ" dirty="0" err="1"/>
              <a:t>recieve</a:t>
            </a:r>
            <a:r>
              <a:rPr lang="en-NZ" dirty="0"/>
              <a:t> as useful as possible.</a:t>
            </a:r>
          </a:p>
          <a:p>
            <a:endParaRPr lang="en-NZ" dirty="0"/>
          </a:p>
        </p:txBody>
      </p:sp>
      <p:sp>
        <p:nvSpPr>
          <p:cNvPr id="4" name="Slide Number Placeholder 3"/>
          <p:cNvSpPr>
            <a:spLocks noGrp="1"/>
          </p:cNvSpPr>
          <p:nvPr>
            <p:ph type="sldNum" sz="quarter" idx="10"/>
          </p:nvPr>
        </p:nvSpPr>
        <p:spPr/>
        <p:txBody>
          <a:bodyPr/>
          <a:lstStyle/>
          <a:p>
            <a:fld id="{F49D70C2-4E3A-FB4C-A227-B18665631885}" type="slidenum">
              <a:rPr lang="en-US" smtClean="0"/>
              <a:t>1</a:t>
            </a:fld>
            <a:endParaRPr lang="en-US"/>
          </a:p>
        </p:txBody>
      </p:sp>
    </p:spTree>
    <p:extLst>
      <p:ext uri="{BB962C8B-B14F-4D97-AF65-F5344CB8AC3E}">
        <p14:creationId xmlns:p14="http://schemas.microsoft.com/office/powerpoint/2010/main" val="1957368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Thus for this fictitious Tertiary organisation its total EFTs measure demand it reach at least core for any section affected by EFTs e.g. Demand section</a:t>
            </a:r>
          </a:p>
          <a:p>
            <a:r>
              <a:rPr lang="en-NZ" dirty="0"/>
              <a:t>But for Base Asset Value the organisation should meet advanced in any section affected by this. Thus its asset register should meet advanced level.</a:t>
            </a:r>
          </a:p>
          <a:p>
            <a:endParaRPr lang="en-NZ" dirty="0"/>
          </a:p>
          <a:p>
            <a:r>
              <a:rPr lang="en-NZ" dirty="0"/>
              <a:t>To model this for 17 sections and using various possible factors the easiest solution is to use a matrix.</a:t>
            </a:r>
          </a:p>
        </p:txBody>
      </p:sp>
      <p:sp>
        <p:nvSpPr>
          <p:cNvPr id="4" name="Slide Number Placeholder 3"/>
          <p:cNvSpPr>
            <a:spLocks noGrp="1"/>
          </p:cNvSpPr>
          <p:nvPr>
            <p:ph type="sldNum" sz="quarter" idx="10"/>
          </p:nvPr>
        </p:nvSpPr>
        <p:spPr/>
        <p:txBody>
          <a:bodyPr/>
          <a:lstStyle/>
          <a:p>
            <a:fld id="{F49D70C2-4E3A-FB4C-A227-B18665631885}" type="slidenum">
              <a:rPr lang="en-US" smtClean="0"/>
              <a:t>10</a:t>
            </a:fld>
            <a:endParaRPr lang="en-US"/>
          </a:p>
        </p:txBody>
      </p:sp>
    </p:spTree>
    <p:extLst>
      <p:ext uri="{BB962C8B-B14F-4D97-AF65-F5344CB8AC3E}">
        <p14:creationId xmlns:p14="http://schemas.microsoft.com/office/powerpoint/2010/main" val="4108946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 here is a screenshot of a strawman matrix of the 17 sections against each of the potential factors.</a:t>
            </a:r>
          </a:p>
          <a:p>
            <a:r>
              <a:rPr lang="en-NZ" dirty="0"/>
              <a:t>Now we all know life is a balance so weighting of all these factors for each section is an obvious method. Thus while Demand Forecasting is strongly affected by EFTs it is only weakly affected by Base asset.</a:t>
            </a:r>
          </a:p>
          <a:p>
            <a:endParaRPr lang="en-NZ" dirty="0"/>
          </a:p>
          <a:p>
            <a:r>
              <a:rPr lang="en-NZ" dirty="0"/>
              <a:t>Interestingly, although not unexpectedly, running this type of model over the 17 sections and using 12 factors, the model is seen to be more sensitive to the starting position of the TEI against each of Core Intermediate Advanced than either the number of factors or weighting used (within reason)</a:t>
            </a:r>
          </a:p>
        </p:txBody>
      </p:sp>
      <p:sp>
        <p:nvSpPr>
          <p:cNvPr id="4" name="Slide Number Placeholder 3"/>
          <p:cNvSpPr>
            <a:spLocks noGrp="1"/>
          </p:cNvSpPr>
          <p:nvPr>
            <p:ph type="sldNum" sz="quarter" idx="10"/>
          </p:nvPr>
        </p:nvSpPr>
        <p:spPr/>
        <p:txBody>
          <a:bodyPr/>
          <a:lstStyle/>
          <a:p>
            <a:fld id="{F49D70C2-4E3A-FB4C-A227-B18665631885}" type="slidenum">
              <a:rPr lang="en-US" smtClean="0"/>
              <a:t>11</a:t>
            </a:fld>
            <a:endParaRPr lang="en-US"/>
          </a:p>
        </p:txBody>
      </p:sp>
    </p:spTree>
    <p:extLst>
      <p:ext uri="{BB962C8B-B14F-4D97-AF65-F5344CB8AC3E}">
        <p14:creationId xmlns:p14="http://schemas.microsoft.com/office/powerpoint/2010/main" val="2361795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need a discussion </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seems to me the questions regarding “What should we use instead?” are:</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other factors need to be considered?</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do we assess/set the weighting or impact each factor has on the 17 attribute areas?</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do we set the relative position within each maturity level – Core, Intermediate, Advanced?</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Who sets the target levels using the tool – TEC, TEIs, or the individual assessors?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Lets now discuss each of these individually</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F49D70C2-4E3A-FB4C-A227-B18665631885}" type="slidenum">
              <a:rPr lang="en-US" smtClean="0"/>
              <a:t>12</a:t>
            </a:fld>
            <a:endParaRPr lang="en-US"/>
          </a:p>
        </p:txBody>
      </p:sp>
    </p:spTree>
    <p:extLst>
      <p:ext uri="{BB962C8B-B14F-4D97-AF65-F5344CB8AC3E}">
        <p14:creationId xmlns:p14="http://schemas.microsoft.com/office/powerpoint/2010/main" val="4196165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What other factors need to be considered?</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9D70C2-4E3A-FB4C-A227-B18665631885}" type="slidenum">
              <a:rPr lang="en-US" smtClean="0"/>
              <a:t>13</a:t>
            </a:fld>
            <a:endParaRPr lang="en-US"/>
          </a:p>
        </p:txBody>
      </p:sp>
    </p:spTree>
    <p:extLst>
      <p:ext uri="{BB962C8B-B14F-4D97-AF65-F5344CB8AC3E}">
        <p14:creationId xmlns:p14="http://schemas.microsoft.com/office/powerpoint/2010/main" val="859379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How do we assess/set the weighting or impact each factor has on the 17 attribute areas?</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9D70C2-4E3A-FB4C-A227-B18665631885}" type="slidenum">
              <a:rPr lang="en-US" smtClean="0"/>
              <a:t>14</a:t>
            </a:fld>
            <a:endParaRPr lang="en-US"/>
          </a:p>
        </p:txBody>
      </p:sp>
    </p:spTree>
    <p:extLst>
      <p:ext uri="{BB962C8B-B14F-4D97-AF65-F5344CB8AC3E}">
        <p14:creationId xmlns:p14="http://schemas.microsoft.com/office/powerpoint/2010/main" val="3690037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How do we set the relative position within each maturity level – Core, Intermediate, Advanced?</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9D70C2-4E3A-FB4C-A227-B18665631885}" type="slidenum">
              <a:rPr lang="en-US" smtClean="0"/>
              <a:t>15</a:t>
            </a:fld>
            <a:endParaRPr lang="en-US"/>
          </a:p>
        </p:txBody>
      </p:sp>
    </p:spTree>
    <p:extLst>
      <p:ext uri="{BB962C8B-B14F-4D97-AF65-F5344CB8AC3E}">
        <p14:creationId xmlns:p14="http://schemas.microsoft.com/office/powerpoint/2010/main" val="537793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Who uses </a:t>
            </a:r>
            <a:r>
              <a:rPr lang="en-NZ"/>
              <a:t>it?</a:t>
            </a:r>
          </a:p>
          <a:p>
            <a:r>
              <a:rPr lang="en-NZ"/>
              <a:t>Thank </a:t>
            </a:r>
            <a:r>
              <a:rPr lang="en-NZ" dirty="0"/>
              <a:t>you.</a:t>
            </a:r>
          </a:p>
        </p:txBody>
      </p:sp>
      <p:sp>
        <p:nvSpPr>
          <p:cNvPr id="4" name="Slide Number Placeholder 3"/>
          <p:cNvSpPr>
            <a:spLocks noGrp="1"/>
          </p:cNvSpPr>
          <p:nvPr>
            <p:ph type="sldNum" sz="quarter" idx="10"/>
          </p:nvPr>
        </p:nvSpPr>
        <p:spPr/>
        <p:txBody>
          <a:bodyPr/>
          <a:lstStyle/>
          <a:p>
            <a:fld id="{F49D70C2-4E3A-FB4C-A227-B18665631885}" type="slidenum">
              <a:rPr lang="en-US" smtClean="0"/>
              <a:t>16</a:t>
            </a:fld>
            <a:endParaRPr lang="en-US"/>
          </a:p>
        </p:txBody>
      </p:sp>
    </p:spTree>
    <p:extLst>
      <p:ext uri="{BB962C8B-B14F-4D97-AF65-F5344CB8AC3E}">
        <p14:creationId xmlns:p14="http://schemas.microsoft.com/office/powerpoint/2010/main" val="2446993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not here to provide a solution but rather to provide points for discussion.</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seems to me the Initial questions are:</a:t>
            </a:r>
          </a:p>
          <a:p>
            <a:r>
              <a:rPr lang="en-US" sz="1200" kern="1200" dirty="0">
                <a:solidFill>
                  <a:schemeClr val="tx1"/>
                </a:solidFill>
                <a:effectLst/>
                <a:latin typeface="+mn-lt"/>
                <a:ea typeface="+mn-ea"/>
                <a:cs typeface="+mn-cs"/>
              </a:rPr>
              <a:t>Why targets</a:t>
            </a:r>
          </a:p>
          <a:p>
            <a:r>
              <a:rPr lang="en-US" sz="1200" kern="1200" dirty="0">
                <a:solidFill>
                  <a:schemeClr val="tx1"/>
                </a:solidFill>
                <a:effectLst/>
                <a:latin typeface="+mn-lt"/>
                <a:ea typeface="+mn-ea"/>
                <a:cs typeface="+mn-cs"/>
              </a:rPr>
              <a:t>What did we do before</a:t>
            </a:r>
          </a:p>
          <a:p>
            <a:r>
              <a:rPr lang="en-US" sz="1200" kern="1200" dirty="0">
                <a:solidFill>
                  <a:schemeClr val="tx1"/>
                </a:solidFill>
                <a:effectLst/>
                <a:latin typeface="+mn-lt"/>
                <a:ea typeface="+mn-ea"/>
                <a:cs typeface="+mn-cs"/>
              </a:rPr>
              <a:t>What should we do</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2 questions are easy and I can just tell you.</a:t>
            </a:r>
          </a:p>
          <a:p>
            <a:r>
              <a:rPr lang="en-US" sz="1200" kern="1200" dirty="0">
                <a:solidFill>
                  <a:schemeClr val="tx1"/>
                </a:solidFill>
                <a:effectLst/>
                <a:latin typeface="+mn-lt"/>
                <a:ea typeface="+mn-ea"/>
                <a:cs typeface="+mn-cs"/>
              </a:rPr>
              <a:t>The final question needs a discussion</a:t>
            </a:r>
          </a:p>
          <a:p>
            <a:r>
              <a:rPr lang="en-US" sz="1200" kern="1200" dirty="0">
                <a:solidFill>
                  <a:schemeClr val="tx1"/>
                </a:solidFill>
                <a:effectLst/>
                <a:latin typeface="+mn-lt"/>
                <a:ea typeface="+mn-ea"/>
                <a:cs typeface="+mn-cs"/>
              </a:rPr>
              <a:t>I have attempted a path based on simple, logical and </a:t>
            </a:r>
            <a:r>
              <a:rPr lang="en-US" sz="1200" kern="1200" dirty="0" err="1">
                <a:solidFill>
                  <a:schemeClr val="tx1"/>
                </a:solidFill>
                <a:effectLst/>
                <a:latin typeface="+mn-lt"/>
                <a:ea typeface="+mn-ea"/>
                <a:cs typeface="+mn-cs"/>
              </a:rPr>
              <a:t>time-honoured</a:t>
            </a:r>
            <a:r>
              <a:rPr lang="en-US" sz="1200" kern="1200" dirty="0">
                <a:solidFill>
                  <a:schemeClr val="tx1"/>
                </a:solidFill>
                <a:effectLst/>
                <a:latin typeface="+mn-lt"/>
                <a:ea typeface="+mn-ea"/>
                <a:cs typeface="+mn-cs"/>
              </a:rPr>
              <a:t> processes for this type of analysis.</a:t>
            </a:r>
          </a:p>
          <a:p>
            <a:r>
              <a:rPr lang="en-US" sz="1200" kern="1200" dirty="0">
                <a:solidFill>
                  <a:schemeClr val="tx1"/>
                </a:solidFill>
                <a:effectLst/>
                <a:latin typeface="+mn-lt"/>
                <a:ea typeface="+mn-ea"/>
                <a:cs typeface="+mn-cs"/>
              </a:rPr>
              <a:t>Something to keep in mind as we go is</a:t>
            </a:r>
            <a:endParaRPr lang="en-NZ"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Who sets the target levels using the tool – TEC, TEIs, or the individual assessors??</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F49D70C2-4E3A-FB4C-A227-B18665631885}" type="slidenum">
              <a:rPr lang="en-US" smtClean="0"/>
              <a:t>2</a:t>
            </a:fld>
            <a:endParaRPr lang="en-US"/>
          </a:p>
        </p:txBody>
      </p:sp>
    </p:spTree>
    <p:extLst>
      <p:ext uri="{BB962C8B-B14F-4D97-AF65-F5344CB8AC3E}">
        <p14:creationId xmlns:p14="http://schemas.microsoft.com/office/powerpoint/2010/main" val="257817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 am sure you are all aware of the importance of targets. If you fail to plan you plan to fail and all that.</a:t>
            </a:r>
          </a:p>
          <a:p>
            <a:pPr marL="0" marR="0" lvl="0" indent="0" algn="l" defTabSz="457200" rtl="0" eaLnBrk="1" fontAlgn="auto" latinLnBrk="0" hangingPunct="1">
              <a:lnSpc>
                <a:spcPct val="100000"/>
              </a:lnSpc>
              <a:spcBef>
                <a:spcPts val="0"/>
              </a:spcBef>
              <a:spcAft>
                <a:spcPts val="0"/>
              </a:spcAft>
              <a:buClrTx/>
              <a:buSzTx/>
              <a:buFontTx/>
              <a:buNone/>
              <a:tabLst/>
              <a:defRPr/>
            </a:pPr>
            <a:r>
              <a:rPr lang="en-NZ" dirty="0"/>
              <a:t>Setting targets for consistency, not only between TEIs but also between assessors, enables you, or more particularly TEC, to make we assessors more accountable for our outputs. It enables comparisons </a:t>
            </a:r>
            <a:r>
              <a:rPr lang="en-NZ" u="sng" dirty="0"/>
              <a:t>between</a:t>
            </a:r>
            <a:r>
              <a:rPr lang="en-NZ" dirty="0"/>
              <a:t> sectors and sub-sectors and </a:t>
            </a:r>
            <a:r>
              <a:rPr lang="en-NZ" u="sng" dirty="0"/>
              <a:t>across</a:t>
            </a:r>
            <a:r>
              <a:rPr lang="en-NZ" dirty="0"/>
              <a:t> sectors and sub-sectors.</a:t>
            </a:r>
          </a:p>
          <a:p>
            <a:pPr marL="0" marR="0" lvl="0" indent="0" algn="l" defTabSz="457200" rtl="0" eaLnBrk="1" fontAlgn="auto" latinLnBrk="0" hangingPunct="1">
              <a:lnSpc>
                <a:spcPct val="100000"/>
              </a:lnSpc>
              <a:spcBef>
                <a:spcPts val="0"/>
              </a:spcBef>
              <a:spcAft>
                <a:spcPts val="0"/>
              </a:spcAft>
              <a:buClrTx/>
              <a:buSzTx/>
              <a:buFontTx/>
              <a:buNone/>
              <a:tabLst/>
              <a:defRPr/>
            </a:pPr>
            <a:r>
              <a:rPr lang="en-NZ" dirty="0"/>
              <a:t> That is not to say that consistency is desired, as </a:t>
            </a:r>
            <a:r>
              <a:rPr lang="en-NZ" dirty="0">
                <a:effectLst/>
              </a:rPr>
              <a:t>Bernard Berenson said “Consistency requires you to be as ignorant today as you were a year ago.”</a:t>
            </a:r>
            <a:br>
              <a:rPr lang="en-NZ" dirty="0">
                <a:effectLst/>
              </a:rPr>
            </a:br>
            <a:r>
              <a:rPr lang="en-NZ" dirty="0"/>
              <a:t>but we need to understand the differences. Are they driven by market factors such as academic ability, or driven by mix of offering, or types of space? In this age of constant technology upgrade distance students are become more important in the picture. We are already seeing ICT assets becoming a larger and larger portion of Capital spend and Capital base. I am finishing a post-graduate diploma from Massey University for no other reason than when I started 6 years ago my Alma mater didn’t offer it on-line.</a:t>
            </a:r>
          </a:p>
          <a:p>
            <a:pPr marL="0" marR="0" lvl="0" indent="0" algn="l" defTabSz="457200" rtl="0" eaLnBrk="1" fontAlgn="auto" latinLnBrk="0" hangingPunct="1">
              <a:lnSpc>
                <a:spcPct val="100000"/>
              </a:lnSpc>
              <a:spcBef>
                <a:spcPts val="0"/>
              </a:spcBef>
              <a:spcAft>
                <a:spcPts val="0"/>
              </a:spcAft>
              <a:buClrTx/>
              <a:buSzTx/>
              <a:buFontTx/>
              <a:buNone/>
              <a:tabLst/>
              <a:defRPr/>
            </a:pPr>
            <a:r>
              <a:rPr lang="en-NZ" dirty="0"/>
              <a:t>The final reason is that Presently this is the only forum where we assessors get to meet, compare notes and discuss improvement.</a:t>
            </a:r>
          </a:p>
          <a:p>
            <a:r>
              <a:rPr lang="en-NZ" dirty="0"/>
              <a:t>I am sure if Gordon and I assessed the same TEI we would have slightly different results in detail but hopefully not in overview. But we all know that once an assessor knows your TEI it is easier, faster (and cheaper) to stick to them, they won’t be asking the same questions of the same people, they “get a feel” for where you are going on your AM journey. The risk here is we all live in our own little bubble. We assessors come to the same point (hopefully) at slightly different angles. Getting some consistency in AM targets is a small step in making sure our assessments are not only independent but aligned a little better with each other each time we do them. This means you are less likely to be disadvantaged (or advantaged unfortunately) through adopting the clearly more efficient method of using a consistent assessor. In a perfect world we would all rotate and bring new perspective, pragmatically this would be painful for both you and us.</a:t>
            </a:r>
          </a:p>
          <a:p>
            <a:r>
              <a:rPr lang="en-NZ" dirty="0"/>
              <a:t>and as Dick has been asking me for years, “where is the real value in this re-assessment?” All he is interested in is the improvements, but makes me justify them. I am sure Kathy could offer a new perspective on some of the processes going on at EIT, but is it worthwhile getting her up to speed on the Nuances of EIT AM for the gem of information she could glean? Maybe. But it isn’t our money and resource time to take that risk. Targets help mitigate this bubble.</a:t>
            </a:r>
          </a:p>
          <a:p>
            <a:endParaRPr lang="en-NZ" dirty="0"/>
          </a:p>
          <a:p>
            <a:r>
              <a:rPr lang="en-NZ" dirty="0"/>
              <a:t>The setting of targets has changed considerably</a:t>
            </a:r>
          </a:p>
        </p:txBody>
      </p:sp>
      <p:sp>
        <p:nvSpPr>
          <p:cNvPr id="4" name="Slide Number Placeholder 3"/>
          <p:cNvSpPr>
            <a:spLocks noGrp="1"/>
          </p:cNvSpPr>
          <p:nvPr>
            <p:ph type="sldNum" sz="quarter" idx="10"/>
          </p:nvPr>
        </p:nvSpPr>
        <p:spPr/>
        <p:txBody>
          <a:bodyPr/>
          <a:lstStyle/>
          <a:p>
            <a:fld id="{F49D70C2-4E3A-FB4C-A227-B18665631885}" type="slidenum">
              <a:rPr lang="en-US" smtClean="0"/>
              <a:t>3</a:t>
            </a:fld>
            <a:endParaRPr lang="en-US"/>
          </a:p>
        </p:txBody>
      </p:sp>
    </p:spTree>
    <p:extLst>
      <p:ext uri="{BB962C8B-B14F-4D97-AF65-F5344CB8AC3E}">
        <p14:creationId xmlns:p14="http://schemas.microsoft.com/office/powerpoint/2010/main" val="208713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Because TEC are interested in adding more value by enabling more meaningful comparisons out of this existing process. Interpretation is key. </a:t>
            </a:r>
          </a:p>
          <a:p>
            <a:r>
              <a:rPr lang="en-NZ" dirty="0"/>
              <a:t>Benchmarking is valuable. It is important </a:t>
            </a:r>
            <a:r>
              <a:rPr lang="en-NZ" u="sng" dirty="0"/>
              <a:t>why</a:t>
            </a:r>
            <a:r>
              <a:rPr lang="en-NZ" dirty="0"/>
              <a:t> you score where you do. It is not important where you sit.</a:t>
            </a:r>
          </a:p>
          <a:p>
            <a:endParaRPr lang="en-NZ" dirty="0"/>
          </a:p>
          <a:p>
            <a:r>
              <a:rPr lang="en-NZ" dirty="0" err="1"/>
              <a:t>Scoreboarding</a:t>
            </a:r>
            <a:r>
              <a:rPr lang="en-NZ" dirty="0"/>
              <a:t> is dangerous. </a:t>
            </a:r>
            <a:r>
              <a:rPr lang="en-NZ" dirty="0" err="1"/>
              <a:t>Scoreboarding</a:t>
            </a:r>
            <a:r>
              <a:rPr lang="en-NZ" dirty="0"/>
              <a:t> can only indicate a potential desired direction and only does so from one perspective.</a:t>
            </a:r>
          </a:p>
          <a:p>
            <a:r>
              <a:rPr lang="en-NZ" dirty="0"/>
              <a:t>As I say to all my clients, if you score really well in all aspects of AM in this assessment. You will go broke.</a:t>
            </a:r>
          </a:p>
          <a:p>
            <a:r>
              <a:rPr lang="en-NZ" dirty="0"/>
              <a:t>I reiterate, benchmarking is valuable. Why are you where you are?</a:t>
            </a:r>
          </a:p>
          <a:p>
            <a:endParaRPr lang="en-NZ" dirty="0"/>
          </a:p>
          <a:p>
            <a:r>
              <a:rPr lang="en-NZ" dirty="0"/>
              <a:t>And finally don’t get hung up in the numbers</a:t>
            </a:r>
          </a:p>
        </p:txBody>
      </p:sp>
      <p:sp>
        <p:nvSpPr>
          <p:cNvPr id="4" name="Slide Number Placeholder 3"/>
          <p:cNvSpPr>
            <a:spLocks noGrp="1"/>
          </p:cNvSpPr>
          <p:nvPr>
            <p:ph type="sldNum" sz="quarter" idx="10"/>
          </p:nvPr>
        </p:nvSpPr>
        <p:spPr/>
        <p:txBody>
          <a:bodyPr/>
          <a:lstStyle/>
          <a:p>
            <a:fld id="{F49D70C2-4E3A-FB4C-A227-B18665631885}" type="slidenum">
              <a:rPr lang="en-US" smtClean="0"/>
              <a:t>4</a:t>
            </a:fld>
            <a:endParaRPr lang="en-US"/>
          </a:p>
        </p:txBody>
      </p:sp>
    </p:spTree>
    <p:extLst>
      <p:ext uri="{BB962C8B-B14F-4D97-AF65-F5344CB8AC3E}">
        <p14:creationId xmlns:p14="http://schemas.microsoft.com/office/powerpoint/2010/main" val="2045121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It’s the bands, this </a:t>
            </a:r>
            <a:r>
              <a:rPr lang="en-NZ" dirty="0" err="1"/>
              <a:t>ain’t</a:t>
            </a:r>
            <a:r>
              <a:rPr lang="en-NZ" dirty="0"/>
              <a:t> an exact science.</a:t>
            </a:r>
          </a:p>
          <a:p>
            <a:r>
              <a:rPr lang="en-NZ" dirty="0"/>
              <a:t>Originally TEC set the target at Core. There was no interpretation of what that meant.</a:t>
            </a:r>
          </a:p>
          <a:p>
            <a:r>
              <a:rPr lang="en-NZ" dirty="0"/>
              <a:t>The tool we use sets Core at 45-60 out of a scale of 1-100. Thus original targets were nominally 45.</a:t>
            </a:r>
          </a:p>
          <a:p>
            <a:r>
              <a:rPr lang="en-NZ" dirty="0"/>
              <a:t>In 2010 as most TEIs reached 45 in most of the 17 sections targets were nominally set at 60 for 2013.</a:t>
            </a:r>
          </a:p>
          <a:p>
            <a:r>
              <a:rPr lang="en-NZ" dirty="0"/>
              <a:t>In 2015 we assessors as a group got brave and set out own targets based on our experience and </a:t>
            </a:r>
            <a:r>
              <a:rPr lang="en-NZ" dirty="0" err="1"/>
              <a:t>inituition</a:t>
            </a:r>
            <a:r>
              <a:rPr lang="en-NZ" dirty="0"/>
              <a:t> of the individual TEI’s journey. Where they were going well and had more improvement underway we set stretch targets, where they needed support we helped with achievable targets and justification.</a:t>
            </a:r>
          </a:p>
          <a:p>
            <a:r>
              <a:rPr lang="en-NZ" dirty="0"/>
              <a:t>In 2017 I am not sure what others did but I had to raise all my targets because I was too soft in target setting and too hard in scoring. I am pretty sure that while I now align better with the pack I am still a mean softy.</a:t>
            </a:r>
          </a:p>
          <a:p>
            <a:endParaRPr lang="en-NZ" dirty="0"/>
          </a:p>
          <a:p>
            <a:r>
              <a:rPr lang="en-NZ" dirty="0"/>
              <a:t>So how do we translate assessors’ thought processes to align?</a:t>
            </a:r>
          </a:p>
          <a:p>
            <a:endParaRPr lang="en-NZ" dirty="0"/>
          </a:p>
        </p:txBody>
      </p:sp>
      <p:sp>
        <p:nvSpPr>
          <p:cNvPr id="4" name="Slide Number Placeholder 3"/>
          <p:cNvSpPr>
            <a:spLocks noGrp="1"/>
          </p:cNvSpPr>
          <p:nvPr>
            <p:ph type="sldNum" sz="quarter" idx="10"/>
          </p:nvPr>
        </p:nvSpPr>
        <p:spPr/>
        <p:txBody>
          <a:bodyPr/>
          <a:lstStyle/>
          <a:p>
            <a:fld id="{F49D70C2-4E3A-FB4C-A227-B18665631885}" type="slidenum">
              <a:rPr lang="en-US" smtClean="0"/>
              <a:t>5</a:t>
            </a:fld>
            <a:endParaRPr lang="en-US"/>
          </a:p>
        </p:txBody>
      </p:sp>
    </p:spTree>
    <p:extLst>
      <p:ext uri="{BB962C8B-B14F-4D97-AF65-F5344CB8AC3E}">
        <p14:creationId xmlns:p14="http://schemas.microsoft.com/office/powerpoint/2010/main" val="210467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Some basic principles</a:t>
            </a:r>
          </a:p>
          <a:p>
            <a:r>
              <a:rPr lang="en-NZ" dirty="0"/>
              <a:t>Firstly in using a tool each of the 17 sections require a target.</a:t>
            </a:r>
          </a:p>
          <a:p>
            <a:r>
              <a:rPr lang="en-NZ" dirty="0"/>
              <a:t>Secondly Gross overview information is required that is not sensitive year to year.</a:t>
            </a:r>
          </a:p>
          <a:p>
            <a:r>
              <a:rPr lang="en-NZ" dirty="0"/>
              <a:t>Thirdly Data that is sensitive enough to discriminate </a:t>
            </a:r>
            <a:r>
              <a:rPr lang="en-NZ" dirty="0" err="1"/>
              <a:t>UoA</a:t>
            </a:r>
            <a:r>
              <a:rPr lang="en-NZ" dirty="0"/>
              <a:t> from </a:t>
            </a:r>
            <a:r>
              <a:rPr lang="en-NZ" dirty="0" err="1"/>
              <a:t>UoC</a:t>
            </a:r>
            <a:r>
              <a:rPr lang="en-NZ" dirty="0"/>
              <a:t> and EIT from NMIT.</a:t>
            </a:r>
          </a:p>
          <a:p>
            <a:r>
              <a:rPr lang="en-NZ" dirty="0"/>
              <a:t>Finally avoid burdening the TEIs with more work</a:t>
            </a:r>
          </a:p>
          <a:p>
            <a:r>
              <a:rPr lang="en-NZ" dirty="0"/>
              <a:t>These targets we should be able to be set using existing data we use or collect during assessment.</a:t>
            </a:r>
          </a:p>
          <a:p>
            <a:r>
              <a:rPr lang="en-NZ" dirty="0"/>
              <a:t>e.g. Data in Annual reports, TEC submitted documents, publicly available data etc.</a:t>
            </a:r>
          </a:p>
          <a:p>
            <a:endParaRPr lang="en-NZ" dirty="0"/>
          </a:p>
          <a:p>
            <a:r>
              <a:rPr lang="en-NZ" dirty="0"/>
              <a:t>So what are these factors?</a:t>
            </a:r>
          </a:p>
          <a:p>
            <a:endParaRPr lang="en-NZ" dirty="0"/>
          </a:p>
        </p:txBody>
      </p:sp>
      <p:sp>
        <p:nvSpPr>
          <p:cNvPr id="4" name="Slide Number Placeholder 3"/>
          <p:cNvSpPr>
            <a:spLocks noGrp="1"/>
          </p:cNvSpPr>
          <p:nvPr>
            <p:ph type="sldNum" sz="quarter" idx="10"/>
          </p:nvPr>
        </p:nvSpPr>
        <p:spPr/>
        <p:txBody>
          <a:bodyPr/>
          <a:lstStyle/>
          <a:p>
            <a:fld id="{F49D70C2-4E3A-FB4C-A227-B18665631885}" type="slidenum">
              <a:rPr lang="en-US" smtClean="0"/>
              <a:t>6</a:t>
            </a:fld>
            <a:endParaRPr lang="en-US"/>
          </a:p>
        </p:txBody>
      </p:sp>
    </p:spTree>
    <p:extLst>
      <p:ext uri="{BB962C8B-B14F-4D97-AF65-F5344CB8AC3E}">
        <p14:creationId xmlns:p14="http://schemas.microsoft.com/office/powerpoint/2010/main" val="308098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Some pertinent questions seem to be:</a:t>
            </a:r>
          </a:p>
          <a:p>
            <a:r>
              <a:rPr lang="en-NZ" dirty="0"/>
              <a:t>Does a TEI need better CAM processes if they have:</a:t>
            </a:r>
          </a:p>
          <a:p>
            <a:r>
              <a:rPr lang="en-NZ" dirty="0"/>
              <a:t>More assets?</a:t>
            </a:r>
          </a:p>
          <a:p>
            <a:r>
              <a:rPr lang="en-NZ" dirty="0"/>
              <a:t>More capital spend?</a:t>
            </a:r>
          </a:p>
          <a:p>
            <a:r>
              <a:rPr lang="en-NZ" dirty="0"/>
              <a:t>Larger Capital base?</a:t>
            </a:r>
          </a:p>
          <a:p>
            <a:r>
              <a:rPr lang="en-NZ" dirty="0"/>
              <a:t>Older or newer assets?</a:t>
            </a:r>
          </a:p>
          <a:p>
            <a:r>
              <a:rPr lang="en-NZ" dirty="0"/>
              <a:t>More EFTs?</a:t>
            </a:r>
          </a:p>
          <a:p>
            <a:r>
              <a:rPr lang="en-NZ" dirty="0"/>
              <a:t>Or even completion rates?</a:t>
            </a:r>
          </a:p>
          <a:p>
            <a:endParaRPr lang="en-NZ" dirty="0"/>
          </a:p>
          <a:p>
            <a:r>
              <a:rPr lang="en-NZ" dirty="0"/>
              <a:t>For example it seems rational that EFTS influence Demand but not the sophistication of an AMP</a:t>
            </a:r>
          </a:p>
          <a:p>
            <a:r>
              <a:rPr lang="en-NZ" dirty="0"/>
              <a:t>Capital intent would seem to require that strategic outcomes and an AMP be mature, but not require advanced asset register information (yet)</a:t>
            </a:r>
          </a:p>
          <a:p>
            <a:r>
              <a:rPr lang="en-NZ" dirty="0"/>
              <a:t>High levels of Base capital would be expected to require an advanced Asset Register but not necessarily influence demand analysis.</a:t>
            </a:r>
          </a:p>
          <a:p>
            <a:endParaRPr lang="en-NZ" dirty="0"/>
          </a:p>
          <a:p>
            <a:r>
              <a:rPr lang="en-NZ" dirty="0"/>
              <a:t>What are these factors?</a:t>
            </a:r>
          </a:p>
          <a:p>
            <a:r>
              <a:rPr lang="en-NZ" dirty="0"/>
              <a:t>They should be high level and simple.</a:t>
            </a:r>
          </a:p>
          <a:p>
            <a:r>
              <a:rPr lang="en-NZ" dirty="0"/>
              <a:t>They need to be already measured</a:t>
            </a:r>
          </a:p>
          <a:p>
            <a:r>
              <a:rPr lang="en-NZ" dirty="0"/>
              <a:t>They need to encompass Universities, Wananga and ITPs</a:t>
            </a:r>
          </a:p>
          <a:p>
            <a:pPr marL="0" marR="0" lvl="0" indent="0" algn="l" defTabSz="457200" rtl="0" eaLnBrk="1" fontAlgn="auto" latinLnBrk="0" hangingPunct="1">
              <a:lnSpc>
                <a:spcPct val="100000"/>
              </a:lnSpc>
              <a:spcBef>
                <a:spcPts val="0"/>
              </a:spcBef>
              <a:spcAft>
                <a:spcPts val="0"/>
              </a:spcAft>
              <a:buClrTx/>
              <a:buSzTx/>
              <a:buFontTx/>
              <a:buNone/>
              <a:tabLst/>
              <a:defRPr/>
            </a:pPr>
            <a:r>
              <a:rPr lang="en-NZ" dirty="0"/>
              <a:t>Intuitively they relate to size.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dirty="0"/>
          </a:p>
          <a:p>
            <a:r>
              <a:rPr lang="en-NZ" dirty="0"/>
              <a:t>They should also include things to do with </a:t>
            </a:r>
          </a:p>
          <a:p>
            <a:pPr marL="171450" indent="-171450">
              <a:buFont typeface="Arial" panose="020B0604020202020204" pitchFamily="34" charset="0"/>
              <a:buChar char="•"/>
            </a:pPr>
            <a:r>
              <a:rPr lang="en-NZ" dirty="0"/>
              <a:t>Planning</a:t>
            </a:r>
          </a:p>
          <a:p>
            <a:pPr marL="171450" indent="-171450">
              <a:buFont typeface="Arial" panose="020B0604020202020204" pitchFamily="34" charset="0"/>
              <a:buChar char="•"/>
            </a:pPr>
            <a:r>
              <a:rPr lang="en-NZ" dirty="0"/>
              <a:t>With the Costs incurred by having assets</a:t>
            </a:r>
          </a:p>
          <a:p>
            <a:pPr marL="0" indent="0">
              <a:buFont typeface="Arial" panose="020B0604020202020204" pitchFamily="34" charset="0"/>
              <a:buNone/>
            </a:pPr>
            <a:r>
              <a:rPr lang="en-NZ" dirty="0"/>
              <a:t>In short things to do with asset management and therefore measures related to asset management that are reported already..</a:t>
            </a:r>
          </a:p>
          <a:p>
            <a:endParaRPr lang="en-NZ" dirty="0"/>
          </a:p>
          <a:p>
            <a:endParaRPr lang="en-NZ" dirty="0"/>
          </a:p>
        </p:txBody>
      </p:sp>
      <p:sp>
        <p:nvSpPr>
          <p:cNvPr id="4" name="Slide Number Placeholder 3"/>
          <p:cNvSpPr>
            <a:spLocks noGrp="1"/>
          </p:cNvSpPr>
          <p:nvPr>
            <p:ph type="sldNum" sz="quarter" idx="10"/>
          </p:nvPr>
        </p:nvSpPr>
        <p:spPr/>
        <p:txBody>
          <a:bodyPr/>
          <a:lstStyle/>
          <a:p>
            <a:fld id="{F49D70C2-4E3A-FB4C-A227-B18665631885}" type="slidenum">
              <a:rPr lang="en-US" smtClean="0"/>
              <a:t>7</a:t>
            </a:fld>
            <a:endParaRPr lang="en-US"/>
          </a:p>
        </p:txBody>
      </p:sp>
    </p:spTree>
    <p:extLst>
      <p:ext uri="{BB962C8B-B14F-4D97-AF65-F5344CB8AC3E}">
        <p14:creationId xmlns:p14="http://schemas.microsoft.com/office/powerpoint/2010/main" val="416687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r>
              <a:rPr lang="en-NZ" dirty="0"/>
              <a:t>A look at the 10-year capital intentions and TEI Asset Performance Indicators that you all report shows some measures that align with this thinking.</a:t>
            </a:r>
          </a:p>
          <a:p>
            <a:r>
              <a:rPr lang="en-NZ" dirty="0"/>
              <a:t>Michael and I have started this work and consider that these factors should include the </a:t>
            </a:r>
          </a:p>
          <a:p>
            <a:pPr marL="171450" indent="-171450">
              <a:buFont typeface="Arial" panose="020B0604020202020204" pitchFamily="34" charset="0"/>
              <a:buChar char="•"/>
            </a:pPr>
            <a:r>
              <a:rPr lang="en-NZ" dirty="0"/>
              <a:t>Spread of capital. </a:t>
            </a:r>
          </a:p>
          <a:p>
            <a:pPr marL="171450" indent="-171450">
              <a:buFont typeface="Arial" panose="020B0604020202020204" pitchFamily="34" charset="0"/>
              <a:buChar char="•"/>
            </a:pPr>
            <a:r>
              <a:rPr lang="en-NZ" dirty="0"/>
              <a:t>Cost of Ownership</a:t>
            </a:r>
          </a:p>
          <a:p>
            <a:pPr marL="171450" indent="-171450">
              <a:buFont typeface="Arial" panose="020B0604020202020204" pitchFamily="34" charset="0"/>
              <a:buChar char="•"/>
            </a:pPr>
            <a:r>
              <a:rPr lang="en-NZ" dirty="0"/>
              <a:t>Change or intent</a:t>
            </a:r>
          </a:p>
          <a:p>
            <a:pPr marL="171450" indent="-171450">
              <a:buFont typeface="Arial" panose="020B0604020202020204" pitchFamily="34" charset="0"/>
              <a:buChar char="•"/>
            </a:pPr>
            <a:r>
              <a:rPr lang="en-NZ" dirty="0"/>
              <a:t>State of assets</a:t>
            </a:r>
          </a:p>
          <a:p>
            <a:pPr marL="0" indent="0">
              <a:buFont typeface="Arial" panose="020B0604020202020204" pitchFamily="34" charset="0"/>
              <a:buNone/>
            </a:pPr>
            <a:endParaRPr lang="en-NZ" dirty="0"/>
          </a:p>
          <a:p>
            <a:pPr marL="0" indent="0">
              <a:buFont typeface="Arial" panose="020B0604020202020204" pitchFamily="34" charset="0"/>
              <a:buNone/>
            </a:pPr>
            <a:r>
              <a:rPr lang="en-NZ" dirty="0"/>
              <a:t>And all these measures already exist and are part of any assessment.</a:t>
            </a:r>
          </a:p>
          <a:p>
            <a:pPr marL="0" indent="0">
              <a:buFont typeface="Arial" panose="020B0604020202020204" pitchFamily="34" charset="0"/>
              <a:buNone/>
            </a:pPr>
            <a:endParaRPr lang="en-NZ" dirty="0"/>
          </a:p>
        </p:txBody>
      </p:sp>
      <p:sp>
        <p:nvSpPr>
          <p:cNvPr id="4" name="Slide Number Placeholder 3"/>
          <p:cNvSpPr>
            <a:spLocks noGrp="1"/>
          </p:cNvSpPr>
          <p:nvPr>
            <p:ph type="sldNum" sz="quarter" idx="10"/>
          </p:nvPr>
        </p:nvSpPr>
        <p:spPr/>
        <p:txBody>
          <a:bodyPr/>
          <a:lstStyle/>
          <a:p>
            <a:fld id="{F49D70C2-4E3A-FB4C-A227-B18665631885}" type="slidenum">
              <a:rPr lang="en-US" smtClean="0"/>
              <a:t>8</a:t>
            </a:fld>
            <a:endParaRPr lang="en-US"/>
          </a:p>
        </p:txBody>
      </p:sp>
    </p:spTree>
    <p:extLst>
      <p:ext uri="{BB962C8B-B14F-4D97-AF65-F5344CB8AC3E}">
        <p14:creationId xmlns:p14="http://schemas.microsoft.com/office/powerpoint/2010/main" val="2795602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Each TEI is ranked as Aware/Minimum/Core/Intermediate or Advanced against each factor (during the assessment). Actually Core is still the hurdle so we only need to split our ranking into 3 levels</a:t>
            </a:r>
          </a:p>
          <a:p>
            <a:r>
              <a:rPr lang="en-NZ" dirty="0"/>
              <a:t>So here looking at a graphical representation of the data a natural ranking for EFTS is Advanced will be those 2 TEIs over 20,000 EFTS, Core for those TEIs 0 to 10,000. Intermediate in between.</a:t>
            </a:r>
          </a:p>
        </p:txBody>
      </p:sp>
      <p:sp>
        <p:nvSpPr>
          <p:cNvPr id="4" name="Slide Number Placeholder 3"/>
          <p:cNvSpPr>
            <a:spLocks noGrp="1"/>
          </p:cNvSpPr>
          <p:nvPr>
            <p:ph type="sldNum" sz="quarter" idx="10"/>
          </p:nvPr>
        </p:nvSpPr>
        <p:spPr/>
        <p:txBody>
          <a:bodyPr/>
          <a:lstStyle/>
          <a:p>
            <a:fld id="{F49D70C2-4E3A-FB4C-A227-B18665631885}" type="slidenum">
              <a:rPr lang="en-US" smtClean="0"/>
              <a:t>9</a:t>
            </a:fld>
            <a:endParaRPr lang="en-US"/>
          </a:p>
        </p:txBody>
      </p:sp>
    </p:spTree>
    <p:extLst>
      <p:ext uri="{BB962C8B-B14F-4D97-AF65-F5344CB8AC3E}">
        <p14:creationId xmlns:p14="http://schemas.microsoft.com/office/powerpoint/2010/main" val="204928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7B00A6B5-3B61-234F-A34F-28E9E8B51677}"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710E2-ED15-F941-8437-EFBE5147B4EF}" type="slidenum">
              <a:rPr lang="en-US" smtClean="0"/>
              <a:t>‹#›</a:t>
            </a:fld>
            <a:endParaRPr lang="en-US"/>
          </a:p>
        </p:txBody>
      </p:sp>
    </p:spTree>
    <p:extLst>
      <p:ext uri="{BB962C8B-B14F-4D97-AF65-F5344CB8AC3E}">
        <p14:creationId xmlns:p14="http://schemas.microsoft.com/office/powerpoint/2010/main" val="150694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7B00A6B5-3B61-234F-A34F-28E9E8B51677}"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710E2-ED15-F941-8437-EFBE5147B4EF}" type="slidenum">
              <a:rPr lang="en-US" smtClean="0"/>
              <a:t>‹#›</a:t>
            </a:fld>
            <a:endParaRPr lang="en-US"/>
          </a:p>
        </p:txBody>
      </p:sp>
    </p:spTree>
    <p:extLst>
      <p:ext uri="{BB962C8B-B14F-4D97-AF65-F5344CB8AC3E}">
        <p14:creationId xmlns:p14="http://schemas.microsoft.com/office/powerpoint/2010/main" val="2035534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7B00A6B5-3B61-234F-A34F-28E9E8B51677}"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710E2-ED15-F941-8437-EFBE5147B4EF}" type="slidenum">
              <a:rPr lang="en-US" smtClean="0"/>
              <a:t>‹#›</a:t>
            </a:fld>
            <a:endParaRPr lang="en-US"/>
          </a:p>
        </p:txBody>
      </p:sp>
    </p:spTree>
    <p:extLst>
      <p:ext uri="{BB962C8B-B14F-4D97-AF65-F5344CB8AC3E}">
        <p14:creationId xmlns:p14="http://schemas.microsoft.com/office/powerpoint/2010/main" val="358003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7B00A6B5-3B61-234F-A34F-28E9E8B51677}"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710E2-ED15-F941-8437-EFBE5147B4EF}" type="slidenum">
              <a:rPr lang="en-US" smtClean="0"/>
              <a:t>‹#›</a:t>
            </a:fld>
            <a:endParaRPr lang="en-US"/>
          </a:p>
        </p:txBody>
      </p:sp>
    </p:spTree>
    <p:extLst>
      <p:ext uri="{BB962C8B-B14F-4D97-AF65-F5344CB8AC3E}">
        <p14:creationId xmlns:p14="http://schemas.microsoft.com/office/powerpoint/2010/main" val="296753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7B00A6B5-3B61-234F-A34F-28E9E8B51677}"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710E2-ED15-F941-8437-EFBE5147B4EF}" type="slidenum">
              <a:rPr lang="en-US" smtClean="0"/>
              <a:t>‹#›</a:t>
            </a:fld>
            <a:endParaRPr lang="en-US"/>
          </a:p>
        </p:txBody>
      </p:sp>
    </p:spTree>
    <p:extLst>
      <p:ext uri="{BB962C8B-B14F-4D97-AF65-F5344CB8AC3E}">
        <p14:creationId xmlns:p14="http://schemas.microsoft.com/office/powerpoint/2010/main" val="117402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7B00A6B5-3B61-234F-A34F-28E9E8B51677}"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710E2-ED15-F941-8437-EFBE5147B4EF}" type="slidenum">
              <a:rPr lang="en-US" smtClean="0"/>
              <a:t>‹#›</a:t>
            </a:fld>
            <a:endParaRPr lang="en-US"/>
          </a:p>
        </p:txBody>
      </p:sp>
    </p:spTree>
    <p:extLst>
      <p:ext uri="{BB962C8B-B14F-4D97-AF65-F5344CB8AC3E}">
        <p14:creationId xmlns:p14="http://schemas.microsoft.com/office/powerpoint/2010/main" val="135404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7B00A6B5-3B61-234F-A34F-28E9E8B51677}"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710E2-ED15-F941-8437-EFBE5147B4EF}" type="slidenum">
              <a:rPr lang="en-US" smtClean="0"/>
              <a:t>‹#›</a:t>
            </a:fld>
            <a:endParaRPr lang="en-US"/>
          </a:p>
        </p:txBody>
      </p:sp>
    </p:spTree>
    <p:extLst>
      <p:ext uri="{BB962C8B-B14F-4D97-AF65-F5344CB8AC3E}">
        <p14:creationId xmlns:p14="http://schemas.microsoft.com/office/powerpoint/2010/main" val="303498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7B00A6B5-3B61-234F-A34F-28E9E8B51677}"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710E2-ED15-F941-8437-EFBE5147B4EF}" type="slidenum">
              <a:rPr lang="en-US" smtClean="0"/>
              <a:t>‹#›</a:t>
            </a:fld>
            <a:endParaRPr lang="en-US"/>
          </a:p>
        </p:txBody>
      </p:sp>
    </p:spTree>
    <p:extLst>
      <p:ext uri="{BB962C8B-B14F-4D97-AF65-F5344CB8AC3E}">
        <p14:creationId xmlns:p14="http://schemas.microsoft.com/office/powerpoint/2010/main" val="3259697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0A6B5-3B61-234F-A34F-28E9E8B51677}"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1710E2-ED15-F941-8437-EFBE5147B4EF}" type="slidenum">
              <a:rPr lang="en-US" smtClean="0"/>
              <a:t>‹#›</a:t>
            </a:fld>
            <a:endParaRPr lang="en-US"/>
          </a:p>
        </p:txBody>
      </p:sp>
    </p:spTree>
    <p:extLst>
      <p:ext uri="{BB962C8B-B14F-4D97-AF65-F5344CB8AC3E}">
        <p14:creationId xmlns:p14="http://schemas.microsoft.com/office/powerpoint/2010/main" val="59170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7B00A6B5-3B61-234F-A34F-28E9E8B51677}"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710E2-ED15-F941-8437-EFBE5147B4EF}" type="slidenum">
              <a:rPr lang="en-US" smtClean="0"/>
              <a:t>‹#›</a:t>
            </a:fld>
            <a:endParaRPr lang="en-US"/>
          </a:p>
        </p:txBody>
      </p:sp>
    </p:spTree>
    <p:extLst>
      <p:ext uri="{BB962C8B-B14F-4D97-AF65-F5344CB8AC3E}">
        <p14:creationId xmlns:p14="http://schemas.microsoft.com/office/powerpoint/2010/main" val="307186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7B00A6B5-3B61-234F-A34F-28E9E8B51677}"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710E2-ED15-F941-8437-EFBE5147B4EF}" type="slidenum">
              <a:rPr lang="en-US" smtClean="0"/>
              <a:t>‹#›</a:t>
            </a:fld>
            <a:endParaRPr lang="en-US"/>
          </a:p>
        </p:txBody>
      </p:sp>
    </p:spTree>
    <p:extLst>
      <p:ext uri="{BB962C8B-B14F-4D97-AF65-F5344CB8AC3E}">
        <p14:creationId xmlns:p14="http://schemas.microsoft.com/office/powerpoint/2010/main" val="1240937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00A6B5-3B61-234F-A34F-28E9E8B51677}" type="datetimeFigureOut">
              <a:rPr lang="en-US" smtClean="0"/>
              <a:t>6/7/2019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61710E2-ED15-F941-8437-EFBE5147B4EF}" type="slidenum">
              <a:rPr lang="en-US" smtClean="0"/>
              <a:t>‹#›</a:t>
            </a:fld>
            <a:endParaRPr lang="en-US"/>
          </a:p>
        </p:txBody>
      </p:sp>
    </p:spTree>
    <p:extLst>
      <p:ext uri="{BB962C8B-B14F-4D97-AF65-F5344CB8AC3E}">
        <p14:creationId xmlns:p14="http://schemas.microsoft.com/office/powerpoint/2010/main" val="2662561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PM0059_PP_Presentation_Bgd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88000" cy="5224500"/>
          </a:xfrm>
          <a:prstGeom prst="rect">
            <a:avLst/>
          </a:prstGeom>
        </p:spPr>
      </p:pic>
      <p:sp>
        <p:nvSpPr>
          <p:cNvPr id="10" name="Title 1"/>
          <p:cNvSpPr txBox="1">
            <a:spLocks/>
          </p:cNvSpPr>
          <p:nvPr/>
        </p:nvSpPr>
        <p:spPr>
          <a:xfrm>
            <a:off x="314107" y="1249761"/>
            <a:ext cx="8683310" cy="25129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chemeClr val="bg1"/>
                </a:solidFill>
                <a:latin typeface="Bitter"/>
                <a:cs typeface="Bitter"/>
              </a:rPr>
              <a:t>Asset Management Maturity Assessment</a:t>
            </a:r>
            <a:r>
              <a:rPr lang="en-US" sz="3200" dirty="0">
                <a:solidFill>
                  <a:srgbClr val="D08E2D"/>
                </a:solidFill>
                <a:latin typeface="Bitter"/>
                <a:cs typeface="Bitter"/>
              </a:rPr>
              <a:t/>
            </a:r>
            <a:br>
              <a:rPr lang="en-US" sz="3200" dirty="0">
                <a:solidFill>
                  <a:srgbClr val="D08E2D"/>
                </a:solidFill>
                <a:latin typeface="Bitter"/>
                <a:cs typeface="Bitter"/>
              </a:rPr>
            </a:br>
            <a:r>
              <a:rPr lang="en-US" sz="2400" dirty="0">
                <a:solidFill>
                  <a:srgbClr val="D99A27"/>
                </a:solidFill>
                <a:latin typeface="Bitter"/>
                <a:cs typeface="Bitter"/>
              </a:rPr>
              <a:t>Target Setting</a:t>
            </a:r>
          </a:p>
        </p:txBody>
      </p:sp>
      <p:pic>
        <p:nvPicPr>
          <p:cNvPr id="6" name="Picture 5" descr="SPM Assets Logo 2013 cmyk rev.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1701" y="449589"/>
            <a:ext cx="1776411" cy="692659"/>
          </a:xfrm>
          <a:prstGeom prst="rect">
            <a:avLst/>
          </a:prstGeom>
        </p:spPr>
      </p:pic>
      <p:sp>
        <p:nvSpPr>
          <p:cNvPr id="7" name="Footer Placeholder 10"/>
          <p:cNvSpPr>
            <a:spLocks noGrp="1"/>
          </p:cNvSpPr>
          <p:nvPr/>
        </p:nvSpPr>
        <p:spPr>
          <a:xfrm>
            <a:off x="763022" y="4604026"/>
            <a:ext cx="2895600" cy="360000"/>
          </a:xfrm>
          <a:prstGeom prst="rect">
            <a:avLst/>
          </a:prstGeom>
        </p:spPr>
        <p:txBody>
          <a:bodyPr vert="horz" lIns="0" tIns="45720" rIns="91440" bIns="45720" rtlCol="0" anchor="ctr"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NZ" sz="900" kern="1200" dirty="0">
                <a:solidFill>
                  <a:schemeClr val="bg1">
                    <a:lumMod val="85000"/>
                  </a:schemeClr>
                </a:solidFill>
                <a:latin typeface="Verdana Pro"/>
                <a:cs typeface="Verdana Pro"/>
              </a:rPr>
              <a:t>© 2016 SPM Assets Ltd</a:t>
            </a:r>
          </a:p>
        </p:txBody>
      </p:sp>
      <p:sp>
        <p:nvSpPr>
          <p:cNvPr id="8" name="Title 1"/>
          <p:cNvSpPr txBox="1">
            <a:spLocks/>
          </p:cNvSpPr>
          <p:nvPr/>
        </p:nvSpPr>
        <p:spPr>
          <a:xfrm>
            <a:off x="5470616" y="4522382"/>
            <a:ext cx="3384376" cy="432048"/>
          </a:xfrm>
          <a:prstGeom prst="rect">
            <a:avLst/>
          </a:prstGeom>
          <a:noFill/>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1400" dirty="0">
                <a:solidFill>
                  <a:schemeClr val="bg1"/>
                </a:solidFill>
                <a:latin typeface="Bitter"/>
                <a:cs typeface="Bitter"/>
              </a:rPr>
              <a:t>Building asset intelligence</a:t>
            </a:r>
            <a:endParaRPr lang="en-NZ" sz="1400" dirty="0">
              <a:solidFill>
                <a:schemeClr val="bg1"/>
              </a:solidFill>
              <a:latin typeface="Bitter"/>
              <a:cs typeface="Bitter"/>
            </a:endParaRPr>
          </a:p>
        </p:txBody>
      </p:sp>
    </p:spTree>
    <p:extLst>
      <p:ext uri="{BB962C8B-B14F-4D97-AF65-F5344CB8AC3E}">
        <p14:creationId xmlns:p14="http://schemas.microsoft.com/office/powerpoint/2010/main" val="165793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ubbles.jp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4824984" y="824484"/>
            <a:ext cx="4319016" cy="4319016"/>
          </a:xfrm>
          <a:prstGeom prst="rect">
            <a:avLst/>
          </a:prstGeom>
        </p:spPr>
      </p:pic>
      <p:sp>
        <p:nvSpPr>
          <p:cNvPr id="6" name="Title 1"/>
          <p:cNvSpPr>
            <a:spLocks noGrp="1"/>
          </p:cNvSpPr>
          <p:nvPr/>
        </p:nvSpPr>
        <p:spPr>
          <a:xfrm>
            <a:off x="517680" y="288616"/>
            <a:ext cx="8197080" cy="699404"/>
          </a:xfrm>
          <a:prstGeom prst="rect">
            <a:avLst/>
          </a:prstGeom>
          <a:noFill/>
          <a:effectLst/>
        </p:spPr>
        <p:txBody>
          <a:bodyPr vert="horz" wrap="square" lIns="72000" tIns="72000" rIns="7200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rgbClr val="002060"/>
                </a:solidFill>
                <a:latin typeface="Bitter"/>
                <a:cs typeface="Bitter"/>
              </a:rPr>
              <a:t>Strawman - input</a:t>
            </a:r>
          </a:p>
        </p:txBody>
      </p:sp>
      <p:graphicFrame>
        <p:nvGraphicFramePr>
          <p:cNvPr id="3" name="Table 2">
            <a:extLst>
              <a:ext uri="{FF2B5EF4-FFF2-40B4-BE49-F238E27FC236}">
                <a16:creationId xmlns="" xmlns:a16="http://schemas.microsoft.com/office/drawing/2014/main" id="{6E9AE4FC-3034-4FF4-98A0-80088CD80599}"/>
              </a:ext>
            </a:extLst>
          </p:cNvPr>
          <p:cNvGraphicFramePr>
            <a:graphicFrameLocks noGrp="1"/>
          </p:cNvGraphicFramePr>
          <p:nvPr>
            <p:extLst>
              <p:ext uri="{D42A27DB-BD31-4B8C-83A1-F6EECF244321}">
                <p14:modId xmlns:p14="http://schemas.microsoft.com/office/powerpoint/2010/main" val="529063783"/>
              </p:ext>
            </p:extLst>
          </p:nvPr>
        </p:nvGraphicFramePr>
        <p:xfrm>
          <a:off x="517680" y="988020"/>
          <a:ext cx="6289520" cy="1535430"/>
        </p:xfrm>
        <a:graphic>
          <a:graphicData uri="http://schemas.openxmlformats.org/drawingml/2006/table">
            <a:tbl>
              <a:tblPr/>
              <a:tblGrid>
                <a:gridCol w="1701800">
                  <a:extLst>
                    <a:ext uri="{9D8B030D-6E8A-4147-A177-3AD203B41FA5}">
                      <a16:colId xmlns="" xmlns:a16="http://schemas.microsoft.com/office/drawing/2014/main" val="2852322599"/>
                    </a:ext>
                  </a:extLst>
                </a:gridCol>
                <a:gridCol w="2413000">
                  <a:extLst>
                    <a:ext uri="{9D8B030D-6E8A-4147-A177-3AD203B41FA5}">
                      <a16:colId xmlns="" xmlns:a16="http://schemas.microsoft.com/office/drawing/2014/main" val="3338545068"/>
                    </a:ext>
                  </a:extLst>
                </a:gridCol>
                <a:gridCol w="1308100">
                  <a:extLst>
                    <a:ext uri="{9D8B030D-6E8A-4147-A177-3AD203B41FA5}">
                      <a16:colId xmlns="" xmlns:a16="http://schemas.microsoft.com/office/drawing/2014/main" val="3132723087"/>
                    </a:ext>
                  </a:extLst>
                </a:gridCol>
                <a:gridCol w="866620">
                  <a:extLst>
                    <a:ext uri="{9D8B030D-6E8A-4147-A177-3AD203B41FA5}">
                      <a16:colId xmlns="" xmlns:a16="http://schemas.microsoft.com/office/drawing/2014/main" val="3551143507"/>
                    </a:ext>
                  </a:extLst>
                </a:gridCol>
              </a:tblGrid>
              <a:tr h="241300">
                <a:tc>
                  <a:txBody>
                    <a:bodyPr/>
                    <a:lstStyle/>
                    <a:p>
                      <a:pPr algn="l" fontAlgn="b"/>
                      <a:r>
                        <a:rPr lang="en-NZ" sz="1200" b="1" i="0" u="none" strike="noStrike">
                          <a:solidFill>
                            <a:srgbClr val="000000"/>
                          </a:solidFill>
                          <a:effectLst/>
                          <a:latin typeface="Arial" panose="020B0604020202020204" pitchFamily="34" charset="0"/>
                        </a:rPr>
                        <a:t>Factor</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NZ" sz="1200" b="0" i="0" u="none" strike="noStrike">
                          <a:solidFill>
                            <a:srgbClr val="000000"/>
                          </a:solidFill>
                          <a:effectLst/>
                          <a:latin typeface="Arial" panose="020B0604020202020204" pitchFamily="34" charset="0"/>
                        </a:rPr>
                        <a:t>Basis</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NZ" sz="1200" b="1" i="0" u="none" strike="noStrike">
                          <a:solidFill>
                            <a:srgbClr val="000000"/>
                          </a:solidFill>
                          <a:effectLst/>
                          <a:latin typeface="Arial" panose="020B0604020202020204" pitchFamily="34" charset="0"/>
                        </a:rPr>
                        <a:t>TEI size</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NZ" sz="1200" b="1"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 xmlns:a16="http://schemas.microsoft.com/office/drawing/2014/main" val="560525169"/>
                  </a:ext>
                </a:extLst>
              </a:tr>
              <a:tr h="184150">
                <a:tc>
                  <a:txBody>
                    <a:bodyPr/>
                    <a:lstStyle/>
                    <a:p>
                      <a:pPr algn="l" fontAlgn="b"/>
                      <a:r>
                        <a:rPr lang="en-NZ" sz="1100" b="1" i="0" u="none" strike="noStrike" dirty="0">
                          <a:solidFill>
                            <a:srgbClr val="000000"/>
                          </a:solidFill>
                          <a:effectLst/>
                          <a:latin typeface="Arial" panose="020B0604020202020204" pitchFamily="34" charset="0"/>
                        </a:rPr>
                        <a:t>Total EFTs</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l" fontAlgn="b"/>
                      <a:r>
                        <a:rPr lang="en-NZ" sz="1000" b="0" i="0" u="none" strike="noStrike">
                          <a:solidFill>
                            <a:srgbClr val="000000"/>
                          </a:solidFill>
                          <a:effectLst/>
                          <a:latin typeface="Arial" panose="020B0604020202020204" pitchFamily="34" charset="0"/>
                        </a:rPr>
                        <a:t>This year</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en-NZ" sz="1100" b="0" i="0" u="none" strike="noStrike" dirty="0">
                          <a:solidFill>
                            <a:srgbClr val="000000"/>
                          </a:solidFill>
                          <a:effectLst/>
                          <a:latin typeface="Calibri" panose="020F0502020204030204" pitchFamily="34" charset="0"/>
                        </a:rPr>
                        <a:t>0-8,000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t"/>
                      <a:r>
                        <a:rPr lang="en-NZ" sz="1200" b="1" i="0" u="none" strike="noStrike" dirty="0">
                          <a:solidFill>
                            <a:srgbClr val="FF0000"/>
                          </a:solidFill>
                          <a:effectLst/>
                          <a:latin typeface="Calibri" panose="020F0502020204030204" pitchFamily="34" charset="0"/>
                        </a:rPr>
                        <a:t>Core</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2410656103"/>
                  </a:ext>
                </a:extLst>
              </a:tr>
              <a:tr h="184150">
                <a:tc>
                  <a:txBody>
                    <a:bodyPr/>
                    <a:lstStyle/>
                    <a:p>
                      <a:pPr algn="l" fontAlgn="b"/>
                      <a:r>
                        <a:rPr lang="en-NZ" sz="1100" b="1" i="0" u="none" strike="noStrike">
                          <a:solidFill>
                            <a:srgbClr val="000000"/>
                          </a:solidFill>
                          <a:effectLst/>
                          <a:latin typeface="Arial" panose="020B0604020202020204" pitchFamily="34" charset="0"/>
                        </a:rPr>
                        <a:t>m2</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l" fontAlgn="b"/>
                      <a:r>
                        <a:rPr lang="en-NZ" sz="10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NZ" sz="1100" b="0" i="0" u="none" strike="noStrike">
                          <a:solidFill>
                            <a:srgbClr val="000000"/>
                          </a:solidFill>
                          <a:effectLst/>
                          <a:latin typeface="Calibri" panose="020F0502020204030204" pitchFamily="34" charset="0"/>
                        </a:rPr>
                        <a:t>&lt;100,000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t"/>
                      <a:r>
                        <a:rPr lang="en-NZ" sz="1200" b="1" i="0" u="none" strike="noStrike" dirty="0">
                          <a:solidFill>
                            <a:srgbClr val="FF0000"/>
                          </a:solidFill>
                          <a:effectLst/>
                          <a:latin typeface="Calibri" panose="020F0502020204030204" pitchFamily="34" charset="0"/>
                        </a:rPr>
                        <a:t>Intermediate</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227327190"/>
                  </a:ext>
                </a:extLst>
              </a:tr>
              <a:tr h="184150">
                <a:tc>
                  <a:txBody>
                    <a:bodyPr/>
                    <a:lstStyle/>
                    <a:p>
                      <a:pPr algn="l" fontAlgn="b"/>
                      <a:r>
                        <a:rPr lang="en-NZ" sz="1100" b="1" i="0" u="none" strike="noStrike">
                          <a:solidFill>
                            <a:srgbClr val="000000"/>
                          </a:solidFill>
                          <a:effectLst/>
                          <a:latin typeface="Arial" panose="020B0604020202020204" pitchFamily="34" charset="0"/>
                        </a:rPr>
                        <a:t>Base Asset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l" fontAlgn="b"/>
                      <a:r>
                        <a:rPr lang="en-NZ" sz="10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NZ" sz="1100" b="0" i="0" u="none" strike="noStrike">
                          <a:solidFill>
                            <a:srgbClr val="000000"/>
                          </a:solidFill>
                          <a:effectLst/>
                          <a:latin typeface="Calibri" panose="020F0502020204030204" pitchFamily="34" charset="0"/>
                        </a:rPr>
                        <a:t>&gt;$1,000M</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t"/>
                      <a:r>
                        <a:rPr lang="en-NZ" sz="1200" b="1" i="0" u="none" strike="noStrike" dirty="0">
                          <a:solidFill>
                            <a:srgbClr val="FF0000"/>
                          </a:solidFill>
                          <a:effectLst/>
                          <a:latin typeface="Calibri" panose="020F0502020204030204" pitchFamily="34" charset="0"/>
                        </a:rPr>
                        <a:t>Advanced</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569596607"/>
                  </a:ext>
                </a:extLst>
              </a:tr>
              <a:tr h="184150">
                <a:tc>
                  <a:txBody>
                    <a:bodyPr/>
                    <a:lstStyle/>
                    <a:p>
                      <a:pPr algn="l" fontAlgn="b"/>
                      <a:r>
                        <a:rPr lang="en-NZ" sz="1100" b="1" i="0" u="none" strike="noStrike">
                          <a:solidFill>
                            <a:srgbClr val="000000"/>
                          </a:solidFill>
                          <a:effectLst/>
                          <a:latin typeface="Arial" panose="020B0604020202020204" pitchFamily="34" charset="0"/>
                        </a:rPr>
                        <a:t>Change in EFTs</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l" fontAlgn="b"/>
                      <a:r>
                        <a:rPr lang="en-NZ" sz="1000" b="0" i="0" u="none" strike="noStrike">
                          <a:solidFill>
                            <a:srgbClr val="000000"/>
                          </a:solidFill>
                          <a:effectLst/>
                          <a:latin typeface="Arial" panose="020B0604020202020204" pitchFamily="34" charset="0"/>
                        </a:rPr>
                        <a:t>Over next 3 year period</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NZ" sz="1100" b="0" i="0" u="none" strike="noStrike">
                          <a:solidFill>
                            <a:srgbClr val="000000"/>
                          </a:solidFill>
                          <a:effectLst/>
                          <a:latin typeface="Calibri" panose="020F0502020204030204" pitchFamily="34" charset="0"/>
                        </a:rPr>
                        <a:t>&lt;±10%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t"/>
                      <a:r>
                        <a:rPr lang="en-NZ" sz="1200" b="1" i="0" u="none" strike="noStrike" dirty="0">
                          <a:solidFill>
                            <a:srgbClr val="FF0000"/>
                          </a:solidFill>
                          <a:effectLst/>
                          <a:latin typeface="Calibri" panose="020F0502020204030204" pitchFamily="34" charset="0"/>
                        </a:rPr>
                        <a:t>Core</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967173909"/>
                  </a:ext>
                </a:extLst>
              </a:tr>
              <a:tr h="184150">
                <a:tc>
                  <a:txBody>
                    <a:bodyPr/>
                    <a:lstStyle/>
                    <a:p>
                      <a:pPr algn="l" fontAlgn="b"/>
                      <a:r>
                        <a:rPr lang="en-NZ" sz="1100" b="1" i="0" u="none" strike="noStrike">
                          <a:solidFill>
                            <a:srgbClr val="000000"/>
                          </a:solidFill>
                          <a:effectLst/>
                          <a:latin typeface="Arial" panose="020B0604020202020204" pitchFamily="34" charset="0"/>
                        </a:rPr>
                        <a:t>Plan Spend</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l" fontAlgn="b"/>
                      <a:r>
                        <a:rPr lang="en-NZ" sz="1000" b="0" i="0" u="none" strike="noStrike">
                          <a:solidFill>
                            <a:srgbClr val="000000"/>
                          </a:solidFill>
                          <a:effectLst/>
                          <a:latin typeface="Arial" panose="020B0604020202020204" pitchFamily="34" charset="0"/>
                        </a:rPr>
                        <a:t>Over next 3 year period</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NZ" sz="1100" b="0" i="0" u="none" strike="noStrike">
                          <a:solidFill>
                            <a:srgbClr val="000000"/>
                          </a:solidFill>
                          <a:effectLst/>
                          <a:latin typeface="Calibri" panose="020F0502020204030204" pitchFamily="34" charset="0"/>
                        </a:rPr>
                        <a:t>&lt;$10M</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t"/>
                      <a:r>
                        <a:rPr lang="en-NZ" sz="1200" b="1" i="0" u="none" strike="noStrike" dirty="0">
                          <a:solidFill>
                            <a:srgbClr val="FF0000"/>
                          </a:solidFill>
                          <a:effectLst/>
                          <a:latin typeface="Calibri" panose="020F0502020204030204" pitchFamily="34" charset="0"/>
                        </a:rPr>
                        <a:t>Core</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984433291"/>
                  </a:ext>
                </a:extLst>
              </a:tr>
              <a:tr h="171450">
                <a:tc>
                  <a:txBody>
                    <a:bodyPr/>
                    <a:lstStyle/>
                    <a:p>
                      <a:pPr algn="l" fontAlgn="b"/>
                      <a:r>
                        <a:rPr lang="en-NZ" sz="1100" b="1" i="0" u="none" strike="noStrike">
                          <a:solidFill>
                            <a:srgbClr val="000000"/>
                          </a:solidFill>
                          <a:effectLst/>
                          <a:latin typeface="Arial" panose="020B0604020202020204" pitchFamily="34" charset="0"/>
                        </a:rPr>
                        <a:t>ODRC/ORC</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l" fontAlgn="b"/>
                      <a:r>
                        <a:rPr lang="en-NZ" sz="1000" b="0" i="0" u="none" strike="noStrike">
                          <a:solidFill>
                            <a:srgbClr val="000000"/>
                          </a:solidFill>
                          <a:effectLst/>
                          <a:latin typeface="Arial" panose="020B0604020202020204" pitchFamily="34" charset="0"/>
                        </a:rPr>
                        <a:t>Latest. Same year as Base asset value</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NZ" sz="1100" b="0" i="0" u="none" strike="noStrike">
                          <a:solidFill>
                            <a:srgbClr val="000000"/>
                          </a:solidFill>
                          <a:effectLst/>
                          <a:latin typeface="Calibri" panose="020F0502020204030204" pitchFamily="34" charset="0"/>
                        </a:rPr>
                        <a:t>&gt;0.4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t"/>
                      <a:r>
                        <a:rPr lang="en-NZ" sz="1200" b="1" i="0" u="none" strike="noStrike" dirty="0">
                          <a:solidFill>
                            <a:srgbClr val="FF0000"/>
                          </a:solidFill>
                          <a:effectLst/>
                          <a:latin typeface="Calibri" panose="020F0502020204030204" pitchFamily="34" charset="0"/>
                        </a:rPr>
                        <a:t>Core</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3471376247"/>
                  </a:ext>
                </a:extLst>
              </a:tr>
              <a:tr h="190500">
                <a:tc>
                  <a:txBody>
                    <a:bodyPr/>
                    <a:lstStyle/>
                    <a:p>
                      <a:pPr algn="l" fontAlgn="b"/>
                      <a:r>
                        <a:rPr lang="en-NZ" sz="1100" b="1" i="0" u="none" strike="noStrike">
                          <a:solidFill>
                            <a:srgbClr val="000000"/>
                          </a:solidFill>
                          <a:effectLst/>
                          <a:latin typeface="Arial" panose="020B0604020202020204" pitchFamily="34" charset="0"/>
                        </a:rPr>
                        <a:t>Facilities Condition Index</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NZ" sz="1000" b="0" i="0" u="none" strike="noStrike">
                          <a:solidFill>
                            <a:srgbClr val="000000"/>
                          </a:solidFill>
                          <a:effectLst/>
                          <a:latin typeface="Arial" panose="020B0604020202020204" pitchFamily="34" charset="0"/>
                        </a:rPr>
                        <a:t>10-years capital intention plan submission</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NZ" sz="1100" b="0" i="0" u="none" strike="noStrike">
                          <a:solidFill>
                            <a:srgbClr val="000000"/>
                          </a:solidFill>
                          <a:effectLst/>
                          <a:latin typeface="Calibri" panose="020F0502020204030204" pitchFamily="34" charset="0"/>
                        </a:rPr>
                        <a:t>&lt;10%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t"/>
                      <a:r>
                        <a:rPr lang="en-NZ" sz="1200" b="1" i="0" u="none" strike="noStrike" dirty="0">
                          <a:solidFill>
                            <a:srgbClr val="FF0000"/>
                          </a:solidFill>
                          <a:effectLst/>
                          <a:latin typeface="Calibri" panose="020F0502020204030204" pitchFamily="34" charset="0"/>
                        </a:rPr>
                        <a:t>Core</a:t>
                      </a:r>
                    </a:p>
                  </a:txBody>
                  <a:tcPr marL="0" marR="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3037633183"/>
                  </a:ext>
                </a:extLst>
              </a:tr>
            </a:tbl>
          </a:graphicData>
        </a:graphic>
      </p:graphicFrame>
    </p:spTree>
    <p:extLst>
      <p:ext uri="{BB962C8B-B14F-4D97-AF65-F5344CB8AC3E}">
        <p14:creationId xmlns:p14="http://schemas.microsoft.com/office/powerpoint/2010/main" val="3792657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ubbles.jp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4824984" y="763524"/>
            <a:ext cx="4319016" cy="4319016"/>
          </a:xfrm>
          <a:prstGeom prst="rect">
            <a:avLst/>
          </a:prstGeom>
        </p:spPr>
      </p:pic>
      <p:sp>
        <p:nvSpPr>
          <p:cNvPr id="11" name="Title 1"/>
          <p:cNvSpPr>
            <a:spLocks noGrp="1"/>
          </p:cNvSpPr>
          <p:nvPr/>
        </p:nvSpPr>
        <p:spPr>
          <a:xfrm>
            <a:off x="517680" y="288616"/>
            <a:ext cx="8197080" cy="699404"/>
          </a:xfrm>
          <a:prstGeom prst="rect">
            <a:avLst/>
          </a:prstGeom>
          <a:noFill/>
          <a:effectLst/>
        </p:spPr>
        <p:txBody>
          <a:bodyPr vert="horz" wrap="square" lIns="72000" tIns="72000" rIns="7200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rgbClr val="002060"/>
                </a:solidFill>
                <a:latin typeface="Bitter"/>
                <a:cs typeface="Bitter"/>
              </a:rPr>
              <a:t>Strawman matrix</a:t>
            </a:r>
          </a:p>
        </p:txBody>
      </p:sp>
      <p:graphicFrame>
        <p:nvGraphicFramePr>
          <p:cNvPr id="5" name="Table 4">
            <a:extLst>
              <a:ext uri="{FF2B5EF4-FFF2-40B4-BE49-F238E27FC236}">
                <a16:creationId xmlns="" xmlns:a16="http://schemas.microsoft.com/office/drawing/2014/main" id="{A909A581-79C3-40D1-9EA5-CDA5E8630689}"/>
              </a:ext>
            </a:extLst>
          </p:cNvPr>
          <p:cNvGraphicFramePr>
            <a:graphicFrameLocks noGrp="1"/>
          </p:cNvGraphicFramePr>
          <p:nvPr>
            <p:extLst>
              <p:ext uri="{D42A27DB-BD31-4B8C-83A1-F6EECF244321}">
                <p14:modId xmlns:p14="http://schemas.microsoft.com/office/powerpoint/2010/main" val="2493373909"/>
              </p:ext>
            </p:extLst>
          </p:nvPr>
        </p:nvGraphicFramePr>
        <p:xfrm>
          <a:off x="2066253" y="988020"/>
          <a:ext cx="5228627" cy="3629650"/>
        </p:xfrm>
        <a:graphic>
          <a:graphicData uri="http://schemas.openxmlformats.org/drawingml/2006/table">
            <a:tbl>
              <a:tblPr/>
              <a:tblGrid>
                <a:gridCol w="751462">
                  <a:extLst>
                    <a:ext uri="{9D8B030D-6E8A-4147-A177-3AD203B41FA5}">
                      <a16:colId xmlns="" xmlns:a16="http://schemas.microsoft.com/office/drawing/2014/main" val="2821777192"/>
                    </a:ext>
                  </a:extLst>
                </a:gridCol>
                <a:gridCol w="2019497">
                  <a:extLst>
                    <a:ext uri="{9D8B030D-6E8A-4147-A177-3AD203B41FA5}">
                      <a16:colId xmlns="" xmlns:a16="http://schemas.microsoft.com/office/drawing/2014/main" val="4259615882"/>
                    </a:ext>
                  </a:extLst>
                </a:gridCol>
                <a:gridCol w="534194">
                  <a:extLst>
                    <a:ext uri="{9D8B030D-6E8A-4147-A177-3AD203B41FA5}">
                      <a16:colId xmlns="" xmlns:a16="http://schemas.microsoft.com/office/drawing/2014/main" val="4209343767"/>
                    </a:ext>
                  </a:extLst>
                </a:gridCol>
                <a:gridCol w="389703">
                  <a:extLst>
                    <a:ext uri="{9D8B030D-6E8A-4147-A177-3AD203B41FA5}">
                      <a16:colId xmlns="" xmlns:a16="http://schemas.microsoft.com/office/drawing/2014/main" val="1385693664"/>
                    </a:ext>
                  </a:extLst>
                </a:gridCol>
                <a:gridCol w="543242">
                  <a:extLst>
                    <a:ext uri="{9D8B030D-6E8A-4147-A177-3AD203B41FA5}">
                      <a16:colId xmlns="" xmlns:a16="http://schemas.microsoft.com/office/drawing/2014/main" val="534437562"/>
                    </a:ext>
                  </a:extLst>
                </a:gridCol>
                <a:gridCol w="538404">
                  <a:extLst>
                    <a:ext uri="{9D8B030D-6E8A-4147-A177-3AD203B41FA5}">
                      <a16:colId xmlns="" xmlns:a16="http://schemas.microsoft.com/office/drawing/2014/main" val="1658855280"/>
                    </a:ext>
                  </a:extLst>
                </a:gridCol>
                <a:gridCol w="452125">
                  <a:extLst>
                    <a:ext uri="{9D8B030D-6E8A-4147-A177-3AD203B41FA5}">
                      <a16:colId xmlns="" xmlns:a16="http://schemas.microsoft.com/office/drawing/2014/main" val="3875495501"/>
                    </a:ext>
                  </a:extLst>
                </a:gridCol>
              </a:tblGrid>
              <a:tr h="506944">
                <a:tc>
                  <a:txBody>
                    <a:bodyPr/>
                    <a:lstStyle/>
                    <a:p>
                      <a:pPr algn="ctr" fontAlgn="b"/>
                      <a:r>
                        <a:rPr lang="en-NZ" sz="1050" b="1" i="0" u="none" strike="noStrike">
                          <a:solidFill>
                            <a:srgbClr val="000000"/>
                          </a:solidFill>
                          <a:effectLst/>
                          <a:latin typeface="Arial" panose="020B0604020202020204" pitchFamily="34" charset="0"/>
                        </a:rPr>
                        <a:t>Indicator</a:t>
                      </a:r>
                    </a:p>
                  </a:txBody>
                  <a:tcPr marL="5105" marR="5105" marT="51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NZ" sz="1100" b="1" i="0" u="none" strike="noStrike">
                          <a:solidFill>
                            <a:srgbClr val="000000"/>
                          </a:solidFill>
                          <a:effectLst/>
                          <a:latin typeface="Arial" panose="020B0604020202020204" pitchFamily="34" charset="0"/>
                        </a:rPr>
                        <a:t>Section</a:t>
                      </a:r>
                    </a:p>
                  </a:txBody>
                  <a:tcPr marL="5105" marR="5105" marT="51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NZ" sz="1000" b="1" i="0" u="none" strike="noStrike" dirty="0">
                          <a:solidFill>
                            <a:srgbClr val="000000"/>
                          </a:solidFill>
                          <a:effectLst/>
                          <a:latin typeface="Arial" panose="020B0604020202020204" pitchFamily="34" charset="0"/>
                        </a:rPr>
                        <a:t>Total EFTs</a:t>
                      </a:r>
                    </a:p>
                  </a:txBody>
                  <a:tcPr marL="5105" marR="5105" marT="5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NZ" sz="1000" b="1" i="0" u="none" strike="noStrike">
                          <a:solidFill>
                            <a:srgbClr val="000000"/>
                          </a:solidFill>
                          <a:effectLst/>
                          <a:latin typeface="Arial" panose="020B0604020202020204" pitchFamily="34" charset="0"/>
                        </a:rPr>
                        <a:t>m2</a:t>
                      </a:r>
                    </a:p>
                  </a:txBody>
                  <a:tcPr marL="5105" marR="5105" marT="5105" marB="0" anchor="b">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NZ" sz="1000" b="1" i="0" u="none" strike="noStrike">
                          <a:solidFill>
                            <a:srgbClr val="000000"/>
                          </a:solidFill>
                          <a:effectLst/>
                          <a:latin typeface="Arial" panose="020B0604020202020204" pitchFamily="34" charset="0"/>
                        </a:rPr>
                        <a:t>Base Asset $</a:t>
                      </a:r>
                    </a:p>
                  </a:txBody>
                  <a:tcPr marL="5105" marR="5105" marT="5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NZ" sz="1000" b="1" i="0" u="none" strike="noStrike">
                          <a:solidFill>
                            <a:srgbClr val="000000"/>
                          </a:solidFill>
                          <a:effectLst/>
                          <a:latin typeface="Arial" panose="020B0604020202020204" pitchFamily="34" charset="0"/>
                        </a:rPr>
                        <a:t>Change in EFTs</a:t>
                      </a:r>
                    </a:p>
                  </a:txBody>
                  <a:tcPr marL="5105" marR="5105" marT="5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NZ" sz="1000" b="1" i="0" u="none" strike="noStrike" dirty="0">
                          <a:solidFill>
                            <a:srgbClr val="000000"/>
                          </a:solidFill>
                          <a:effectLst/>
                          <a:latin typeface="Arial" panose="020B0604020202020204" pitchFamily="34" charset="0"/>
                        </a:rPr>
                        <a:t>Plan Spend</a:t>
                      </a:r>
                    </a:p>
                  </a:txBody>
                  <a:tcPr marL="5105" marR="5105" marT="5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796975637"/>
                  </a:ext>
                </a:extLst>
              </a:tr>
              <a:tr h="194741">
                <a:tc rowSpan="6">
                  <a:txBody>
                    <a:bodyPr/>
                    <a:lstStyle/>
                    <a:p>
                      <a:pPr algn="l" fontAlgn="ctr"/>
                      <a:r>
                        <a:rPr lang="en-NZ" sz="1100" b="0" i="0" u="none" strike="noStrike">
                          <a:solidFill>
                            <a:srgbClr val="000000"/>
                          </a:solidFill>
                          <a:effectLst/>
                          <a:latin typeface="Calibri" panose="020F0502020204030204" pitchFamily="34" charset="0"/>
                        </a:rPr>
                        <a:t>Understanding and Defining Requirements</a:t>
                      </a:r>
                    </a:p>
                  </a:txBody>
                  <a:tcPr marL="5105" marR="5105" marT="5105" marB="0" vert="vert270" anchor="ctr">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t"/>
                      <a:r>
                        <a:rPr lang="en-NZ" sz="1050" b="0" i="0" u="none" strike="noStrike">
                          <a:solidFill>
                            <a:srgbClr val="000000"/>
                          </a:solidFill>
                          <a:effectLst/>
                          <a:latin typeface="Calibri" panose="020F0502020204030204" pitchFamily="34" charset="0"/>
                        </a:rPr>
                        <a:t>AM Policy and Strategy</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NZ" sz="700" b="0" i="0" u="none" strike="noStrike" dirty="0">
                          <a:solidFill>
                            <a:srgbClr val="000000"/>
                          </a:solidFill>
                          <a:effectLst/>
                          <a:latin typeface="Verdana" panose="020B0604030504040204" pitchFamily="34" charset="0"/>
                        </a:rPr>
                        <a:t> </a:t>
                      </a:r>
                    </a:p>
                  </a:txBody>
                  <a:tcPr marL="5105" marR="5105" marT="5105" marB="0" anchor="b">
                    <a:lnL>
                      <a:noFill/>
                    </a:lnL>
                    <a:lnR>
                      <a:noFill/>
                    </a:lnR>
                    <a:lnT w="12700" cap="flat" cmpd="sng" algn="ctr">
                      <a:solidFill>
                        <a:srgbClr val="000000"/>
                      </a:solidFill>
                      <a:prstDash val="solid"/>
                      <a:round/>
                      <a:headEnd type="none" w="med" len="med"/>
                      <a:tailEnd type="none" w="med" len="med"/>
                    </a:lnT>
                    <a:lnB>
                      <a:noFill/>
                    </a:lnB>
                    <a:solidFill>
                      <a:srgbClr val="FCD5B4"/>
                    </a:solidFill>
                  </a:tcPr>
                </a:tc>
                <a:extLst>
                  <a:ext uri="{0D108BD9-81ED-4DB2-BD59-A6C34878D82A}">
                    <a16:rowId xmlns="" xmlns:a16="http://schemas.microsoft.com/office/drawing/2014/main" val="3038317969"/>
                  </a:ext>
                </a:extLst>
              </a:tr>
              <a:tr h="172298">
                <a:tc vMerge="1">
                  <a:txBody>
                    <a:bodyPr/>
                    <a:lstStyle/>
                    <a:p>
                      <a:endParaRPr lang="en-NZ"/>
                    </a:p>
                  </a:txBody>
                  <a:tcPr/>
                </a:tc>
                <a:tc>
                  <a:txBody>
                    <a:bodyPr/>
                    <a:lstStyle/>
                    <a:p>
                      <a:pPr algn="l" fontAlgn="t"/>
                      <a:r>
                        <a:rPr lang="en-NZ" sz="1050" b="0" i="0" u="none" strike="noStrike" dirty="0" err="1">
                          <a:solidFill>
                            <a:srgbClr val="000000"/>
                          </a:solidFill>
                          <a:effectLst/>
                          <a:latin typeface="Calibri" panose="020F0502020204030204" pitchFamily="34" charset="0"/>
                        </a:rPr>
                        <a:t>LoS</a:t>
                      </a:r>
                      <a:r>
                        <a:rPr lang="en-NZ" sz="1050" b="0" i="0" u="none" strike="noStrike" dirty="0">
                          <a:solidFill>
                            <a:srgbClr val="000000"/>
                          </a:solidFill>
                          <a:effectLst/>
                          <a:latin typeface="Calibri" panose="020F0502020204030204" pitchFamily="34" charset="0"/>
                        </a:rPr>
                        <a:t> and Performance Management</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C4D79B"/>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2662524511"/>
                  </a:ext>
                </a:extLst>
              </a:tr>
              <a:tr h="185467">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Demand Forecasting</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C4D79B"/>
                    </a:solidFill>
                  </a:tcPr>
                </a:tc>
                <a:tc>
                  <a:txBody>
                    <a:bodyPr/>
                    <a:lstStyle/>
                    <a:p>
                      <a:pPr algn="ctr" fontAlgn="b"/>
                      <a:r>
                        <a:rPr lang="en-NZ" sz="1000" b="1" i="0" u="none" strike="noStrike" dirty="0">
                          <a:solidFill>
                            <a:srgbClr val="000000"/>
                          </a:solidFill>
                          <a:effectLst/>
                          <a:latin typeface="Verdana" panose="020B0604030504040204" pitchFamily="34" charset="0"/>
                        </a:rPr>
                        <a:t> 10</a:t>
                      </a:r>
                    </a:p>
                  </a:txBody>
                  <a:tcPr marL="5105" marR="5105" marT="5105" marB="0" anchor="ctr">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ctr" fontAlgn="b"/>
                      <a:r>
                        <a:rPr lang="en-NZ" sz="1000" b="1" i="0" u="none" strike="noStrike" dirty="0">
                          <a:solidFill>
                            <a:srgbClr val="000000"/>
                          </a:solidFill>
                          <a:effectLst/>
                          <a:latin typeface="Verdana" panose="020B0604030504040204" pitchFamily="34" charset="0"/>
                        </a:rPr>
                        <a:t> </a:t>
                      </a:r>
                    </a:p>
                  </a:txBody>
                  <a:tcPr marL="5105" marR="5105" marT="5105" marB="0" anchor="ctr">
                    <a:lnL>
                      <a:noFill/>
                    </a:lnL>
                    <a:lnR>
                      <a:noFill/>
                    </a:lnR>
                    <a:lnT>
                      <a:noFill/>
                    </a:lnT>
                    <a:lnB>
                      <a:noFill/>
                    </a:lnB>
                    <a:solidFill>
                      <a:srgbClr val="FCD5B4"/>
                    </a:solidFill>
                  </a:tcPr>
                </a:tc>
                <a:tc>
                  <a:txBody>
                    <a:bodyPr/>
                    <a:lstStyle/>
                    <a:p>
                      <a:pPr algn="ctr" fontAlgn="b"/>
                      <a:r>
                        <a:rPr lang="en-NZ" sz="1000" b="1" i="0" u="none" strike="noStrike" dirty="0">
                          <a:solidFill>
                            <a:srgbClr val="000000"/>
                          </a:solidFill>
                          <a:effectLst/>
                          <a:latin typeface="Verdana" panose="020B0604030504040204" pitchFamily="34" charset="0"/>
                        </a:rPr>
                        <a:t> 1</a:t>
                      </a:r>
                    </a:p>
                  </a:txBody>
                  <a:tcPr marL="5105" marR="5105" marT="5105" marB="0" anchor="ctr">
                    <a:lnL>
                      <a:noFill/>
                    </a:lnL>
                    <a:lnR>
                      <a:noFill/>
                    </a:lnR>
                    <a:lnT>
                      <a:noFill/>
                    </a:lnT>
                    <a:lnB>
                      <a:noFill/>
                    </a:lnB>
                    <a:solidFill>
                      <a:srgbClr val="FCD5B4"/>
                    </a:solidFill>
                  </a:tcPr>
                </a:tc>
                <a:tc>
                  <a:txBody>
                    <a:bodyPr/>
                    <a:lstStyle/>
                    <a:p>
                      <a:pPr algn="l" fontAlgn="b"/>
                      <a:r>
                        <a:rPr lang="en-NZ" sz="700" b="0" i="0" u="none" strike="noStrike" dirty="0">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1001107596"/>
                  </a:ext>
                </a:extLst>
              </a:tr>
              <a:tr h="185467">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Asset Condition Assessment</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C4D79B"/>
                    </a:solidFill>
                  </a:tcPr>
                </a:tc>
                <a:tc>
                  <a:txBody>
                    <a:bodyPr/>
                    <a:lstStyle/>
                    <a:p>
                      <a:pPr algn="l" fontAlgn="b"/>
                      <a:r>
                        <a:rPr lang="en-NZ" sz="700" b="0" i="0" u="none" strike="noStrike" dirty="0">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1786500984"/>
                  </a:ext>
                </a:extLst>
              </a:tr>
              <a:tr h="185467">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Asset Register Data</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C4D79B"/>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2128815273"/>
                  </a:ext>
                </a:extLst>
              </a:tr>
              <a:tr h="185467">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Risk Management</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C4D79B"/>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3706904865"/>
                  </a:ext>
                </a:extLst>
              </a:tr>
              <a:tr h="185467">
                <a:tc rowSpan="5">
                  <a:txBody>
                    <a:bodyPr/>
                    <a:lstStyle/>
                    <a:p>
                      <a:pPr algn="l" fontAlgn="ctr"/>
                      <a:r>
                        <a:rPr lang="en-NZ" sz="1100" b="0" i="0" u="none" strike="noStrike">
                          <a:solidFill>
                            <a:srgbClr val="000000"/>
                          </a:solidFill>
                          <a:effectLst/>
                          <a:latin typeface="Calibri" panose="020F0502020204030204" pitchFamily="34" charset="0"/>
                        </a:rPr>
                        <a:t>Lifecycle Decision Making</a:t>
                      </a:r>
                    </a:p>
                  </a:txBody>
                  <a:tcPr marL="5105" marR="5105" marT="5105" marB="0" vert="vert270" anchor="ctr">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a:noFill/>
                    </a:lnT>
                    <a:lnB>
                      <a:noFill/>
                    </a:lnB>
                    <a:solidFill>
                      <a:srgbClr val="DCE6F1"/>
                    </a:solidFill>
                  </a:tcPr>
                </a:tc>
                <a:tc>
                  <a:txBody>
                    <a:bodyPr/>
                    <a:lstStyle/>
                    <a:p>
                      <a:pPr algn="l" fontAlgn="t"/>
                      <a:r>
                        <a:rPr lang="en-NZ" sz="1050" b="0" i="0" u="none" strike="noStrike">
                          <a:solidFill>
                            <a:srgbClr val="000000"/>
                          </a:solidFill>
                          <a:effectLst/>
                          <a:latin typeface="Calibri" panose="020F0502020204030204" pitchFamily="34" charset="0"/>
                        </a:rPr>
                        <a:t>Decision Making</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DCE6F1"/>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543433200"/>
                  </a:ext>
                </a:extLst>
              </a:tr>
              <a:tr h="172298">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Operational Planning and Reporting</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DCE6F1"/>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2527462160"/>
                  </a:ext>
                </a:extLst>
              </a:tr>
              <a:tr h="185467">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Maintenance Planning</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DCE6F1"/>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1822621287"/>
                  </a:ext>
                </a:extLst>
              </a:tr>
              <a:tr h="185467">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Capital Investment Strategies </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DCE6F1"/>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2312742375"/>
                  </a:ext>
                </a:extLst>
              </a:tr>
              <a:tr h="172298">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Financial and Funding Strategies</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DCE6F1"/>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2464533814"/>
                  </a:ext>
                </a:extLst>
              </a:tr>
              <a:tr h="185467">
                <a:tc rowSpan="6">
                  <a:txBody>
                    <a:bodyPr/>
                    <a:lstStyle/>
                    <a:p>
                      <a:pPr algn="l" fontAlgn="ctr"/>
                      <a:r>
                        <a:rPr lang="en-NZ" sz="1100" b="0" i="0" u="none" strike="noStrike">
                          <a:solidFill>
                            <a:srgbClr val="000000"/>
                          </a:solidFill>
                          <a:effectLst/>
                          <a:latin typeface="Calibri" panose="020F0502020204030204" pitchFamily="34" charset="0"/>
                        </a:rPr>
                        <a:t>Asset Management Enablers</a:t>
                      </a:r>
                    </a:p>
                  </a:txBody>
                  <a:tcPr marL="5105" marR="5105" marT="5105" marB="0" vert="vert270" anchor="ctr">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9694"/>
                    </a:solidFill>
                  </a:tcPr>
                </a:tc>
                <a:tc>
                  <a:txBody>
                    <a:bodyPr/>
                    <a:lstStyle/>
                    <a:p>
                      <a:pPr algn="l" fontAlgn="t"/>
                      <a:r>
                        <a:rPr lang="en-NZ" sz="1050" b="0" i="0" u="none" strike="noStrike">
                          <a:solidFill>
                            <a:srgbClr val="000000"/>
                          </a:solidFill>
                          <a:effectLst/>
                          <a:latin typeface="Calibri" panose="020F0502020204030204" pitchFamily="34" charset="0"/>
                        </a:rPr>
                        <a:t>Asset Management Teams</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DA969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677993038"/>
                  </a:ext>
                </a:extLst>
              </a:tr>
              <a:tr h="185467">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AM Plans</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DA969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3454582849"/>
                  </a:ext>
                </a:extLst>
              </a:tr>
              <a:tr h="185467">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Information Systems</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DA969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1317288617"/>
                  </a:ext>
                </a:extLst>
              </a:tr>
              <a:tr h="185467">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Service Delivery Models</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DA969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4046092025"/>
                  </a:ext>
                </a:extLst>
              </a:tr>
              <a:tr h="185467">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Quality Management</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DA969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50148793"/>
                  </a:ext>
                </a:extLst>
              </a:tr>
              <a:tr h="185467">
                <a:tc vMerge="1">
                  <a:txBody>
                    <a:bodyPr/>
                    <a:lstStyle/>
                    <a:p>
                      <a:endParaRPr lang="en-NZ"/>
                    </a:p>
                  </a:txBody>
                  <a:tcPr/>
                </a:tc>
                <a:tc>
                  <a:txBody>
                    <a:bodyPr/>
                    <a:lstStyle/>
                    <a:p>
                      <a:pPr algn="l" fontAlgn="t"/>
                      <a:r>
                        <a:rPr lang="en-NZ" sz="1050" b="0" i="0" u="none" strike="noStrike" dirty="0">
                          <a:solidFill>
                            <a:srgbClr val="000000"/>
                          </a:solidFill>
                          <a:effectLst/>
                          <a:latin typeface="Calibri" panose="020F0502020204030204" pitchFamily="34" charset="0"/>
                        </a:rPr>
                        <a:t>Improvement Planning</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dirty="0">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729956000"/>
                  </a:ext>
                </a:extLst>
              </a:tr>
            </a:tbl>
          </a:graphicData>
        </a:graphic>
      </p:graphicFrame>
    </p:spTree>
    <p:extLst>
      <p:ext uri="{BB962C8B-B14F-4D97-AF65-F5344CB8AC3E}">
        <p14:creationId xmlns:p14="http://schemas.microsoft.com/office/powerpoint/2010/main" val="2961134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ubbles.jp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4824984" y="824484"/>
            <a:ext cx="4319016" cy="4319016"/>
          </a:xfrm>
          <a:prstGeom prst="rect">
            <a:avLst/>
          </a:prstGeom>
        </p:spPr>
      </p:pic>
      <p:sp>
        <p:nvSpPr>
          <p:cNvPr id="6" name="Title 1"/>
          <p:cNvSpPr>
            <a:spLocks noGrp="1"/>
          </p:cNvSpPr>
          <p:nvPr/>
        </p:nvSpPr>
        <p:spPr>
          <a:xfrm>
            <a:off x="517680" y="288616"/>
            <a:ext cx="8197080" cy="699404"/>
          </a:xfrm>
          <a:prstGeom prst="rect">
            <a:avLst/>
          </a:prstGeom>
          <a:noFill/>
          <a:effectLst/>
        </p:spPr>
        <p:txBody>
          <a:bodyPr vert="horz" wrap="square" lIns="72000" tIns="72000" rIns="7200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NZ" sz="3600" dirty="0">
                <a:solidFill>
                  <a:srgbClr val="002060"/>
                </a:solidFill>
                <a:latin typeface="Bitter"/>
                <a:cs typeface="Bitter"/>
              </a:rPr>
              <a:t>What should we use instead?</a:t>
            </a:r>
            <a:endParaRPr lang="en-US" sz="3600" dirty="0">
              <a:solidFill>
                <a:srgbClr val="002060"/>
              </a:solidFill>
              <a:latin typeface="Bitter"/>
              <a:cs typeface="Bitter"/>
            </a:endParaRPr>
          </a:p>
        </p:txBody>
      </p:sp>
      <p:sp>
        <p:nvSpPr>
          <p:cNvPr id="2" name="TextBox 1">
            <a:extLst>
              <a:ext uri="{FF2B5EF4-FFF2-40B4-BE49-F238E27FC236}">
                <a16:creationId xmlns="" xmlns:a16="http://schemas.microsoft.com/office/drawing/2014/main" id="{BC0C6E25-2BC4-494F-BAD8-95DD4FAE30F2}"/>
              </a:ext>
            </a:extLst>
          </p:cNvPr>
          <p:cNvSpPr txBox="1"/>
          <p:nvPr/>
        </p:nvSpPr>
        <p:spPr>
          <a:xfrm>
            <a:off x="623147" y="1273386"/>
            <a:ext cx="7349066" cy="3416320"/>
          </a:xfrm>
          <a:prstGeom prst="rect">
            <a:avLst/>
          </a:prstGeom>
          <a:noFill/>
        </p:spPr>
        <p:txBody>
          <a:bodyPr wrap="square" rtlCol="0">
            <a:spAutoFit/>
          </a:bodyPr>
          <a:lstStyle/>
          <a:p>
            <a:pPr marL="342900" indent="-342900">
              <a:buFont typeface="Arial" panose="020B0604020202020204" pitchFamily="34" charset="0"/>
              <a:buChar char="•"/>
            </a:pPr>
            <a:r>
              <a:rPr lang="en-NZ" sz="2400" dirty="0"/>
              <a:t>Other factors?</a:t>
            </a:r>
          </a:p>
          <a:p>
            <a:pPr marL="342900" indent="-342900">
              <a:buFont typeface="Arial" panose="020B0604020202020204" pitchFamily="34" charset="0"/>
              <a:buChar char="•"/>
            </a:pPr>
            <a:endParaRPr lang="en-NZ" sz="2400" dirty="0"/>
          </a:p>
          <a:p>
            <a:pPr marL="342900" indent="-342900">
              <a:buFont typeface="Arial" panose="020B0604020202020204" pitchFamily="34" charset="0"/>
              <a:buChar char="•"/>
            </a:pPr>
            <a:r>
              <a:rPr lang="en-NZ" sz="2400" dirty="0"/>
              <a:t>Impact each factor has on the 17 Sections</a:t>
            </a:r>
          </a:p>
          <a:p>
            <a:pPr marL="342900" indent="-342900">
              <a:buFont typeface="Arial" panose="020B0604020202020204" pitchFamily="34" charset="0"/>
              <a:buChar char="•"/>
            </a:pPr>
            <a:endParaRPr lang="en-NZ" sz="2400" dirty="0"/>
          </a:p>
          <a:p>
            <a:pPr marL="342900" indent="-342900">
              <a:buFont typeface="Arial" panose="020B0604020202020204" pitchFamily="34" charset="0"/>
              <a:buChar char="•"/>
            </a:pPr>
            <a:r>
              <a:rPr lang="en-NZ" sz="2400" dirty="0"/>
              <a:t>Is a rational split based on clustering OK or should we use </a:t>
            </a:r>
            <a:r>
              <a:rPr lang="en-NZ" sz="2400" dirty="0">
                <a:cs typeface="Arial" panose="020B0604020202020204" pitchFamily="34" charset="0"/>
              </a:rPr>
              <a:t>⅓</a:t>
            </a:r>
            <a:r>
              <a:rPr lang="en-NZ" sz="2400" dirty="0"/>
              <a:t>:</a:t>
            </a:r>
            <a:r>
              <a:rPr lang="en-NZ" sz="2400" dirty="0">
                <a:cs typeface="Arial" panose="020B0604020202020204" pitchFamily="34" charset="0"/>
              </a:rPr>
              <a:t>⅓</a:t>
            </a:r>
            <a:r>
              <a:rPr lang="en-NZ" sz="2400" dirty="0"/>
              <a:t>:</a:t>
            </a:r>
            <a:r>
              <a:rPr lang="en-NZ" sz="2400" dirty="0">
                <a:cs typeface="Arial" panose="020B0604020202020204" pitchFamily="34" charset="0"/>
              </a:rPr>
              <a:t>⅓</a:t>
            </a:r>
          </a:p>
          <a:p>
            <a:pPr marL="342900" indent="-342900">
              <a:buFont typeface="Arial" panose="020B0604020202020204" pitchFamily="34" charset="0"/>
              <a:buChar char="•"/>
            </a:pPr>
            <a:endParaRPr lang="en-NZ" sz="2400" dirty="0">
              <a:cs typeface="Arial" panose="020B0604020202020204" pitchFamily="34" charset="0"/>
            </a:endParaRPr>
          </a:p>
          <a:p>
            <a:pPr marL="342900" indent="-342900">
              <a:buFont typeface="Arial" panose="020B0604020202020204" pitchFamily="34" charset="0"/>
              <a:buChar char="•"/>
            </a:pPr>
            <a:endParaRPr lang="en-NZ" sz="2400" dirty="0">
              <a:cs typeface="Arial" panose="020B0604020202020204" pitchFamily="34" charset="0"/>
            </a:endParaRPr>
          </a:p>
          <a:p>
            <a:pPr marL="342900" indent="-342900">
              <a:buFont typeface="Arial" panose="020B0604020202020204" pitchFamily="34" charset="0"/>
              <a:buChar char="•"/>
            </a:pPr>
            <a:r>
              <a:rPr lang="en-NZ" sz="2400" dirty="0">
                <a:cs typeface="Arial" panose="020B0604020202020204" pitchFamily="34" charset="0"/>
              </a:rPr>
              <a:t>Who uses the tool, TEC, Assessors, the TEI?</a:t>
            </a:r>
            <a:endParaRPr lang="en-NZ" sz="2400" dirty="0"/>
          </a:p>
        </p:txBody>
      </p:sp>
    </p:spTree>
    <p:extLst>
      <p:ext uri="{BB962C8B-B14F-4D97-AF65-F5344CB8AC3E}">
        <p14:creationId xmlns:p14="http://schemas.microsoft.com/office/powerpoint/2010/main" val="560361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ubbles.jp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4824984" y="824484"/>
            <a:ext cx="4319016" cy="4319016"/>
          </a:xfrm>
          <a:prstGeom prst="rect">
            <a:avLst/>
          </a:prstGeom>
        </p:spPr>
      </p:pic>
      <p:sp>
        <p:nvSpPr>
          <p:cNvPr id="11" name="Title 1"/>
          <p:cNvSpPr>
            <a:spLocks noGrp="1"/>
          </p:cNvSpPr>
          <p:nvPr/>
        </p:nvSpPr>
        <p:spPr>
          <a:xfrm>
            <a:off x="517680" y="288616"/>
            <a:ext cx="8197080" cy="699404"/>
          </a:xfrm>
          <a:prstGeom prst="rect">
            <a:avLst/>
          </a:prstGeom>
          <a:noFill/>
          <a:effectLst/>
        </p:spPr>
        <p:txBody>
          <a:bodyPr vert="horz" wrap="square" lIns="72000" tIns="72000" rIns="7200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rgbClr val="002060"/>
                </a:solidFill>
                <a:latin typeface="Bitter"/>
              </a:rPr>
              <a:t>Other Factors</a:t>
            </a:r>
          </a:p>
        </p:txBody>
      </p:sp>
      <p:sp>
        <p:nvSpPr>
          <p:cNvPr id="13" name="Content Placeholder 4">
            <a:extLst>
              <a:ext uri="{FF2B5EF4-FFF2-40B4-BE49-F238E27FC236}">
                <a16:creationId xmlns="" xmlns:a16="http://schemas.microsoft.com/office/drawing/2014/main" id="{D7D71204-13CA-464F-AD69-5C3D33A83577}"/>
              </a:ext>
            </a:extLst>
          </p:cNvPr>
          <p:cNvSpPr>
            <a:spLocks noGrp="1"/>
          </p:cNvSpPr>
          <p:nvPr>
            <p:ph sz="half" idx="1"/>
          </p:nvPr>
        </p:nvSpPr>
        <p:spPr>
          <a:xfrm>
            <a:off x="457200" y="1040044"/>
            <a:ext cx="4038600" cy="3908884"/>
          </a:xfrm>
        </p:spPr>
        <p:txBody>
          <a:bodyPr>
            <a:normAutofit/>
          </a:bodyPr>
          <a:lstStyle/>
          <a:p>
            <a:pPr>
              <a:buClr>
                <a:schemeClr val="bg1">
                  <a:lumMod val="65000"/>
                </a:schemeClr>
              </a:buClr>
            </a:pPr>
            <a:r>
              <a:rPr lang="en-US" sz="2400" dirty="0">
                <a:solidFill>
                  <a:schemeClr val="bg1">
                    <a:lumMod val="65000"/>
                  </a:schemeClr>
                </a:solidFill>
                <a:latin typeface="Bitter"/>
                <a:cs typeface="Bitter"/>
              </a:rPr>
              <a:t>Spread of Capital</a:t>
            </a:r>
          </a:p>
          <a:p>
            <a:pPr lvl="1">
              <a:buClr>
                <a:schemeClr val="bg1">
                  <a:lumMod val="65000"/>
                </a:schemeClr>
              </a:buClr>
            </a:pPr>
            <a:r>
              <a:rPr lang="en-US" sz="2000" dirty="0">
                <a:solidFill>
                  <a:schemeClr val="bg1">
                    <a:lumMod val="65000"/>
                  </a:schemeClr>
                </a:solidFill>
                <a:latin typeface="Bitter"/>
              </a:rPr>
              <a:t>EFTS</a:t>
            </a:r>
          </a:p>
          <a:p>
            <a:pPr lvl="1">
              <a:buClr>
                <a:schemeClr val="bg1">
                  <a:lumMod val="65000"/>
                </a:schemeClr>
              </a:buClr>
            </a:pPr>
            <a:r>
              <a:rPr lang="en-US" sz="2000" dirty="0">
                <a:solidFill>
                  <a:schemeClr val="bg1">
                    <a:lumMod val="65000"/>
                  </a:schemeClr>
                </a:solidFill>
                <a:latin typeface="Bitter"/>
              </a:rPr>
              <a:t>M2</a:t>
            </a:r>
          </a:p>
          <a:p>
            <a:pPr lvl="1">
              <a:buClr>
                <a:schemeClr val="bg1">
                  <a:lumMod val="65000"/>
                </a:schemeClr>
              </a:buClr>
            </a:pPr>
            <a:r>
              <a:rPr lang="en-US" sz="2000" dirty="0">
                <a:solidFill>
                  <a:schemeClr val="bg1">
                    <a:lumMod val="65000"/>
                  </a:schemeClr>
                </a:solidFill>
                <a:latin typeface="Bitter"/>
                <a:cs typeface="Bitter"/>
              </a:rPr>
              <a:t>Base Asset Value</a:t>
            </a:r>
          </a:p>
          <a:p>
            <a:pPr>
              <a:buClr>
                <a:schemeClr val="bg1">
                  <a:lumMod val="65000"/>
                </a:schemeClr>
              </a:buClr>
            </a:pPr>
            <a:r>
              <a:rPr lang="en-US" sz="2400" dirty="0">
                <a:solidFill>
                  <a:schemeClr val="bg1">
                    <a:lumMod val="65000"/>
                  </a:schemeClr>
                </a:solidFill>
                <a:latin typeface="Bitter"/>
                <a:cs typeface="Bitter"/>
              </a:rPr>
              <a:t>Cost of Ownership</a:t>
            </a:r>
          </a:p>
          <a:p>
            <a:pPr lvl="1">
              <a:buClr>
                <a:schemeClr val="bg1">
                  <a:lumMod val="65000"/>
                </a:schemeClr>
              </a:buClr>
            </a:pPr>
            <a:r>
              <a:rPr lang="en-US" sz="2000" dirty="0">
                <a:solidFill>
                  <a:schemeClr val="bg1">
                    <a:lumMod val="65000"/>
                  </a:schemeClr>
                </a:solidFill>
                <a:latin typeface="Bitter"/>
                <a:cs typeface="Bitter"/>
              </a:rPr>
              <a:t>Revenue to Net Asset</a:t>
            </a:r>
          </a:p>
          <a:p>
            <a:pPr lvl="1">
              <a:buClr>
                <a:schemeClr val="bg1">
                  <a:lumMod val="65000"/>
                </a:schemeClr>
              </a:buClr>
            </a:pPr>
            <a:r>
              <a:rPr lang="en-US" sz="2000" dirty="0">
                <a:solidFill>
                  <a:schemeClr val="bg1">
                    <a:lumMod val="65000"/>
                  </a:schemeClr>
                </a:solidFill>
                <a:latin typeface="Bitter"/>
                <a:cs typeface="Bitter"/>
              </a:rPr>
              <a:t>Facilities Burden Ratio</a:t>
            </a:r>
          </a:p>
          <a:p>
            <a:pPr lvl="1">
              <a:buClr>
                <a:schemeClr val="bg1">
                  <a:lumMod val="65000"/>
                </a:schemeClr>
              </a:buClr>
            </a:pPr>
            <a:r>
              <a:rPr lang="en-US" sz="2000" dirty="0">
                <a:solidFill>
                  <a:schemeClr val="bg1">
                    <a:lumMod val="65000"/>
                  </a:schemeClr>
                </a:solidFill>
                <a:latin typeface="Bitter"/>
                <a:cs typeface="Bitter"/>
              </a:rPr>
              <a:t>Cashflow to CAPEX ratio</a:t>
            </a:r>
          </a:p>
          <a:p>
            <a:pPr lvl="1">
              <a:buClr>
                <a:schemeClr val="bg1">
                  <a:lumMod val="65000"/>
                </a:schemeClr>
              </a:buClr>
            </a:pPr>
            <a:r>
              <a:rPr lang="en-US" sz="2000" dirty="0">
                <a:solidFill>
                  <a:schemeClr val="bg1">
                    <a:lumMod val="65000"/>
                  </a:schemeClr>
                </a:solidFill>
                <a:latin typeface="Bitter"/>
                <a:cs typeface="Bitter"/>
              </a:rPr>
              <a:t>Geographic spread</a:t>
            </a:r>
          </a:p>
          <a:p>
            <a:pPr lvl="1">
              <a:buClr>
                <a:schemeClr val="bg1">
                  <a:lumMod val="65000"/>
                </a:schemeClr>
              </a:buClr>
            </a:pPr>
            <a:endParaRPr lang="en-US" sz="2000" dirty="0">
              <a:solidFill>
                <a:schemeClr val="bg1">
                  <a:lumMod val="65000"/>
                </a:schemeClr>
              </a:solidFill>
              <a:latin typeface="Bitter"/>
              <a:cs typeface="Bitter"/>
            </a:endParaRPr>
          </a:p>
          <a:p>
            <a:pPr>
              <a:buClr>
                <a:schemeClr val="bg1">
                  <a:lumMod val="65000"/>
                </a:schemeClr>
              </a:buClr>
            </a:pPr>
            <a:endParaRPr lang="en-US" sz="2400" dirty="0">
              <a:solidFill>
                <a:schemeClr val="bg1">
                  <a:lumMod val="65000"/>
                </a:schemeClr>
              </a:solidFill>
              <a:latin typeface="Bitter"/>
              <a:cs typeface="Bitter"/>
            </a:endParaRPr>
          </a:p>
        </p:txBody>
      </p:sp>
      <p:sp>
        <p:nvSpPr>
          <p:cNvPr id="14" name="Content Placeholder 4">
            <a:extLst>
              <a:ext uri="{FF2B5EF4-FFF2-40B4-BE49-F238E27FC236}">
                <a16:creationId xmlns="" xmlns:a16="http://schemas.microsoft.com/office/drawing/2014/main" id="{50791F6F-CF22-444F-9DE2-7CEA431A2E22}"/>
              </a:ext>
            </a:extLst>
          </p:cNvPr>
          <p:cNvSpPr txBox="1">
            <a:spLocks/>
          </p:cNvSpPr>
          <p:nvPr/>
        </p:nvSpPr>
        <p:spPr>
          <a:xfrm>
            <a:off x="4495800" y="1022224"/>
            <a:ext cx="4038600" cy="390888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buClr>
                <a:schemeClr val="bg1">
                  <a:lumMod val="65000"/>
                </a:schemeClr>
              </a:buClr>
            </a:pPr>
            <a:r>
              <a:rPr lang="en-US" sz="2400" dirty="0">
                <a:solidFill>
                  <a:schemeClr val="bg1">
                    <a:lumMod val="65000"/>
                  </a:schemeClr>
                </a:solidFill>
                <a:latin typeface="Bitter"/>
                <a:cs typeface="Bitter"/>
              </a:rPr>
              <a:t>Change</a:t>
            </a:r>
          </a:p>
          <a:p>
            <a:pPr lvl="1">
              <a:buClr>
                <a:schemeClr val="bg1">
                  <a:lumMod val="65000"/>
                </a:schemeClr>
              </a:buClr>
            </a:pPr>
            <a:r>
              <a:rPr lang="en-US" sz="2000" dirty="0">
                <a:solidFill>
                  <a:schemeClr val="bg1">
                    <a:lumMod val="65000"/>
                  </a:schemeClr>
                </a:solidFill>
                <a:latin typeface="Bitter"/>
              </a:rPr>
              <a:t>EFTS</a:t>
            </a:r>
          </a:p>
          <a:p>
            <a:pPr lvl="1">
              <a:buClr>
                <a:schemeClr val="bg1">
                  <a:lumMod val="65000"/>
                </a:schemeClr>
              </a:buClr>
            </a:pPr>
            <a:r>
              <a:rPr lang="en-US" sz="2000" dirty="0">
                <a:solidFill>
                  <a:schemeClr val="bg1">
                    <a:lumMod val="65000"/>
                  </a:schemeClr>
                </a:solidFill>
                <a:latin typeface="Bitter"/>
              </a:rPr>
              <a:t>Capital intentions</a:t>
            </a:r>
          </a:p>
          <a:p>
            <a:pPr>
              <a:buClr>
                <a:schemeClr val="bg1">
                  <a:lumMod val="65000"/>
                </a:schemeClr>
              </a:buClr>
            </a:pPr>
            <a:r>
              <a:rPr lang="en-US" sz="2400" dirty="0">
                <a:solidFill>
                  <a:schemeClr val="bg1">
                    <a:lumMod val="65000"/>
                  </a:schemeClr>
                </a:solidFill>
                <a:latin typeface="Bitter"/>
                <a:cs typeface="Bitter"/>
              </a:rPr>
              <a:t>State of Assets</a:t>
            </a:r>
          </a:p>
          <a:p>
            <a:pPr lvl="1">
              <a:buClr>
                <a:schemeClr val="bg1">
                  <a:lumMod val="65000"/>
                </a:schemeClr>
              </a:buClr>
            </a:pPr>
            <a:r>
              <a:rPr lang="en-US" sz="2000" dirty="0">
                <a:solidFill>
                  <a:schemeClr val="bg1">
                    <a:lumMod val="65000"/>
                  </a:schemeClr>
                </a:solidFill>
                <a:latin typeface="Bitter"/>
                <a:cs typeface="Bitter"/>
              </a:rPr>
              <a:t>FCI</a:t>
            </a:r>
          </a:p>
          <a:p>
            <a:pPr lvl="1">
              <a:buClr>
                <a:schemeClr val="bg1">
                  <a:lumMod val="65000"/>
                </a:schemeClr>
              </a:buClr>
            </a:pPr>
            <a:r>
              <a:rPr lang="en-US" sz="2000" dirty="0">
                <a:solidFill>
                  <a:schemeClr val="bg1">
                    <a:lumMod val="65000"/>
                  </a:schemeClr>
                </a:solidFill>
                <a:latin typeface="Bitter"/>
                <a:cs typeface="Bitter"/>
              </a:rPr>
              <a:t>Age</a:t>
            </a:r>
          </a:p>
          <a:p>
            <a:pPr lvl="1">
              <a:buClr>
                <a:schemeClr val="bg1">
                  <a:lumMod val="65000"/>
                </a:schemeClr>
              </a:buClr>
            </a:pPr>
            <a:r>
              <a:rPr lang="en-US" sz="2000" dirty="0">
                <a:solidFill>
                  <a:schemeClr val="bg1">
                    <a:lumMod val="65000"/>
                  </a:schemeClr>
                </a:solidFill>
                <a:latin typeface="Bitter"/>
                <a:cs typeface="Bitter"/>
              </a:rPr>
              <a:t>Deferred Maintenance</a:t>
            </a:r>
          </a:p>
          <a:p>
            <a:pPr lvl="1">
              <a:buClr>
                <a:schemeClr val="bg1">
                  <a:lumMod val="65000"/>
                </a:schemeClr>
              </a:buClr>
            </a:pPr>
            <a:r>
              <a:rPr lang="en-US" sz="2000" dirty="0">
                <a:solidFill>
                  <a:schemeClr val="bg1">
                    <a:lumMod val="65000"/>
                  </a:schemeClr>
                </a:solidFill>
                <a:latin typeface="Bitter"/>
              </a:rPr>
              <a:t>Performance</a:t>
            </a:r>
          </a:p>
          <a:p>
            <a:pPr lvl="1">
              <a:buClr>
                <a:schemeClr val="bg1">
                  <a:lumMod val="65000"/>
                </a:schemeClr>
              </a:buClr>
            </a:pPr>
            <a:endParaRPr lang="en-US" sz="2000" dirty="0">
              <a:solidFill>
                <a:schemeClr val="bg1">
                  <a:lumMod val="65000"/>
                </a:schemeClr>
              </a:solidFill>
              <a:latin typeface="Bitter"/>
              <a:cs typeface="Bitter"/>
            </a:endParaRPr>
          </a:p>
          <a:p>
            <a:pPr>
              <a:buClr>
                <a:schemeClr val="bg1">
                  <a:lumMod val="65000"/>
                </a:schemeClr>
              </a:buClr>
            </a:pPr>
            <a:endParaRPr lang="en-US" sz="2400" dirty="0">
              <a:solidFill>
                <a:schemeClr val="bg1">
                  <a:lumMod val="65000"/>
                </a:schemeClr>
              </a:solidFill>
              <a:latin typeface="Bitter"/>
              <a:cs typeface="Bitter"/>
            </a:endParaRPr>
          </a:p>
        </p:txBody>
      </p:sp>
    </p:spTree>
    <p:extLst>
      <p:ext uri="{BB962C8B-B14F-4D97-AF65-F5344CB8AC3E}">
        <p14:creationId xmlns:p14="http://schemas.microsoft.com/office/powerpoint/2010/main" val="2114278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ubbles.jp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4824984" y="763524"/>
            <a:ext cx="4319016" cy="4319016"/>
          </a:xfrm>
          <a:prstGeom prst="rect">
            <a:avLst/>
          </a:prstGeom>
        </p:spPr>
      </p:pic>
      <p:sp>
        <p:nvSpPr>
          <p:cNvPr id="11" name="Title 1"/>
          <p:cNvSpPr>
            <a:spLocks noGrp="1"/>
          </p:cNvSpPr>
          <p:nvPr/>
        </p:nvSpPr>
        <p:spPr>
          <a:xfrm>
            <a:off x="517680" y="288616"/>
            <a:ext cx="8197080" cy="699404"/>
          </a:xfrm>
          <a:prstGeom prst="rect">
            <a:avLst/>
          </a:prstGeom>
          <a:noFill/>
          <a:effectLst/>
        </p:spPr>
        <p:txBody>
          <a:bodyPr vert="horz" wrap="square" lIns="72000" tIns="72000" rIns="7200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NZ" sz="3600" dirty="0"/>
              <a:t>Impact each factor has on the 17 Sections</a:t>
            </a:r>
          </a:p>
        </p:txBody>
      </p:sp>
      <p:graphicFrame>
        <p:nvGraphicFramePr>
          <p:cNvPr id="5" name="Table 4">
            <a:extLst>
              <a:ext uri="{FF2B5EF4-FFF2-40B4-BE49-F238E27FC236}">
                <a16:creationId xmlns="" xmlns:a16="http://schemas.microsoft.com/office/drawing/2014/main" id="{A909A581-79C3-40D1-9EA5-CDA5E8630689}"/>
              </a:ext>
            </a:extLst>
          </p:cNvPr>
          <p:cNvGraphicFramePr>
            <a:graphicFrameLocks noGrp="1"/>
          </p:cNvGraphicFramePr>
          <p:nvPr>
            <p:extLst/>
          </p:nvPr>
        </p:nvGraphicFramePr>
        <p:xfrm>
          <a:off x="2066253" y="988020"/>
          <a:ext cx="5228627" cy="3629650"/>
        </p:xfrm>
        <a:graphic>
          <a:graphicData uri="http://schemas.openxmlformats.org/drawingml/2006/table">
            <a:tbl>
              <a:tblPr/>
              <a:tblGrid>
                <a:gridCol w="751462">
                  <a:extLst>
                    <a:ext uri="{9D8B030D-6E8A-4147-A177-3AD203B41FA5}">
                      <a16:colId xmlns="" xmlns:a16="http://schemas.microsoft.com/office/drawing/2014/main" val="2821777192"/>
                    </a:ext>
                  </a:extLst>
                </a:gridCol>
                <a:gridCol w="2019497">
                  <a:extLst>
                    <a:ext uri="{9D8B030D-6E8A-4147-A177-3AD203B41FA5}">
                      <a16:colId xmlns="" xmlns:a16="http://schemas.microsoft.com/office/drawing/2014/main" val="4259615882"/>
                    </a:ext>
                  </a:extLst>
                </a:gridCol>
                <a:gridCol w="534194">
                  <a:extLst>
                    <a:ext uri="{9D8B030D-6E8A-4147-A177-3AD203B41FA5}">
                      <a16:colId xmlns="" xmlns:a16="http://schemas.microsoft.com/office/drawing/2014/main" val="4209343767"/>
                    </a:ext>
                  </a:extLst>
                </a:gridCol>
                <a:gridCol w="389703">
                  <a:extLst>
                    <a:ext uri="{9D8B030D-6E8A-4147-A177-3AD203B41FA5}">
                      <a16:colId xmlns="" xmlns:a16="http://schemas.microsoft.com/office/drawing/2014/main" val="1385693664"/>
                    </a:ext>
                  </a:extLst>
                </a:gridCol>
                <a:gridCol w="543242">
                  <a:extLst>
                    <a:ext uri="{9D8B030D-6E8A-4147-A177-3AD203B41FA5}">
                      <a16:colId xmlns="" xmlns:a16="http://schemas.microsoft.com/office/drawing/2014/main" val="534437562"/>
                    </a:ext>
                  </a:extLst>
                </a:gridCol>
                <a:gridCol w="538404">
                  <a:extLst>
                    <a:ext uri="{9D8B030D-6E8A-4147-A177-3AD203B41FA5}">
                      <a16:colId xmlns="" xmlns:a16="http://schemas.microsoft.com/office/drawing/2014/main" val="1658855280"/>
                    </a:ext>
                  </a:extLst>
                </a:gridCol>
                <a:gridCol w="452125">
                  <a:extLst>
                    <a:ext uri="{9D8B030D-6E8A-4147-A177-3AD203B41FA5}">
                      <a16:colId xmlns="" xmlns:a16="http://schemas.microsoft.com/office/drawing/2014/main" val="3875495501"/>
                    </a:ext>
                  </a:extLst>
                </a:gridCol>
              </a:tblGrid>
              <a:tr h="506944">
                <a:tc>
                  <a:txBody>
                    <a:bodyPr/>
                    <a:lstStyle/>
                    <a:p>
                      <a:pPr algn="ctr" fontAlgn="b"/>
                      <a:r>
                        <a:rPr lang="en-NZ" sz="1050" b="1" i="0" u="none" strike="noStrike">
                          <a:solidFill>
                            <a:srgbClr val="000000"/>
                          </a:solidFill>
                          <a:effectLst/>
                          <a:latin typeface="Arial" panose="020B0604020202020204" pitchFamily="34" charset="0"/>
                        </a:rPr>
                        <a:t>Indicator</a:t>
                      </a:r>
                    </a:p>
                  </a:txBody>
                  <a:tcPr marL="5105" marR="5105" marT="51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NZ" sz="1100" b="1" i="0" u="none" strike="noStrike">
                          <a:solidFill>
                            <a:srgbClr val="000000"/>
                          </a:solidFill>
                          <a:effectLst/>
                          <a:latin typeface="Arial" panose="020B0604020202020204" pitchFamily="34" charset="0"/>
                        </a:rPr>
                        <a:t>Section</a:t>
                      </a:r>
                    </a:p>
                  </a:txBody>
                  <a:tcPr marL="5105" marR="5105" marT="51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NZ" sz="1000" b="1" i="0" u="none" strike="noStrike" dirty="0">
                          <a:solidFill>
                            <a:srgbClr val="000000"/>
                          </a:solidFill>
                          <a:effectLst/>
                          <a:latin typeface="Arial" panose="020B0604020202020204" pitchFamily="34" charset="0"/>
                        </a:rPr>
                        <a:t>Total EFTs</a:t>
                      </a:r>
                    </a:p>
                  </a:txBody>
                  <a:tcPr marL="5105" marR="5105" marT="5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NZ" sz="1000" b="1" i="0" u="none" strike="noStrike">
                          <a:solidFill>
                            <a:srgbClr val="000000"/>
                          </a:solidFill>
                          <a:effectLst/>
                          <a:latin typeface="Arial" panose="020B0604020202020204" pitchFamily="34" charset="0"/>
                        </a:rPr>
                        <a:t>m2</a:t>
                      </a:r>
                    </a:p>
                  </a:txBody>
                  <a:tcPr marL="5105" marR="5105" marT="5105" marB="0" anchor="b">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NZ" sz="1000" b="1" i="0" u="none" strike="noStrike">
                          <a:solidFill>
                            <a:srgbClr val="000000"/>
                          </a:solidFill>
                          <a:effectLst/>
                          <a:latin typeface="Arial" panose="020B0604020202020204" pitchFamily="34" charset="0"/>
                        </a:rPr>
                        <a:t>Base Asset $</a:t>
                      </a:r>
                    </a:p>
                  </a:txBody>
                  <a:tcPr marL="5105" marR="5105" marT="5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NZ" sz="1000" b="1" i="0" u="none" strike="noStrike">
                          <a:solidFill>
                            <a:srgbClr val="000000"/>
                          </a:solidFill>
                          <a:effectLst/>
                          <a:latin typeface="Arial" panose="020B0604020202020204" pitchFamily="34" charset="0"/>
                        </a:rPr>
                        <a:t>Change in EFTs</a:t>
                      </a:r>
                    </a:p>
                  </a:txBody>
                  <a:tcPr marL="5105" marR="5105" marT="5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NZ" sz="1000" b="1" i="0" u="none" strike="noStrike" dirty="0">
                          <a:solidFill>
                            <a:srgbClr val="000000"/>
                          </a:solidFill>
                          <a:effectLst/>
                          <a:latin typeface="Arial" panose="020B0604020202020204" pitchFamily="34" charset="0"/>
                        </a:rPr>
                        <a:t>Plan Spend</a:t>
                      </a:r>
                    </a:p>
                  </a:txBody>
                  <a:tcPr marL="5105" marR="5105" marT="5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796975637"/>
                  </a:ext>
                </a:extLst>
              </a:tr>
              <a:tr h="194741">
                <a:tc rowSpan="6">
                  <a:txBody>
                    <a:bodyPr/>
                    <a:lstStyle/>
                    <a:p>
                      <a:pPr algn="l" fontAlgn="ctr"/>
                      <a:r>
                        <a:rPr lang="en-NZ" sz="1100" b="0" i="0" u="none" strike="noStrike">
                          <a:solidFill>
                            <a:srgbClr val="000000"/>
                          </a:solidFill>
                          <a:effectLst/>
                          <a:latin typeface="Calibri" panose="020F0502020204030204" pitchFamily="34" charset="0"/>
                        </a:rPr>
                        <a:t>Understanding and Defining Requirements</a:t>
                      </a:r>
                    </a:p>
                  </a:txBody>
                  <a:tcPr marL="5105" marR="5105" marT="5105" marB="0" vert="vert270" anchor="ctr">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t"/>
                      <a:r>
                        <a:rPr lang="en-NZ" sz="1050" b="0" i="0" u="none" strike="noStrike">
                          <a:solidFill>
                            <a:srgbClr val="000000"/>
                          </a:solidFill>
                          <a:effectLst/>
                          <a:latin typeface="Calibri" panose="020F0502020204030204" pitchFamily="34" charset="0"/>
                        </a:rPr>
                        <a:t>AM Policy and Strategy</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l" fontAlgn="b"/>
                      <a:r>
                        <a:rPr lang="en-NZ" sz="700" b="0" i="0" u="none" strike="noStrike" dirty="0">
                          <a:solidFill>
                            <a:srgbClr val="000000"/>
                          </a:solidFill>
                          <a:effectLst/>
                          <a:latin typeface="Verdana" panose="020B0604030504040204" pitchFamily="34" charset="0"/>
                        </a:rPr>
                        <a:t> </a:t>
                      </a:r>
                    </a:p>
                  </a:txBody>
                  <a:tcPr marL="5105" marR="5105" marT="5105" marB="0" anchor="b">
                    <a:lnL>
                      <a:noFill/>
                    </a:lnL>
                    <a:lnR>
                      <a:noFill/>
                    </a:lnR>
                    <a:lnT w="12700" cap="flat" cmpd="sng" algn="ctr">
                      <a:solidFill>
                        <a:srgbClr val="000000"/>
                      </a:solidFill>
                      <a:prstDash val="solid"/>
                      <a:round/>
                      <a:headEnd type="none" w="med" len="med"/>
                      <a:tailEnd type="none" w="med" len="med"/>
                    </a:lnT>
                    <a:lnB>
                      <a:noFill/>
                    </a:lnB>
                    <a:solidFill>
                      <a:srgbClr val="FCD5B4"/>
                    </a:solidFill>
                  </a:tcPr>
                </a:tc>
                <a:extLst>
                  <a:ext uri="{0D108BD9-81ED-4DB2-BD59-A6C34878D82A}">
                    <a16:rowId xmlns="" xmlns:a16="http://schemas.microsoft.com/office/drawing/2014/main" val="3038317969"/>
                  </a:ext>
                </a:extLst>
              </a:tr>
              <a:tr h="172298">
                <a:tc vMerge="1">
                  <a:txBody>
                    <a:bodyPr/>
                    <a:lstStyle/>
                    <a:p>
                      <a:endParaRPr lang="en-NZ"/>
                    </a:p>
                  </a:txBody>
                  <a:tcPr/>
                </a:tc>
                <a:tc>
                  <a:txBody>
                    <a:bodyPr/>
                    <a:lstStyle/>
                    <a:p>
                      <a:pPr algn="l" fontAlgn="t"/>
                      <a:r>
                        <a:rPr lang="en-NZ" sz="1050" b="0" i="0" u="none" strike="noStrike" dirty="0" err="1">
                          <a:solidFill>
                            <a:srgbClr val="000000"/>
                          </a:solidFill>
                          <a:effectLst/>
                          <a:latin typeface="Calibri" panose="020F0502020204030204" pitchFamily="34" charset="0"/>
                        </a:rPr>
                        <a:t>LoS</a:t>
                      </a:r>
                      <a:r>
                        <a:rPr lang="en-NZ" sz="1050" b="0" i="0" u="none" strike="noStrike" dirty="0">
                          <a:solidFill>
                            <a:srgbClr val="000000"/>
                          </a:solidFill>
                          <a:effectLst/>
                          <a:latin typeface="Calibri" panose="020F0502020204030204" pitchFamily="34" charset="0"/>
                        </a:rPr>
                        <a:t> and Performance Management</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C4D79B"/>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2662524511"/>
                  </a:ext>
                </a:extLst>
              </a:tr>
              <a:tr h="185467">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Demand Forecasting</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C4D79B"/>
                    </a:solidFill>
                  </a:tcPr>
                </a:tc>
                <a:tc>
                  <a:txBody>
                    <a:bodyPr/>
                    <a:lstStyle/>
                    <a:p>
                      <a:pPr algn="ctr" fontAlgn="b"/>
                      <a:r>
                        <a:rPr lang="en-NZ" sz="1000" b="1" i="0" u="none" strike="noStrike" dirty="0">
                          <a:solidFill>
                            <a:srgbClr val="000000"/>
                          </a:solidFill>
                          <a:effectLst/>
                          <a:latin typeface="Verdana" panose="020B0604030504040204" pitchFamily="34" charset="0"/>
                        </a:rPr>
                        <a:t> 10</a:t>
                      </a:r>
                    </a:p>
                  </a:txBody>
                  <a:tcPr marL="5105" marR="5105" marT="5105" marB="0" anchor="ctr">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ctr" fontAlgn="b"/>
                      <a:r>
                        <a:rPr lang="en-NZ" sz="1000" b="1" i="0" u="none" strike="noStrike" dirty="0">
                          <a:solidFill>
                            <a:srgbClr val="000000"/>
                          </a:solidFill>
                          <a:effectLst/>
                          <a:latin typeface="Verdana" panose="020B0604030504040204" pitchFamily="34" charset="0"/>
                        </a:rPr>
                        <a:t> </a:t>
                      </a:r>
                    </a:p>
                  </a:txBody>
                  <a:tcPr marL="5105" marR="5105" marT="5105" marB="0" anchor="ctr">
                    <a:lnL>
                      <a:noFill/>
                    </a:lnL>
                    <a:lnR>
                      <a:noFill/>
                    </a:lnR>
                    <a:lnT>
                      <a:noFill/>
                    </a:lnT>
                    <a:lnB>
                      <a:noFill/>
                    </a:lnB>
                    <a:solidFill>
                      <a:srgbClr val="FCD5B4"/>
                    </a:solidFill>
                  </a:tcPr>
                </a:tc>
                <a:tc>
                  <a:txBody>
                    <a:bodyPr/>
                    <a:lstStyle/>
                    <a:p>
                      <a:pPr algn="ctr" fontAlgn="b"/>
                      <a:r>
                        <a:rPr lang="en-NZ" sz="1000" b="1" i="0" u="none" strike="noStrike" dirty="0">
                          <a:solidFill>
                            <a:srgbClr val="000000"/>
                          </a:solidFill>
                          <a:effectLst/>
                          <a:latin typeface="Verdana" panose="020B0604030504040204" pitchFamily="34" charset="0"/>
                        </a:rPr>
                        <a:t> 1</a:t>
                      </a:r>
                    </a:p>
                  </a:txBody>
                  <a:tcPr marL="5105" marR="5105" marT="5105" marB="0" anchor="ctr">
                    <a:lnL>
                      <a:noFill/>
                    </a:lnL>
                    <a:lnR>
                      <a:noFill/>
                    </a:lnR>
                    <a:lnT>
                      <a:noFill/>
                    </a:lnT>
                    <a:lnB>
                      <a:noFill/>
                    </a:lnB>
                    <a:solidFill>
                      <a:srgbClr val="FCD5B4"/>
                    </a:solidFill>
                  </a:tcPr>
                </a:tc>
                <a:tc>
                  <a:txBody>
                    <a:bodyPr/>
                    <a:lstStyle/>
                    <a:p>
                      <a:pPr algn="l" fontAlgn="b"/>
                      <a:r>
                        <a:rPr lang="en-NZ" sz="700" b="0" i="0" u="none" strike="noStrike" dirty="0">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1001107596"/>
                  </a:ext>
                </a:extLst>
              </a:tr>
              <a:tr h="185467">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Asset Condition Assessment</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C4D79B"/>
                    </a:solidFill>
                  </a:tcPr>
                </a:tc>
                <a:tc>
                  <a:txBody>
                    <a:bodyPr/>
                    <a:lstStyle/>
                    <a:p>
                      <a:pPr algn="l" fontAlgn="b"/>
                      <a:r>
                        <a:rPr lang="en-NZ" sz="700" b="0" i="0" u="none" strike="noStrike" dirty="0">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1786500984"/>
                  </a:ext>
                </a:extLst>
              </a:tr>
              <a:tr h="185467">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Asset Register Data</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C4D79B"/>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2128815273"/>
                  </a:ext>
                </a:extLst>
              </a:tr>
              <a:tr h="185467">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Risk Management</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C4D79B"/>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3706904865"/>
                  </a:ext>
                </a:extLst>
              </a:tr>
              <a:tr h="185467">
                <a:tc rowSpan="5">
                  <a:txBody>
                    <a:bodyPr/>
                    <a:lstStyle/>
                    <a:p>
                      <a:pPr algn="l" fontAlgn="ctr"/>
                      <a:r>
                        <a:rPr lang="en-NZ" sz="1100" b="0" i="0" u="none" strike="noStrike">
                          <a:solidFill>
                            <a:srgbClr val="000000"/>
                          </a:solidFill>
                          <a:effectLst/>
                          <a:latin typeface="Calibri" panose="020F0502020204030204" pitchFamily="34" charset="0"/>
                        </a:rPr>
                        <a:t>Lifecycle Decision Making</a:t>
                      </a:r>
                    </a:p>
                  </a:txBody>
                  <a:tcPr marL="5105" marR="5105" marT="5105" marB="0" vert="vert270" anchor="ctr">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a:noFill/>
                    </a:lnT>
                    <a:lnB>
                      <a:noFill/>
                    </a:lnB>
                    <a:solidFill>
                      <a:srgbClr val="DCE6F1"/>
                    </a:solidFill>
                  </a:tcPr>
                </a:tc>
                <a:tc>
                  <a:txBody>
                    <a:bodyPr/>
                    <a:lstStyle/>
                    <a:p>
                      <a:pPr algn="l" fontAlgn="t"/>
                      <a:r>
                        <a:rPr lang="en-NZ" sz="1050" b="0" i="0" u="none" strike="noStrike">
                          <a:solidFill>
                            <a:srgbClr val="000000"/>
                          </a:solidFill>
                          <a:effectLst/>
                          <a:latin typeface="Calibri" panose="020F0502020204030204" pitchFamily="34" charset="0"/>
                        </a:rPr>
                        <a:t>Decision Making</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DCE6F1"/>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543433200"/>
                  </a:ext>
                </a:extLst>
              </a:tr>
              <a:tr h="172298">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Operational Planning and Reporting</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DCE6F1"/>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2527462160"/>
                  </a:ext>
                </a:extLst>
              </a:tr>
              <a:tr h="185467">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Maintenance Planning</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DCE6F1"/>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1822621287"/>
                  </a:ext>
                </a:extLst>
              </a:tr>
              <a:tr h="185467">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Capital Investment Strategies </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DCE6F1"/>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2312742375"/>
                  </a:ext>
                </a:extLst>
              </a:tr>
              <a:tr h="172298">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Financial and Funding Strategies</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DCE6F1"/>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2464533814"/>
                  </a:ext>
                </a:extLst>
              </a:tr>
              <a:tr h="185467">
                <a:tc rowSpan="6">
                  <a:txBody>
                    <a:bodyPr/>
                    <a:lstStyle/>
                    <a:p>
                      <a:pPr algn="l" fontAlgn="ctr"/>
                      <a:r>
                        <a:rPr lang="en-NZ" sz="1100" b="0" i="0" u="none" strike="noStrike">
                          <a:solidFill>
                            <a:srgbClr val="000000"/>
                          </a:solidFill>
                          <a:effectLst/>
                          <a:latin typeface="Calibri" panose="020F0502020204030204" pitchFamily="34" charset="0"/>
                        </a:rPr>
                        <a:t>Asset Management Enablers</a:t>
                      </a:r>
                    </a:p>
                  </a:txBody>
                  <a:tcPr marL="5105" marR="5105" marT="5105" marB="0" vert="vert270" anchor="ctr">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9694"/>
                    </a:solidFill>
                  </a:tcPr>
                </a:tc>
                <a:tc>
                  <a:txBody>
                    <a:bodyPr/>
                    <a:lstStyle/>
                    <a:p>
                      <a:pPr algn="l" fontAlgn="t"/>
                      <a:r>
                        <a:rPr lang="en-NZ" sz="1050" b="0" i="0" u="none" strike="noStrike">
                          <a:solidFill>
                            <a:srgbClr val="000000"/>
                          </a:solidFill>
                          <a:effectLst/>
                          <a:latin typeface="Calibri" panose="020F0502020204030204" pitchFamily="34" charset="0"/>
                        </a:rPr>
                        <a:t>Asset Management Teams</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DA969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677993038"/>
                  </a:ext>
                </a:extLst>
              </a:tr>
              <a:tr h="185467">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AM Plans</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DA969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3454582849"/>
                  </a:ext>
                </a:extLst>
              </a:tr>
              <a:tr h="185467">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Information Systems</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DA969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1317288617"/>
                  </a:ext>
                </a:extLst>
              </a:tr>
              <a:tr h="185467">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Service Delivery Models</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DA969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4046092025"/>
                  </a:ext>
                </a:extLst>
              </a:tr>
              <a:tr h="185467">
                <a:tc vMerge="1">
                  <a:txBody>
                    <a:bodyPr/>
                    <a:lstStyle/>
                    <a:p>
                      <a:endParaRPr lang="en-NZ"/>
                    </a:p>
                  </a:txBody>
                  <a:tcPr/>
                </a:tc>
                <a:tc>
                  <a:txBody>
                    <a:bodyPr/>
                    <a:lstStyle/>
                    <a:p>
                      <a:pPr algn="l" fontAlgn="t"/>
                      <a:r>
                        <a:rPr lang="en-NZ" sz="1050" b="0" i="0" u="none" strike="noStrike">
                          <a:solidFill>
                            <a:srgbClr val="000000"/>
                          </a:solidFill>
                          <a:effectLst/>
                          <a:latin typeface="Calibri" panose="020F0502020204030204" pitchFamily="34" charset="0"/>
                        </a:rPr>
                        <a:t>Quality Management</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DA969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50148793"/>
                  </a:ext>
                </a:extLst>
              </a:tr>
              <a:tr h="185467">
                <a:tc vMerge="1">
                  <a:txBody>
                    <a:bodyPr/>
                    <a:lstStyle/>
                    <a:p>
                      <a:endParaRPr lang="en-NZ"/>
                    </a:p>
                  </a:txBody>
                  <a:tcPr/>
                </a:tc>
                <a:tc>
                  <a:txBody>
                    <a:bodyPr/>
                    <a:lstStyle/>
                    <a:p>
                      <a:pPr algn="l" fontAlgn="t"/>
                      <a:r>
                        <a:rPr lang="en-NZ" sz="1050" b="0" i="0" u="none" strike="noStrike" dirty="0">
                          <a:solidFill>
                            <a:srgbClr val="000000"/>
                          </a:solidFill>
                          <a:effectLst/>
                          <a:latin typeface="Calibri" panose="020F0502020204030204" pitchFamily="34" charset="0"/>
                        </a:rPr>
                        <a:t>Improvement Planning</a:t>
                      </a:r>
                    </a:p>
                  </a:txBody>
                  <a:tcPr marL="5105" marR="5105" marT="5105" marB="0">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tc>
                  <a:txBody>
                    <a:bodyPr/>
                    <a:lstStyle/>
                    <a:p>
                      <a:pPr algn="l" fontAlgn="b"/>
                      <a:r>
                        <a:rPr lang="en-NZ" sz="700" b="0" i="0" u="none" strike="noStrike" dirty="0">
                          <a:solidFill>
                            <a:srgbClr val="000000"/>
                          </a:solidFill>
                          <a:effectLst/>
                          <a:latin typeface="Verdana" panose="020B0604030504040204" pitchFamily="34" charset="0"/>
                        </a:rPr>
                        <a:t> </a:t>
                      </a:r>
                    </a:p>
                  </a:txBody>
                  <a:tcPr marL="5105" marR="5105" marT="5105" marB="0" anchor="b">
                    <a:lnL>
                      <a:noFill/>
                    </a:lnL>
                    <a:lnR>
                      <a:noFill/>
                    </a:lnR>
                    <a:lnT>
                      <a:noFill/>
                    </a:lnT>
                    <a:lnB>
                      <a:noFill/>
                    </a:lnB>
                    <a:solidFill>
                      <a:srgbClr val="FCD5B4"/>
                    </a:solidFill>
                  </a:tcPr>
                </a:tc>
                <a:extLst>
                  <a:ext uri="{0D108BD9-81ED-4DB2-BD59-A6C34878D82A}">
                    <a16:rowId xmlns="" xmlns:a16="http://schemas.microsoft.com/office/drawing/2014/main" val="729956000"/>
                  </a:ext>
                </a:extLst>
              </a:tr>
            </a:tbl>
          </a:graphicData>
        </a:graphic>
      </p:graphicFrame>
    </p:spTree>
    <p:extLst>
      <p:ext uri="{BB962C8B-B14F-4D97-AF65-F5344CB8AC3E}">
        <p14:creationId xmlns:p14="http://schemas.microsoft.com/office/powerpoint/2010/main" val="416878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ubbles.jp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4826874" y="913601"/>
            <a:ext cx="4319016" cy="4319016"/>
          </a:xfrm>
          <a:prstGeom prst="rect">
            <a:avLst/>
          </a:prstGeom>
        </p:spPr>
      </p:pic>
      <p:sp>
        <p:nvSpPr>
          <p:cNvPr id="11" name="Title 1"/>
          <p:cNvSpPr>
            <a:spLocks noGrp="1"/>
          </p:cNvSpPr>
          <p:nvPr/>
        </p:nvSpPr>
        <p:spPr>
          <a:xfrm>
            <a:off x="517680" y="288616"/>
            <a:ext cx="8197080" cy="699404"/>
          </a:xfrm>
          <a:prstGeom prst="rect">
            <a:avLst/>
          </a:prstGeom>
          <a:noFill/>
          <a:effectLst/>
        </p:spPr>
        <p:txBody>
          <a:bodyPr vert="horz" wrap="square" lIns="72000" tIns="72000" rIns="7200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rgbClr val="002060"/>
                </a:solidFill>
                <a:latin typeface="Bitter"/>
                <a:cs typeface="Bitter"/>
              </a:rPr>
              <a:t>Clustering or </a:t>
            </a:r>
            <a:r>
              <a:rPr lang="en-US" sz="3600" dirty="0">
                <a:solidFill>
                  <a:srgbClr val="002060"/>
                </a:solidFill>
                <a:latin typeface="Arial" panose="020B0604020202020204" pitchFamily="34" charset="0"/>
                <a:cs typeface="Arial" panose="020B0604020202020204" pitchFamily="34" charset="0"/>
              </a:rPr>
              <a:t>⅓:⅓:⅓ or ?</a:t>
            </a:r>
            <a:endParaRPr lang="en-US" sz="3600" dirty="0">
              <a:solidFill>
                <a:srgbClr val="002060"/>
              </a:solidFill>
              <a:latin typeface="Bitter"/>
              <a:cs typeface="Bitter"/>
            </a:endParaRPr>
          </a:p>
        </p:txBody>
      </p:sp>
      <p:graphicFrame>
        <p:nvGraphicFramePr>
          <p:cNvPr id="13" name="Chart 12">
            <a:extLst>
              <a:ext uri="{FF2B5EF4-FFF2-40B4-BE49-F238E27FC236}">
                <a16:creationId xmlns="" xmlns:a16="http://schemas.microsoft.com/office/drawing/2014/main" id="{AE371F83-A074-4791-A528-D57F0625DF75}"/>
              </a:ext>
            </a:extLst>
          </p:cNvPr>
          <p:cNvGraphicFramePr>
            <a:graphicFrameLocks/>
          </p:cNvGraphicFramePr>
          <p:nvPr/>
        </p:nvGraphicFramePr>
        <p:xfrm>
          <a:off x="849038" y="913601"/>
          <a:ext cx="4319016" cy="2570717"/>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 xmlns:a16="http://schemas.microsoft.com/office/drawing/2014/main" id="{0AFA4BC4-912F-4768-A548-D035D50A23B0}"/>
              </a:ext>
            </a:extLst>
          </p:cNvPr>
          <p:cNvPicPr>
            <a:picLocks noChangeAspect="1"/>
          </p:cNvPicPr>
          <p:nvPr/>
        </p:nvPicPr>
        <p:blipFill>
          <a:blip r:embed="rId5"/>
          <a:stretch>
            <a:fillRect/>
          </a:stretch>
        </p:blipFill>
        <p:spPr>
          <a:xfrm>
            <a:off x="5317067" y="2056742"/>
            <a:ext cx="2070201" cy="1255418"/>
          </a:xfrm>
          <a:prstGeom prst="rect">
            <a:avLst/>
          </a:prstGeom>
        </p:spPr>
      </p:pic>
      <p:cxnSp>
        <p:nvCxnSpPr>
          <p:cNvPr id="15" name="Straight Connector 14">
            <a:extLst>
              <a:ext uri="{FF2B5EF4-FFF2-40B4-BE49-F238E27FC236}">
                <a16:creationId xmlns="" xmlns:a16="http://schemas.microsoft.com/office/drawing/2014/main" id="{FE60709A-947D-4250-A7C5-741B32650E35}"/>
              </a:ext>
            </a:extLst>
          </p:cNvPr>
          <p:cNvCxnSpPr>
            <a:cxnSpLocks/>
          </p:cNvCxnSpPr>
          <p:nvPr/>
        </p:nvCxnSpPr>
        <p:spPr>
          <a:xfrm>
            <a:off x="2092961" y="2865121"/>
            <a:ext cx="3224106" cy="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3683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PM0059_PP_Presentation_Bgd_4ind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78423" cy="5220000"/>
          </a:xfrm>
          <a:prstGeom prst="rect">
            <a:avLst/>
          </a:prstGeom>
        </p:spPr>
      </p:pic>
      <p:sp>
        <p:nvSpPr>
          <p:cNvPr id="11" name="Title 1"/>
          <p:cNvSpPr txBox="1">
            <a:spLocks/>
          </p:cNvSpPr>
          <p:nvPr/>
        </p:nvSpPr>
        <p:spPr>
          <a:xfrm>
            <a:off x="1962188" y="0"/>
            <a:ext cx="6496012" cy="426665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600" dirty="0">
                <a:solidFill>
                  <a:schemeClr val="bg1"/>
                </a:solidFill>
                <a:latin typeface="Bitter"/>
                <a:cs typeface="Bitter"/>
              </a:rPr>
              <a:t>“</a:t>
            </a:r>
            <a:r>
              <a:rPr lang="en-NZ" sz="3600" dirty="0">
                <a:solidFill>
                  <a:schemeClr val="bg1"/>
                </a:solidFill>
                <a:latin typeface="Bitter"/>
                <a:cs typeface="Bitter"/>
              </a:rPr>
              <a:t>I am never guided by a possible assessment of my work” </a:t>
            </a:r>
          </a:p>
          <a:p>
            <a:pPr algn="r"/>
            <a:endParaRPr lang="en-NZ" sz="3600" dirty="0">
              <a:solidFill>
                <a:schemeClr val="bg1"/>
              </a:solidFill>
              <a:latin typeface="Bitter"/>
              <a:cs typeface="Bitter"/>
            </a:endParaRPr>
          </a:p>
          <a:p>
            <a:pPr algn="r"/>
            <a:r>
              <a:rPr lang="en-NZ" sz="3600" dirty="0">
                <a:solidFill>
                  <a:schemeClr val="bg1"/>
                </a:solidFill>
                <a:latin typeface="Bitter"/>
                <a:cs typeface="Bitter"/>
              </a:rPr>
              <a:t>– Vladimir Putin</a:t>
            </a:r>
          </a:p>
          <a:p>
            <a:pPr algn="r"/>
            <a:endParaRPr lang="en-US" sz="3600" dirty="0">
              <a:solidFill>
                <a:schemeClr val="bg1"/>
              </a:solidFill>
              <a:latin typeface="Bitter"/>
              <a:cs typeface="Bitter"/>
            </a:endParaRPr>
          </a:p>
        </p:txBody>
      </p:sp>
    </p:spTree>
    <p:extLst>
      <p:ext uri="{BB962C8B-B14F-4D97-AF65-F5344CB8AC3E}">
        <p14:creationId xmlns:p14="http://schemas.microsoft.com/office/powerpoint/2010/main" val="223507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M0059_PP_Presentation_Bgd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80000" cy="5220000"/>
          </a:xfrm>
          <a:prstGeom prst="rect">
            <a:avLst/>
          </a:prstGeom>
        </p:spPr>
      </p:pic>
      <p:sp>
        <p:nvSpPr>
          <p:cNvPr id="6" name="Title 1"/>
          <p:cNvSpPr txBox="1">
            <a:spLocks/>
          </p:cNvSpPr>
          <p:nvPr/>
        </p:nvSpPr>
        <p:spPr>
          <a:xfrm>
            <a:off x="5165381" y="2461131"/>
            <a:ext cx="3302181" cy="732848"/>
          </a:xfrm>
          <a:prstGeom prst="rect">
            <a:avLst/>
          </a:prstGeom>
          <a:solidFill>
            <a:srgbClr val="689F46"/>
          </a:solidFill>
          <a:effectLst>
            <a:outerShdw dist="63500" dir="2700000" algn="tl" rotWithShape="0">
              <a:srgbClr val="000000">
                <a:alpha val="20000"/>
              </a:srgbClr>
            </a:outerShdw>
          </a:effectLst>
        </p:spPr>
        <p:txBody>
          <a:bodyPr vert="horz" wrap="square" lIns="360000" tIns="180000" rIns="180000" bIns="180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chemeClr val="bg1"/>
                </a:solidFill>
                <a:latin typeface="Bitter"/>
                <a:cs typeface="Bitter"/>
              </a:rPr>
              <a:t>What do we do now?</a:t>
            </a:r>
          </a:p>
        </p:txBody>
      </p:sp>
      <p:sp>
        <p:nvSpPr>
          <p:cNvPr id="7" name="Title 1"/>
          <p:cNvSpPr txBox="1">
            <a:spLocks/>
          </p:cNvSpPr>
          <p:nvPr/>
        </p:nvSpPr>
        <p:spPr>
          <a:xfrm>
            <a:off x="3264057" y="3472688"/>
            <a:ext cx="3220573" cy="1102179"/>
          </a:xfrm>
          <a:prstGeom prst="rect">
            <a:avLst/>
          </a:prstGeom>
          <a:solidFill>
            <a:srgbClr val="4A8FCC"/>
          </a:solidFill>
          <a:effectLst>
            <a:outerShdw dist="63500" dir="2700000" algn="tl" rotWithShape="0">
              <a:srgbClr val="000000">
                <a:alpha val="20000"/>
              </a:srgbClr>
            </a:outerShdw>
          </a:effectLst>
        </p:spPr>
        <p:txBody>
          <a:bodyPr vert="horz" wrap="square" lIns="180000" tIns="180000" rIns="180000" bIns="180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chemeClr val="bg1"/>
                </a:solidFill>
                <a:latin typeface="Bitter"/>
                <a:cs typeface="Bitter"/>
              </a:rPr>
              <a:t>What should we use instead?</a:t>
            </a:r>
          </a:p>
        </p:txBody>
      </p:sp>
      <p:sp>
        <p:nvSpPr>
          <p:cNvPr id="8" name="Title 1"/>
          <p:cNvSpPr>
            <a:spLocks noGrp="1"/>
          </p:cNvSpPr>
          <p:nvPr>
            <p:ph type="ctrTitle"/>
          </p:nvPr>
        </p:nvSpPr>
        <p:spPr>
          <a:xfrm>
            <a:off x="685801" y="1047895"/>
            <a:ext cx="2483188" cy="732848"/>
          </a:xfrm>
          <a:solidFill>
            <a:srgbClr val="D99A27"/>
          </a:solidFill>
          <a:effectLst>
            <a:outerShdw dist="63500" dir="2700000" algn="tl" rotWithShape="0">
              <a:srgbClr val="000000">
                <a:alpha val="20000"/>
              </a:srgbClr>
            </a:outerShdw>
          </a:effectLst>
        </p:spPr>
        <p:txBody>
          <a:bodyPr wrap="square" lIns="180000" tIns="180000" rIns="180000" bIns="180000">
            <a:spAutoFit/>
          </a:bodyPr>
          <a:lstStyle/>
          <a:p>
            <a:pPr algn="l"/>
            <a:r>
              <a:rPr lang="en-US" sz="2400" dirty="0">
                <a:solidFill>
                  <a:schemeClr val="bg1"/>
                </a:solidFill>
                <a:latin typeface="Bitter"/>
                <a:cs typeface="Bitter"/>
              </a:rPr>
              <a:t>Why Targets?</a:t>
            </a:r>
          </a:p>
        </p:txBody>
      </p:sp>
    </p:spTree>
    <p:extLst>
      <p:ext uri="{BB962C8B-B14F-4D97-AF65-F5344CB8AC3E}">
        <p14:creationId xmlns:p14="http://schemas.microsoft.com/office/powerpoint/2010/main" val="931865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ubbles.jp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4824984" y="824484"/>
            <a:ext cx="4319016" cy="4319016"/>
          </a:xfrm>
          <a:prstGeom prst="rect">
            <a:avLst/>
          </a:prstGeom>
        </p:spPr>
      </p:pic>
      <p:sp>
        <p:nvSpPr>
          <p:cNvPr id="6" name="Rectangle 5"/>
          <p:cNvSpPr/>
          <p:nvPr/>
        </p:nvSpPr>
        <p:spPr>
          <a:xfrm>
            <a:off x="6844412" y="1372227"/>
            <a:ext cx="1872034" cy="2998921"/>
          </a:xfrm>
          <a:prstGeom prst="rect">
            <a:avLst/>
          </a:prstGeom>
          <a:solidFill>
            <a:srgbClr val="D99A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844412" y="4371149"/>
            <a:ext cx="1872034" cy="40663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14"/>
          <p:cNvSpPr txBox="1">
            <a:spLocks/>
          </p:cNvSpPr>
          <p:nvPr/>
        </p:nvSpPr>
        <p:spPr>
          <a:xfrm>
            <a:off x="6956628" y="1754292"/>
            <a:ext cx="1712778" cy="2905761"/>
          </a:xfrm>
          <a:prstGeom prst="rect">
            <a:avLst/>
          </a:prstGeom>
        </p:spPr>
        <p:txBody>
          <a:bodyPr vert="horz" lIns="91440" tIns="45720" rIns="91440" bIns="45720" rtlCol="0" anchor="ctr">
            <a:normAutofit/>
          </a:bodyPr>
          <a:lstStyle>
            <a:defPPr>
              <a:defRPr lang="en-US"/>
            </a:defPPr>
            <a:lvl1pPr marL="0" indent="0" algn="l" defTabSz="457200" rtl="0" eaLnBrk="1" latinLnBrk="0" hangingPunct="1">
              <a:buNone/>
              <a:defRPr sz="1800" kern="1200">
                <a:solidFill>
                  <a:schemeClr val="bg1"/>
                </a:solidFill>
                <a:latin typeface="+mn-lt"/>
                <a:ea typeface="+mn-ea"/>
                <a:cs typeface="+mn-cs"/>
              </a:defRPr>
            </a:lvl1pPr>
            <a:lvl2pPr marL="457200" indent="0" algn="l" defTabSz="457200" rtl="0" eaLnBrk="1" latinLnBrk="0" hangingPunct="1">
              <a:buNone/>
              <a:defRPr sz="1800" kern="1200">
                <a:solidFill>
                  <a:schemeClr val="tx1"/>
                </a:solidFill>
                <a:latin typeface="+mn-lt"/>
                <a:ea typeface="+mn-ea"/>
                <a:cs typeface="+mn-cs"/>
              </a:defRPr>
            </a:lvl2pPr>
            <a:lvl3pPr marL="914400" indent="0" algn="l" defTabSz="457200" rtl="0" eaLnBrk="1" latinLnBrk="0" hangingPunct="1">
              <a:buNone/>
              <a:defRPr sz="1800" kern="1200">
                <a:solidFill>
                  <a:schemeClr val="tx1"/>
                </a:solidFill>
                <a:latin typeface="+mn-lt"/>
                <a:ea typeface="+mn-ea"/>
                <a:cs typeface="+mn-cs"/>
              </a:defRPr>
            </a:lvl3pPr>
            <a:lvl4pPr marL="1371600" indent="0" algn="l" defTabSz="457200" rtl="0" eaLnBrk="1" latinLnBrk="0" hangingPunct="1">
              <a:buNone/>
              <a:defRPr sz="1800" kern="1200">
                <a:solidFill>
                  <a:schemeClr val="tx1"/>
                </a:solidFill>
                <a:latin typeface="+mn-lt"/>
                <a:ea typeface="+mn-ea"/>
                <a:cs typeface="+mn-cs"/>
              </a:defRPr>
            </a:lvl4pPr>
            <a:lvl5pPr marL="1828800" indent="0" algn="l" defTabSz="457200" rtl="0" eaLnBrk="1" latinLnBrk="0" hangingPunct="1">
              <a:buNone/>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NZ" dirty="0">
                <a:latin typeface="Bitter"/>
                <a:cs typeface="Bitter"/>
              </a:rPr>
              <a:t>Consistency requires you to be as ignorant today as you were a year ago</a:t>
            </a:r>
            <a:endParaRPr lang="en-AU" dirty="0">
              <a:latin typeface="Bitter"/>
              <a:cs typeface="Bitter"/>
            </a:endParaRPr>
          </a:p>
          <a:p>
            <a:endParaRPr lang="en-AU" dirty="0">
              <a:latin typeface="Bitter"/>
              <a:cs typeface="Bitter"/>
            </a:endParaRPr>
          </a:p>
          <a:p>
            <a:r>
              <a:rPr lang="en-AU" sz="1400" dirty="0">
                <a:latin typeface="Bitter"/>
              </a:rPr>
              <a:t>(</a:t>
            </a:r>
            <a:r>
              <a:rPr lang="en-NZ" sz="1400" dirty="0"/>
              <a:t>Bernard Berenson)</a:t>
            </a:r>
            <a:endParaRPr lang="en-AU" dirty="0">
              <a:latin typeface="Bitter"/>
              <a:cs typeface="Bitter"/>
            </a:endParaRPr>
          </a:p>
        </p:txBody>
      </p:sp>
      <p:pic>
        <p:nvPicPr>
          <p:cNvPr id="10" name="Picture 9"/>
          <p:cNvPicPr>
            <a:picLocks noChangeAspect="1"/>
          </p:cNvPicPr>
          <p:nvPr/>
        </p:nvPicPr>
        <p:blipFill>
          <a:blip r:embed="rId4"/>
          <a:stretch>
            <a:fillRect/>
          </a:stretch>
        </p:blipFill>
        <p:spPr>
          <a:xfrm>
            <a:off x="7962346" y="1415688"/>
            <a:ext cx="707060" cy="602494"/>
          </a:xfrm>
          <a:prstGeom prst="rect">
            <a:avLst/>
          </a:prstGeom>
        </p:spPr>
      </p:pic>
      <p:sp>
        <p:nvSpPr>
          <p:cNvPr id="16" name="Content Placeholder 4"/>
          <p:cNvSpPr>
            <a:spLocks noGrp="1"/>
          </p:cNvSpPr>
          <p:nvPr>
            <p:ph sz="half" idx="1"/>
          </p:nvPr>
        </p:nvSpPr>
        <p:spPr>
          <a:xfrm>
            <a:off x="457200" y="1040044"/>
            <a:ext cx="4038600" cy="3908884"/>
          </a:xfrm>
        </p:spPr>
        <p:txBody>
          <a:bodyPr>
            <a:normAutofit/>
          </a:bodyPr>
          <a:lstStyle/>
          <a:p>
            <a:pPr>
              <a:buClr>
                <a:schemeClr val="bg1">
                  <a:lumMod val="65000"/>
                </a:schemeClr>
              </a:buClr>
            </a:pPr>
            <a:r>
              <a:rPr lang="en-US" sz="2400" dirty="0">
                <a:solidFill>
                  <a:schemeClr val="bg1">
                    <a:lumMod val="65000"/>
                  </a:schemeClr>
                </a:solidFill>
                <a:latin typeface="Bitter"/>
                <a:cs typeface="Bitter"/>
              </a:rPr>
              <a:t>Consistency between</a:t>
            </a:r>
          </a:p>
          <a:p>
            <a:pPr lvl="1">
              <a:buClr>
                <a:schemeClr val="bg1">
                  <a:lumMod val="65000"/>
                </a:schemeClr>
              </a:buClr>
            </a:pPr>
            <a:r>
              <a:rPr lang="en-US" sz="2000" dirty="0">
                <a:solidFill>
                  <a:schemeClr val="bg1">
                    <a:lumMod val="65000"/>
                  </a:schemeClr>
                </a:solidFill>
                <a:latin typeface="Bitter"/>
                <a:cs typeface="Bitter"/>
              </a:rPr>
              <a:t>TEIs</a:t>
            </a:r>
          </a:p>
          <a:p>
            <a:pPr lvl="1">
              <a:buClr>
                <a:schemeClr val="bg1">
                  <a:lumMod val="65000"/>
                </a:schemeClr>
              </a:buClr>
            </a:pPr>
            <a:r>
              <a:rPr lang="en-US" sz="2000" dirty="0">
                <a:solidFill>
                  <a:schemeClr val="bg1">
                    <a:lumMod val="65000"/>
                  </a:schemeClr>
                </a:solidFill>
                <a:latin typeface="Bitter"/>
                <a:cs typeface="Bitter"/>
              </a:rPr>
              <a:t>Assessors</a:t>
            </a:r>
          </a:p>
          <a:p>
            <a:pPr>
              <a:buClr>
                <a:schemeClr val="bg1">
                  <a:lumMod val="65000"/>
                </a:schemeClr>
              </a:buClr>
            </a:pPr>
            <a:r>
              <a:rPr lang="en-US" sz="2400" dirty="0">
                <a:solidFill>
                  <a:schemeClr val="bg1">
                    <a:lumMod val="65000"/>
                  </a:schemeClr>
                </a:solidFill>
                <a:latin typeface="Bitter"/>
                <a:cs typeface="Bitter"/>
              </a:rPr>
              <a:t>Comparison between</a:t>
            </a:r>
          </a:p>
          <a:p>
            <a:pPr lvl="1">
              <a:buClr>
                <a:schemeClr val="bg1">
                  <a:lumMod val="65000"/>
                </a:schemeClr>
              </a:buClr>
            </a:pPr>
            <a:r>
              <a:rPr lang="en-US" sz="2000" dirty="0">
                <a:solidFill>
                  <a:schemeClr val="bg1">
                    <a:lumMod val="65000"/>
                  </a:schemeClr>
                </a:solidFill>
                <a:latin typeface="Bitter"/>
                <a:cs typeface="Bitter"/>
              </a:rPr>
              <a:t>Sectors</a:t>
            </a:r>
          </a:p>
          <a:p>
            <a:pPr lvl="1">
              <a:buClr>
                <a:schemeClr val="bg1">
                  <a:lumMod val="65000"/>
                </a:schemeClr>
              </a:buClr>
            </a:pPr>
            <a:r>
              <a:rPr lang="en-US" sz="2000" dirty="0">
                <a:solidFill>
                  <a:schemeClr val="bg1">
                    <a:lumMod val="65000"/>
                  </a:schemeClr>
                </a:solidFill>
                <a:latin typeface="Bitter"/>
                <a:cs typeface="Bitter"/>
              </a:rPr>
              <a:t>Sub-sectors</a:t>
            </a:r>
          </a:p>
          <a:p>
            <a:pPr lvl="1">
              <a:buClr>
                <a:schemeClr val="bg1">
                  <a:lumMod val="65000"/>
                </a:schemeClr>
              </a:buClr>
            </a:pPr>
            <a:r>
              <a:rPr lang="en-US" sz="2000" dirty="0">
                <a:solidFill>
                  <a:schemeClr val="bg1">
                    <a:lumMod val="65000"/>
                  </a:schemeClr>
                </a:solidFill>
                <a:latin typeface="Bitter"/>
                <a:cs typeface="Bitter"/>
              </a:rPr>
              <a:t>Assessors</a:t>
            </a:r>
          </a:p>
          <a:p>
            <a:pPr>
              <a:buClr>
                <a:schemeClr val="bg1">
                  <a:lumMod val="65000"/>
                </a:schemeClr>
              </a:buClr>
            </a:pPr>
            <a:r>
              <a:rPr lang="en-US" sz="2400" dirty="0">
                <a:solidFill>
                  <a:schemeClr val="bg1">
                    <a:lumMod val="65000"/>
                  </a:schemeClr>
                </a:solidFill>
                <a:latin typeface="Bitter"/>
                <a:cs typeface="Bitter"/>
              </a:rPr>
              <a:t>Understand differences</a:t>
            </a:r>
          </a:p>
          <a:p>
            <a:pPr>
              <a:buClr>
                <a:schemeClr val="bg1">
                  <a:lumMod val="65000"/>
                </a:schemeClr>
              </a:buClr>
            </a:pPr>
            <a:r>
              <a:rPr lang="en-US" sz="2400" dirty="0">
                <a:solidFill>
                  <a:schemeClr val="bg1">
                    <a:lumMod val="65000"/>
                  </a:schemeClr>
                </a:solidFill>
                <a:latin typeface="Bitter"/>
                <a:cs typeface="Bitter"/>
              </a:rPr>
              <a:t>Breakdown silo assessments</a:t>
            </a:r>
          </a:p>
          <a:p>
            <a:pPr>
              <a:buClr>
                <a:schemeClr val="bg1">
                  <a:lumMod val="65000"/>
                </a:schemeClr>
              </a:buClr>
            </a:pPr>
            <a:endParaRPr lang="en-US" sz="2400" dirty="0">
              <a:solidFill>
                <a:schemeClr val="bg1">
                  <a:lumMod val="65000"/>
                </a:schemeClr>
              </a:solidFill>
              <a:latin typeface="Bitter"/>
              <a:cs typeface="Bitter"/>
            </a:endParaRPr>
          </a:p>
        </p:txBody>
      </p:sp>
      <p:sp>
        <p:nvSpPr>
          <p:cNvPr id="11" name="Title 1"/>
          <p:cNvSpPr>
            <a:spLocks noGrp="1"/>
          </p:cNvSpPr>
          <p:nvPr/>
        </p:nvSpPr>
        <p:spPr>
          <a:xfrm>
            <a:off x="517680" y="288616"/>
            <a:ext cx="8197080" cy="699404"/>
          </a:xfrm>
          <a:prstGeom prst="rect">
            <a:avLst/>
          </a:prstGeom>
          <a:noFill/>
          <a:effectLst/>
        </p:spPr>
        <p:txBody>
          <a:bodyPr vert="horz" wrap="square" lIns="72000" tIns="72000" rIns="7200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rgbClr val="002060"/>
                </a:solidFill>
                <a:latin typeface="Bitter"/>
                <a:cs typeface="Bitter"/>
              </a:rPr>
              <a:t>Why targets?</a:t>
            </a:r>
          </a:p>
        </p:txBody>
      </p:sp>
    </p:spTree>
    <p:extLst>
      <p:ext uri="{BB962C8B-B14F-4D97-AF65-F5344CB8AC3E}">
        <p14:creationId xmlns:p14="http://schemas.microsoft.com/office/powerpoint/2010/main" val="74588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PM0059_PP_Presentation_Bgd_4ind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78423" cy="5220000"/>
          </a:xfrm>
          <a:prstGeom prst="rect">
            <a:avLst/>
          </a:prstGeom>
        </p:spPr>
      </p:pic>
      <p:sp>
        <p:nvSpPr>
          <p:cNvPr id="11" name="Title 1"/>
          <p:cNvSpPr txBox="1">
            <a:spLocks/>
          </p:cNvSpPr>
          <p:nvPr/>
        </p:nvSpPr>
        <p:spPr>
          <a:xfrm>
            <a:off x="1640336" y="0"/>
            <a:ext cx="6817864" cy="483724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600" dirty="0">
                <a:solidFill>
                  <a:schemeClr val="bg1"/>
                </a:solidFill>
                <a:latin typeface="Bitter"/>
                <a:cs typeface="Bitter"/>
              </a:rPr>
              <a:t>“</a:t>
            </a:r>
            <a:r>
              <a:rPr lang="en-NZ" sz="3600" dirty="0">
                <a:solidFill>
                  <a:schemeClr val="bg1"/>
                </a:solidFill>
                <a:latin typeface="Bitter"/>
                <a:cs typeface="Bitter"/>
              </a:rPr>
              <a:t>TEC is looking at ensuring consistent sector-wide meaningful performance targets to be used in the annual maturity assessments to enable more meaningful sector and sub-sector comparisons</a:t>
            </a:r>
            <a:r>
              <a:rPr lang="en-US" sz="3600" dirty="0">
                <a:solidFill>
                  <a:schemeClr val="bg1"/>
                </a:solidFill>
                <a:latin typeface="Bitter"/>
                <a:cs typeface="Bitter"/>
              </a:rPr>
              <a:t>”</a:t>
            </a:r>
          </a:p>
        </p:txBody>
      </p:sp>
    </p:spTree>
    <p:extLst>
      <p:ext uri="{BB962C8B-B14F-4D97-AF65-F5344CB8AC3E}">
        <p14:creationId xmlns:p14="http://schemas.microsoft.com/office/powerpoint/2010/main" val="252896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ubbles.jp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4824984" y="824484"/>
            <a:ext cx="4319016" cy="4319016"/>
          </a:xfrm>
          <a:prstGeom prst="rect">
            <a:avLst/>
          </a:prstGeom>
        </p:spPr>
      </p:pic>
      <p:sp>
        <p:nvSpPr>
          <p:cNvPr id="16" name="Content Placeholder 4"/>
          <p:cNvSpPr>
            <a:spLocks noGrp="1"/>
          </p:cNvSpPr>
          <p:nvPr>
            <p:ph sz="half" idx="1"/>
          </p:nvPr>
        </p:nvSpPr>
        <p:spPr>
          <a:xfrm>
            <a:off x="457200" y="2169458"/>
            <a:ext cx="4038600" cy="2779469"/>
          </a:xfrm>
        </p:spPr>
        <p:txBody>
          <a:bodyPr>
            <a:normAutofit/>
          </a:bodyPr>
          <a:lstStyle/>
          <a:p>
            <a:pPr>
              <a:buClr>
                <a:schemeClr val="bg1">
                  <a:lumMod val="65000"/>
                </a:schemeClr>
              </a:buClr>
            </a:pPr>
            <a:r>
              <a:rPr lang="en-US" sz="2400" dirty="0">
                <a:solidFill>
                  <a:schemeClr val="bg1">
                    <a:lumMod val="65000"/>
                  </a:schemeClr>
                </a:solidFill>
                <a:latin typeface="Bitter"/>
                <a:cs typeface="Bitter"/>
              </a:rPr>
              <a:t>2010 Core minimum</a:t>
            </a:r>
          </a:p>
          <a:p>
            <a:pPr>
              <a:buClr>
                <a:schemeClr val="bg1">
                  <a:lumMod val="65000"/>
                </a:schemeClr>
              </a:buClr>
            </a:pPr>
            <a:r>
              <a:rPr lang="en-US" sz="2400" dirty="0">
                <a:solidFill>
                  <a:schemeClr val="bg1">
                    <a:lumMod val="65000"/>
                  </a:schemeClr>
                </a:solidFill>
                <a:latin typeface="Bitter"/>
                <a:cs typeface="Bitter"/>
              </a:rPr>
              <a:t>2013 Core</a:t>
            </a:r>
          </a:p>
          <a:p>
            <a:pPr>
              <a:buClr>
                <a:schemeClr val="bg1">
                  <a:lumMod val="65000"/>
                </a:schemeClr>
              </a:buClr>
            </a:pPr>
            <a:r>
              <a:rPr lang="en-US" sz="2400" dirty="0">
                <a:solidFill>
                  <a:schemeClr val="bg1">
                    <a:lumMod val="65000"/>
                  </a:schemeClr>
                </a:solidFill>
                <a:latin typeface="Bitter"/>
                <a:cs typeface="Bitter"/>
              </a:rPr>
              <a:t>2015 Assessor set</a:t>
            </a:r>
          </a:p>
          <a:p>
            <a:pPr>
              <a:buClr>
                <a:schemeClr val="bg1">
                  <a:lumMod val="65000"/>
                </a:schemeClr>
              </a:buClr>
            </a:pPr>
            <a:r>
              <a:rPr lang="en-US" sz="2400" dirty="0">
                <a:solidFill>
                  <a:schemeClr val="bg1">
                    <a:lumMod val="65000"/>
                  </a:schemeClr>
                </a:solidFill>
                <a:latin typeface="Bitter"/>
                <a:cs typeface="Bitter"/>
              </a:rPr>
              <a:t>2017 Same</a:t>
            </a:r>
          </a:p>
        </p:txBody>
      </p:sp>
      <p:sp>
        <p:nvSpPr>
          <p:cNvPr id="11" name="Title 1"/>
          <p:cNvSpPr>
            <a:spLocks noGrp="1"/>
          </p:cNvSpPr>
          <p:nvPr/>
        </p:nvSpPr>
        <p:spPr>
          <a:xfrm>
            <a:off x="517680" y="288616"/>
            <a:ext cx="8197080" cy="699404"/>
          </a:xfrm>
          <a:prstGeom prst="rect">
            <a:avLst/>
          </a:prstGeom>
          <a:noFill/>
          <a:effectLst/>
        </p:spPr>
        <p:txBody>
          <a:bodyPr vert="horz" wrap="square" lIns="72000" tIns="72000" rIns="7200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rgbClr val="002060"/>
                </a:solidFill>
                <a:latin typeface="Bitter"/>
                <a:cs typeface="Bitter"/>
              </a:rPr>
              <a:t>How are targets set now?</a:t>
            </a:r>
          </a:p>
        </p:txBody>
      </p:sp>
      <p:graphicFrame>
        <p:nvGraphicFramePr>
          <p:cNvPr id="9" name="Table 8">
            <a:extLst>
              <a:ext uri="{FF2B5EF4-FFF2-40B4-BE49-F238E27FC236}">
                <a16:creationId xmlns="" xmlns:a16="http://schemas.microsoft.com/office/drawing/2014/main" id="{91E43E60-B376-4966-9CCE-258CBF8C1E0E}"/>
              </a:ext>
            </a:extLst>
          </p:cNvPr>
          <p:cNvGraphicFramePr>
            <a:graphicFrameLocks noGrp="1"/>
          </p:cNvGraphicFramePr>
          <p:nvPr>
            <p:extLst>
              <p:ext uri="{D42A27DB-BD31-4B8C-83A1-F6EECF244321}">
                <p14:modId xmlns:p14="http://schemas.microsoft.com/office/powerpoint/2010/main" val="2118567471"/>
              </p:ext>
            </p:extLst>
          </p:nvPr>
        </p:nvGraphicFramePr>
        <p:xfrm>
          <a:off x="920750" y="1163525"/>
          <a:ext cx="7302500" cy="720725"/>
        </p:xfrm>
        <a:graphic>
          <a:graphicData uri="http://schemas.openxmlformats.org/drawingml/2006/table">
            <a:tbl>
              <a:tblPr/>
              <a:tblGrid>
                <a:gridCol w="1460500">
                  <a:extLst>
                    <a:ext uri="{9D8B030D-6E8A-4147-A177-3AD203B41FA5}">
                      <a16:colId xmlns="" xmlns:a16="http://schemas.microsoft.com/office/drawing/2014/main" val="506346528"/>
                    </a:ext>
                  </a:extLst>
                </a:gridCol>
                <a:gridCol w="1460500">
                  <a:extLst>
                    <a:ext uri="{9D8B030D-6E8A-4147-A177-3AD203B41FA5}">
                      <a16:colId xmlns="" xmlns:a16="http://schemas.microsoft.com/office/drawing/2014/main" val="388957092"/>
                    </a:ext>
                  </a:extLst>
                </a:gridCol>
                <a:gridCol w="1460500">
                  <a:extLst>
                    <a:ext uri="{9D8B030D-6E8A-4147-A177-3AD203B41FA5}">
                      <a16:colId xmlns="" xmlns:a16="http://schemas.microsoft.com/office/drawing/2014/main" val="149927748"/>
                    </a:ext>
                  </a:extLst>
                </a:gridCol>
                <a:gridCol w="1460500">
                  <a:extLst>
                    <a:ext uri="{9D8B030D-6E8A-4147-A177-3AD203B41FA5}">
                      <a16:colId xmlns="" xmlns:a16="http://schemas.microsoft.com/office/drawing/2014/main" val="3825800672"/>
                    </a:ext>
                  </a:extLst>
                </a:gridCol>
                <a:gridCol w="1460500">
                  <a:extLst>
                    <a:ext uri="{9D8B030D-6E8A-4147-A177-3AD203B41FA5}">
                      <a16:colId xmlns="" xmlns:a16="http://schemas.microsoft.com/office/drawing/2014/main" val="3805703146"/>
                    </a:ext>
                  </a:extLst>
                </a:gridCol>
              </a:tblGrid>
              <a:tr h="273050">
                <a:tc>
                  <a:txBody>
                    <a:bodyPr/>
                    <a:lstStyle/>
                    <a:p>
                      <a:pPr algn="ctr" fontAlgn="ctr"/>
                      <a:r>
                        <a:rPr lang="en-NZ" sz="1600" b="1" i="0" u="none" strike="noStrike">
                          <a:solidFill>
                            <a:srgbClr val="333333"/>
                          </a:solidFill>
                          <a:effectLst/>
                          <a:latin typeface="Calibri" panose="020F0502020204030204" pitchFamily="34" charset="0"/>
                        </a:rPr>
                        <a:t>Aware</a:t>
                      </a:r>
                    </a:p>
                  </a:txBody>
                  <a:tcPr marL="0" marR="0" marT="0" marB="0" anchor="ctr">
                    <a:lnL>
                      <a:noFill/>
                    </a:lnL>
                    <a:lnR w="12700" cap="flat" cmpd="sng" algn="ctr">
                      <a:solidFill>
                        <a:srgbClr val="333333"/>
                      </a:solidFill>
                      <a:prstDash val="solid"/>
                      <a:round/>
                      <a:headEnd type="none" w="med" len="med"/>
                      <a:tailEnd type="none" w="med" len="med"/>
                    </a:lnR>
                    <a:lnT>
                      <a:noFill/>
                    </a:lnT>
                    <a:lnB w="12700" cap="flat" cmpd="sng" algn="ctr">
                      <a:solidFill>
                        <a:srgbClr val="333333"/>
                      </a:solidFill>
                      <a:prstDash val="solid"/>
                      <a:round/>
                      <a:headEnd type="none" w="med" len="med"/>
                      <a:tailEnd type="none" w="med" len="med"/>
                    </a:lnB>
                    <a:solidFill>
                      <a:srgbClr val="FF0000"/>
                    </a:solidFill>
                  </a:tcPr>
                </a:tc>
                <a:tc>
                  <a:txBody>
                    <a:bodyPr/>
                    <a:lstStyle/>
                    <a:p>
                      <a:pPr algn="ctr" fontAlgn="ctr"/>
                      <a:r>
                        <a:rPr lang="en-NZ" sz="1600" b="1" i="0" u="none" strike="noStrike">
                          <a:solidFill>
                            <a:srgbClr val="000000"/>
                          </a:solidFill>
                          <a:effectLst/>
                          <a:latin typeface="Calibri" panose="020F0502020204030204" pitchFamily="34" charset="0"/>
                        </a:rPr>
                        <a:t>Minimum</a:t>
                      </a: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a:noFill/>
                    </a:lnT>
                    <a:lnB w="12700" cap="flat" cmpd="sng" algn="ctr">
                      <a:solidFill>
                        <a:srgbClr val="333333"/>
                      </a:solidFill>
                      <a:prstDash val="solid"/>
                      <a:round/>
                      <a:headEnd type="none" w="med" len="med"/>
                      <a:tailEnd type="none" w="med" len="med"/>
                    </a:lnB>
                    <a:solidFill>
                      <a:srgbClr val="FFCC00"/>
                    </a:solidFill>
                  </a:tcPr>
                </a:tc>
                <a:tc>
                  <a:txBody>
                    <a:bodyPr/>
                    <a:lstStyle/>
                    <a:p>
                      <a:pPr algn="ctr" fontAlgn="ctr"/>
                      <a:r>
                        <a:rPr lang="en-NZ" sz="1600" b="1" i="0" u="none" strike="noStrike">
                          <a:solidFill>
                            <a:srgbClr val="000000"/>
                          </a:solidFill>
                          <a:effectLst/>
                          <a:latin typeface="Calibri" panose="020F0502020204030204" pitchFamily="34" charset="0"/>
                        </a:rPr>
                        <a:t>Core</a:t>
                      </a: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a:noFill/>
                    </a:lnT>
                    <a:lnB w="12700" cap="flat" cmpd="sng" algn="ctr">
                      <a:solidFill>
                        <a:srgbClr val="333333"/>
                      </a:solidFill>
                      <a:prstDash val="solid"/>
                      <a:round/>
                      <a:headEnd type="none" w="med" len="med"/>
                      <a:tailEnd type="none" w="med" len="med"/>
                    </a:lnB>
                    <a:solidFill>
                      <a:srgbClr val="FFFF00"/>
                    </a:solidFill>
                  </a:tcPr>
                </a:tc>
                <a:tc>
                  <a:txBody>
                    <a:bodyPr/>
                    <a:lstStyle/>
                    <a:p>
                      <a:pPr algn="ctr" fontAlgn="ctr"/>
                      <a:r>
                        <a:rPr lang="en-NZ" sz="1600" b="1" i="0" u="none" strike="noStrike">
                          <a:solidFill>
                            <a:srgbClr val="000000"/>
                          </a:solidFill>
                          <a:effectLst/>
                          <a:latin typeface="Calibri" panose="020F0502020204030204" pitchFamily="34" charset="0"/>
                        </a:rPr>
                        <a:t>Intermediate</a:t>
                      </a: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a:noFill/>
                    </a:lnT>
                    <a:lnB w="12700" cap="flat" cmpd="sng" algn="ctr">
                      <a:solidFill>
                        <a:srgbClr val="333333"/>
                      </a:solidFill>
                      <a:prstDash val="solid"/>
                      <a:round/>
                      <a:headEnd type="none" w="med" len="med"/>
                      <a:tailEnd type="none" w="med" len="med"/>
                    </a:lnB>
                    <a:solidFill>
                      <a:srgbClr val="99CC00"/>
                    </a:solidFill>
                  </a:tcPr>
                </a:tc>
                <a:tc>
                  <a:txBody>
                    <a:bodyPr/>
                    <a:lstStyle/>
                    <a:p>
                      <a:pPr algn="ctr" fontAlgn="ctr"/>
                      <a:r>
                        <a:rPr lang="en-NZ" sz="1600" b="1" i="0" u="none" strike="noStrike">
                          <a:solidFill>
                            <a:srgbClr val="000000"/>
                          </a:solidFill>
                          <a:effectLst/>
                          <a:latin typeface="Calibri" panose="020F0502020204030204" pitchFamily="34" charset="0"/>
                        </a:rPr>
                        <a:t>Advanced</a:t>
                      </a:r>
                    </a:p>
                  </a:txBody>
                  <a:tcPr marL="0" marR="0" marT="0" marB="0" anchor="ctr">
                    <a:lnL w="12700" cap="flat" cmpd="sng" algn="ctr">
                      <a:solidFill>
                        <a:srgbClr val="333333"/>
                      </a:solidFill>
                      <a:prstDash val="solid"/>
                      <a:round/>
                      <a:headEnd type="none" w="med" len="med"/>
                      <a:tailEnd type="none" w="med" len="med"/>
                    </a:lnL>
                    <a:lnR>
                      <a:noFill/>
                    </a:lnR>
                    <a:lnT>
                      <a:noFill/>
                    </a:lnT>
                    <a:lnB w="12700" cap="flat" cmpd="sng" algn="ctr">
                      <a:solidFill>
                        <a:srgbClr val="333333"/>
                      </a:solidFill>
                      <a:prstDash val="solid"/>
                      <a:round/>
                      <a:headEnd type="none" w="med" len="med"/>
                      <a:tailEnd type="none" w="med" len="med"/>
                    </a:lnB>
                    <a:solidFill>
                      <a:srgbClr val="008000"/>
                    </a:solidFill>
                  </a:tcPr>
                </a:tc>
                <a:extLst>
                  <a:ext uri="{0D108BD9-81ED-4DB2-BD59-A6C34878D82A}">
                    <a16:rowId xmlns="" xmlns:a16="http://schemas.microsoft.com/office/drawing/2014/main" val="3234837398"/>
                  </a:ext>
                </a:extLst>
              </a:tr>
              <a:tr h="447675">
                <a:tc>
                  <a:txBody>
                    <a:bodyPr/>
                    <a:lstStyle/>
                    <a:p>
                      <a:pPr algn="ctr" fontAlgn="ctr"/>
                      <a:r>
                        <a:rPr lang="en-NZ" sz="1600" b="1" i="0" u="none" strike="noStrike" dirty="0">
                          <a:solidFill>
                            <a:srgbClr val="333333"/>
                          </a:solidFill>
                          <a:effectLst/>
                          <a:latin typeface="Calibri" panose="020F0502020204030204" pitchFamily="34" charset="0"/>
                        </a:rPr>
                        <a:t>0-20</a:t>
                      </a:r>
                    </a:p>
                  </a:txBody>
                  <a:tcPr marL="0" marR="0" marT="0" marB="0" anchor="ctr">
                    <a:lnL>
                      <a:noFill/>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a:noFill/>
                    </a:lnB>
                    <a:solidFill>
                      <a:srgbClr val="FF0000"/>
                    </a:solidFill>
                  </a:tcPr>
                </a:tc>
                <a:tc>
                  <a:txBody>
                    <a:bodyPr/>
                    <a:lstStyle/>
                    <a:p>
                      <a:pPr algn="ctr" fontAlgn="ctr"/>
                      <a:r>
                        <a:rPr lang="en-NZ" sz="1600" b="1" i="0" u="none" strike="noStrike">
                          <a:solidFill>
                            <a:srgbClr val="000000"/>
                          </a:solidFill>
                          <a:effectLst/>
                          <a:latin typeface="Calibri" panose="020F0502020204030204" pitchFamily="34" charset="0"/>
                        </a:rPr>
                        <a:t>25-40</a:t>
                      </a: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a:noFill/>
                    </a:lnB>
                    <a:solidFill>
                      <a:srgbClr val="FFCC00"/>
                    </a:solidFill>
                  </a:tcPr>
                </a:tc>
                <a:tc>
                  <a:txBody>
                    <a:bodyPr/>
                    <a:lstStyle/>
                    <a:p>
                      <a:pPr algn="ctr" fontAlgn="ctr"/>
                      <a:r>
                        <a:rPr lang="en-NZ" sz="1600" b="1" i="0" u="none" strike="noStrike">
                          <a:solidFill>
                            <a:srgbClr val="000000"/>
                          </a:solidFill>
                          <a:effectLst/>
                          <a:latin typeface="Calibri" panose="020F0502020204030204" pitchFamily="34" charset="0"/>
                        </a:rPr>
                        <a:t>45-60</a:t>
                      </a: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a:noFill/>
                    </a:lnB>
                    <a:solidFill>
                      <a:srgbClr val="FFFF00"/>
                    </a:solidFill>
                  </a:tcPr>
                </a:tc>
                <a:tc>
                  <a:txBody>
                    <a:bodyPr/>
                    <a:lstStyle/>
                    <a:p>
                      <a:pPr algn="ctr" fontAlgn="ctr"/>
                      <a:r>
                        <a:rPr lang="en-NZ" sz="1600" b="1" i="0" u="none" strike="noStrike">
                          <a:solidFill>
                            <a:srgbClr val="000000"/>
                          </a:solidFill>
                          <a:effectLst/>
                          <a:latin typeface="Calibri" panose="020F0502020204030204" pitchFamily="34" charset="0"/>
                        </a:rPr>
                        <a:t>65-80</a:t>
                      </a: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a:noFill/>
                    </a:lnB>
                    <a:solidFill>
                      <a:srgbClr val="99CC00"/>
                    </a:solidFill>
                  </a:tcPr>
                </a:tc>
                <a:tc>
                  <a:txBody>
                    <a:bodyPr/>
                    <a:lstStyle/>
                    <a:p>
                      <a:pPr algn="ctr" fontAlgn="ctr"/>
                      <a:r>
                        <a:rPr lang="en-NZ" sz="1600" b="1" i="0" u="none" strike="noStrike" dirty="0">
                          <a:solidFill>
                            <a:srgbClr val="000000"/>
                          </a:solidFill>
                          <a:effectLst/>
                          <a:latin typeface="Calibri" panose="020F0502020204030204" pitchFamily="34" charset="0"/>
                        </a:rPr>
                        <a:t>85-100</a:t>
                      </a:r>
                    </a:p>
                  </a:txBody>
                  <a:tcPr marL="0" marR="0" marT="0" marB="0" anchor="ctr">
                    <a:lnL w="12700" cap="flat" cmpd="sng" algn="ctr">
                      <a:solidFill>
                        <a:srgbClr val="333333"/>
                      </a:solidFill>
                      <a:prstDash val="solid"/>
                      <a:round/>
                      <a:headEnd type="none" w="med" len="med"/>
                      <a:tailEnd type="none" w="med" len="med"/>
                    </a:lnL>
                    <a:lnR>
                      <a:noFill/>
                    </a:lnR>
                    <a:lnT w="12700" cap="flat" cmpd="sng" algn="ctr">
                      <a:solidFill>
                        <a:srgbClr val="333333"/>
                      </a:solidFill>
                      <a:prstDash val="solid"/>
                      <a:round/>
                      <a:headEnd type="none" w="med" len="med"/>
                      <a:tailEnd type="none" w="med" len="med"/>
                    </a:lnT>
                    <a:lnB>
                      <a:noFill/>
                    </a:lnB>
                    <a:solidFill>
                      <a:srgbClr val="008000"/>
                    </a:solidFill>
                  </a:tcPr>
                </a:tc>
                <a:extLst>
                  <a:ext uri="{0D108BD9-81ED-4DB2-BD59-A6C34878D82A}">
                    <a16:rowId xmlns="" xmlns:a16="http://schemas.microsoft.com/office/drawing/2014/main" val="1747901149"/>
                  </a:ext>
                </a:extLst>
              </a:tr>
            </a:tbl>
          </a:graphicData>
        </a:graphic>
      </p:graphicFrame>
    </p:spTree>
    <p:extLst>
      <p:ext uri="{BB962C8B-B14F-4D97-AF65-F5344CB8AC3E}">
        <p14:creationId xmlns:p14="http://schemas.microsoft.com/office/powerpoint/2010/main" val="2400786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ubbles.jp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4824984" y="824484"/>
            <a:ext cx="4319016" cy="4319016"/>
          </a:xfrm>
          <a:prstGeom prst="rect">
            <a:avLst/>
          </a:prstGeom>
        </p:spPr>
      </p:pic>
      <p:sp>
        <p:nvSpPr>
          <p:cNvPr id="6" name="Title 1"/>
          <p:cNvSpPr>
            <a:spLocks noGrp="1"/>
          </p:cNvSpPr>
          <p:nvPr/>
        </p:nvSpPr>
        <p:spPr>
          <a:xfrm>
            <a:off x="517680" y="288616"/>
            <a:ext cx="8197080" cy="699404"/>
          </a:xfrm>
          <a:prstGeom prst="rect">
            <a:avLst/>
          </a:prstGeom>
          <a:noFill/>
          <a:effectLst/>
        </p:spPr>
        <p:txBody>
          <a:bodyPr vert="horz" wrap="square" lIns="72000" tIns="72000" rIns="7200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rgbClr val="002060"/>
                </a:solidFill>
                <a:latin typeface="Bitter"/>
                <a:cs typeface="Bitter"/>
              </a:rPr>
              <a:t>What should we do instead?</a:t>
            </a:r>
          </a:p>
        </p:txBody>
      </p:sp>
      <p:graphicFrame>
        <p:nvGraphicFramePr>
          <p:cNvPr id="5" name="Table 4">
            <a:extLst>
              <a:ext uri="{FF2B5EF4-FFF2-40B4-BE49-F238E27FC236}">
                <a16:creationId xmlns="" xmlns:a16="http://schemas.microsoft.com/office/drawing/2014/main" id="{62A5F83E-52EF-4DB4-A1D1-1E34DE5D52DD}"/>
              </a:ext>
            </a:extLst>
          </p:cNvPr>
          <p:cNvGraphicFramePr>
            <a:graphicFrameLocks noGrp="1"/>
          </p:cNvGraphicFramePr>
          <p:nvPr>
            <p:extLst>
              <p:ext uri="{D42A27DB-BD31-4B8C-83A1-F6EECF244321}">
                <p14:modId xmlns:p14="http://schemas.microsoft.com/office/powerpoint/2010/main" val="3687664219"/>
              </p:ext>
            </p:extLst>
          </p:nvPr>
        </p:nvGraphicFramePr>
        <p:xfrm>
          <a:off x="2239413" y="1160286"/>
          <a:ext cx="4762022" cy="3754297"/>
        </p:xfrm>
        <a:graphic>
          <a:graphicData uri="http://schemas.openxmlformats.org/drawingml/2006/table">
            <a:tbl>
              <a:tblPr/>
              <a:tblGrid>
                <a:gridCol w="678270">
                  <a:extLst>
                    <a:ext uri="{9D8B030D-6E8A-4147-A177-3AD203B41FA5}">
                      <a16:colId xmlns="" xmlns:a16="http://schemas.microsoft.com/office/drawing/2014/main" val="4120447762"/>
                    </a:ext>
                  </a:extLst>
                </a:gridCol>
                <a:gridCol w="4083752">
                  <a:extLst>
                    <a:ext uri="{9D8B030D-6E8A-4147-A177-3AD203B41FA5}">
                      <a16:colId xmlns="" xmlns:a16="http://schemas.microsoft.com/office/drawing/2014/main" val="550843806"/>
                    </a:ext>
                  </a:extLst>
                </a:gridCol>
              </a:tblGrid>
              <a:tr h="220841">
                <a:tc>
                  <a:txBody>
                    <a:bodyPr/>
                    <a:lstStyle/>
                    <a:p>
                      <a:pPr algn="ctr" fontAlgn="t"/>
                      <a:r>
                        <a:rPr lang="en-NZ" sz="1200" b="1" i="0" u="none" strike="noStrike">
                          <a:solidFill>
                            <a:srgbClr val="333333"/>
                          </a:solidFill>
                          <a:effectLst/>
                          <a:latin typeface="Arial" panose="020B0604020202020204" pitchFamily="34" charset="0"/>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r>
                        <a:rPr lang="en-NZ" sz="1200" b="1" i="0" u="none" strike="noStrike">
                          <a:solidFill>
                            <a:srgbClr val="333333"/>
                          </a:solidFill>
                          <a:effectLst/>
                          <a:latin typeface="Arial" panose="020B0604020202020204" pitchFamily="34" charset="0"/>
                        </a:rPr>
                        <a:t>AM Policy and Strategy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 xmlns:a16="http://schemas.microsoft.com/office/drawing/2014/main" val="622247106"/>
                  </a:ext>
                </a:extLst>
              </a:tr>
              <a:tr h="220841">
                <a:tc>
                  <a:txBody>
                    <a:bodyPr/>
                    <a:lstStyle/>
                    <a:p>
                      <a:pPr algn="ctr" fontAlgn="t"/>
                      <a:r>
                        <a:rPr lang="en-NZ" sz="1200" b="1" i="0" u="none" strike="noStrike">
                          <a:solidFill>
                            <a:srgbClr val="333333"/>
                          </a:solidFill>
                          <a:effectLst/>
                          <a:latin typeface="Arial" panose="020B0604020202020204" pitchFamily="34" charset="0"/>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r>
                        <a:rPr lang="en-NZ" sz="1200" b="1" i="0" u="none" strike="noStrike">
                          <a:solidFill>
                            <a:srgbClr val="333333"/>
                          </a:solidFill>
                          <a:effectLst/>
                          <a:latin typeface="Arial" panose="020B0604020202020204" pitchFamily="34" charset="0"/>
                        </a:rPr>
                        <a:t>Levels of Service and Performance Management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 xmlns:a16="http://schemas.microsoft.com/office/drawing/2014/main" val="128551868"/>
                  </a:ext>
                </a:extLst>
              </a:tr>
              <a:tr h="220841">
                <a:tc>
                  <a:txBody>
                    <a:bodyPr/>
                    <a:lstStyle/>
                    <a:p>
                      <a:pPr algn="ctr" fontAlgn="t"/>
                      <a:r>
                        <a:rPr lang="en-NZ" sz="1200" b="1" i="0" u="none" strike="noStrike">
                          <a:solidFill>
                            <a:srgbClr val="333333"/>
                          </a:solidFill>
                          <a:effectLst/>
                          <a:latin typeface="Arial" panose="020B0604020202020204" pitchFamily="34" charset="0"/>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r>
                        <a:rPr lang="en-NZ" sz="1200" b="1" i="0" u="none" strike="noStrike" dirty="0">
                          <a:solidFill>
                            <a:srgbClr val="333333"/>
                          </a:solidFill>
                          <a:effectLst/>
                          <a:latin typeface="Arial" panose="020B0604020202020204" pitchFamily="34" charset="0"/>
                        </a:rPr>
                        <a:t>Demand Forecasting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 xmlns:a16="http://schemas.microsoft.com/office/drawing/2014/main" val="4280775523"/>
                  </a:ext>
                </a:extLst>
              </a:tr>
              <a:tr h="220841">
                <a:tc>
                  <a:txBody>
                    <a:bodyPr/>
                    <a:lstStyle/>
                    <a:p>
                      <a:pPr algn="ctr" fontAlgn="t"/>
                      <a:r>
                        <a:rPr lang="en-NZ" sz="1200" b="1" i="0" u="none" strike="noStrike">
                          <a:solidFill>
                            <a:srgbClr val="333333"/>
                          </a:solidFill>
                          <a:effectLst/>
                          <a:latin typeface="Arial" panose="020B0604020202020204" pitchFamily="34" charset="0"/>
                        </a:rPr>
                        <a:t>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r>
                        <a:rPr lang="en-NZ" sz="1200" b="1" i="0" u="none" strike="noStrike">
                          <a:solidFill>
                            <a:srgbClr val="333333"/>
                          </a:solidFill>
                          <a:effectLst/>
                          <a:latin typeface="Arial" panose="020B0604020202020204" pitchFamily="34" charset="0"/>
                        </a:rPr>
                        <a:t>Asset Register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 xmlns:a16="http://schemas.microsoft.com/office/drawing/2014/main" val="644790687"/>
                  </a:ext>
                </a:extLst>
              </a:tr>
              <a:tr h="220841">
                <a:tc>
                  <a:txBody>
                    <a:bodyPr/>
                    <a:lstStyle/>
                    <a:p>
                      <a:pPr algn="ctr" fontAlgn="t"/>
                      <a:r>
                        <a:rPr lang="en-NZ" sz="1200" b="1" i="0" u="none" strike="noStrike">
                          <a:solidFill>
                            <a:srgbClr val="333333"/>
                          </a:solidFill>
                          <a:effectLst/>
                          <a:latin typeface="Arial" panose="020B0604020202020204" pitchFamily="34" charset="0"/>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r>
                        <a:rPr lang="en-NZ" sz="1200" b="1" i="0" u="none" strike="noStrike">
                          <a:solidFill>
                            <a:srgbClr val="333333"/>
                          </a:solidFill>
                          <a:effectLst/>
                          <a:latin typeface="Arial" panose="020B0604020202020204" pitchFamily="34" charset="0"/>
                        </a:rPr>
                        <a:t>Asset Condition Assessment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 xmlns:a16="http://schemas.microsoft.com/office/drawing/2014/main" val="1382943988"/>
                  </a:ext>
                </a:extLst>
              </a:tr>
              <a:tr h="220841">
                <a:tc>
                  <a:txBody>
                    <a:bodyPr/>
                    <a:lstStyle/>
                    <a:p>
                      <a:pPr algn="ctr" fontAlgn="t"/>
                      <a:r>
                        <a:rPr lang="en-NZ" sz="1200" b="1" i="0" u="none" strike="noStrike">
                          <a:solidFill>
                            <a:srgbClr val="333333"/>
                          </a:solidFill>
                          <a:effectLst/>
                          <a:latin typeface="Arial" panose="020B0604020202020204" pitchFamily="34" charset="0"/>
                        </a:rPr>
                        <a:t>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r>
                        <a:rPr lang="en-NZ" sz="1200" b="1" i="0" u="none" strike="noStrike">
                          <a:solidFill>
                            <a:srgbClr val="333333"/>
                          </a:solidFill>
                          <a:effectLst/>
                          <a:latin typeface="Arial" panose="020B0604020202020204" pitchFamily="34" charset="0"/>
                        </a:rPr>
                        <a:t>Risk Management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 xmlns:a16="http://schemas.microsoft.com/office/drawing/2014/main" val="2027035477"/>
                  </a:ext>
                </a:extLst>
              </a:tr>
              <a:tr h="220841">
                <a:tc>
                  <a:txBody>
                    <a:bodyPr/>
                    <a:lstStyle/>
                    <a:p>
                      <a:pPr algn="ctr" fontAlgn="t"/>
                      <a:r>
                        <a:rPr lang="en-NZ" sz="1200" b="1" i="0" u="none" strike="noStrike">
                          <a:solidFill>
                            <a:srgbClr val="333333"/>
                          </a:solidFill>
                          <a:effectLst/>
                          <a:latin typeface="Arial" panose="020B0604020202020204" pitchFamily="34" charset="0"/>
                        </a:rPr>
                        <a:t>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r>
                        <a:rPr lang="en-NZ" sz="1200" b="1" i="0" u="none" strike="noStrike">
                          <a:solidFill>
                            <a:srgbClr val="333333"/>
                          </a:solidFill>
                          <a:effectLst/>
                          <a:latin typeface="Arial" panose="020B0604020202020204" pitchFamily="34" charset="0"/>
                        </a:rPr>
                        <a:t>Decision Making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 xmlns:a16="http://schemas.microsoft.com/office/drawing/2014/main" val="2474912762"/>
                  </a:ext>
                </a:extLst>
              </a:tr>
              <a:tr h="220841">
                <a:tc>
                  <a:txBody>
                    <a:bodyPr/>
                    <a:lstStyle/>
                    <a:p>
                      <a:pPr algn="ctr" fontAlgn="t"/>
                      <a:r>
                        <a:rPr lang="en-NZ" sz="1200" b="1" i="0" u="none" strike="noStrike">
                          <a:solidFill>
                            <a:srgbClr val="333333"/>
                          </a:solidFill>
                          <a:effectLst/>
                          <a:latin typeface="Arial" panose="020B0604020202020204" pitchFamily="34" charset="0"/>
                        </a:rPr>
                        <a:t>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r>
                        <a:rPr lang="en-NZ" sz="1200" b="1" i="0" u="none" strike="noStrike">
                          <a:solidFill>
                            <a:srgbClr val="333333"/>
                          </a:solidFill>
                          <a:effectLst/>
                          <a:latin typeface="Arial" panose="020B0604020202020204" pitchFamily="34" charset="0"/>
                        </a:rPr>
                        <a:t>Operational Planning and Reporting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 xmlns:a16="http://schemas.microsoft.com/office/drawing/2014/main" val="775544373"/>
                  </a:ext>
                </a:extLst>
              </a:tr>
              <a:tr h="220841">
                <a:tc>
                  <a:txBody>
                    <a:bodyPr/>
                    <a:lstStyle/>
                    <a:p>
                      <a:pPr algn="ctr" fontAlgn="t"/>
                      <a:r>
                        <a:rPr lang="en-NZ" sz="1200" b="1" i="0" u="none" strike="noStrike">
                          <a:solidFill>
                            <a:srgbClr val="333333"/>
                          </a:solidFill>
                          <a:effectLst/>
                          <a:latin typeface="Arial" panose="020B0604020202020204" pitchFamily="34" charset="0"/>
                        </a:rPr>
                        <a:t>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r>
                        <a:rPr lang="en-NZ" sz="1200" b="1" i="0" u="none" strike="noStrike">
                          <a:solidFill>
                            <a:srgbClr val="333333"/>
                          </a:solidFill>
                          <a:effectLst/>
                          <a:latin typeface="Arial" panose="020B0604020202020204" pitchFamily="34" charset="0"/>
                        </a:rPr>
                        <a:t>Maintenance Planning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 xmlns:a16="http://schemas.microsoft.com/office/drawing/2014/main" val="3841656803"/>
                  </a:ext>
                </a:extLst>
              </a:tr>
              <a:tr h="220841">
                <a:tc>
                  <a:txBody>
                    <a:bodyPr/>
                    <a:lstStyle/>
                    <a:p>
                      <a:pPr algn="ctr" fontAlgn="t"/>
                      <a:r>
                        <a:rPr lang="en-NZ" sz="1200" b="1" i="0" u="none" strike="noStrike">
                          <a:solidFill>
                            <a:srgbClr val="333333"/>
                          </a:solidFill>
                          <a:effectLst/>
                          <a:latin typeface="Arial" panose="020B060402020202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r>
                        <a:rPr lang="en-NZ" sz="1200" b="1" i="0" u="none" strike="noStrike">
                          <a:solidFill>
                            <a:srgbClr val="333333"/>
                          </a:solidFill>
                          <a:effectLst/>
                          <a:latin typeface="Arial" panose="020B0604020202020204" pitchFamily="34" charset="0"/>
                        </a:rPr>
                        <a:t>Capital Investment Strategies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 xmlns:a16="http://schemas.microsoft.com/office/drawing/2014/main" val="1755361388"/>
                  </a:ext>
                </a:extLst>
              </a:tr>
              <a:tr h="220841">
                <a:tc>
                  <a:txBody>
                    <a:bodyPr/>
                    <a:lstStyle/>
                    <a:p>
                      <a:pPr algn="ctr" fontAlgn="t"/>
                      <a:r>
                        <a:rPr lang="en-NZ" sz="1200" b="1" i="0" u="none" strike="noStrike">
                          <a:solidFill>
                            <a:srgbClr val="333333"/>
                          </a:solidFill>
                          <a:effectLst/>
                          <a:latin typeface="Arial" panose="020B0604020202020204" pitchFamily="34" charset="0"/>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r>
                        <a:rPr lang="en-NZ" sz="1200" b="1" i="0" u="none" strike="noStrike">
                          <a:solidFill>
                            <a:srgbClr val="333333"/>
                          </a:solidFill>
                          <a:effectLst/>
                          <a:latin typeface="Arial" panose="020B0604020202020204" pitchFamily="34" charset="0"/>
                        </a:rPr>
                        <a:t>Financial and Funding Strategies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 xmlns:a16="http://schemas.microsoft.com/office/drawing/2014/main" val="1945582858"/>
                  </a:ext>
                </a:extLst>
              </a:tr>
              <a:tr h="220841">
                <a:tc>
                  <a:txBody>
                    <a:bodyPr/>
                    <a:lstStyle/>
                    <a:p>
                      <a:pPr algn="ctr" fontAlgn="t"/>
                      <a:r>
                        <a:rPr lang="en-NZ" sz="1200" b="1" i="0" u="none" strike="noStrike">
                          <a:solidFill>
                            <a:srgbClr val="333333"/>
                          </a:solidFill>
                          <a:effectLst/>
                          <a:latin typeface="Arial" panose="020B0604020202020204" pitchFamily="34" charset="0"/>
                        </a:rPr>
                        <a:t>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r>
                        <a:rPr lang="en-NZ" sz="1200" b="1" i="0" u="none" strike="noStrike">
                          <a:solidFill>
                            <a:srgbClr val="333333"/>
                          </a:solidFill>
                          <a:effectLst/>
                          <a:latin typeface="Arial" panose="020B0604020202020204" pitchFamily="34" charset="0"/>
                        </a:rPr>
                        <a:t>Asset Management Teams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 xmlns:a16="http://schemas.microsoft.com/office/drawing/2014/main" val="169499884"/>
                  </a:ext>
                </a:extLst>
              </a:tr>
              <a:tr h="220841">
                <a:tc>
                  <a:txBody>
                    <a:bodyPr/>
                    <a:lstStyle/>
                    <a:p>
                      <a:pPr algn="ctr" fontAlgn="t"/>
                      <a:r>
                        <a:rPr lang="en-NZ" sz="1200" b="1" i="0" u="none" strike="noStrike">
                          <a:solidFill>
                            <a:srgbClr val="333333"/>
                          </a:solidFill>
                          <a:effectLst/>
                          <a:latin typeface="Arial" panose="020B0604020202020204" pitchFamily="34" charset="0"/>
                        </a:rPr>
                        <a:t>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r>
                        <a:rPr lang="en-NZ" sz="1200" b="1" i="0" u="none" strike="noStrike">
                          <a:solidFill>
                            <a:srgbClr val="333333"/>
                          </a:solidFill>
                          <a:effectLst/>
                          <a:latin typeface="Arial" panose="020B0604020202020204" pitchFamily="34" charset="0"/>
                        </a:rPr>
                        <a:t>AM Plans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 xmlns:a16="http://schemas.microsoft.com/office/drawing/2014/main" val="730215198"/>
                  </a:ext>
                </a:extLst>
              </a:tr>
              <a:tr h="220841">
                <a:tc>
                  <a:txBody>
                    <a:bodyPr/>
                    <a:lstStyle/>
                    <a:p>
                      <a:pPr algn="ctr" fontAlgn="t"/>
                      <a:r>
                        <a:rPr lang="en-NZ" sz="1200" b="1" i="0" u="none" strike="noStrike">
                          <a:solidFill>
                            <a:srgbClr val="333333"/>
                          </a:solidFill>
                          <a:effectLst/>
                          <a:latin typeface="Arial" panose="020B0604020202020204" pitchFamily="34" charset="0"/>
                        </a:rPr>
                        <a:t>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r>
                        <a:rPr lang="en-NZ" sz="1200" b="1" i="0" u="none" strike="noStrike">
                          <a:solidFill>
                            <a:srgbClr val="333333"/>
                          </a:solidFill>
                          <a:effectLst/>
                          <a:latin typeface="Arial" panose="020B0604020202020204" pitchFamily="34" charset="0"/>
                        </a:rPr>
                        <a:t>Information Systems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 xmlns:a16="http://schemas.microsoft.com/office/drawing/2014/main" val="378097536"/>
                  </a:ext>
                </a:extLst>
              </a:tr>
              <a:tr h="220841">
                <a:tc>
                  <a:txBody>
                    <a:bodyPr/>
                    <a:lstStyle/>
                    <a:p>
                      <a:pPr algn="ctr" fontAlgn="t"/>
                      <a:r>
                        <a:rPr lang="en-NZ" sz="1200" b="1" i="0" u="none" strike="noStrike">
                          <a:solidFill>
                            <a:srgbClr val="333333"/>
                          </a:solidFill>
                          <a:effectLst/>
                          <a:latin typeface="Arial" panose="020B0604020202020204" pitchFamily="34" charset="0"/>
                        </a:rPr>
                        <a:t>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r>
                        <a:rPr lang="en-NZ" sz="1200" b="1" i="0" u="none" strike="noStrike">
                          <a:solidFill>
                            <a:srgbClr val="333333"/>
                          </a:solidFill>
                          <a:effectLst/>
                          <a:latin typeface="Arial" panose="020B0604020202020204" pitchFamily="34" charset="0"/>
                        </a:rPr>
                        <a:t>Service Delivery Models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 xmlns:a16="http://schemas.microsoft.com/office/drawing/2014/main" val="3972853135"/>
                  </a:ext>
                </a:extLst>
              </a:tr>
              <a:tr h="220841">
                <a:tc>
                  <a:txBody>
                    <a:bodyPr/>
                    <a:lstStyle/>
                    <a:p>
                      <a:pPr algn="ctr" fontAlgn="t"/>
                      <a:r>
                        <a:rPr lang="en-NZ" sz="1200" b="1" i="0" u="none" strike="noStrike">
                          <a:solidFill>
                            <a:srgbClr val="333333"/>
                          </a:solidFill>
                          <a:effectLst/>
                          <a:latin typeface="Arial" panose="020B0604020202020204" pitchFamily="34" charset="0"/>
                        </a:rPr>
                        <a:t>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r>
                        <a:rPr lang="en-NZ" sz="1200" b="1" i="0" u="none" strike="noStrike">
                          <a:solidFill>
                            <a:srgbClr val="333333"/>
                          </a:solidFill>
                          <a:effectLst/>
                          <a:latin typeface="Arial" panose="020B0604020202020204" pitchFamily="34" charset="0"/>
                        </a:rPr>
                        <a:t>Quality Management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 xmlns:a16="http://schemas.microsoft.com/office/drawing/2014/main" val="2615905197"/>
                  </a:ext>
                </a:extLst>
              </a:tr>
              <a:tr h="220841">
                <a:tc>
                  <a:txBody>
                    <a:bodyPr/>
                    <a:lstStyle/>
                    <a:p>
                      <a:pPr algn="ctr" fontAlgn="t"/>
                      <a:r>
                        <a:rPr lang="en-NZ" sz="1200" b="1" i="0" u="none" strike="noStrike">
                          <a:solidFill>
                            <a:srgbClr val="333333"/>
                          </a:solidFill>
                          <a:effectLst/>
                          <a:latin typeface="Arial" panose="020B0604020202020204" pitchFamily="34" charset="0"/>
                        </a:rPr>
                        <a:t>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t"/>
                      <a:r>
                        <a:rPr lang="en-NZ" sz="1200" b="1" i="0" u="none" strike="noStrike" dirty="0">
                          <a:solidFill>
                            <a:srgbClr val="333333"/>
                          </a:solidFill>
                          <a:effectLst/>
                          <a:latin typeface="Arial" panose="020B0604020202020204" pitchFamily="34" charset="0"/>
                        </a:rPr>
                        <a:t>Improvement Planning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 xmlns:a16="http://schemas.microsoft.com/office/drawing/2014/main" val="3004105733"/>
                  </a:ext>
                </a:extLst>
              </a:tr>
            </a:tbl>
          </a:graphicData>
        </a:graphic>
      </p:graphicFrame>
    </p:spTree>
    <p:extLst>
      <p:ext uri="{BB962C8B-B14F-4D97-AF65-F5344CB8AC3E}">
        <p14:creationId xmlns:p14="http://schemas.microsoft.com/office/powerpoint/2010/main" val="624390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ubbles.jp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4824984" y="824484"/>
            <a:ext cx="4319016" cy="4319016"/>
          </a:xfrm>
          <a:prstGeom prst="rect">
            <a:avLst/>
          </a:prstGeom>
        </p:spPr>
      </p:pic>
      <p:graphicFrame>
        <p:nvGraphicFramePr>
          <p:cNvPr id="9" name="Chart 8">
            <a:extLst>
              <a:ext uri="{FF2B5EF4-FFF2-40B4-BE49-F238E27FC236}">
                <a16:creationId xmlns="" xmlns:a16="http://schemas.microsoft.com/office/drawing/2014/main" id="{C39480F3-1FFF-45CD-8F26-4CAD34EAF1CE}"/>
              </a:ext>
            </a:extLst>
          </p:cNvPr>
          <p:cNvGraphicFramePr>
            <a:graphicFrameLocks/>
          </p:cNvGraphicFramePr>
          <p:nvPr>
            <p:extLst>
              <p:ext uri="{D42A27DB-BD31-4B8C-83A1-F6EECF244321}">
                <p14:modId xmlns:p14="http://schemas.microsoft.com/office/powerpoint/2010/main" val="1073188654"/>
              </p:ext>
            </p:extLst>
          </p:nvPr>
        </p:nvGraphicFramePr>
        <p:xfrm>
          <a:off x="4824984" y="2545975"/>
          <a:ext cx="4319016" cy="25707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 xmlns:a16="http://schemas.microsoft.com/office/drawing/2014/main" id="{081A4192-392C-4538-A025-0E493915CDAC}"/>
              </a:ext>
            </a:extLst>
          </p:cNvPr>
          <p:cNvGraphicFramePr>
            <a:graphicFrameLocks/>
          </p:cNvGraphicFramePr>
          <p:nvPr>
            <p:extLst>
              <p:ext uri="{D42A27DB-BD31-4B8C-83A1-F6EECF244321}">
                <p14:modId xmlns:p14="http://schemas.microsoft.com/office/powerpoint/2010/main" val="3454526526"/>
              </p:ext>
            </p:extLst>
          </p:nvPr>
        </p:nvGraphicFramePr>
        <p:xfrm>
          <a:off x="0" y="75032"/>
          <a:ext cx="4643718" cy="24709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 xmlns:a16="http://schemas.microsoft.com/office/drawing/2014/main" id="{E243CC9E-5801-447F-8A43-A1F205282A19}"/>
              </a:ext>
            </a:extLst>
          </p:cNvPr>
          <p:cNvGraphicFramePr>
            <a:graphicFrameLocks/>
          </p:cNvGraphicFramePr>
          <p:nvPr>
            <p:extLst>
              <p:ext uri="{D42A27DB-BD31-4B8C-83A1-F6EECF244321}">
                <p14:modId xmlns:p14="http://schemas.microsoft.com/office/powerpoint/2010/main" val="1545204264"/>
              </p:ext>
            </p:extLst>
          </p:nvPr>
        </p:nvGraphicFramePr>
        <p:xfrm>
          <a:off x="-61436" y="2277035"/>
          <a:ext cx="4705153" cy="283965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a:extLst>
              <a:ext uri="{FF2B5EF4-FFF2-40B4-BE49-F238E27FC236}">
                <a16:creationId xmlns="" xmlns:a16="http://schemas.microsoft.com/office/drawing/2014/main" id="{C39480F3-1FFF-45CD-8F26-4CAD34EAF1CE}"/>
              </a:ext>
            </a:extLst>
          </p:cNvPr>
          <p:cNvGraphicFramePr>
            <a:graphicFrameLocks/>
          </p:cNvGraphicFramePr>
          <p:nvPr>
            <p:extLst>
              <p:ext uri="{D42A27DB-BD31-4B8C-83A1-F6EECF244321}">
                <p14:modId xmlns:p14="http://schemas.microsoft.com/office/powerpoint/2010/main" val="2952439395"/>
              </p:ext>
            </p:extLst>
          </p:nvPr>
        </p:nvGraphicFramePr>
        <p:xfrm>
          <a:off x="4643718" y="75033"/>
          <a:ext cx="4500282" cy="2706008"/>
        </p:xfrm>
        <a:graphic>
          <a:graphicData uri="http://schemas.openxmlformats.org/drawingml/2006/chart">
            <c:chart xmlns:c="http://schemas.openxmlformats.org/drawingml/2006/chart" xmlns:r="http://schemas.openxmlformats.org/officeDocument/2006/relationships" r:id="rId7"/>
          </a:graphicData>
        </a:graphic>
      </p:graphicFrame>
      <p:sp>
        <p:nvSpPr>
          <p:cNvPr id="18" name="Star: 4 Points 17">
            <a:extLst>
              <a:ext uri="{FF2B5EF4-FFF2-40B4-BE49-F238E27FC236}">
                <a16:creationId xmlns="" xmlns:a16="http://schemas.microsoft.com/office/drawing/2014/main" id="{D145DD40-5D61-4E60-A962-9EDF736BFFCC}"/>
              </a:ext>
            </a:extLst>
          </p:cNvPr>
          <p:cNvSpPr/>
          <p:nvPr/>
        </p:nvSpPr>
        <p:spPr>
          <a:xfrm>
            <a:off x="6246198" y="2020026"/>
            <a:ext cx="293863" cy="308205"/>
          </a:xfrm>
          <a:prstGeom prst="star4">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Star: 4 Points 18">
            <a:extLst>
              <a:ext uri="{FF2B5EF4-FFF2-40B4-BE49-F238E27FC236}">
                <a16:creationId xmlns="" xmlns:a16="http://schemas.microsoft.com/office/drawing/2014/main" id="{D145DD40-5D61-4E60-A962-9EDF736BFFCC}"/>
              </a:ext>
            </a:extLst>
          </p:cNvPr>
          <p:cNvSpPr/>
          <p:nvPr/>
        </p:nvSpPr>
        <p:spPr>
          <a:xfrm>
            <a:off x="1669583" y="4084192"/>
            <a:ext cx="293863" cy="308205"/>
          </a:xfrm>
          <a:prstGeom prst="star4">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Star: 4 Points 19">
            <a:extLst>
              <a:ext uri="{FF2B5EF4-FFF2-40B4-BE49-F238E27FC236}">
                <a16:creationId xmlns="" xmlns:a16="http://schemas.microsoft.com/office/drawing/2014/main" id="{D145DD40-5D61-4E60-A962-9EDF736BFFCC}"/>
              </a:ext>
            </a:extLst>
          </p:cNvPr>
          <p:cNvSpPr/>
          <p:nvPr/>
        </p:nvSpPr>
        <p:spPr>
          <a:xfrm>
            <a:off x="3166489" y="2041971"/>
            <a:ext cx="293863" cy="308205"/>
          </a:xfrm>
          <a:prstGeom prst="star4">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800895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ubbles.jp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4824984" y="824484"/>
            <a:ext cx="4319016" cy="4319016"/>
          </a:xfrm>
          <a:prstGeom prst="rect">
            <a:avLst/>
          </a:prstGeom>
        </p:spPr>
      </p:pic>
      <p:sp>
        <p:nvSpPr>
          <p:cNvPr id="11" name="Title 1"/>
          <p:cNvSpPr>
            <a:spLocks noGrp="1"/>
          </p:cNvSpPr>
          <p:nvPr/>
        </p:nvSpPr>
        <p:spPr>
          <a:xfrm>
            <a:off x="517680" y="288616"/>
            <a:ext cx="8197080" cy="699404"/>
          </a:xfrm>
          <a:prstGeom prst="rect">
            <a:avLst/>
          </a:prstGeom>
          <a:noFill/>
          <a:effectLst/>
        </p:spPr>
        <p:txBody>
          <a:bodyPr vert="horz" wrap="square" lIns="72000" tIns="72000" rIns="7200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rgbClr val="002060"/>
                </a:solidFill>
                <a:latin typeface="Bitter"/>
              </a:rPr>
              <a:t>Potential Factors</a:t>
            </a:r>
          </a:p>
        </p:txBody>
      </p:sp>
      <p:sp>
        <p:nvSpPr>
          <p:cNvPr id="13" name="Content Placeholder 4">
            <a:extLst>
              <a:ext uri="{FF2B5EF4-FFF2-40B4-BE49-F238E27FC236}">
                <a16:creationId xmlns="" xmlns:a16="http://schemas.microsoft.com/office/drawing/2014/main" id="{D7D71204-13CA-464F-AD69-5C3D33A83577}"/>
              </a:ext>
            </a:extLst>
          </p:cNvPr>
          <p:cNvSpPr>
            <a:spLocks noGrp="1"/>
          </p:cNvSpPr>
          <p:nvPr>
            <p:ph sz="half" idx="1"/>
          </p:nvPr>
        </p:nvSpPr>
        <p:spPr>
          <a:xfrm>
            <a:off x="457200" y="1040044"/>
            <a:ext cx="4038600" cy="3908884"/>
          </a:xfrm>
        </p:spPr>
        <p:txBody>
          <a:bodyPr>
            <a:normAutofit/>
          </a:bodyPr>
          <a:lstStyle/>
          <a:p>
            <a:pPr>
              <a:buClr>
                <a:schemeClr val="bg1">
                  <a:lumMod val="65000"/>
                </a:schemeClr>
              </a:buClr>
            </a:pPr>
            <a:r>
              <a:rPr lang="en-US" sz="2400" dirty="0">
                <a:solidFill>
                  <a:schemeClr val="bg1">
                    <a:lumMod val="65000"/>
                  </a:schemeClr>
                </a:solidFill>
                <a:latin typeface="Bitter"/>
                <a:cs typeface="Bitter"/>
              </a:rPr>
              <a:t>Spread of Capital</a:t>
            </a:r>
          </a:p>
          <a:p>
            <a:pPr lvl="1">
              <a:buClr>
                <a:schemeClr val="bg1">
                  <a:lumMod val="65000"/>
                </a:schemeClr>
              </a:buClr>
            </a:pPr>
            <a:r>
              <a:rPr lang="en-US" sz="2000" dirty="0">
                <a:solidFill>
                  <a:schemeClr val="bg1">
                    <a:lumMod val="65000"/>
                  </a:schemeClr>
                </a:solidFill>
                <a:latin typeface="Bitter"/>
              </a:rPr>
              <a:t>EFTS</a:t>
            </a:r>
          </a:p>
          <a:p>
            <a:pPr lvl="1">
              <a:buClr>
                <a:schemeClr val="bg1">
                  <a:lumMod val="65000"/>
                </a:schemeClr>
              </a:buClr>
            </a:pPr>
            <a:r>
              <a:rPr lang="en-US" sz="2000" dirty="0">
                <a:solidFill>
                  <a:schemeClr val="bg1">
                    <a:lumMod val="65000"/>
                  </a:schemeClr>
                </a:solidFill>
                <a:latin typeface="Bitter"/>
              </a:rPr>
              <a:t>M2</a:t>
            </a:r>
          </a:p>
          <a:p>
            <a:pPr lvl="1">
              <a:buClr>
                <a:schemeClr val="bg1">
                  <a:lumMod val="65000"/>
                </a:schemeClr>
              </a:buClr>
            </a:pPr>
            <a:r>
              <a:rPr lang="en-US" sz="2000" dirty="0">
                <a:solidFill>
                  <a:schemeClr val="bg1">
                    <a:lumMod val="65000"/>
                  </a:schemeClr>
                </a:solidFill>
                <a:latin typeface="Bitter"/>
                <a:cs typeface="Bitter"/>
              </a:rPr>
              <a:t>Base Asset Value</a:t>
            </a:r>
          </a:p>
          <a:p>
            <a:pPr>
              <a:buClr>
                <a:schemeClr val="bg1">
                  <a:lumMod val="65000"/>
                </a:schemeClr>
              </a:buClr>
            </a:pPr>
            <a:r>
              <a:rPr lang="en-US" sz="2400" dirty="0">
                <a:solidFill>
                  <a:schemeClr val="bg1">
                    <a:lumMod val="65000"/>
                  </a:schemeClr>
                </a:solidFill>
                <a:latin typeface="Bitter"/>
                <a:cs typeface="Bitter"/>
              </a:rPr>
              <a:t>Cost of Ownership</a:t>
            </a:r>
          </a:p>
          <a:p>
            <a:pPr lvl="1">
              <a:buClr>
                <a:schemeClr val="bg1">
                  <a:lumMod val="65000"/>
                </a:schemeClr>
              </a:buClr>
            </a:pPr>
            <a:r>
              <a:rPr lang="en-US" sz="2000" dirty="0">
                <a:solidFill>
                  <a:schemeClr val="bg1">
                    <a:lumMod val="65000"/>
                  </a:schemeClr>
                </a:solidFill>
                <a:latin typeface="Bitter"/>
                <a:cs typeface="Bitter"/>
              </a:rPr>
              <a:t>Revenue to Net Asset</a:t>
            </a:r>
          </a:p>
          <a:p>
            <a:pPr lvl="1">
              <a:buClr>
                <a:schemeClr val="bg1">
                  <a:lumMod val="65000"/>
                </a:schemeClr>
              </a:buClr>
            </a:pPr>
            <a:r>
              <a:rPr lang="en-US" sz="2000" dirty="0">
                <a:solidFill>
                  <a:schemeClr val="bg1">
                    <a:lumMod val="65000"/>
                  </a:schemeClr>
                </a:solidFill>
                <a:latin typeface="Bitter"/>
                <a:cs typeface="Bitter"/>
              </a:rPr>
              <a:t>Facilities Burden Ratio</a:t>
            </a:r>
          </a:p>
          <a:p>
            <a:pPr lvl="1">
              <a:buClr>
                <a:schemeClr val="bg1">
                  <a:lumMod val="65000"/>
                </a:schemeClr>
              </a:buClr>
            </a:pPr>
            <a:r>
              <a:rPr lang="en-US" sz="2000" dirty="0">
                <a:solidFill>
                  <a:schemeClr val="bg1">
                    <a:lumMod val="65000"/>
                  </a:schemeClr>
                </a:solidFill>
                <a:latin typeface="Bitter"/>
                <a:cs typeface="Bitter"/>
              </a:rPr>
              <a:t>Cashflow to CAPEX ratio</a:t>
            </a:r>
          </a:p>
          <a:p>
            <a:pPr lvl="1">
              <a:buClr>
                <a:schemeClr val="bg1">
                  <a:lumMod val="65000"/>
                </a:schemeClr>
              </a:buClr>
            </a:pPr>
            <a:r>
              <a:rPr lang="en-US" sz="2000" dirty="0">
                <a:solidFill>
                  <a:schemeClr val="bg1">
                    <a:lumMod val="65000"/>
                  </a:schemeClr>
                </a:solidFill>
                <a:latin typeface="Bitter"/>
                <a:cs typeface="Bitter"/>
              </a:rPr>
              <a:t>Geographic spread</a:t>
            </a:r>
          </a:p>
          <a:p>
            <a:pPr lvl="1">
              <a:buClr>
                <a:schemeClr val="bg1">
                  <a:lumMod val="65000"/>
                </a:schemeClr>
              </a:buClr>
            </a:pPr>
            <a:endParaRPr lang="en-US" sz="2000" dirty="0">
              <a:solidFill>
                <a:schemeClr val="bg1">
                  <a:lumMod val="65000"/>
                </a:schemeClr>
              </a:solidFill>
              <a:latin typeface="Bitter"/>
              <a:cs typeface="Bitter"/>
            </a:endParaRPr>
          </a:p>
          <a:p>
            <a:pPr>
              <a:buClr>
                <a:schemeClr val="bg1">
                  <a:lumMod val="65000"/>
                </a:schemeClr>
              </a:buClr>
            </a:pPr>
            <a:endParaRPr lang="en-US" sz="2400" dirty="0">
              <a:solidFill>
                <a:schemeClr val="bg1">
                  <a:lumMod val="65000"/>
                </a:schemeClr>
              </a:solidFill>
              <a:latin typeface="Bitter"/>
              <a:cs typeface="Bitter"/>
            </a:endParaRPr>
          </a:p>
        </p:txBody>
      </p:sp>
      <p:sp>
        <p:nvSpPr>
          <p:cNvPr id="14" name="Content Placeholder 4">
            <a:extLst>
              <a:ext uri="{FF2B5EF4-FFF2-40B4-BE49-F238E27FC236}">
                <a16:creationId xmlns="" xmlns:a16="http://schemas.microsoft.com/office/drawing/2014/main" id="{50791F6F-CF22-444F-9DE2-7CEA431A2E22}"/>
              </a:ext>
            </a:extLst>
          </p:cNvPr>
          <p:cNvSpPr txBox="1">
            <a:spLocks/>
          </p:cNvSpPr>
          <p:nvPr/>
        </p:nvSpPr>
        <p:spPr>
          <a:xfrm>
            <a:off x="4495800" y="1022224"/>
            <a:ext cx="4038600" cy="390888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buClr>
                <a:schemeClr val="bg1">
                  <a:lumMod val="65000"/>
                </a:schemeClr>
              </a:buClr>
            </a:pPr>
            <a:r>
              <a:rPr lang="en-US" sz="2400" dirty="0">
                <a:solidFill>
                  <a:schemeClr val="bg1">
                    <a:lumMod val="65000"/>
                  </a:schemeClr>
                </a:solidFill>
                <a:latin typeface="Bitter"/>
                <a:cs typeface="Bitter"/>
              </a:rPr>
              <a:t>Change</a:t>
            </a:r>
          </a:p>
          <a:p>
            <a:pPr lvl="1">
              <a:buClr>
                <a:schemeClr val="bg1">
                  <a:lumMod val="65000"/>
                </a:schemeClr>
              </a:buClr>
            </a:pPr>
            <a:r>
              <a:rPr lang="en-US" sz="2000" dirty="0">
                <a:solidFill>
                  <a:schemeClr val="bg1">
                    <a:lumMod val="65000"/>
                  </a:schemeClr>
                </a:solidFill>
                <a:latin typeface="Bitter"/>
              </a:rPr>
              <a:t>EFTS</a:t>
            </a:r>
          </a:p>
          <a:p>
            <a:pPr lvl="1">
              <a:buClr>
                <a:schemeClr val="bg1">
                  <a:lumMod val="65000"/>
                </a:schemeClr>
              </a:buClr>
            </a:pPr>
            <a:r>
              <a:rPr lang="en-US" sz="2000" dirty="0">
                <a:solidFill>
                  <a:schemeClr val="bg1">
                    <a:lumMod val="65000"/>
                  </a:schemeClr>
                </a:solidFill>
                <a:latin typeface="Bitter"/>
              </a:rPr>
              <a:t>Capital intentions</a:t>
            </a:r>
          </a:p>
          <a:p>
            <a:pPr>
              <a:buClr>
                <a:schemeClr val="bg1">
                  <a:lumMod val="65000"/>
                </a:schemeClr>
              </a:buClr>
            </a:pPr>
            <a:r>
              <a:rPr lang="en-US" sz="2400" dirty="0">
                <a:solidFill>
                  <a:schemeClr val="bg1">
                    <a:lumMod val="65000"/>
                  </a:schemeClr>
                </a:solidFill>
                <a:latin typeface="Bitter"/>
                <a:cs typeface="Bitter"/>
              </a:rPr>
              <a:t>State of Assets</a:t>
            </a:r>
          </a:p>
          <a:p>
            <a:pPr lvl="1">
              <a:buClr>
                <a:schemeClr val="bg1">
                  <a:lumMod val="65000"/>
                </a:schemeClr>
              </a:buClr>
            </a:pPr>
            <a:r>
              <a:rPr lang="en-US" sz="2000" dirty="0">
                <a:solidFill>
                  <a:schemeClr val="bg1">
                    <a:lumMod val="65000"/>
                  </a:schemeClr>
                </a:solidFill>
                <a:latin typeface="Bitter"/>
                <a:cs typeface="Bitter"/>
              </a:rPr>
              <a:t>FCI</a:t>
            </a:r>
          </a:p>
          <a:p>
            <a:pPr lvl="1">
              <a:buClr>
                <a:schemeClr val="bg1">
                  <a:lumMod val="65000"/>
                </a:schemeClr>
              </a:buClr>
            </a:pPr>
            <a:r>
              <a:rPr lang="en-US" sz="2000" dirty="0">
                <a:solidFill>
                  <a:schemeClr val="bg1">
                    <a:lumMod val="65000"/>
                  </a:schemeClr>
                </a:solidFill>
                <a:latin typeface="Bitter"/>
                <a:cs typeface="Bitter"/>
              </a:rPr>
              <a:t>Age</a:t>
            </a:r>
          </a:p>
          <a:p>
            <a:pPr lvl="1">
              <a:buClr>
                <a:schemeClr val="bg1">
                  <a:lumMod val="65000"/>
                </a:schemeClr>
              </a:buClr>
            </a:pPr>
            <a:r>
              <a:rPr lang="en-US" sz="2000" dirty="0">
                <a:solidFill>
                  <a:schemeClr val="bg1">
                    <a:lumMod val="65000"/>
                  </a:schemeClr>
                </a:solidFill>
                <a:latin typeface="Bitter"/>
                <a:cs typeface="Bitter"/>
              </a:rPr>
              <a:t>Deferred Maintenance</a:t>
            </a:r>
          </a:p>
          <a:p>
            <a:pPr lvl="1">
              <a:buClr>
                <a:schemeClr val="bg1">
                  <a:lumMod val="65000"/>
                </a:schemeClr>
              </a:buClr>
            </a:pPr>
            <a:r>
              <a:rPr lang="en-US" sz="2000" dirty="0">
                <a:solidFill>
                  <a:schemeClr val="bg1">
                    <a:lumMod val="65000"/>
                  </a:schemeClr>
                </a:solidFill>
                <a:latin typeface="Bitter"/>
              </a:rPr>
              <a:t>Performance</a:t>
            </a:r>
          </a:p>
          <a:p>
            <a:pPr lvl="1">
              <a:buClr>
                <a:schemeClr val="bg1">
                  <a:lumMod val="65000"/>
                </a:schemeClr>
              </a:buClr>
            </a:pPr>
            <a:endParaRPr lang="en-US" sz="2000" dirty="0">
              <a:solidFill>
                <a:schemeClr val="bg1">
                  <a:lumMod val="65000"/>
                </a:schemeClr>
              </a:solidFill>
              <a:latin typeface="Bitter"/>
              <a:cs typeface="Bitter"/>
            </a:endParaRPr>
          </a:p>
          <a:p>
            <a:pPr>
              <a:buClr>
                <a:schemeClr val="bg1">
                  <a:lumMod val="65000"/>
                </a:schemeClr>
              </a:buClr>
            </a:pPr>
            <a:endParaRPr lang="en-US" sz="2400" dirty="0">
              <a:solidFill>
                <a:schemeClr val="bg1">
                  <a:lumMod val="65000"/>
                </a:schemeClr>
              </a:solidFill>
              <a:latin typeface="Bitter"/>
              <a:cs typeface="Bitter"/>
            </a:endParaRPr>
          </a:p>
        </p:txBody>
      </p:sp>
    </p:spTree>
    <p:extLst>
      <p:ext uri="{BB962C8B-B14F-4D97-AF65-F5344CB8AC3E}">
        <p14:creationId xmlns:p14="http://schemas.microsoft.com/office/powerpoint/2010/main" val="408732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ubbles.jp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4826874" y="913601"/>
            <a:ext cx="4319016" cy="4319016"/>
          </a:xfrm>
          <a:prstGeom prst="rect">
            <a:avLst/>
          </a:prstGeom>
        </p:spPr>
      </p:pic>
      <p:sp>
        <p:nvSpPr>
          <p:cNvPr id="11" name="Title 1"/>
          <p:cNvSpPr>
            <a:spLocks noGrp="1"/>
          </p:cNvSpPr>
          <p:nvPr/>
        </p:nvSpPr>
        <p:spPr>
          <a:xfrm>
            <a:off x="517680" y="288616"/>
            <a:ext cx="8197080" cy="699404"/>
          </a:xfrm>
          <a:prstGeom prst="rect">
            <a:avLst/>
          </a:prstGeom>
          <a:noFill/>
          <a:effectLst/>
        </p:spPr>
        <p:txBody>
          <a:bodyPr vert="horz" wrap="square" lIns="72000" tIns="72000" rIns="72000" bIns="7200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rgbClr val="002060"/>
                </a:solidFill>
                <a:latin typeface="Bitter"/>
                <a:cs typeface="Bitter"/>
              </a:rPr>
              <a:t>Factor/Section Matrix Strawman</a:t>
            </a:r>
          </a:p>
        </p:txBody>
      </p:sp>
      <p:graphicFrame>
        <p:nvGraphicFramePr>
          <p:cNvPr id="13" name="Chart 12">
            <a:extLst>
              <a:ext uri="{FF2B5EF4-FFF2-40B4-BE49-F238E27FC236}">
                <a16:creationId xmlns="" xmlns:a16="http://schemas.microsoft.com/office/drawing/2014/main" id="{AE371F83-A074-4791-A528-D57F0625DF75}"/>
              </a:ext>
            </a:extLst>
          </p:cNvPr>
          <p:cNvGraphicFramePr>
            <a:graphicFrameLocks/>
          </p:cNvGraphicFramePr>
          <p:nvPr>
            <p:extLst>
              <p:ext uri="{D42A27DB-BD31-4B8C-83A1-F6EECF244321}">
                <p14:modId xmlns:p14="http://schemas.microsoft.com/office/powerpoint/2010/main" val="2799582042"/>
              </p:ext>
            </p:extLst>
          </p:nvPr>
        </p:nvGraphicFramePr>
        <p:xfrm>
          <a:off x="849038" y="913601"/>
          <a:ext cx="4319016" cy="2570717"/>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 xmlns:a16="http://schemas.microsoft.com/office/drawing/2014/main" id="{0AFA4BC4-912F-4768-A548-D035D50A23B0}"/>
              </a:ext>
            </a:extLst>
          </p:cNvPr>
          <p:cNvPicPr>
            <a:picLocks noChangeAspect="1"/>
          </p:cNvPicPr>
          <p:nvPr/>
        </p:nvPicPr>
        <p:blipFill>
          <a:blip r:embed="rId5"/>
          <a:stretch>
            <a:fillRect/>
          </a:stretch>
        </p:blipFill>
        <p:spPr>
          <a:xfrm>
            <a:off x="5317067" y="1968689"/>
            <a:ext cx="2070201" cy="1255418"/>
          </a:xfrm>
          <a:prstGeom prst="rect">
            <a:avLst/>
          </a:prstGeom>
        </p:spPr>
      </p:pic>
      <p:cxnSp>
        <p:nvCxnSpPr>
          <p:cNvPr id="15" name="Straight Connector 14">
            <a:extLst>
              <a:ext uri="{FF2B5EF4-FFF2-40B4-BE49-F238E27FC236}">
                <a16:creationId xmlns="" xmlns:a16="http://schemas.microsoft.com/office/drawing/2014/main" id="{FE60709A-947D-4250-A7C5-741B32650E35}"/>
              </a:ext>
            </a:extLst>
          </p:cNvPr>
          <p:cNvCxnSpPr>
            <a:cxnSpLocks/>
          </p:cNvCxnSpPr>
          <p:nvPr/>
        </p:nvCxnSpPr>
        <p:spPr>
          <a:xfrm>
            <a:off x="2092961" y="2790615"/>
            <a:ext cx="3224106" cy="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5319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bd75cd9dfece31768fe734263d7725516f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DC4691BF00A443899034738234036697" version="1.0.0">
  <systemFields>
    <field name="Objective-Id">
      <value order="0">A1131659</value>
    </field>
    <field name="Objective-Title">
      <value order="0">2017 CAM Workshop 2 - AM Maturity Target Setting SPM Assets</value>
    </field>
    <field name="Objective-Description">
      <value order="0"/>
    </field>
    <field name="Objective-CreationStamp">
      <value order="0">2017-11-20T04:21:25Z</value>
    </field>
    <field name="Objective-IsApproved">
      <value order="0">false</value>
    </field>
    <field name="Objective-IsPublished">
      <value order="0">false</value>
    </field>
    <field name="Objective-DatePublished">
      <value order="0"/>
    </field>
    <field name="Objective-ModificationStamp">
      <value order="0">2017-11-21T00:03:51Z</value>
    </field>
    <field name="Objective-Owner">
      <value order="0">Michael David</value>
    </field>
    <field name="Objective-Path">
      <value order="0">Objective Global Folder:TEC Global Folder:Tertiary Education Organisations:Sector:TO-B- CAPITAL ASSET MANAGEMENT (CAM) -NO:2017 CAM</value>
    </field>
    <field name="Objective-Parent">
      <value order="0">2017 CAM</value>
    </field>
    <field name="Objective-State">
      <value order="0">Being Drafted</value>
    </field>
    <field name="Objective-VersionId">
      <value order="0">vA2581841</value>
    </field>
    <field name="Objective-Version">
      <value order="0">0.1</value>
    </field>
    <field name="Objective-VersionNumber">
      <value order="0">1</value>
    </field>
    <field name="Objective-VersionComment">
      <value order="0"/>
    </field>
    <field name="Objective-FileNumber">
      <value order="0">qA59915</value>
    </field>
    <field name="Objective-Classification">
      <value order="0"/>
    </field>
    <field name="Objective-Caveats">
      <value order="0"/>
    </field>
  </systemFields>
  <catalogues>
    <catalogue name="Document Type Catalogue" type="type" ori="id:cA6">
      <field name="Objective-Fund Name">
        <value order="0"/>
      </field>
      <field name="Objective-Sub Sector">
        <value order="0"/>
      </field>
      <field name="Objective-Reference">
        <value order="0"/>
      </field>
      <field name="Objective-Financial Year">
        <value order="0"/>
      </field>
      <field name="Objective-EDUMIS Number">
        <value order="0"/>
      </field>
      <field name="Objective-Action">
        <value order="0"/>
      </field>
      <field name="Objective-Calendar Year">
        <value order="0"/>
      </field>
      <field name="Objective-Date">
        <value order="0"/>
      </field>
      <field name="Objective-Responsible">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DC4691BF00A443899034738234036697"/>
  </ds:schemaRefs>
</ds:datastoreItem>
</file>

<file path=docProps/app.xml><?xml version="1.0" encoding="utf-8"?>
<Properties xmlns="http://schemas.openxmlformats.org/officeDocument/2006/extended-properties" xmlns:vt="http://schemas.openxmlformats.org/officeDocument/2006/docPropsVTypes">
  <TotalTime>22518</TotalTime>
  <Words>1711</Words>
  <Application>Microsoft Office PowerPoint</Application>
  <PresentationFormat>On-screen Show (16:9)</PresentationFormat>
  <Paragraphs>511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Bitter</vt:lpstr>
      <vt:lpstr>Calibri</vt:lpstr>
      <vt:lpstr>Verdana</vt:lpstr>
      <vt:lpstr>Verdana Pro</vt:lpstr>
      <vt:lpstr>Office Theme</vt:lpstr>
      <vt:lpstr>PowerPoint Presentation</vt:lpstr>
      <vt:lpstr>Why Targets?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Demo Demo</dc:creator>
  <cp:lastModifiedBy>Louis Davis</cp:lastModifiedBy>
  <cp:revision>111</cp:revision>
  <dcterms:created xsi:type="dcterms:W3CDTF">2015-11-06T01:44:13Z</dcterms:created>
  <dcterms:modified xsi:type="dcterms:W3CDTF">2019-06-07T03:24:59Z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A1131659</vt:lpwstr>
  </property>
  <property fmtid="{D5CDD505-2E9C-101B-9397-08002B2CF9AE}" pid="4" name="Objective-Title">
    <vt:lpwstr>2017 CAM Workshop 2 - AM Maturity Target Setting SPM Assets</vt:lpwstr>
  </property>
  <property fmtid="{D5CDD505-2E9C-101B-9397-08002B2CF9AE}" pid="5" name="Objective-Description">
    <vt:lpwstr/>
  </property>
  <property fmtid="{D5CDD505-2E9C-101B-9397-08002B2CF9AE}" pid="6" name="Objective-CreationStamp">
    <vt:filetime>2017-11-21T00:03:50Z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2019-05-29T00:12:58Z</vt:filetime>
  </property>
  <property fmtid="{D5CDD505-2E9C-101B-9397-08002B2CF9AE}" pid="11" name="Objective-Owner">
    <vt:lpwstr>Michael David</vt:lpwstr>
  </property>
  <property fmtid="{D5CDD505-2E9C-101B-9397-08002B2CF9AE}" pid="12" name="Objective-Path">
    <vt:lpwstr>Objective Global Folder:TEC Global Folder:Tertiary Education Organisations:Sector:TO-B- CAPITAL ASSET MANAGEMENT (CAM) -NO:2017 CAM:</vt:lpwstr>
  </property>
  <property fmtid="{D5CDD505-2E9C-101B-9397-08002B2CF9AE}" pid="13" name="Objective-Parent">
    <vt:lpwstr>2017 CAM</vt:lpwstr>
  </property>
  <property fmtid="{D5CDD505-2E9C-101B-9397-08002B2CF9AE}" pid="14" name="Objective-State">
    <vt:lpwstr>Being Drafted</vt:lpwstr>
  </property>
  <property fmtid="{D5CDD505-2E9C-101B-9397-08002B2CF9AE}" pid="15" name="Objective-VersionId">
    <vt:lpwstr>vA2581841</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TO-B-XX/10-2620</vt:lpwstr>
  </property>
  <property fmtid="{D5CDD505-2E9C-101B-9397-08002B2CF9AE}" pid="20" name="Objective-Classification">
    <vt:lpwstr>[Inherited - none]</vt:lpwstr>
  </property>
  <property fmtid="{D5CDD505-2E9C-101B-9397-08002B2CF9AE}" pid="21" name="Objective-Caveats">
    <vt:lpwstr/>
  </property>
  <property fmtid="{D5CDD505-2E9C-101B-9397-08002B2CF9AE}" pid="22" name="Objective-Fund Name">
    <vt:lpwstr/>
  </property>
  <property fmtid="{D5CDD505-2E9C-101B-9397-08002B2CF9AE}" pid="23" name="Objective-Sub Sector">
    <vt:lpwstr/>
  </property>
  <property fmtid="{D5CDD505-2E9C-101B-9397-08002B2CF9AE}" pid="24" name="Objective-Reference">
    <vt:lpwstr/>
  </property>
  <property fmtid="{D5CDD505-2E9C-101B-9397-08002B2CF9AE}" pid="25" name="Objective-Financial Year">
    <vt:lpwstr/>
  </property>
  <property fmtid="{D5CDD505-2E9C-101B-9397-08002B2CF9AE}" pid="26" name="Objective-EDUMIS Number">
    <vt:lpwstr/>
  </property>
  <property fmtid="{D5CDD505-2E9C-101B-9397-08002B2CF9AE}" pid="27" name="Objective-Action">
    <vt:lpwstr/>
  </property>
  <property fmtid="{D5CDD505-2E9C-101B-9397-08002B2CF9AE}" pid="28" name="Objective-Calendar Year">
    <vt:lpwstr/>
  </property>
  <property fmtid="{D5CDD505-2E9C-101B-9397-08002B2CF9AE}" pid="29" name="Objective-Date">
    <vt:lpwstr/>
  </property>
  <property fmtid="{D5CDD505-2E9C-101B-9397-08002B2CF9AE}" pid="30" name="Objective-Responsible">
    <vt:lpwstr/>
  </property>
  <property fmtid="{D5CDD505-2E9C-101B-9397-08002B2CF9AE}" pid="31" name="Objective-Comment">
    <vt:lpwstr/>
  </property>
  <property fmtid="{D5CDD505-2E9C-101B-9397-08002B2CF9AE}" pid="32" name="Objective-Reference [system]">
    <vt:lpwstr/>
  </property>
  <property fmtid="{D5CDD505-2E9C-101B-9397-08002B2CF9AE}" pid="33" name="Objective-Date [system]">
    <vt:lpwstr/>
  </property>
  <property fmtid="{D5CDD505-2E9C-101B-9397-08002B2CF9AE}" pid="34" name="Objective-Action [system]">
    <vt:lpwstr/>
  </property>
  <property fmtid="{D5CDD505-2E9C-101B-9397-08002B2CF9AE}" pid="35" name="Objective-Responsible [system]">
    <vt:lpwstr/>
  </property>
  <property fmtid="{D5CDD505-2E9C-101B-9397-08002B2CF9AE}" pid="36" name="Objective-Financial Year [system]">
    <vt:lpwstr/>
  </property>
  <property fmtid="{D5CDD505-2E9C-101B-9397-08002B2CF9AE}" pid="37" name="Objective-Calendar Year [system]">
    <vt:lpwstr/>
  </property>
  <property fmtid="{D5CDD505-2E9C-101B-9397-08002B2CF9AE}" pid="38" name="Objective-EDUMIS Number [system]">
    <vt:lpwstr/>
  </property>
  <property fmtid="{D5CDD505-2E9C-101B-9397-08002B2CF9AE}" pid="39" name="Objective-Sub Sector [system]">
    <vt:lpwstr/>
  </property>
  <property fmtid="{D5CDD505-2E9C-101B-9397-08002B2CF9AE}" pid="40" name="Objective-Fund Name [system]">
    <vt:lpwstr/>
  </property>
</Properties>
</file>