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d969d87f2e464bf5"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25"/>
  </p:notesMasterIdLst>
  <p:sldIdLst>
    <p:sldId id="256" r:id="rId5"/>
    <p:sldId id="277" r:id="rId6"/>
    <p:sldId id="276" r:id="rId7"/>
    <p:sldId id="278" r:id="rId8"/>
    <p:sldId id="279" r:id="rId9"/>
    <p:sldId id="266" r:id="rId10"/>
    <p:sldId id="280" r:id="rId11"/>
    <p:sldId id="259" r:id="rId12"/>
    <p:sldId id="269" r:id="rId13"/>
    <p:sldId id="275" r:id="rId14"/>
    <p:sldId id="274" r:id="rId15"/>
    <p:sldId id="272" r:id="rId16"/>
    <p:sldId id="270" r:id="rId17"/>
    <p:sldId id="271" r:id="rId18"/>
    <p:sldId id="281" r:id="rId19"/>
    <p:sldId id="264" r:id="rId20"/>
    <p:sldId id="258" r:id="rId21"/>
    <p:sldId id="260" r:id="rId22"/>
    <p:sldId id="257" r:id="rId23"/>
    <p:sldId id="261" r:id="rId24"/>
  </p:sldIdLst>
  <p:sldSz cx="12192000" cy="6858000"/>
  <p:notesSz cx="6858000" cy="1362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4F2"/>
    <a:srgbClr val="094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E5783-FCF9-4501-8088-9D6D232B54D7}" v="296" dt="2019-08-05T02:30:18.691"/>
    <p1510:client id="" v="55" dt="2019-08-05T21:11:19.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7" autoAdjust="0"/>
    <p:restoredTop sz="95342" autoAdjust="0"/>
  </p:normalViewPr>
  <p:slideViewPr>
    <p:cSldViewPr snapToGrid="0">
      <p:cViewPr>
        <p:scale>
          <a:sx n="87" d="100"/>
          <a:sy n="87" d="100"/>
        </p:scale>
        <p:origin x="72" y="15"/>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presProps" Target="presProps.xml" Id="rId26"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notesMaster" Target="notesMasters/notesMaster1.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tableStyles" Target="tableStyles.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theme" Target="theme/theme1.xml" Id="rId28"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viewProps" Target="viewProps.xml" Id="rId27" /><Relationship Type="http://schemas.microsoft.com/office/2015/10/relationships/revisionInfo" Target="revisionInfo.xml" Id="rId30" /><Relationship Type="http://schemas.openxmlformats.org/officeDocument/2006/relationships/customXml" Target="/customXML/item4.xml" Id="R30e2f079c5a24aca" /></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497811131957475E-2"/>
          <c:y val="0.10093749006475133"/>
          <c:w val="0.95700437773608504"/>
          <c:h val="0.83542680062031272"/>
        </c:manualLayout>
      </c:layout>
      <c:bar3DChart>
        <c:barDir val="col"/>
        <c:grouping val="clustered"/>
        <c:varyColors val="0"/>
        <c:ser>
          <c:idx val="1"/>
          <c:order val="1"/>
          <c:tx>
            <c:strRef>
              <c:f>Sheet1!$B$1</c:f>
              <c:strCache>
                <c:ptCount val="1"/>
                <c:pt idx="0">
                  <c:v>Full-time</c:v>
                </c:pt>
              </c:strCache>
            </c:strRef>
          </c:tx>
          <c:spPr>
            <a:gradFill rotWithShape="1">
              <a:gsLst>
                <a:gs pos="0">
                  <a:schemeClr val="accent4">
                    <a:tint val="96000"/>
                    <a:lumMod val="104000"/>
                  </a:schemeClr>
                </a:gs>
                <a:gs pos="100000">
                  <a:schemeClr val="accent4">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962</c:v>
                </c:pt>
                <c:pt idx="1">
                  <c:v>654</c:v>
                </c:pt>
                <c:pt idx="2">
                  <c:v>744</c:v>
                </c:pt>
                <c:pt idx="3">
                  <c:v>570</c:v>
                </c:pt>
                <c:pt idx="4">
                  <c:v>564</c:v>
                </c:pt>
                <c:pt idx="5">
                  <c:v>431</c:v>
                </c:pt>
              </c:numCache>
            </c:numRef>
          </c:val>
          <c:extLst>
            <c:ext xmlns:c16="http://schemas.microsoft.com/office/drawing/2014/chart" uri="{C3380CC4-5D6E-409C-BE32-E72D297353CC}">
              <c16:uniqueId val="{00000000-C570-4F5C-BE38-33612E1A6643}"/>
            </c:ext>
          </c:extLst>
        </c:ser>
        <c:ser>
          <c:idx val="2"/>
          <c:order val="2"/>
          <c:tx>
            <c:strRef>
              <c:f>Sheet1!$C$1</c:f>
              <c:strCache>
                <c:ptCount val="1"/>
                <c:pt idx="0">
                  <c:v>Part-time</c:v>
                </c:pt>
              </c:strCache>
            </c:strRef>
          </c:tx>
          <c:spPr>
            <a:gradFill rotWithShape="1">
              <a:gsLst>
                <a:gs pos="0">
                  <a:schemeClr val="accent6">
                    <a:tint val="96000"/>
                    <a:lumMod val="104000"/>
                  </a:schemeClr>
                </a:gs>
                <a:gs pos="100000">
                  <a:schemeClr val="accent6">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1589</c:v>
                </c:pt>
                <c:pt idx="1">
                  <c:v>2785</c:v>
                </c:pt>
                <c:pt idx="2">
                  <c:v>3116</c:v>
                </c:pt>
                <c:pt idx="3">
                  <c:v>2915</c:v>
                </c:pt>
                <c:pt idx="4">
                  <c:v>2970</c:v>
                </c:pt>
                <c:pt idx="5">
                  <c:v>4657</c:v>
                </c:pt>
              </c:numCache>
            </c:numRef>
          </c:val>
          <c:extLst>
            <c:ext xmlns:c16="http://schemas.microsoft.com/office/drawing/2014/chart" uri="{C3380CC4-5D6E-409C-BE32-E72D297353CC}">
              <c16:uniqueId val="{00000001-C570-4F5C-BE38-33612E1A6643}"/>
            </c:ext>
          </c:extLst>
        </c:ser>
        <c:dLbls>
          <c:showLegendKey val="0"/>
          <c:showVal val="1"/>
          <c:showCatName val="0"/>
          <c:showSerName val="0"/>
          <c:showPercent val="0"/>
          <c:showBubbleSize val="0"/>
        </c:dLbls>
        <c:gapWidth val="150"/>
        <c:shape val="box"/>
        <c:axId val="1965681727"/>
        <c:axId val="1919462799"/>
        <c:axId val="0"/>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Year</c:v>
                      </c:pt>
                    </c:strCache>
                  </c:strRef>
                </c:tx>
                <c:spPr>
                  <a:gradFill rotWithShape="1">
                    <a:gsLst>
                      <a:gs pos="0">
                        <a:schemeClr val="accent2">
                          <a:tint val="96000"/>
                          <a:lumMod val="104000"/>
                        </a:schemeClr>
                      </a:gs>
                      <a:gs pos="100000">
                        <a:schemeClr val="accent2">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numRef>
                    <c:extLst>
                      <c:ext uri="{02D57815-91ED-43cb-92C2-25804820EDAC}">
                        <c15:formulaRef>
                          <c15:sqref>Sheet1!$A$2:$A$7</c15:sqref>
                        </c15:formulaRef>
                      </c:ext>
                    </c:extLst>
                    <c:numCache>
                      <c:formatCode>General</c:formatCode>
                      <c:ptCount val="6"/>
                      <c:pt idx="0">
                        <c:v>2014</c:v>
                      </c:pt>
                      <c:pt idx="1">
                        <c:v>2015</c:v>
                      </c:pt>
                      <c:pt idx="2">
                        <c:v>2016</c:v>
                      </c:pt>
                      <c:pt idx="3">
                        <c:v>2017</c:v>
                      </c:pt>
                      <c:pt idx="4">
                        <c:v>2018</c:v>
                      </c:pt>
                      <c:pt idx="5">
                        <c:v>2019</c:v>
                      </c:pt>
                    </c:numCache>
                  </c:numRef>
                </c:cat>
                <c:val>
                  <c:numRef>
                    <c:extLst>
                      <c:ext uri="{02D57815-91ED-43cb-92C2-25804820EDAC}">
                        <c15:formulaRef>
                          <c15:sqref>Sheet1!$A$2:$A$7</c15:sqref>
                        </c15:formulaRef>
                      </c:ext>
                    </c:extLst>
                    <c:numCache>
                      <c:formatCode>General</c:formatCode>
                      <c:ptCount val="6"/>
                      <c:pt idx="0">
                        <c:v>2014</c:v>
                      </c:pt>
                      <c:pt idx="1">
                        <c:v>2015</c:v>
                      </c:pt>
                      <c:pt idx="2">
                        <c:v>2016</c:v>
                      </c:pt>
                      <c:pt idx="3">
                        <c:v>2017</c:v>
                      </c:pt>
                      <c:pt idx="4">
                        <c:v>2018</c:v>
                      </c:pt>
                      <c:pt idx="5">
                        <c:v>2019</c:v>
                      </c:pt>
                    </c:numCache>
                  </c:numRef>
                </c:val>
                <c:extLst>
                  <c:ext xmlns:c16="http://schemas.microsoft.com/office/drawing/2014/chart" uri="{C3380CC4-5D6E-409C-BE32-E72D297353CC}">
                    <c16:uniqueId val="{00000002-C570-4F5C-BE38-33612E1A6643}"/>
                  </c:ext>
                </c:extLst>
              </c15:ser>
            </c15:filteredBarSeries>
          </c:ext>
        </c:extLst>
      </c:bar3DChart>
      <c:catAx>
        <c:axId val="1965681727"/>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19462799"/>
        <c:crosses val="autoZero"/>
        <c:auto val="1"/>
        <c:lblAlgn val="ctr"/>
        <c:lblOffset val="100"/>
        <c:noMultiLvlLbl val="0"/>
      </c:catAx>
      <c:valAx>
        <c:axId val="1919462799"/>
        <c:scaling>
          <c:orientation val="minMax"/>
        </c:scaling>
        <c:delete val="1"/>
        <c:axPos val="l"/>
        <c:majorGridlines>
          <c:spPr>
            <a:ln w="9525" cap="flat" cmpd="sng" algn="ctr">
              <a:solidFill>
                <a:schemeClr val="dk1">
                  <a:lumMod val="50000"/>
                  <a:lumOff val="50000"/>
                </a:schemeClr>
              </a:solidFill>
              <a:round/>
            </a:ln>
            <a:effectLst/>
          </c:spPr>
        </c:majorGridlines>
        <c:numFmt formatCode="General" sourceLinked="1"/>
        <c:majorTickMark val="out"/>
        <c:minorTickMark val="none"/>
        <c:tickLblPos val="nextTo"/>
        <c:crossAx val="1965681727"/>
        <c:crosses val="autoZero"/>
        <c:crossBetween val="between"/>
      </c:valAx>
      <c:spPr>
        <a:noFill/>
        <a:ln>
          <a:noFill/>
        </a:ln>
        <a:effectLst/>
      </c:spPr>
    </c:plotArea>
    <c:legend>
      <c:legendPos val="b"/>
      <c:layout>
        <c:manualLayout>
          <c:xMode val="edge"/>
          <c:yMode val="edge"/>
          <c:x val="8.9248386048366837E-2"/>
          <c:y val="0"/>
          <c:w val="0.32119037858307109"/>
          <c:h val="0.10564370696933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0.jfif"/></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jfif"/></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8.png"/><Relationship Id="rId7" Type="http://schemas.openxmlformats.org/officeDocument/2006/relationships/image" Target="../media/image36.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5DD85-F6F1-45A1-9A42-DF950EC9626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185D05D-5C3C-4CE2-81BC-3A83628844C1}">
      <dgm:prSet/>
      <dgm:spPr/>
      <dgm:t>
        <a:bodyPr/>
        <a:lstStyle/>
        <a:p>
          <a:r>
            <a:rPr lang="en-US"/>
            <a:t>To maximise our contribution  to the survival of Māori as a people</a:t>
          </a:r>
        </a:p>
      </dgm:t>
    </dgm:pt>
    <dgm:pt modelId="{EE7EC653-D80B-4047-98B9-D40B28CD30B9}" type="parTrans" cxnId="{C796A652-9CE0-49DF-8935-0D3B945609D1}">
      <dgm:prSet/>
      <dgm:spPr/>
      <dgm:t>
        <a:bodyPr/>
        <a:lstStyle/>
        <a:p>
          <a:endParaRPr lang="en-US"/>
        </a:p>
      </dgm:t>
    </dgm:pt>
    <dgm:pt modelId="{A6D03F49-EAF8-4B96-A5CC-70006FE6C5B2}" type="sibTrans" cxnId="{C796A652-9CE0-49DF-8935-0D3B945609D1}">
      <dgm:prSet/>
      <dgm:spPr/>
      <dgm:t>
        <a:bodyPr/>
        <a:lstStyle/>
        <a:p>
          <a:endParaRPr lang="en-US"/>
        </a:p>
      </dgm:t>
    </dgm:pt>
    <dgm:pt modelId="{3E01ACAE-575C-4275-B95E-8372D7059F5D}">
      <dgm:prSet/>
      <dgm:spPr/>
      <dgm:t>
        <a:bodyPr/>
        <a:lstStyle/>
        <a:p>
          <a:r>
            <a:rPr lang="en-US"/>
            <a:t>2 enrollees!</a:t>
          </a:r>
        </a:p>
      </dgm:t>
    </dgm:pt>
    <dgm:pt modelId="{9A8DFBD8-7E75-476A-843C-1DECC2C204F8}" type="parTrans" cxnId="{09D602A1-E68E-4647-A299-8FF522707756}">
      <dgm:prSet/>
      <dgm:spPr/>
      <dgm:t>
        <a:bodyPr/>
        <a:lstStyle/>
        <a:p>
          <a:endParaRPr lang="en-US"/>
        </a:p>
      </dgm:t>
    </dgm:pt>
    <dgm:pt modelId="{D605C660-2A69-4003-A2CE-5CBCCA8E4D16}" type="sibTrans" cxnId="{09D602A1-E68E-4647-A299-8FF522707756}">
      <dgm:prSet/>
      <dgm:spPr/>
      <dgm:t>
        <a:bodyPr/>
        <a:lstStyle/>
        <a:p>
          <a:endParaRPr lang="en-US"/>
        </a:p>
      </dgm:t>
    </dgm:pt>
    <dgm:pt modelId="{E625AF3B-1DE0-4E50-9D66-A5944540EA34}">
      <dgm:prSet/>
      <dgm:spPr/>
      <dgm:t>
        <a:bodyPr/>
        <a:lstStyle/>
        <a:p>
          <a:r>
            <a:rPr lang="en-US"/>
            <a:t>reo, iwi and hapū research:  compulsory papers</a:t>
          </a:r>
        </a:p>
      </dgm:t>
    </dgm:pt>
    <dgm:pt modelId="{7442787E-E44C-46E0-9D22-0F850B65C424}" type="parTrans" cxnId="{B5ACA0B1-A9FB-480B-80E0-06562038162B}">
      <dgm:prSet/>
      <dgm:spPr/>
      <dgm:t>
        <a:bodyPr/>
        <a:lstStyle/>
        <a:p>
          <a:endParaRPr lang="en-US"/>
        </a:p>
      </dgm:t>
    </dgm:pt>
    <dgm:pt modelId="{64AB3219-D295-4293-B575-DF12F6D3C716}" type="sibTrans" cxnId="{B5ACA0B1-A9FB-480B-80E0-06562038162B}">
      <dgm:prSet/>
      <dgm:spPr/>
      <dgm:t>
        <a:bodyPr/>
        <a:lstStyle/>
        <a:p>
          <a:endParaRPr lang="en-US"/>
        </a:p>
      </dgm:t>
    </dgm:pt>
    <dgm:pt modelId="{26CF60B6-3D61-4DA6-B20D-EA7450BF4EA6}" type="pres">
      <dgm:prSet presAssocID="{0EC5DD85-F6F1-45A1-9A42-DF950EC96265}" presName="root" presStyleCnt="0">
        <dgm:presLayoutVars>
          <dgm:dir/>
          <dgm:resizeHandles val="exact"/>
        </dgm:presLayoutVars>
      </dgm:prSet>
      <dgm:spPr/>
    </dgm:pt>
    <dgm:pt modelId="{297D7D8B-CECD-4F2A-96A2-C5F894CD5D37}" type="pres">
      <dgm:prSet presAssocID="{7185D05D-5C3C-4CE2-81BC-3A83628844C1}" presName="compNode" presStyleCnt="0"/>
      <dgm:spPr/>
    </dgm:pt>
    <dgm:pt modelId="{651AA149-E4B7-4738-B542-DB2B284B58D1}" type="pres">
      <dgm:prSet presAssocID="{7185D05D-5C3C-4CE2-81BC-3A83628844C1}" presName="bgRect" presStyleLbl="bgShp" presStyleIdx="0" presStyleCnt="3"/>
      <dgm:spPr/>
    </dgm:pt>
    <dgm:pt modelId="{8F1B5C63-0017-4DC8-91E5-6A4C10101727}" type="pres">
      <dgm:prSet presAssocID="{7185D05D-5C3C-4CE2-81BC-3A83628844C1}" presName="iconRect" presStyleLbl="node1" presStyleIdx="0" presStyleCnt="3" custScaleY="93538" custLinFactNeighborX="112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a:noFill/>
        </a:ln>
      </dgm:spPr>
      <dgm:extLst/>
    </dgm:pt>
    <dgm:pt modelId="{83C767A4-2EF7-4807-B4AC-6A828C148433}" type="pres">
      <dgm:prSet presAssocID="{7185D05D-5C3C-4CE2-81BC-3A83628844C1}" presName="spaceRect" presStyleCnt="0"/>
      <dgm:spPr/>
    </dgm:pt>
    <dgm:pt modelId="{4C6C4489-A9E3-4EA7-9296-A9297E12081B}" type="pres">
      <dgm:prSet presAssocID="{7185D05D-5C3C-4CE2-81BC-3A83628844C1}" presName="parTx" presStyleLbl="revTx" presStyleIdx="0" presStyleCnt="3">
        <dgm:presLayoutVars>
          <dgm:chMax val="0"/>
          <dgm:chPref val="0"/>
        </dgm:presLayoutVars>
      </dgm:prSet>
      <dgm:spPr/>
    </dgm:pt>
    <dgm:pt modelId="{7286B63C-FDA4-4369-803F-08DE328618EE}" type="pres">
      <dgm:prSet presAssocID="{A6D03F49-EAF8-4B96-A5CC-70006FE6C5B2}" presName="sibTrans" presStyleCnt="0"/>
      <dgm:spPr/>
    </dgm:pt>
    <dgm:pt modelId="{103C1933-62AD-486B-908D-2F3E5A22BB66}" type="pres">
      <dgm:prSet presAssocID="{3E01ACAE-575C-4275-B95E-8372D7059F5D}" presName="compNode" presStyleCnt="0"/>
      <dgm:spPr/>
    </dgm:pt>
    <dgm:pt modelId="{DE6071E4-96F7-4E34-8C69-0E01E83B98B2}" type="pres">
      <dgm:prSet presAssocID="{3E01ACAE-575C-4275-B95E-8372D7059F5D}" presName="bgRect" presStyleLbl="bgShp" presStyleIdx="1" presStyleCnt="3"/>
      <dgm:spPr/>
    </dgm:pt>
    <dgm:pt modelId="{D1F5921B-98AD-4500-A1B5-A388CCE5569C}" type="pres">
      <dgm:prSet presAssocID="{3E01ACAE-575C-4275-B95E-8372D7059F5D}" presName="iconRect" presStyleLbl="nod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dgm:pt>
    <dgm:pt modelId="{1C41545B-096D-4086-A3C0-46A3F0B2FA26}" type="pres">
      <dgm:prSet presAssocID="{3E01ACAE-575C-4275-B95E-8372D7059F5D}" presName="spaceRect" presStyleCnt="0"/>
      <dgm:spPr/>
    </dgm:pt>
    <dgm:pt modelId="{D79A7AFD-5488-495B-B994-65E81D2FF511}" type="pres">
      <dgm:prSet presAssocID="{3E01ACAE-575C-4275-B95E-8372D7059F5D}" presName="parTx" presStyleLbl="revTx" presStyleIdx="1" presStyleCnt="3">
        <dgm:presLayoutVars>
          <dgm:chMax val="0"/>
          <dgm:chPref val="0"/>
        </dgm:presLayoutVars>
      </dgm:prSet>
      <dgm:spPr/>
    </dgm:pt>
    <dgm:pt modelId="{A5732480-5E79-4E06-844C-183FEED1B45B}" type="pres">
      <dgm:prSet presAssocID="{D605C660-2A69-4003-A2CE-5CBCCA8E4D16}" presName="sibTrans" presStyleCnt="0"/>
      <dgm:spPr/>
    </dgm:pt>
    <dgm:pt modelId="{09D5AB6A-6992-4FA0-935B-D19A6EC9EE37}" type="pres">
      <dgm:prSet presAssocID="{E625AF3B-1DE0-4E50-9D66-A5944540EA34}" presName="compNode" presStyleCnt="0"/>
      <dgm:spPr/>
    </dgm:pt>
    <dgm:pt modelId="{BE352F20-34C3-4F6E-A948-117AECEDB9AC}" type="pres">
      <dgm:prSet presAssocID="{E625AF3B-1DE0-4E50-9D66-A5944540EA34}" presName="bgRect" presStyleLbl="bgShp" presStyleIdx="2" presStyleCnt="3"/>
      <dgm:spPr/>
    </dgm:pt>
    <dgm:pt modelId="{EFB1F692-8DB7-4F74-A695-FC3C2108FF08}" type="pres">
      <dgm:prSet presAssocID="{E625AF3B-1DE0-4E50-9D66-A5944540EA34}" presName="iconRect" presStyleLbl="nod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dgm:pt>
    <dgm:pt modelId="{339E8D9F-DA30-404F-BF2A-A7A746EFEE74}" type="pres">
      <dgm:prSet presAssocID="{E625AF3B-1DE0-4E50-9D66-A5944540EA34}" presName="spaceRect" presStyleCnt="0"/>
      <dgm:spPr/>
    </dgm:pt>
    <dgm:pt modelId="{42D415F8-EA20-4C2F-9E4B-91D1CA8D192A}" type="pres">
      <dgm:prSet presAssocID="{E625AF3B-1DE0-4E50-9D66-A5944540EA34}" presName="parTx" presStyleLbl="revTx" presStyleIdx="2" presStyleCnt="3">
        <dgm:presLayoutVars>
          <dgm:chMax val="0"/>
          <dgm:chPref val="0"/>
        </dgm:presLayoutVars>
      </dgm:prSet>
      <dgm:spPr/>
    </dgm:pt>
  </dgm:ptLst>
  <dgm:cxnLst>
    <dgm:cxn modelId="{A8167405-E7E5-4247-B61D-34A8C71C9471}" type="presOf" srcId="{7185D05D-5C3C-4CE2-81BC-3A83628844C1}" destId="{4C6C4489-A9E3-4EA7-9296-A9297E12081B}" srcOrd="0" destOrd="0" presId="urn:microsoft.com/office/officeart/2018/2/layout/IconVerticalSolidList"/>
    <dgm:cxn modelId="{10BEB843-1943-45CB-AF66-E24A6F17DBB4}" type="presOf" srcId="{3E01ACAE-575C-4275-B95E-8372D7059F5D}" destId="{D79A7AFD-5488-495B-B994-65E81D2FF511}" srcOrd="0" destOrd="0" presId="urn:microsoft.com/office/officeart/2018/2/layout/IconVerticalSolidList"/>
    <dgm:cxn modelId="{22986D70-C899-4B37-B853-F20879D0F14E}" type="presOf" srcId="{E625AF3B-1DE0-4E50-9D66-A5944540EA34}" destId="{42D415F8-EA20-4C2F-9E4B-91D1CA8D192A}" srcOrd="0" destOrd="0" presId="urn:microsoft.com/office/officeart/2018/2/layout/IconVerticalSolidList"/>
    <dgm:cxn modelId="{C796A652-9CE0-49DF-8935-0D3B945609D1}" srcId="{0EC5DD85-F6F1-45A1-9A42-DF950EC96265}" destId="{7185D05D-5C3C-4CE2-81BC-3A83628844C1}" srcOrd="0" destOrd="0" parTransId="{EE7EC653-D80B-4047-98B9-D40B28CD30B9}" sibTransId="{A6D03F49-EAF8-4B96-A5CC-70006FE6C5B2}"/>
    <dgm:cxn modelId="{AA3EE79E-5B44-4E79-B070-82E07AC7ED1E}" type="presOf" srcId="{0EC5DD85-F6F1-45A1-9A42-DF950EC96265}" destId="{26CF60B6-3D61-4DA6-B20D-EA7450BF4EA6}" srcOrd="0" destOrd="0" presId="urn:microsoft.com/office/officeart/2018/2/layout/IconVerticalSolidList"/>
    <dgm:cxn modelId="{09D602A1-E68E-4647-A299-8FF522707756}" srcId="{0EC5DD85-F6F1-45A1-9A42-DF950EC96265}" destId="{3E01ACAE-575C-4275-B95E-8372D7059F5D}" srcOrd="1" destOrd="0" parTransId="{9A8DFBD8-7E75-476A-843C-1DECC2C204F8}" sibTransId="{D605C660-2A69-4003-A2CE-5CBCCA8E4D16}"/>
    <dgm:cxn modelId="{B5ACA0B1-A9FB-480B-80E0-06562038162B}" srcId="{0EC5DD85-F6F1-45A1-9A42-DF950EC96265}" destId="{E625AF3B-1DE0-4E50-9D66-A5944540EA34}" srcOrd="2" destOrd="0" parTransId="{7442787E-E44C-46E0-9D22-0F850B65C424}" sibTransId="{64AB3219-D295-4293-B575-DF12F6D3C716}"/>
    <dgm:cxn modelId="{C84824A6-0574-45EC-B2C7-B03E8EDB6038}" type="presParOf" srcId="{26CF60B6-3D61-4DA6-B20D-EA7450BF4EA6}" destId="{297D7D8B-CECD-4F2A-96A2-C5F894CD5D37}" srcOrd="0" destOrd="0" presId="urn:microsoft.com/office/officeart/2018/2/layout/IconVerticalSolidList"/>
    <dgm:cxn modelId="{EED0EBA6-E0E0-4EAA-8EA3-8963F7B0E7B1}" type="presParOf" srcId="{297D7D8B-CECD-4F2A-96A2-C5F894CD5D37}" destId="{651AA149-E4B7-4738-B542-DB2B284B58D1}" srcOrd="0" destOrd="0" presId="urn:microsoft.com/office/officeart/2018/2/layout/IconVerticalSolidList"/>
    <dgm:cxn modelId="{10899CFA-1FC7-42F3-B7EA-23021A8B4D2A}" type="presParOf" srcId="{297D7D8B-CECD-4F2A-96A2-C5F894CD5D37}" destId="{8F1B5C63-0017-4DC8-91E5-6A4C10101727}" srcOrd="1" destOrd="0" presId="urn:microsoft.com/office/officeart/2018/2/layout/IconVerticalSolidList"/>
    <dgm:cxn modelId="{0294C48D-4046-4A76-A3DF-BDBF2C1A8FF9}" type="presParOf" srcId="{297D7D8B-CECD-4F2A-96A2-C5F894CD5D37}" destId="{83C767A4-2EF7-4807-B4AC-6A828C148433}" srcOrd="2" destOrd="0" presId="urn:microsoft.com/office/officeart/2018/2/layout/IconVerticalSolidList"/>
    <dgm:cxn modelId="{A2583C3C-A068-4749-9851-8C0DA95EA203}" type="presParOf" srcId="{297D7D8B-CECD-4F2A-96A2-C5F894CD5D37}" destId="{4C6C4489-A9E3-4EA7-9296-A9297E12081B}" srcOrd="3" destOrd="0" presId="urn:microsoft.com/office/officeart/2018/2/layout/IconVerticalSolidList"/>
    <dgm:cxn modelId="{C7FFE261-A57E-4B61-AC94-750D6CAD84F5}" type="presParOf" srcId="{26CF60B6-3D61-4DA6-B20D-EA7450BF4EA6}" destId="{7286B63C-FDA4-4369-803F-08DE328618EE}" srcOrd="1" destOrd="0" presId="urn:microsoft.com/office/officeart/2018/2/layout/IconVerticalSolidList"/>
    <dgm:cxn modelId="{B6AD06F9-7546-44BF-B9F1-165A40702A61}" type="presParOf" srcId="{26CF60B6-3D61-4DA6-B20D-EA7450BF4EA6}" destId="{103C1933-62AD-486B-908D-2F3E5A22BB66}" srcOrd="2" destOrd="0" presId="urn:microsoft.com/office/officeart/2018/2/layout/IconVerticalSolidList"/>
    <dgm:cxn modelId="{1634272A-06CF-4326-B278-4AF2CA078B6D}" type="presParOf" srcId="{103C1933-62AD-486B-908D-2F3E5A22BB66}" destId="{DE6071E4-96F7-4E34-8C69-0E01E83B98B2}" srcOrd="0" destOrd="0" presId="urn:microsoft.com/office/officeart/2018/2/layout/IconVerticalSolidList"/>
    <dgm:cxn modelId="{CB5498EA-7075-42FC-81DF-C5725FA16788}" type="presParOf" srcId="{103C1933-62AD-486B-908D-2F3E5A22BB66}" destId="{D1F5921B-98AD-4500-A1B5-A388CCE5569C}" srcOrd="1" destOrd="0" presId="urn:microsoft.com/office/officeart/2018/2/layout/IconVerticalSolidList"/>
    <dgm:cxn modelId="{98DD2EBD-84B9-472B-A98C-BA2906917ACF}" type="presParOf" srcId="{103C1933-62AD-486B-908D-2F3E5A22BB66}" destId="{1C41545B-096D-4086-A3C0-46A3F0B2FA26}" srcOrd="2" destOrd="0" presId="urn:microsoft.com/office/officeart/2018/2/layout/IconVerticalSolidList"/>
    <dgm:cxn modelId="{F1D3ACB9-95DD-4FCF-8661-1433D509A84A}" type="presParOf" srcId="{103C1933-62AD-486B-908D-2F3E5A22BB66}" destId="{D79A7AFD-5488-495B-B994-65E81D2FF511}" srcOrd="3" destOrd="0" presId="urn:microsoft.com/office/officeart/2018/2/layout/IconVerticalSolidList"/>
    <dgm:cxn modelId="{F10F8403-95C5-4255-968A-E6763F8B605A}" type="presParOf" srcId="{26CF60B6-3D61-4DA6-B20D-EA7450BF4EA6}" destId="{A5732480-5E79-4E06-844C-183FEED1B45B}" srcOrd="3" destOrd="0" presId="urn:microsoft.com/office/officeart/2018/2/layout/IconVerticalSolidList"/>
    <dgm:cxn modelId="{931AE300-656D-44CD-BCAE-A01EF83C1B67}" type="presParOf" srcId="{26CF60B6-3D61-4DA6-B20D-EA7450BF4EA6}" destId="{09D5AB6A-6992-4FA0-935B-D19A6EC9EE37}" srcOrd="4" destOrd="0" presId="urn:microsoft.com/office/officeart/2018/2/layout/IconVerticalSolidList"/>
    <dgm:cxn modelId="{9B1ED55A-D350-45F9-81A9-CC97EBFE7D4A}" type="presParOf" srcId="{09D5AB6A-6992-4FA0-935B-D19A6EC9EE37}" destId="{BE352F20-34C3-4F6E-A948-117AECEDB9AC}" srcOrd="0" destOrd="0" presId="urn:microsoft.com/office/officeart/2018/2/layout/IconVerticalSolidList"/>
    <dgm:cxn modelId="{1CCAE999-5229-452E-BB4B-870DB49F76E7}" type="presParOf" srcId="{09D5AB6A-6992-4FA0-935B-D19A6EC9EE37}" destId="{EFB1F692-8DB7-4F74-A695-FC3C2108FF08}" srcOrd="1" destOrd="0" presId="urn:microsoft.com/office/officeart/2018/2/layout/IconVerticalSolidList"/>
    <dgm:cxn modelId="{258969FD-5174-40D5-BA8F-AE6599194861}" type="presParOf" srcId="{09D5AB6A-6992-4FA0-935B-D19A6EC9EE37}" destId="{339E8D9F-DA30-404F-BF2A-A7A746EFEE74}" srcOrd="2" destOrd="0" presId="urn:microsoft.com/office/officeart/2018/2/layout/IconVerticalSolidList"/>
    <dgm:cxn modelId="{11D4D94D-15D2-4891-8B54-567F6AFD1758}" type="presParOf" srcId="{09D5AB6A-6992-4FA0-935B-D19A6EC9EE37}" destId="{42D415F8-EA20-4C2F-9E4B-91D1CA8D192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A0668-5CED-4B0E-9349-ACEA2A13DD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NZ"/>
        </a:p>
      </dgm:t>
    </dgm:pt>
    <dgm:pt modelId="{D163E99C-4B5F-4CA7-BFF8-F432B1A37B7F}">
      <dgm:prSet phldrT="[Text]" custT="1"/>
      <dgm:spPr/>
      <dgm:t>
        <a:bodyPr/>
        <a:lstStyle/>
        <a:p>
          <a:pPr rtl="0"/>
          <a:r>
            <a:rPr lang="en-NZ" sz="1400" dirty="0">
              <a:latin typeface="Segoe UI Black"/>
            </a:rPr>
            <a:t>Self management</a:t>
          </a:r>
          <a:endParaRPr lang="en-NZ" sz="1400" dirty="0"/>
        </a:p>
      </dgm:t>
    </dgm:pt>
    <dgm:pt modelId="{C5C1F955-D5CC-44F0-B9E2-27BC1C379A72}" type="parTrans" cxnId="{8EB3C192-22BA-4C80-95DF-2F4E80DB5579}">
      <dgm:prSet/>
      <dgm:spPr/>
      <dgm:t>
        <a:bodyPr/>
        <a:lstStyle/>
        <a:p>
          <a:endParaRPr lang="en-NZ" dirty="0"/>
        </a:p>
      </dgm:t>
    </dgm:pt>
    <dgm:pt modelId="{812891DB-F596-40E4-B111-496E2BBAE7E8}" type="sibTrans" cxnId="{8EB3C192-22BA-4C80-95DF-2F4E80DB5579}">
      <dgm:prSet/>
      <dgm:spPr/>
      <dgm:t>
        <a:bodyPr/>
        <a:lstStyle/>
        <a:p>
          <a:endParaRPr lang="en-NZ"/>
        </a:p>
      </dgm:t>
    </dgm:pt>
    <dgm:pt modelId="{D1A73AD1-69FB-4A35-BC76-0A8FC66370DB}">
      <dgm:prSet phldrT="[Text]"/>
      <dgm:spPr/>
      <dgm:t>
        <a:bodyPr/>
        <a:lstStyle/>
        <a:p>
          <a:r>
            <a:rPr lang="en-NZ" dirty="0"/>
            <a:t>Provide visibility across all platforms and remove all manual, repetitive, duplicated and varied processes</a:t>
          </a:r>
        </a:p>
      </dgm:t>
    </dgm:pt>
    <dgm:pt modelId="{09090E28-330A-4C21-827F-8E3FB2DAE89A}" type="parTrans" cxnId="{3BCEDEC2-74AC-4058-B417-A0FD1D22FE91}">
      <dgm:prSet/>
      <dgm:spPr/>
      <dgm:t>
        <a:bodyPr/>
        <a:lstStyle/>
        <a:p>
          <a:endParaRPr lang="en-NZ" dirty="0"/>
        </a:p>
      </dgm:t>
    </dgm:pt>
    <dgm:pt modelId="{5C42C366-7182-4ECA-833C-F404CAC51770}" type="sibTrans" cxnId="{3BCEDEC2-74AC-4058-B417-A0FD1D22FE91}">
      <dgm:prSet/>
      <dgm:spPr/>
      <dgm:t>
        <a:bodyPr/>
        <a:lstStyle/>
        <a:p>
          <a:endParaRPr lang="en-NZ"/>
        </a:p>
      </dgm:t>
    </dgm:pt>
    <dgm:pt modelId="{136AF79A-7601-4873-8E30-ABF7094B8E05}">
      <dgm:prSet phldrT="[Text]" custT="1"/>
      <dgm:spPr/>
      <dgm:t>
        <a:bodyPr/>
        <a:lstStyle/>
        <a:p>
          <a:r>
            <a:rPr lang="en-NZ" sz="1600" dirty="0"/>
            <a:t>The Student Lifecycle</a:t>
          </a:r>
        </a:p>
      </dgm:t>
    </dgm:pt>
    <dgm:pt modelId="{80F49B8A-0FC2-43B6-B0C3-3351A6A96E37}" type="sibTrans" cxnId="{CE78E50B-20D8-43DB-A884-E48AFA25C914}">
      <dgm:prSet/>
      <dgm:spPr/>
      <dgm:t>
        <a:bodyPr/>
        <a:lstStyle/>
        <a:p>
          <a:endParaRPr lang="en-NZ"/>
        </a:p>
      </dgm:t>
    </dgm:pt>
    <dgm:pt modelId="{8BBE8854-8DB4-4A1E-82F0-A39E620D65D0}" type="parTrans" cxnId="{CE78E50B-20D8-43DB-A884-E48AFA25C914}">
      <dgm:prSet/>
      <dgm:spPr/>
      <dgm:t>
        <a:bodyPr/>
        <a:lstStyle/>
        <a:p>
          <a:endParaRPr lang="en-NZ"/>
        </a:p>
      </dgm:t>
    </dgm:pt>
    <dgm:pt modelId="{9E6489A0-9216-45B8-953B-71778D9CC69B}">
      <dgm:prSet custT="1"/>
      <dgm:spPr/>
      <dgm:t>
        <a:bodyPr/>
        <a:lstStyle/>
        <a:p>
          <a:r>
            <a:rPr lang="en-NZ" sz="1800" dirty="0"/>
            <a:t>New Academic Model</a:t>
          </a:r>
        </a:p>
      </dgm:t>
    </dgm:pt>
    <dgm:pt modelId="{26B3002C-8E55-4D7E-A8E0-F2DB81F0477B}" type="parTrans" cxnId="{10A68E84-69BD-4668-BB0D-F08CBABFE3EA}">
      <dgm:prSet/>
      <dgm:spPr/>
      <dgm:t>
        <a:bodyPr/>
        <a:lstStyle/>
        <a:p>
          <a:endParaRPr lang="en-NZ"/>
        </a:p>
      </dgm:t>
    </dgm:pt>
    <dgm:pt modelId="{C2330658-706B-40E3-8381-9C0791B1864C}" type="sibTrans" cxnId="{10A68E84-69BD-4668-BB0D-F08CBABFE3EA}">
      <dgm:prSet/>
      <dgm:spPr/>
      <dgm:t>
        <a:bodyPr/>
        <a:lstStyle/>
        <a:p>
          <a:endParaRPr lang="en-NZ"/>
        </a:p>
      </dgm:t>
    </dgm:pt>
    <dgm:pt modelId="{EFA45E38-589D-486F-895F-B86548B61B45}">
      <dgm:prSet custT="1"/>
      <dgm:spPr/>
      <dgm:t>
        <a:bodyPr/>
        <a:lstStyle/>
        <a:p>
          <a:r>
            <a:rPr lang="en-NZ" sz="1400" b="1" dirty="0"/>
            <a:t>Blended learning</a:t>
          </a:r>
        </a:p>
      </dgm:t>
    </dgm:pt>
    <dgm:pt modelId="{5F2DBEBD-33A5-48C0-A6AE-780392A453B3}" type="parTrans" cxnId="{EFA7E826-1C4A-4567-85D4-B47003AC8997}">
      <dgm:prSet/>
      <dgm:spPr/>
      <dgm:t>
        <a:bodyPr/>
        <a:lstStyle/>
        <a:p>
          <a:endParaRPr lang="en-NZ" dirty="0"/>
        </a:p>
      </dgm:t>
    </dgm:pt>
    <dgm:pt modelId="{64CB908B-0CFB-493C-AB1B-0989B914A286}" type="sibTrans" cxnId="{EFA7E826-1C4A-4567-85D4-B47003AC8997}">
      <dgm:prSet/>
      <dgm:spPr/>
      <dgm:t>
        <a:bodyPr/>
        <a:lstStyle/>
        <a:p>
          <a:endParaRPr lang="en-NZ"/>
        </a:p>
      </dgm:t>
    </dgm:pt>
    <dgm:pt modelId="{20F45C97-1C16-474E-AA3A-46E7AFC65C94}">
      <dgm:prSet/>
      <dgm:spPr/>
      <dgm:t>
        <a:bodyPr/>
        <a:lstStyle/>
        <a:p>
          <a:r>
            <a:rPr lang="en-NZ" dirty="0"/>
            <a:t>Recognising an urgent need to improve systems and practices, that is smart, scalable and simple</a:t>
          </a:r>
        </a:p>
      </dgm:t>
    </dgm:pt>
    <dgm:pt modelId="{1C5871BC-B494-47E7-91DC-837168153713}" type="parTrans" cxnId="{CF91CD0A-042C-4E42-91F3-16D149BC9F46}">
      <dgm:prSet/>
      <dgm:spPr/>
      <dgm:t>
        <a:bodyPr/>
        <a:lstStyle/>
        <a:p>
          <a:endParaRPr lang="en-NZ" dirty="0"/>
        </a:p>
      </dgm:t>
    </dgm:pt>
    <dgm:pt modelId="{A9E951ED-054C-4323-9391-35FE5E5AEEF4}" type="sibTrans" cxnId="{CF91CD0A-042C-4E42-91F3-16D149BC9F46}">
      <dgm:prSet/>
      <dgm:spPr/>
      <dgm:t>
        <a:bodyPr/>
        <a:lstStyle/>
        <a:p>
          <a:endParaRPr lang="en-NZ"/>
        </a:p>
      </dgm:t>
    </dgm:pt>
    <dgm:pt modelId="{E0792797-5BCF-4EA3-8848-6202DD76A902}" type="pres">
      <dgm:prSet presAssocID="{7D1A0668-5CED-4B0E-9349-ACEA2A13DD9D}" presName="diagram" presStyleCnt="0">
        <dgm:presLayoutVars>
          <dgm:chPref val="1"/>
          <dgm:dir/>
          <dgm:animOne val="branch"/>
          <dgm:animLvl val="lvl"/>
          <dgm:resizeHandles val="exact"/>
        </dgm:presLayoutVars>
      </dgm:prSet>
      <dgm:spPr/>
    </dgm:pt>
    <dgm:pt modelId="{70B1C88A-BC28-4BB1-9DC4-7A6238F8FD1F}" type="pres">
      <dgm:prSet presAssocID="{9E6489A0-9216-45B8-953B-71778D9CC69B}" presName="root1" presStyleCnt="0"/>
      <dgm:spPr/>
    </dgm:pt>
    <dgm:pt modelId="{D93DCFEA-A31C-487E-9F63-FE88684EEE59}" type="pres">
      <dgm:prSet presAssocID="{9E6489A0-9216-45B8-953B-71778D9CC69B}" presName="LevelOneTextNode" presStyleLbl="node0" presStyleIdx="0" presStyleCnt="2" custLinFactY="24247" custLinFactNeighborX="3509" custLinFactNeighborY="100000">
        <dgm:presLayoutVars>
          <dgm:chPref val="3"/>
        </dgm:presLayoutVars>
      </dgm:prSet>
      <dgm:spPr/>
    </dgm:pt>
    <dgm:pt modelId="{162C8E45-E1EA-4964-B4B6-85A6F8CDEFA2}" type="pres">
      <dgm:prSet presAssocID="{9E6489A0-9216-45B8-953B-71778D9CC69B}" presName="level2hierChild" presStyleCnt="0"/>
      <dgm:spPr/>
    </dgm:pt>
    <dgm:pt modelId="{FD87A3D8-985B-4925-92FE-03782289BCF8}" type="pres">
      <dgm:prSet presAssocID="{5F2DBEBD-33A5-48C0-A6AE-780392A453B3}" presName="conn2-1" presStyleLbl="parChTrans1D2" presStyleIdx="0" presStyleCnt="2"/>
      <dgm:spPr/>
    </dgm:pt>
    <dgm:pt modelId="{D0DC3A68-5A15-40DD-8B7A-4E3EB7EB94B1}" type="pres">
      <dgm:prSet presAssocID="{5F2DBEBD-33A5-48C0-A6AE-780392A453B3}" presName="connTx" presStyleLbl="parChTrans1D2" presStyleIdx="0" presStyleCnt="2"/>
      <dgm:spPr/>
    </dgm:pt>
    <dgm:pt modelId="{498992C4-4B68-4E82-A8B6-E6F047127BA2}" type="pres">
      <dgm:prSet presAssocID="{EFA45E38-589D-486F-895F-B86548B61B45}" presName="root2" presStyleCnt="0"/>
      <dgm:spPr/>
    </dgm:pt>
    <dgm:pt modelId="{B477183E-36B6-41FB-8ABD-E94D7144B310}" type="pres">
      <dgm:prSet presAssocID="{EFA45E38-589D-486F-895F-B86548B61B45}" presName="LevelTwoTextNode" presStyleLbl="node2" presStyleIdx="0" presStyleCnt="2" custScaleY="158846">
        <dgm:presLayoutVars>
          <dgm:chPref val="3"/>
        </dgm:presLayoutVars>
      </dgm:prSet>
      <dgm:spPr/>
    </dgm:pt>
    <dgm:pt modelId="{D4F5978D-89E3-4DB5-9C08-7D937DEAE013}" type="pres">
      <dgm:prSet presAssocID="{EFA45E38-589D-486F-895F-B86548B61B45}" presName="level3hierChild" presStyleCnt="0"/>
      <dgm:spPr/>
    </dgm:pt>
    <dgm:pt modelId="{72DFDA22-4E37-4204-832F-B5705F772E38}" type="pres">
      <dgm:prSet presAssocID="{1C5871BC-B494-47E7-91DC-837168153713}" presName="conn2-1" presStyleLbl="parChTrans1D3" presStyleIdx="0" presStyleCnt="2"/>
      <dgm:spPr/>
    </dgm:pt>
    <dgm:pt modelId="{4106A7E8-366D-438A-87D0-34F3327EED3E}" type="pres">
      <dgm:prSet presAssocID="{1C5871BC-B494-47E7-91DC-837168153713}" presName="connTx" presStyleLbl="parChTrans1D3" presStyleIdx="0" presStyleCnt="2"/>
      <dgm:spPr/>
    </dgm:pt>
    <dgm:pt modelId="{45C9A0B9-E138-44EE-AA50-3DD85605FF39}" type="pres">
      <dgm:prSet presAssocID="{20F45C97-1C16-474E-AA3A-46E7AFC65C94}" presName="root2" presStyleCnt="0"/>
      <dgm:spPr/>
    </dgm:pt>
    <dgm:pt modelId="{AA49986E-B479-4CB0-AE44-2400D6780E3A}" type="pres">
      <dgm:prSet presAssocID="{20F45C97-1C16-474E-AA3A-46E7AFC65C94}" presName="LevelTwoTextNode" presStyleLbl="node3" presStyleIdx="0" presStyleCnt="2" custScaleY="318861">
        <dgm:presLayoutVars>
          <dgm:chPref val="3"/>
        </dgm:presLayoutVars>
      </dgm:prSet>
      <dgm:spPr/>
    </dgm:pt>
    <dgm:pt modelId="{BBF91EB0-DDBD-4B3E-9810-9C271B29E8E7}" type="pres">
      <dgm:prSet presAssocID="{20F45C97-1C16-474E-AA3A-46E7AFC65C94}" presName="level3hierChild" presStyleCnt="0"/>
      <dgm:spPr/>
    </dgm:pt>
    <dgm:pt modelId="{A558322F-B720-4717-B7B6-668E91390434}" type="pres">
      <dgm:prSet presAssocID="{136AF79A-7601-4873-8E30-ABF7094B8E05}" presName="root1" presStyleCnt="0"/>
      <dgm:spPr/>
    </dgm:pt>
    <dgm:pt modelId="{C12559F6-C3B6-4D73-AD22-F222C1DA8B42}" type="pres">
      <dgm:prSet presAssocID="{136AF79A-7601-4873-8E30-ABF7094B8E05}" presName="LevelOneTextNode" presStyleLbl="node0" presStyleIdx="1" presStyleCnt="2" custLinFactNeighborX="3509" custLinFactNeighborY="-95625">
        <dgm:presLayoutVars>
          <dgm:chPref val="3"/>
        </dgm:presLayoutVars>
      </dgm:prSet>
      <dgm:spPr/>
    </dgm:pt>
    <dgm:pt modelId="{2161CD23-F02B-418C-A523-CA6BD5DF64AE}" type="pres">
      <dgm:prSet presAssocID="{136AF79A-7601-4873-8E30-ABF7094B8E05}" presName="level2hierChild" presStyleCnt="0"/>
      <dgm:spPr/>
    </dgm:pt>
    <dgm:pt modelId="{9BE4BE72-0863-43E5-B4A0-5A30FC5EA835}" type="pres">
      <dgm:prSet presAssocID="{C5C1F955-D5CC-44F0-B9E2-27BC1C379A72}" presName="conn2-1" presStyleLbl="parChTrans1D2" presStyleIdx="1" presStyleCnt="2"/>
      <dgm:spPr/>
    </dgm:pt>
    <dgm:pt modelId="{307C2920-280A-445A-9278-887EEEB7BBC0}" type="pres">
      <dgm:prSet presAssocID="{C5C1F955-D5CC-44F0-B9E2-27BC1C379A72}" presName="connTx" presStyleLbl="parChTrans1D2" presStyleIdx="1" presStyleCnt="2"/>
      <dgm:spPr/>
    </dgm:pt>
    <dgm:pt modelId="{A00B002D-8063-4A3F-BBCD-C4846A3B9E62}" type="pres">
      <dgm:prSet presAssocID="{D163E99C-4B5F-4CA7-BFF8-F432B1A37B7F}" presName="root2" presStyleCnt="0"/>
      <dgm:spPr/>
    </dgm:pt>
    <dgm:pt modelId="{3500810D-6E9D-43ED-973C-33520C7EE470}" type="pres">
      <dgm:prSet presAssocID="{D163E99C-4B5F-4CA7-BFF8-F432B1A37B7F}" presName="LevelTwoTextNode" presStyleLbl="node2" presStyleIdx="1" presStyleCnt="2" custScaleY="176755">
        <dgm:presLayoutVars>
          <dgm:chPref val="3"/>
        </dgm:presLayoutVars>
      </dgm:prSet>
      <dgm:spPr/>
    </dgm:pt>
    <dgm:pt modelId="{A0617AA1-FF1E-4C5E-BF01-697B78E099F1}" type="pres">
      <dgm:prSet presAssocID="{D163E99C-4B5F-4CA7-BFF8-F432B1A37B7F}" presName="level3hierChild" presStyleCnt="0"/>
      <dgm:spPr/>
    </dgm:pt>
    <dgm:pt modelId="{54FD9158-07B1-4C3E-B580-127F9F0F5B81}" type="pres">
      <dgm:prSet presAssocID="{09090E28-330A-4C21-827F-8E3FB2DAE89A}" presName="conn2-1" presStyleLbl="parChTrans1D3" presStyleIdx="1" presStyleCnt="2"/>
      <dgm:spPr/>
    </dgm:pt>
    <dgm:pt modelId="{EC830E65-F52D-46C7-B8A1-6202B9D658E8}" type="pres">
      <dgm:prSet presAssocID="{09090E28-330A-4C21-827F-8E3FB2DAE89A}" presName="connTx" presStyleLbl="parChTrans1D3" presStyleIdx="1" presStyleCnt="2"/>
      <dgm:spPr/>
    </dgm:pt>
    <dgm:pt modelId="{5541A347-6C6C-413A-BD0A-A6132F43DFA2}" type="pres">
      <dgm:prSet presAssocID="{D1A73AD1-69FB-4A35-BC76-0A8FC66370DB}" presName="root2" presStyleCnt="0"/>
      <dgm:spPr/>
    </dgm:pt>
    <dgm:pt modelId="{BDDF8570-F448-44F1-B3F2-FF21992D68C9}" type="pres">
      <dgm:prSet presAssocID="{D1A73AD1-69FB-4A35-BC76-0A8FC66370DB}" presName="LevelTwoTextNode" presStyleLbl="node3" presStyleIdx="1" presStyleCnt="2" custScaleY="327529">
        <dgm:presLayoutVars>
          <dgm:chPref val="3"/>
        </dgm:presLayoutVars>
      </dgm:prSet>
      <dgm:spPr/>
    </dgm:pt>
    <dgm:pt modelId="{F1CFFD6A-BCE8-4F4B-B210-D44B162396B2}" type="pres">
      <dgm:prSet presAssocID="{D1A73AD1-69FB-4A35-BC76-0A8FC66370DB}" presName="level3hierChild" presStyleCnt="0"/>
      <dgm:spPr/>
    </dgm:pt>
  </dgm:ptLst>
  <dgm:cxnLst>
    <dgm:cxn modelId="{9DE48203-A05F-4EA4-B20A-EC068C306B48}" type="presOf" srcId="{1C5871BC-B494-47E7-91DC-837168153713}" destId="{4106A7E8-366D-438A-87D0-34F3327EED3E}" srcOrd="1" destOrd="0" presId="urn:microsoft.com/office/officeart/2005/8/layout/hierarchy2"/>
    <dgm:cxn modelId="{CF91CD0A-042C-4E42-91F3-16D149BC9F46}" srcId="{EFA45E38-589D-486F-895F-B86548B61B45}" destId="{20F45C97-1C16-474E-AA3A-46E7AFC65C94}" srcOrd="0" destOrd="0" parTransId="{1C5871BC-B494-47E7-91DC-837168153713}" sibTransId="{A9E951ED-054C-4323-9391-35FE5E5AEEF4}"/>
    <dgm:cxn modelId="{CE78E50B-20D8-43DB-A884-E48AFA25C914}" srcId="{7D1A0668-5CED-4B0E-9349-ACEA2A13DD9D}" destId="{136AF79A-7601-4873-8E30-ABF7094B8E05}" srcOrd="1" destOrd="0" parTransId="{8BBE8854-8DB4-4A1E-82F0-A39E620D65D0}" sibTransId="{80F49B8A-0FC2-43B6-B0C3-3351A6A96E37}"/>
    <dgm:cxn modelId="{31AC8F1A-513A-475B-91C1-C7F482B9D6F2}" type="presOf" srcId="{C5C1F955-D5CC-44F0-B9E2-27BC1C379A72}" destId="{9BE4BE72-0863-43E5-B4A0-5A30FC5EA835}" srcOrd="0" destOrd="0" presId="urn:microsoft.com/office/officeart/2005/8/layout/hierarchy2"/>
    <dgm:cxn modelId="{CE2FE01A-F3F0-461C-8BC5-D019ECB6B82C}" type="presOf" srcId="{9E6489A0-9216-45B8-953B-71778D9CC69B}" destId="{D93DCFEA-A31C-487E-9F63-FE88684EEE59}" srcOrd="0" destOrd="0" presId="urn:microsoft.com/office/officeart/2005/8/layout/hierarchy2"/>
    <dgm:cxn modelId="{EFA7E826-1C4A-4567-85D4-B47003AC8997}" srcId="{9E6489A0-9216-45B8-953B-71778D9CC69B}" destId="{EFA45E38-589D-486F-895F-B86548B61B45}" srcOrd="0" destOrd="0" parTransId="{5F2DBEBD-33A5-48C0-A6AE-780392A453B3}" sibTransId="{64CB908B-0CFB-493C-AB1B-0989B914A286}"/>
    <dgm:cxn modelId="{043B5035-7B5D-491F-8AB5-D44F3C87DB28}" type="presOf" srcId="{1C5871BC-B494-47E7-91DC-837168153713}" destId="{72DFDA22-4E37-4204-832F-B5705F772E38}" srcOrd="0" destOrd="0" presId="urn:microsoft.com/office/officeart/2005/8/layout/hierarchy2"/>
    <dgm:cxn modelId="{9B48E33A-1E03-4C03-A009-263096AC1003}" type="presOf" srcId="{D163E99C-4B5F-4CA7-BFF8-F432B1A37B7F}" destId="{3500810D-6E9D-43ED-973C-33520C7EE470}" srcOrd="0" destOrd="0" presId="urn:microsoft.com/office/officeart/2005/8/layout/hierarchy2"/>
    <dgm:cxn modelId="{208F4B5F-FA3F-41B2-837F-FC0CB6BD4A64}" type="presOf" srcId="{D1A73AD1-69FB-4A35-BC76-0A8FC66370DB}" destId="{BDDF8570-F448-44F1-B3F2-FF21992D68C9}" srcOrd="0" destOrd="0" presId="urn:microsoft.com/office/officeart/2005/8/layout/hierarchy2"/>
    <dgm:cxn modelId="{C858FB74-D4A8-4148-9D6A-DBAC89891695}" type="presOf" srcId="{5F2DBEBD-33A5-48C0-A6AE-780392A453B3}" destId="{D0DC3A68-5A15-40DD-8B7A-4E3EB7EB94B1}" srcOrd="1" destOrd="0" presId="urn:microsoft.com/office/officeart/2005/8/layout/hierarchy2"/>
    <dgm:cxn modelId="{019C5A7D-F4E3-4DB2-9EC8-0B2C6DDB4C63}" type="presOf" srcId="{EFA45E38-589D-486F-895F-B86548B61B45}" destId="{B477183E-36B6-41FB-8ABD-E94D7144B310}" srcOrd="0" destOrd="0" presId="urn:microsoft.com/office/officeart/2005/8/layout/hierarchy2"/>
    <dgm:cxn modelId="{F40A0283-ABA2-40FE-BF62-3EE39D168889}" type="presOf" srcId="{09090E28-330A-4C21-827F-8E3FB2DAE89A}" destId="{54FD9158-07B1-4C3E-B580-127F9F0F5B81}" srcOrd="0" destOrd="0" presId="urn:microsoft.com/office/officeart/2005/8/layout/hierarchy2"/>
    <dgm:cxn modelId="{10A68E84-69BD-4668-BB0D-F08CBABFE3EA}" srcId="{7D1A0668-5CED-4B0E-9349-ACEA2A13DD9D}" destId="{9E6489A0-9216-45B8-953B-71778D9CC69B}" srcOrd="0" destOrd="0" parTransId="{26B3002C-8E55-4D7E-A8E0-F2DB81F0477B}" sibTransId="{C2330658-706B-40E3-8381-9C0791B1864C}"/>
    <dgm:cxn modelId="{8EB3C192-22BA-4C80-95DF-2F4E80DB5579}" srcId="{136AF79A-7601-4873-8E30-ABF7094B8E05}" destId="{D163E99C-4B5F-4CA7-BFF8-F432B1A37B7F}" srcOrd="0" destOrd="0" parTransId="{C5C1F955-D5CC-44F0-B9E2-27BC1C379A72}" sibTransId="{812891DB-F596-40E4-B111-496E2BBAE7E8}"/>
    <dgm:cxn modelId="{344C9C9D-4A8A-4D44-B3C3-C5B09FA6222A}" type="presOf" srcId="{20F45C97-1C16-474E-AA3A-46E7AFC65C94}" destId="{AA49986E-B479-4CB0-AE44-2400D6780E3A}" srcOrd="0" destOrd="0" presId="urn:microsoft.com/office/officeart/2005/8/layout/hierarchy2"/>
    <dgm:cxn modelId="{EDA68CBB-26F3-45DA-BA2C-1DDB61E74887}" type="presOf" srcId="{09090E28-330A-4C21-827F-8E3FB2DAE89A}" destId="{EC830E65-F52D-46C7-B8A1-6202B9D658E8}" srcOrd="1" destOrd="0" presId="urn:microsoft.com/office/officeart/2005/8/layout/hierarchy2"/>
    <dgm:cxn modelId="{3BCEDEC2-74AC-4058-B417-A0FD1D22FE91}" srcId="{D163E99C-4B5F-4CA7-BFF8-F432B1A37B7F}" destId="{D1A73AD1-69FB-4A35-BC76-0A8FC66370DB}" srcOrd="0" destOrd="0" parTransId="{09090E28-330A-4C21-827F-8E3FB2DAE89A}" sibTransId="{5C42C366-7182-4ECA-833C-F404CAC51770}"/>
    <dgm:cxn modelId="{0B346DCE-1D0C-4A6F-A84C-0945CB9F7A1D}" type="presOf" srcId="{5F2DBEBD-33A5-48C0-A6AE-780392A453B3}" destId="{FD87A3D8-985B-4925-92FE-03782289BCF8}" srcOrd="0" destOrd="0" presId="urn:microsoft.com/office/officeart/2005/8/layout/hierarchy2"/>
    <dgm:cxn modelId="{D3F8E2DF-9DA3-4F1E-A8C2-BC95832D6C36}" type="presOf" srcId="{7D1A0668-5CED-4B0E-9349-ACEA2A13DD9D}" destId="{E0792797-5BCF-4EA3-8848-6202DD76A902}" srcOrd="0" destOrd="0" presId="urn:microsoft.com/office/officeart/2005/8/layout/hierarchy2"/>
    <dgm:cxn modelId="{5359C6F1-0A6C-4CDF-BF3A-7C8F8FC507C2}" type="presOf" srcId="{C5C1F955-D5CC-44F0-B9E2-27BC1C379A72}" destId="{307C2920-280A-445A-9278-887EEEB7BBC0}" srcOrd="1" destOrd="0" presId="urn:microsoft.com/office/officeart/2005/8/layout/hierarchy2"/>
    <dgm:cxn modelId="{972943FF-1351-4EF9-BFB7-8C26C75779D3}" type="presOf" srcId="{136AF79A-7601-4873-8E30-ABF7094B8E05}" destId="{C12559F6-C3B6-4D73-AD22-F222C1DA8B42}" srcOrd="0" destOrd="0" presId="urn:microsoft.com/office/officeart/2005/8/layout/hierarchy2"/>
    <dgm:cxn modelId="{71B2C353-AEAE-4977-9E07-791E9642477E}" type="presParOf" srcId="{E0792797-5BCF-4EA3-8848-6202DD76A902}" destId="{70B1C88A-BC28-4BB1-9DC4-7A6238F8FD1F}" srcOrd="0" destOrd="0" presId="urn:microsoft.com/office/officeart/2005/8/layout/hierarchy2"/>
    <dgm:cxn modelId="{E2FB8B9C-5796-4B7D-91DF-7FD8FFB1875D}" type="presParOf" srcId="{70B1C88A-BC28-4BB1-9DC4-7A6238F8FD1F}" destId="{D93DCFEA-A31C-487E-9F63-FE88684EEE59}" srcOrd="0" destOrd="0" presId="urn:microsoft.com/office/officeart/2005/8/layout/hierarchy2"/>
    <dgm:cxn modelId="{A7F95F58-1C8A-4E42-84F5-BA7FE58B1343}" type="presParOf" srcId="{70B1C88A-BC28-4BB1-9DC4-7A6238F8FD1F}" destId="{162C8E45-E1EA-4964-B4B6-85A6F8CDEFA2}" srcOrd="1" destOrd="0" presId="urn:microsoft.com/office/officeart/2005/8/layout/hierarchy2"/>
    <dgm:cxn modelId="{5A6312E5-7883-4F6A-A7C4-B6E147060AAD}" type="presParOf" srcId="{162C8E45-E1EA-4964-B4B6-85A6F8CDEFA2}" destId="{FD87A3D8-985B-4925-92FE-03782289BCF8}" srcOrd="0" destOrd="0" presId="urn:microsoft.com/office/officeart/2005/8/layout/hierarchy2"/>
    <dgm:cxn modelId="{F984C7D2-011E-4A56-9385-95763BADBD67}" type="presParOf" srcId="{FD87A3D8-985B-4925-92FE-03782289BCF8}" destId="{D0DC3A68-5A15-40DD-8B7A-4E3EB7EB94B1}" srcOrd="0" destOrd="0" presId="urn:microsoft.com/office/officeart/2005/8/layout/hierarchy2"/>
    <dgm:cxn modelId="{11B77863-E7F4-4122-A576-35D38E77B467}" type="presParOf" srcId="{162C8E45-E1EA-4964-B4B6-85A6F8CDEFA2}" destId="{498992C4-4B68-4E82-A8B6-E6F047127BA2}" srcOrd="1" destOrd="0" presId="urn:microsoft.com/office/officeart/2005/8/layout/hierarchy2"/>
    <dgm:cxn modelId="{7CE05ED3-BC4C-4EE5-9B82-D0D3D36F324C}" type="presParOf" srcId="{498992C4-4B68-4E82-A8B6-E6F047127BA2}" destId="{B477183E-36B6-41FB-8ABD-E94D7144B310}" srcOrd="0" destOrd="0" presId="urn:microsoft.com/office/officeart/2005/8/layout/hierarchy2"/>
    <dgm:cxn modelId="{C5196365-976C-44DC-A3E6-53D5659A0F79}" type="presParOf" srcId="{498992C4-4B68-4E82-A8B6-E6F047127BA2}" destId="{D4F5978D-89E3-4DB5-9C08-7D937DEAE013}" srcOrd="1" destOrd="0" presId="urn:microsoft.com/office/officeart/2005/8/layout/hierarchy2"/>
    <dgm:cxn modelId="{8F03CFF6-2B1B-4D0A-9F23-38A8960BF8AC}" type="presParOf" srcId="{D4F5978D-89E3-4DB5-9C08-7D937DEAE013}" destId="{72DFDA22-4E37-4204-832F-B5705F772E38}" srcOrd="0" destOrd="0" presId="urn:microsoft.com/office/officeart/2005/8/layout/hierarchy2"/>
    <dgm:cxn modelId="{D4CFDB3B-5384-4A19-AF45-C107CA8FFDF8}" type="presParOf" srcId="{72DFDA22-4E37-4204-832F-B5705F772E38}" destId="{4106A7E8-366D-438A-87D0-34F3327EED3E}" srcOrd="0" destOrd="0" presId="urn:microsoft.com/office/officeart/2005/8/layout/hierarchy2"/>
    <dgm:cxn modelId="{770EC870-93CF-40B5-B7D1-0CA34C28C058}" type="presParOf" srcId="{D4F5978D-89E3-4DB5-9C08-7D937DEAE013}" destId="{45C9A0B9-E138-44EE-AA50-3DD85605FF39}" srcOrd="1" destOrd="0" presId="urn:microsoft.com/office/officeart/2005/8/layout/hierarchy2"/>
    <dgm:cxn modelId="{8AE19B56-BD64-4DCB-83FB-F1162DEFFF64}" type="presParOf" srcId="{45C9A0B9-E138-44EE-AA50-3DD85605FF39}" destId="{AA49986E-B479-4CB0-AE44-2400D6780E3A}" srcOrd="0" destOrd="0" presId="urn:microsoft.com/office/officeart/2005/8/layout/hierarchy2"/>
    <dgm:cxn modelId="{93E148CA-73EE-401B-B6D4-B255301CCEC7}" type="presParOf" srcId="{45C9A0B9-E138-44EE-AA50-3DD85605FF39}" destId="{BBF91EB0-DDBD-4B3E-9810-9C271B29E8E7}" srcOrd="1" destOrd="0" presId="urn:microsoft.com/office/officeart/2005/8/layout/hierarchy2"/>
    <dgm:cxn modelId="{98FE0FF9-1823-4132-ACA1-957D8470D3D8}" type="presParOf" srcId="{E0792797-5BCF-4EA3-8848-6202DD76A902}" destId="{A558322F-B720-4717-B7B6-668E91390434}" srcOrd="1" destOrd="0" presId="urn:microsoft.com/office/officeart/2005/8/layout/hierarchy2"/>
    <dgm:cxn modelId="{60DF6961-9905-4C0C-812A-BE0BBC86E7CD}" type="presParOf" srcId="{A558322F-B720-4717-B7B6-668E91390434}" destId="{C12559F6-C3B6-4D73-AD22-F222C1DA8B42}" srcOrd="0" destOrd="0" presId="urn:microsoft.com/office/officeart/2005/8/layout/hierarchy2"/>
    <dgm:cxn modelId="{21F1F567-B4F7-49D2-A85A-F3ADB7C7B702}" type="presParOf" srcId="{A558322F-B720-4717-B7B6-668E91390434}" destId="{2161CD23-F02B-418C-A523-CA6BD5DF64AE}" srcOrd="1" destOrd="0" presId="urn:microsoft.com/office/officeart/2005/8/layout/hierarchy2"/>
    <dgm:cxn modelId="{ABBBF903-BC3C-4D4F-8FBA-2C4DBFFF8C30}" type="presParOf" srcId="{2161CD23-F02B-418C-A523-CA6BD5DF64AE}" destId="{9BE4BE72-0863-43E5-B4A0-5A30FC5EA835}" srcOrd="0" destOrd="0" presId="urn:microsoft.com/office/officeart/2005/8/layout/hierarchy2"/>
    <dgm:cxn modelId="{C4E3C9C1-C0D6-4F90-B6F1-C3C53C9C9085}" type="presParOf" srcId="{9BE4BE72-0863-43E5-B4A0-5A30FC5EA835}" destId="{307C2920-280A-445A-9278-887EEEB7BBC0}" srcOrd="0" destOrd="0" presId="urn:microsoft.com/office/officeart/2005/8/layout/hierarchy2"/>
    <dgm:cxn modelId="{3755CD5A-CFE1-41B7-8DF5-DA6D1B9C94AE}" type="presParOf" srcId="{2161CD23-F02B-418C-A523-CA6BD5DF64AE}" destId="{A00B002D-8063-4A3F-BBCD-C4846A3B9E62}" srcOrd="1" destOrd="0" presId="urn:microsoft.com/office/officeart/2005/8/layout/hierarchy2"/>
    <dgm:cxn modelId="{4E82141A-7A7A-4BC5-8F15-03E661054E17}" type="presParOf" srcId="{A00B002D-8063-4A3F-BBCD-C4846A3B9E62}" destId="{3500810D-6E9D-43ED-973C-33520C7EE470}" srcOrd="0" destOrd="0" presId="urn:microsoft.com/office/officeart/2005/8/layout/hierarchy2"/>
    <dgm:cxn modelId="{040F1679-8FC1-4B28-95D9-E643CCDDDE66}" type="presParOf" srcId="{A00B002D-8063-4A3F-BBCD-C4846A3B9E62}" destId="{A0617AA1-FF1E-4C5E-BF01-697B78E099F1}" srcOrd="1" destOrd="0" presId="urn:microsoft.com/office/officeart/2005/8/layout/hierarchy2"/>
    <dgm:cxn modelId="{BA5D6F29-374B-4BAB-AA31-0293D35D526D}" type="presParOf" srcId="{A0617AA1-FF1E-4C5E-BF01-697B78E099F1}" destId="{54FD9158-07B1-4C3E-B580-127F9F0F5B81}" srcOrd="0" destOrd="0" presId="urn:microsoft.com/office/officeart/2005/8/layout/hierarchy2"/>
    <dgm:cxn modelId="{CE6D9A2D-B85A-4E15-A089-7ACD4D15BA17}" type="presParOf" srcId="{54FD9158-07B1-4C3E-B580-127F9F0F5B81}" destId="{EC830E65-F52D-46C7-B8A1-6202B9D658E8}" srcOrd="0" destOrd="0" presId="urn:microsoft.com/office/officeart/2005/8/layout/hierarchy2"/>
    <dgm:cxn modelId="{EB17363B-0695-4E33-B82F-4255EA1EBBDF}" type="presParOf" srcId="{A0617AA1-FF1E-4C5E-BF01-697B78E099F1}" destId="{5541A347-6C6C-413A-BD0A-A6132F43DFA2}" srcOrd="1" destOrd="0" presId="urn:microsoft.com/office/officeart/2005/8/layout/hierarchy2"/>
    <dgm:cxn modelId="{4B02CD4D-97A1-4815-9407-109B005E2A2E}" type="presParOf" srcId="{5541A347-6C6C-413A-BD0A-A6132F43DFA2}" destId="{BDDF8570-F448-44F1-B3F2-FF21992D68C9}" srcOrd="0" destOrd="0" presId="urn:microsoft.com/office/officeart/2005/8/layout/hierarchy2"/>
    <dgm:cxn modelId="{F7A035E2-79F6-4032-A242-CB669876ADDA}" type="presParOf" srcId="{5541A347-6C6C-413A-BD0A-A6132F43DFA2}" destId="{F1CFFD6A-BCE8-4F4B-B210-D44B162396B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220A6B-4E5A-472B-970D-2BAFCAB9FFA0}"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678D9E-50D3-448F-AE71-A45206BEDDE8}">
      <dgm:prSet/>
      <dgm:spPr/>
      <dgm:t>
        <a:bodyPr/>
        <a:lstStyle/>
        <a:p>
          <a:pPr>
            <a:lnSpc>
              <a:spcPct val="100000"/>
            </a:lnSpc>
            <a:defRPr b="1"/>
          </a:pPr>
          <a:r>
            <a:rPr lang="en-NZ" dirty="0"/>
            <a:t>Graduands</a:t>
          </a:r>
          <a:endParaRPr lang="en-US" dirty="0"/>
        </a:p>
      </dgm:t>
    </dgm:pt>
    <dgm:pt modelId="{3BC6EAAE-BFDE-46A2-8B9E-0C229279BE8A}" type="parTrans" cxnId="{47B8AA39-18AB-45E7-8268-54AE130DE4ED}">
      <dgm:prSet/>
      <dgm:spPr/>
      <dgm:t>
        <a:bodyPr/>
        <a:lstStyle/>
        <a:p>
          <a:endParaRPr lang="en-US"/>
        </a:p>
      </dgm:t>
    </dgm:pt>
    <dgm:pt modelId="{03008A10-4BEC-4E18-87FA-AAB966DB828D}" type="sibTrans" cxnId="{47B8AA39-18AB-45E7-8268-54AE130DE4ED}">
      <dgm:prSet/>
      <dgm:spPr/>
      <dgm:t>
        <a:bodyPr/>
        <a:lstStyle/>
        <a:p>
          <a:endParaRPr lang="en-US"/>
        </a:p>
      </dgm:t>
    </dgm:pt>
    <dgm:pt modelId="{43A85555-B376-48AB-A11F-9B8A4EE9A2B2}">
      <dgm:prSet/>
      <dgm:spPr/>
      <dgm:t>
        <a:bodyPr/>
        <a:lstStyle/>
        <a:p>
          <a:pPr>
            <a:lnSpc>
              <a:spcPct val="100000"/>
            </a:lnSpc>
          </a:pPr>
          <a:r>
            <a:rPr lang="en-NZ" dirty="0"/>
            <a:t>Work Ready is a good investment</a:t>
          </a:r>
          <a:endParaRPr lang="en-US" dirty="0"/>
        </a:p>
      </dgm:t>
    </dgm:pt>
    <dgm:pt modelId="{5E9C2DA2-B9A9-4DAE-8166-85B5EC7D20A0}" type="parTrans" cxnId="{4D50E85B-FC41-40B8-8F56-4D638AD22CB1}">
      <dgm:prSet/>
      <dgm:spPr/>
      <dgm:t>
        <a:bodyPr/>
        <a:lstStyle/>
        <a:p>
          <a:endParaRPr lang="en-US"/>
        </a:p>
      </dgm:t>
    </dgm:pt>
    <dgm:pt modelId="{E41A5B0E-E482-4D90-BB1E-5C5C1FB0313B}" type="sibTrans" cxnId="{4D50E85B-FC41-40B8-8F56-4D638AD22CB1}">
      <dgm:prSet/>
      <dgm:spPr/>
      <dgm:t>
        <a:bodyPr/>
        <a:lstStyle/>
        <a:p>
          <a:endParaRPr lang="en-US"/>
        </a:p>
      </dgm:t>
    </dgm:pt>
    <dgm:pt modelId="{EEF95F7C-2726-4B37-BFB9-02BFC5BD7A51}">
      <dgm:prSet/>
      <dgm:spPr/>
      <dgm:t>
        <a:bodyPr/>
        <a:lstStyle/>
        <a:p>
          <a:pPr>
            <a:lnSpc>
              <a:spcPct val="100000"/>
            </a:lnSpc>
          </a:pPr>
          <a:r>
            <a:rPr lang="en-NZ" dirty="0"/>
            <a:t>Career pathways are clear</a:t>
          </a:r>
          <a:endParaRPr lang="en-US" dirty="0"/>
        </a:p>
      </dgm:t>
    </dgm:pt>
    <dgm:pt modelId="{FB4C5738-3269-4D7C-8622-32A0A3CF3259}" type="parTrans" cxnId="{903BCB28-BA82-4FB3-B201-9FC1BF1623EE}">
      <dgm:prSet/>
      <dgm:spPr/>
      <dgm:t>
        <a:bodyPr/>
        <a:lstStyle/>
        <a:p>
          <a:endParaRPr lang="en-US"/>
        </a:p>
      </dgm:t>
    </dgm:pt>
    <dgm:pt modelId="{858E9471-BC54-4579-8D72-446A6412FE0D}" type="sibTrans" cxnId="{903BCB28-BA82-4FB3-B201-9FC1BF1623EE}">
      <dgm:prSet/>
      <dgm:spPr/>
      <dgm:t>
        <a:bodyPr/>
        <a:lstStyle/>
        <a:p>
          <a:endParaRPr lang="en-US"/>
        </a:p>
      </dgm:t>
    </dgm:pt>
    <dgm:pt modelId="{9FB7A40A-1528-459F-91C6-CD61CF97092F}">
      <dgm:prSet/>
      <dgm:spPr/>
      <dgm:t>
        <a:bodyPr/>
        <a:lstStyle/>
        <a:p>
          <a:pPr>
            <a:lnSpc>
              <a:spcPct val="100000"/>
            </a:lnSpc>
          </a:pPr>
          <a:r>
            <a:rPr lang="en-NZ" dirty="0"/>
            <a:t>Confident that they can secure positions</a:t>
          </a:r>
          <a:endParaRPr lang="en-US" dirty="0"/>
        </a:p>
      </dgm:t>
    </dgm:pt>
    <dgm:pt modelId="{06C63D3D-9633-41A8-8B5A-6006B1DEB10D}" type="parTrans" cxnId="{25890CE7-F424-479E-9DDA-BD96023DAAA2}">
      <dgm:prSet/>
      <dgm:spPr/>
      <dgm:t>
        <a:bodyPr/>
        <a:lstStyle/>
        <a:p>
          <a:endParaRPr lang="en-US"/>
        </a:p>
      </dgm:t>
    </dgm:pt>
    <dgm:pt modelId="{B14B2E9C-3F28-4963-BAB4-009F786975B1}" type="sibTrans" cxnId="{25890CE7-F424-479E-9DDA-BD96023DAAA2}">
      <dgm:prSet/>
      <dgm:spPr/>
      <dgm:t>
        <a:bodyPr/>
        <a:lstStyle/>
        <a:p>
          <a:endParaRPr lang="en-US"/>
        </a:p>
      </dgm:t>
    </dgm:pt>
    <dgm:pt modelId="{A1951D13-93A7-4317-B72F-92A9A2002080}">
      <dgm:prSet/>
      <dgm:spPr/>
      <dgm:t>
        <a:bodyPr/>
        <a:lstStyle/>
        <a:p>
          <a:pPr>
            <a:lnSpc>
              <a:spcPct val="100000"/>
            </a:lnSpc>
          </a:pPr>
          <a:r>
            <a:rPr lang="en-NZ" dirty="0"/>
            <a:t>Mātauranga Māori is living and case studies are relevant</a:t>
          </a:r>
          <a:r>
            <a:rPr lang="en-NZ" dirty="0">
              <a:latin typeface="Calisto MT" panose="02040603050505030304"/>
            </a:rPr>
            <a:t> </a:t>
          </a:r>
          <a:endParaRPr lang="en-US" dirty="0"/>
        </a:p>
      </dgm:t>
    </dgm:pt>
    <dgm:pt modelId="{011F75AA-E440-42D0-98D4-E74FA864B71F}" type="parTrans" cxnId="{2A92B596-9AE9-4CA2-89CE-8B7B7A80C8E5}">
      <dgm:prSet/>
      <dgm:spPr/>
      <dgm:t>
        <a:bodyPr/>
        <a:lstStyle/>
        <a:p>
          <a:endParaRPr lang="en-US"/>
        </a:p>
      </dgm:t>
    </dgm:pt>
    <dgm:pt modelId="{6CD4C70C-9D8C-4BEE-9FA7-D36FE3191BA6}" type="sibTrans" cxnId="{2A92B596-9AE9-4CA2-89CE-8B7B7A80C8E5}">
      <dgm:prSet/>
      <dgm:spPr/>
      <dgm:t>
        <a:bodyPr/>
        <a:lstStyle/>
        <a:p>
          <a:endParaRPr lang="en-US"/>
        </a:p>
      </dgm:t>
    </dgm:pt>
    <dgm:pt modelId="{DC986F2A-DC4F-413A-B8D6-D6F52CB57B86}">
      <dgm:prSet/>
      <dgm:spPr/>
      <dgm:t>
        <a:bodyPr/>
        <a:lstStyle/>
        <a:p>
          <a:pPr>
            <a:lnSpc>
              <a:spcPct val="100000"/>
            </a:lnSpc>
            <a:defRPr b="1"/>
          </a:pPr>
          <a:r>
            <a:rPr lang="en-NZ" dirty="0"/>
            <a:t>Academic Staff</a:t>
          </a:r>
          <a:endParaRPr lang="en-US" dirty="0"/>
        </a:p>
      </dgm:t>
    </dgm:pt>
    <dgm:pt modelId="{7972658B-94FB-4017-80DD-3B579611EBA5}" type="parTrans" cxnId="{2B978D50-F4A8-414E-A27C-22C274B55D3A}">
      <dgm:prSet/>
      <dgm:spPr/>
      <dgm:t>
        <a:bodyPr/>
        <a:lstStyle/>
        <a:p>
          <a:endParaRPr lang="en-US"/>
        </a:p>
      </dgm:t>
    </dgm:pt>
    <dgm:pt modelId="{80495BCF-1935-431A-BE98-720755B11A08}" type="sibTrans" cxnId="{2B978D50-F4A8-414E-A27C-22C274B55D3A}">
      <dgm:prSet/>
      <dgm:spPr/>
      <dgm:t>
        <a:bodyPr/>
        <a:lstStyle/>
        <a:p>
          <a:endParaRPr lang="en-US"/>
        </a:p>
      </dgm:t>
    </dgm:pt>
    <dgm:pt modelId="{8A94F82A-7D7D-4839-9E8D-90740EA98934}">
      <dgm:prSet/>
      <dgm:spPr/>
      <dgm:t>
        <a:bodyPr/>
        <a:lstStyle/>
        <a:p>
          <a:pPr>
            <a:lnSpc>
              <a:spcPct val="100000"/>
            </a:lnSpc>
          </a:pPr>
          <a:r>
            <a:rPr lang="en-NZ" dirty="0"/>
            <a:t>Pūkenga undervalue administration</a:t>
          </a:r>
          <a:endParaRPr lang="en-US" dirty="0"/>
        </a:p>
      </dgm:t>
    </dgm:pt>
    <dgm:pt modelId="{615DC38D-5A21-4438-BEC4-F0226DEA54A7}" type="parTrans" cxnId="{127F83CB-8480-48E0-9019-339328278A57}">
      <dgm:prSet/>
      <dgm:spPr/>
      <dgm:t>
        <a:bodyPr/>
        <a:lstStyle/>
        <a:p>
          <a:endParaRPr lang="en-US"/>
        </a:p>
      </dgm:t>
    </dgm:pt>
    <dgm:pt modelId="{97E998D6-FEC3-4ECA-99A3-059131091519}" type="sibTrans" cxnId="{127F83CB-8480-48E0-9019-339328278A57}">
      <dgm:prSet/>
      <dgm:spPr/>
      <dgm:t>
        <a:bodyPr/>
        <a:lstStyle/>
        <a:p>
          <a:endParaRPr lang="en-US"/>
        </a:p>
      </dgm:t>
    </dgm:pt>
    <dgm:pt modelId="{5A4DB7EE-F2D4-46EC-9ABD-08752CC5B394}">
      <dgm:prSet/>
      <dgm:spPr/>
      <dgm:t>
        <a:bodyPr/>
        <a:lstStyle/>
        <a:p>
          <a:pPr>
            <a:lnSpc>
              <a:spcPct val="100000"/>
            </a:lnSpc>
          </a:pPr>
          <a:r>
            <a:rPr lang="en-NZ" dirty="0"/>
            <a:t>Pūkenga feel administration is below them</a:t>
          </a:r>
          <a:endParaRPr lang="en-US" dirty="0"/>
        </a:p>
      </dgm:t>
    </dgm:pt>
    <dgm:pt modelId="{A27145ED-BAA7-4782-9F42-05ABE89AB2B9}" type="parTrans" cxnId="{1EFC1213-4924-4ED9-AAE0-7948AD872FC0}">
      <dgm:prSet/>
      <dgm:spPr/>
      <dgm:t>
        <a:bodyPr/>
        <a:lstStyle/>
        <a:p>
          <a:endParaRPr lang="en-US"/>
        </a:p>
      </dgm:t>
    </dgm:pt>
    <dgm:pt modelId="{31365793-51D7-4BE0-B24C-14A53AC5D3BE}" type="sibTrans" cxnId="{1EFC1213-4924-4ED9-AAE0-7948AD872FC0}">
      <dgm:prSet/>
      <dgm:spPr/>
      <dgm:t>
        <a:bodyPr/>
        <a:lstStyle/>
        <a:p>
          <a:endParaRPr lang="en-US"/>
        </a:p>
      </dgm:t>
    </dgm:pt>
    <dgm:pt modelId="{843CC3AD-D5F5-4827-BD15-CA1E264575DF}">
      <dgm:prSet/>
      <dgm:spPr/>
      <dgm:t>
        <a:bodyPr/>
        <a:lstStyle/>
        <a:p>
          <a:pPr>
            <a:lnSpc>
              <a:spcPct val="100000"/>
            </a:lnSpc>
          </a:pPr>
          <a:r>
            <a:rPr lang="en-NZ" dirty="0"/>
            <a:t>Pūkenga don’t like being told HOW to teach the things they teach</a:t>
          </a:r>
          <a:r>
            <a:rPr lang="en-NZ" dirty="0">
              <a:latin typeface="Calisto MT" panose="02040603050505030304"/>
            </a:rPr>
            <a:t> </a:t>
          </a:r>
          <a:endParaRPr lang="en-US" dirty="0"/>
        </a:p>
      </dgm:t>
    </dgm:pt>
    <dgm:pt modelId="{CCE24907-9F14-4058-9DDC-59D6700C1D5B}" type="parTrans" cxnId="{ACF09980-D216-4DC1-AEDB-8F8AD304C38B}">
      <dgm:prSet/>
      <dgm:spPr/>
      <dgm:t>
        <a:bodyPr/>
        <a:lstStyle/>
        <a:p>
          <a:endParaRPr lang="en-US"/>
        </a:p>
      </dgm:t>
    </dgm:pt>
    <dgm:pt modelId="{BB04F325-62D5-47DC-A0D5-2F89C1A98C40}" type="sibTrans" cxnId="{ACF09980-D216-4DC1-AEDB-8F8AD304C38B}">
      <dgm:prSet/>
      <dgm:spPr/>
      <dgm:t>
        <a:bodyPr/>
        <a:lstStyle/>
        <a:p>
          <a:endParaRPr lang="en-US"/>
        </a:p>
      </dgm:t>
    </dgm:pt>
    <dgm:pt modelId="{0E2148AF-3A89-4DCE-9723-D42AD8A51CE7}">
      <dgm:prSet/>
      <dgm:spPr/>
      <dgm:t>
        <a:bodyPr/>
        <a:lstStyle/>
        <a:p>
          <a:pPr>
            <a:lnSpc>
              <a:spcPct val="100000"/>
            </a:lnSpc>
          </a:pPr>
          <a:r>
            <a:rPr lang="en-NZ" dirty="0"/>
            <a:t>Pūkenga do not want to sacrifice their tuition time on other matters (characteristics of GWR&amp;R), it is precious.</a:t>
          </a:r>
          <a:endParaRPr lang="en-US" dirty="0"/>
        </a:p>
      </dgm:t>
    </dgm:pt>
    <dgm:pt modelId="{8490005B-35D4-42F7-A605-49E72FDA7B19}" type="parTrans" cxnId="{B2CCB9DF-B2AE-44C3-9CDA-6CA48EEE8689}">
      <dgm:prSet/>
      <dgm:spPr/>
      <dgm:t>
        <a:bodyPr/>
        <a:lstStyle/>
        <a:p>
          <a:endParaRPr lang="en-US"/>
        </a:p>
      </dgm:t>
    </dgm:pt>
    <dgm:pt modelId="{839ADF49-1F96-4E15-BF85-508BDCF68B57}" type="sibTrans" cxnId="{B2CCB9DF-B2AE-44C3-9CDA-6CA48EEE8689}">
      <dgm:prSet/>
      <dgm:spPr/>
      <dgm:t>
        <a:bodyPr/>
        <a:lstStyle/>
        <a:p>
          <a:endParaRPr lang="en-US"/>
        </a:p>
      </dgm:t>
    </dgm:pt>
    <dgm:pt modelId="{9ED152A9-0D06-4477-8211-F2D614A4569A}">
      <dgm:prSet/>
      <dgm:spPr/>
      <dgm:t>
        <a:bodyPr/>
        <a:lstStyle/>
        <a:p>
          <a:pPr>
            <a:lnSpc>
              <a:spcPct val="100000"/>
            </a:lnSpc>
            <a:defRPr b="1"/>
          </a:pPr>
          <a:r>
            <a:rPr lang="en-NZ" dirty="0"/>
            <a:t>Change Management</a:t>
          </a:r>
          <a:endParaRPr lang="en-US" dirty="0"/>
        </a:p>
      </dgm:t>
    </dgm:pt>
    <dgm:pt modelId="{FE1CCF0A-CE66-4312-84C7-0AFBFF695F53}" type="parTrans" cxnId="{86E22B25-BC16-4378-8911-E85A364F83CB}">
      <dgm:prSet/>
      <dgm:spPr/>
      <dgm:t>
        <a:bodyPr/>
        <a:lstStyle/>
        <a:p>
          <a:endParaRPr lang="en-US"/>
        </a:p>
      </dgm:t>
    </dgm:pt>
    <dgm:pt modelId="{726D6D86-1850-4769-A1E4-A50278070585}" type="sibTrans" cxnId="{86E22B25-BC16-4378-8911-E85A364F83CB}">
      <dgm:prSet/>
      <dgm:spPr/>
      <dgm:t>
        <a:bodyPr/>
        <a:lstStyle/>
        <a:p>
          <a:endParaRPr lang="en-US"/>
        </a:p>
      </dgm:t>
    </dgm:pt>
    <dgm:pt modelId="{391834B8-000A-4D09-AB2E-A12674BB15B1}">
      <dgm:prSet/>
      <dgm:spPr/>
      <dgm:t>
        <a:bodyPr/>
        <a:lstStyle/>
        <a:p>
          <a:pPr>
            <a:lnSpc>
              <a:spcPct val="100000"/>
            </a:lnSpc>
          </a:pPr>
          <a:r>
            <a:rPr lang="en-NZ" dirty="0"/>
            <a:t>Focus on student lifecycle</a:t>
          </a:r>
          <a:endParaRPr lang="en-US" dirty="0"/>
        </a:p>
      </dgm:t>
    </dgm:pt>
    <dgm:pt modelId="{848B7B29-5924-4904-9E1D-51AE8D381C4B}" type="parTrans" cxnId="{FCE73EF9-7433-45EC-A1E7-67B8FB2DC3C1}">
      <dgm:prSet/>
      <dgm:spPr/>
      <dgm:t>
        <a:bodyPr/>
        <a:lstStyle/>
        <a:p>
          <a:endParaRPr lang="en-US"/>
        </a:p>
      </dgm:t>
    </dgm:pt>
    <dgm:pt modelId="{214ADC2C-33F9-4E89-BE88-5EE25DA20F27}" type="sibTrans" cxnId="{FCE73EF9-7433-45EC-A1E7-67B8FB2DC3C1}">
      <dgm:prSet/>
      <dgm:spPr/>
      <dgm:t>
        <a:bodyPr/>
        <a:lstStyle/>
        <a:p>
          <a:endParaRPr lang="en-US"/>
        </a:p>
      </dgm:t>
    </dgm:pt>
    <dgm:pt modelId="{D811FCC9-CFD8-418D-A7A9-82BFA20FCF91}">
      <dgm:prSet/>
      <dgm:spPr/>
      <dgm:t>
        <a:bodyPr/>
        <a:lstStyle/>
        <a:p>
          <a:pPr>
            <a:lnSpc>
              <a:spcPct val="100000"/>
            </a:lnSpc>
          </a:pPr>
          <a:r>
            <a:rPr lang="en-NZ" dirty="0"/>
            <a:t>Kaupapa are the foundation of all actions</a:t>
          </a:r>
          <a:endParaRPr lang="en-US" dirty="0"/>
        </a:p>
      </dgm:t>
    </dgm:pt>
    <dgm:pt modelId="{DC6E573D-932F-4639-B078-274FADA6AD29}" type="parTrans" cxnId="{64BCDBD2-5A8C-4A50-B42A-7C12D0A7303F}">
      <dgm:prSet/>
      <dgm:spPr/>
      <dgm:t>
        <a:bodyPr/>
        <a:lstStyle/>
        <a:p>
          <a:endParaRPr lang="en-US"/>
        </a:p>
      </dgm:t>
    </dgm:pt>
    <dgm:pt modelId="{2414A526-0180-4F5B-8AF6-0F6B6668BFC1}" type="sibTrans" cxnId="{64BCDBD2-5A8C-4A50-B42A-7C12D0A7303F}">
      <dgm:prSet/>
      <dgm:spPr/>
      <dgm:t>
        <a:bodyPr/>
        <a:lstStyle/>
        <a:p>
          <a:endParaRPr lang="en-US"/>
        </a:p>
      </dgm:t>
    </dgm:pt>
    <dgm:pt modelId="{E87C28A0-72F6-4A3C-A4CF-3B9B0175CB50}" type="pres">
      <dgm:prSet presAssocID="{43220A6B-4E5A-472B-970D-2BAFCAB9FFA0}" presName="root" presStyleCnt="0">
        <dgm:presLayoutVars>
          <dgm:dir/>
          <dgm:resizeHandles val="exact"/>
        </dgm:presLayoutVars>
      </dgm:prSet>
      <dgm:spPr/>
    </dgm:pt>
    <dgm:pt modelId="{1785ED09-5928-4EAB-AFB2-1A6E9DBE3508}" type="pres">
      <dgm:prSet presAssocID="{91678D9E-50D3-448F-AE71-A45206BEDDE8}" presName="compNode" presStyleCnt="0"/>
      <dgm:spPr/>
    </dgm:pt>
    <dgm:pt modelId="{A351E26A-3CD2-40DB-93AE-B8043FC3B83E}" type="pres">
      <dgm:prSet presAssocID="{91678D9E-50D3-448F-AE71-A45206BEDD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efcase"/>
        </a:ext>
      </dgm:extLst>
    </dgm:pt>
    <dgm:pt modelId="{0B8F1ED3-E3F3-4DD9-8A22-BB719440720D}" type="pres">
      <dgm:prSet presAssocID="{91678D9E-50D3-448F-AE71-A45206BEDDE8}" presName="iconSpace" presStyleCnt="0"/>
      <dgm:spPr/>
    </dgm:pt>
    <dgm:pt modelId="{15B43C69-B415-4FC7-9BC1-5EE7DE0BB6F9}" type="pres">
      <dgm:prSet presAssocID="{91678D9E-50D3-448F-AE71-A45206BEDDE8}" presName="parTx" presStyleLbl="revTx" presStyleIdx="0" presStyleCnt="6">
        <dgm:presLayoutVars>
          <dgm:chMax val="0"/>
          <dgm:chPref val="0"/>
        </dgm:presLayoutVars>
      </dgm:prSet>
      <dgm:spPr/>
    </dgm:pt>
    <dgm:pt modelId="{D634DD78-7073-45E7-8B15-02BFA20895E2}" type="pres">
      <dgm:prSet presAssocID="{91678D9E-50D3-448F-AE71-A45206BEDDE8}" presName="txSpace" presStyleCnt="0"/>
      <dgm:spPr/>
    </dgm:pt>
    <dgm:pt modelId="{2026806C-75C8-40B8-A595-C8E7C7E0DD56}" type="pres">
      <dgm:prSet presAssocID="{91678D9E-50D3-448F-AE71-A45206BEDDE8}" presName="desTx" presStyleLbl="revTx" presStyleIdx="1" presStyleCnt="6">
        <dgm:presLayoutVars/>
      </dgm:prSet>
      <dgm:spPr/>
    </dgm:pt>
    <dgm:pt modelId="{EDE42686-602D-49A6-85E6-EC238A9A760C}" type="pres">
      <dgm:prSet presAssocID="{03008A10-4BEC-4E18-87FA-AAB966DB828D}" presName="sibTrans" presStyleCnt="0"/>
      <dgm:spPr/>
    </dgm:pt>
    <dgm:pt modelId="{4C36BC4E-2E31-4D51-9293-E94B46396F1E}" type="pres">
      <dgm:prSet presAssocID="{DC986F2A-DC4F-413A-B8D6-D6F52CB57B86}" presName="compNode" presStyleCnt="0"/>
      <dgm:spPr/>
    </dgm:pt>
    <dgm:pt modelId="{66CCA55E-E9C0-43FB-BEED-6D59457344F2}" type="pres">
      <dgm:prSet presAssocID="{DC986F2A-DC4F-413A-B8D6-D6F52CB57B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9523687-9A8A-425F-947A-2571F6603D34}" type="pres">
      <dgm:prSet presAssocID="{DC986F2A-DC4F-413A-B8D6-D6F52CB57B86}" presName="iconSpace" presStyleCnt="0"/>
      <dgm:spPr/>
    </dgm:pt>
    <dgm:pt modelId="{CC26732F-0EDF-4F85-9D77-24B083B0E0C5}" type="pres">
      <dgm:prSet presAssocID="{DC986F2A-DC4F-413A-B8D6-D6F52CB57B86}" presName="parTx" presStyleLbl="revTx" presStyleIdx="2" presStyleCnt="6">
        <dgm:presLayoutVars>
          <dgm:chMax val="0"/>
          <dgm:chPref val="0"/>
        </dgm:presLayoutVars>
      </dgm:prSet>
      <dgm:spPr/>
    </dgm:pt>
    <dgm:pt modelId="{C1B68E74-34C4-4F0B-B764-DB895105DE97}" type="pres">
      <dgm:prSet presAssocID="{DC986F2A-DC4F-413A-B8D6-D6F52CB57B86}" presName="txSpace" presStyleCnt="0"/>
      <dgm:spPr/>
    </dgm:pt>
    <dgm:pt modelId="{388E71D2-8D77-4BF1-8874-58BB7934F2C0}" type="pres">
      <dgm:prSet presAssocID="{DC986F2A-DC4F-413A-B8D6-D6F52CB57B86}" presName="desTx" presStyleLbl="revTx" presStyleIdx="3" presStyleCnt="6">
        <dgm:presLayoutVars/>
      </dgm:prSet>
      <dgm:spPr/>
    </dgm:pt>
    <dgm:pt modelId="{8167C4ED-8FC4-491C-9547-ED5CC1BA163E}" type="pres">
      <dgm:prSet presAssocID="{80495BCF-1935-431A-BE98-720755B11A08}" presName="sibTrans" presStyleCnt="0"/>
      <dgm:spPr/>
    </dgm:pt>
    <dgm:pt modelId="{9475F87A-1868-4FE6-89BB-EF65FB8FE0DF}" type="pres">
      <dgm:prSet presAssocID="{9ED152A9-0D06-4477-8211-F2D614A4569A}" presName="compNode" presStyleCnt="0"/>
      <dgm:spPr/>
    </dgm:pt>
    <dgm:pt modelId="{542C43B9-B3EA-4F5B-90FE-461344C27CE3}" type="pres">
      <dgm:prSet presAssocID="{9ED152A9-0D06-4477-8211-F2D614A456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131D093E-2FB5-4FC1-8C08-B4EB1F769905}" type="pres">
      <dgm:prSet presAssocID="{9ED152A9-0D06-4477-8211-F2D614A4569A}" presName="iconSpace" presStyleCnt="0"/>
      <dgm:spPr/>
    </dgm:pt>
    <dgm:pt modelId="{01A124C3-378F-40B6-9D4D-D1FCA031B538}" type="pres">
      <dgm:prSet presAssocID="{9ED152A9-0D06-4477-8211-F2D614A4569A}" presName="parTx" presStyleLbl="revTx" presStyleIdx="4" presStyleCnt="6">
        <dgm:presLayoutVars>
          <dgm:chMax val="0"/>
          <dgm:chPref val="0"/>
        </dgm:presLayoutVars>
      </dgm:prSet>
      <dgm:spPr/>
    </dgm:pt>
    <dgm:pt modelId="{54B537BB-42AC-43AF-A0D7-D86E8DE88959}" type="pres">
      <dgm:prSet presAssocID="{9ED152A9-0D06-4477-8211-F2D614A4569A}" presName="txSpace" presStyleCnt="0"/>
      <dgm:spPr/>
    </dgm:pt>
    <dgm:pt modelId="{1BF19AC0-9049-434B-B13E-CDAE29335124}" type="pres">
      <dgm:prSet presAssocID="{9ED152A9-0D06-4477-8211-F2D614A4569A}" presName="desTx" presStyleLbl="revTx" presStyleIdx="5" presStyleCnt="6">
        <dgm:presLayoutVars/>
      </dgm:prSet>
      <dgm:spPr/>
    </dgm:pt>
  </dgm:ptLst>
  <dgm:cxnLst>
    <dgm:cxn modelId="{1EFC1213-4924-4ED9-AAE0-7948AD872FC0}" srcId="{DC986F2A-DC4F-413A-B8D6-D6F52CB57B86}" destId="{5A4DB7EE-F2D4-46EC-9ABD-08752CC5B394}" srcOrd="1" destOrd="0" parTransId="{A27145ED-BAA7-4782-9F42-05ABE89AB2B9}" sibTransId="{31365793-51D7-4BE0-B24C-14A53AC5D3BE}"/>
    <dgm:cxn modelId="{7B544020-EFA4-43BC-AB24-7D16509E9AD6}" type="presOf" srcId="{9ED152A9-0D06-4477-8211-F2D614A4569A}" destId="{01A124C3-378F-40B6-9D4D-D1FCA031B538}" srcOrd="0" destOrd="0" presId="urn:microsoft.com/office/officeart/2018/2/layout/IconLabelDescriptionList"/>
    <dgm:cxn modelId="{A5837122-71AA-46CC-9390-60E08A675172}" type="presOf" srcId="{91678D9E-50D3-448F-AE71-A45206BEDDE8}" destId="{15B43C69-B415-4FC7-9BC1-5EE7DE0BB6F9}" srcOrd="0" destOrd="0" presId="urn:microsoft.com/office/officeart/2018/2/layout/IconLabelDescriptionList"/>
    <dgm:cxn modelId="{86E22B25-BC16-4378-8911-E85A364F83CB}" srcId="{43220A6B-4E5A-472B-970D-2BAFCAB9FFA0}" destId="{9ED152A9-0D06-4477-8211-F2D614A4569A}" srcOrd="2" destOrd="0" parTransId="{FE1CCF0A-CE66-4312-84C7-0AFBFF695F53}" sibTransId="{726D6D86-1850-4769-A1E4-A50278070585}"/>
    <dgm:cxn modelId="{903BCB28-BA82-4FB3-B201-9FC1BF1623EE}" srcId="{91678D9E-50D3-448F-AE71-A45206BEDDE8}" destId="{EEF95F7C-2726-4B37-BFB9-02BFC5BD7A51}" srcOrd="1" destOrd="0" parTransId="{FB4C5738-3269-4D7C-8622-32A0A3CF3259}" sibTransId="{858E9471-BC54-4579-8D72-446A6412FE0D}"/>
    <dgm:cxn modelId="{62578331-694D-46FB-B44E-C69D2ABF2BD8}" type="presOf" srcId="{DC986F2A-DC4F-413A-B8D6-D6F52CB57B86}" destId="{CC26732F-0EDF-4F85-9D77-24B083B0E0C5}" srcOrd="0" destOrd="0" presId="urn:microsoft.com/office/officeart/2018/2/layout/IconLabelDescriptionList"/>
    <dgm:cxn modelId="{47B8AA39-18AB-45E7-8268-54AE130DE4ED}" srcId="{43220A6B-4E5A-472B-970D-2BAFCAB9FFA0}" destId="{91678D9E-50D3-448F-AE71-A45206BEDDE8}" srcOrd="0" destOrd="0" parTransId="{3BC6EAAE-BFDE-46A2-8B9E-0C229279BE8A}" sibTransId="{03008A10-4BEC-4E18-87FA-AAB966DB828D}"/>
    <dgm:cxn modelId="{4D50E85B-FC41-40B8-8F56-4D638AD22CB1}" srcId="{91678D9E-50D3-448F-AE71-A45206BEDDE8}" destId="{43A85555-B376-48AB-A11F-9B8A4EE9A2B2}" srcOrd="0" destOrd="0" parTransId="{5E9C2DA2-B9A9-4DAE-8166-85B5EC7D20A0}" sibTransId="{E41A5B0E-E482-4D90-BB1E-5C5C1FB0313B}"/>
    <dgm:cxn modelId="{516DE04D-8495-497D-84BB-2E32D9E1B79C}" type="presOf" srcId="{A1951D13-93A7-4317-B72F-92A9A2002080}" destId="{2026806C-75C8-40B8-A595-C8E7C7E0DD56}" srcOrd="0" destOrd="3" presId="urn:microsoft.com/office/officeart/2018/2/layout/IconLabelDescriptionList"/>
    <dgm:cxn modelId="{2B978D50-F4A8-414E-A27C-22C274B55D3A}" srcId="{43220A6B-4E5A-472B-970D-2BAFCAB9FFA0}" destId="{DC986F2A-DC4F-413A-B8D6-D6F52CB57B86}" srcOrd="1" destOrd="0" parTransId="{7972658B-94FB-4017-80DD-3B579611EBA5}" sibTransId="{80495BCF-1935-431A-BE98-720755B11A08}"/>
    <dgm:cxn modelId="{0B7D857E-6DE2-431B-818F-A21FCE81FAA0}" type="presOf" srcId="{43220A6B-4E5A-472B-970D-2BAFCAB9FFA0}" destId="{E87C28A0-72F6-4A3C-A4CF-3B9B0175CB50}" srcOrd="0" destOrd="0" presId="urn:microsoft.com/office/officeart/2018/2/layout/IconLabelDescriptionList"/>
    <dgm:cxn modelId="{ACF09980-D216-4DC1-AEDB-8F8AD304C38B}" srcId="{DC986F2A-DC4F-413A-B8D6-D6F52CB57B86}" destId="{843CC3AD-D5F5-4827-BD15-CA1E264575DF}" srcOrd="2" destOrd="0" parTransId="{CCE24907-9F14-4058-9DDC-59D6700C1D5B}" sibTransId="{BB04F325-62D5-47DC-A0D5-2F89C1A98C40}"/>
    <dgm:cxn modelId="{2A92B596-9AE9-4CA2-89CE-8B7B7A80C8E5}" srcId="{91678D9E-50D3-448F-AE71-A45206BEDDE8}" destId="{A1951D13-93A7-4317-B72F-92A9A2002080}" srcOrd="3" destOrd="0" parTransId="{011F75AA-E440-42D0-98D4-E74FA864B71F}" sibTransId="{6CD4C70C-9D8C-4BEE-9FA7-D36FE3191BA6}"/>
    <dgm:cxn modelId="{51D2CEA7-283F-4563-BA57-9DB36B0E38AA}" type="presOf" srcId="{9FB7A40A-1528-459F-91C6-CD61CF97092F}" destId="{2026806C-75C8-40B8-A595-C8E7C7E0DD56}" srcOrd="0" destOrd="2" presId="urn:microsoft.com/office/officeart/2018/2/layout/IconLabelDescriptionList"/>
    <dgm:cxn modelId="{75C6CAAC-34EE-438C-AD78-4F2D8C16AB68}" type="presOf" srcId="{391834B8-000A-4D09-AB2E-A12674BB15B1}" destId="{1BF19AC0-9049-434B-B13E-CDAE29335124}" srcOrd="0" destOrd="0" presId="urn:microsoft.com/office/officeart/2018/2/layout/IconLabelDescriptionList"/>
    <dgm:cxn modelId="{91A858BA-DF15-4039-8DC0-58EA316E7FF8}" type="presOf" srcId="{0E2148AF-3A89-4DCE-9723-D42AD8A51CE7}" destId="{388E71D2-8D77-4BF1-8874-58BB7934F2C0}" srcOrd="0" destOrd="3" presId="urn:microsoft.com/office/officeart/2018/2/layout/IconLabelDescriptionList"/>
    <dgm:cxn modelId="{E524DDBF-46AE-42F0-8BEF-0D7096EB045C}" type="presOf" srcId="{8A94F82A-7D7D-4839-9E8D-90740EA98934}" destId="{388E71D2-8D77-4BF1-8874-58BB7934F2C0}" srcOrd="0" destOrd="0" presId="urn:microsoft.com/office/officeart/2018/2/layout/IconLabelDescriptionList"/>
    <dgm:cxn modelId="{B12903C5-05E6-48CF-830B-B67AACB8E4F7}" type="presOf" srcId="{EEF95F7C-2726-4B37-BFB9-02BFC5BD7A51}" destId="{2026806C-75C8-40B8-A595-C8E7C7E0DD56}" srcOrd="0" destOrd="1" presId="urn:microsoft.com/office/officeart/2018/2/layout/IconLabelDescriptionList"/>
    <dgm:cxn modelId="{94892AC9-C93E-4DF7-893D-063B34CC9A73}" type="presOf" srcId="{43A85555-B376-48AB-A11F-9B8A4EE9A2B2}" destId="{2026806C-75C8-40B8-A595-C8E7C7E0DD56}" srcOrd="0" destOrd="0" presId="urn:microsoft.com/office/officeart/2018/2/layout/IconLabelDescriptionList"/>
    <dgm:cxn modelId="{127F83CB-8480-48E0-9019-339328278A57}" srcId="{DC986F2A-DC4F-413A-B8D6-D6F52CB57B86}" destId="{8A94F82A-7D7D-4839-9E8D-90740EA98934}" srcOrd="0" destOrd="0" parTransId="{615DC38D-5A21-4438-BEC4-F0226DEA54A7}" sibTransId="{97E998D6-FEC3-4ECA-99A3-059131091519}"/>
    <dgm:cxn modelId="{21489BCC-F09F-41A3-A5E7-8F6A95E0C957}" type="presOf" srcId="{843CC3AD-D5F5-4827-BD15-CA1E264575DF}" destId="{388E71D2-8D77-4BF1-8874-58BB7934F2C0}" srcOrd="0" destOrd="2" presId="urn:microsoft.com/office/officeart/2018/2/layout/IconLabelDescriptionList"/>
    <dgm:cxn modelId="{64BCDBD2-5A8C-4A50-B42A-7C12D0A7303F}" srcId="{9ED152A9-0D06-4477-8211-F2D614A4569A}" destId="{D811FCC9-CFD8-418D-A7A9-82BFA20FCF91}" srcOrd="1" destOrd="0" parTransId="{DC6E573D-932F-4639-B078-274FADA6AD29}" sibTransId="{2414A526-0180-4F5B-8AF6-0F6B6668BFC1}"/>
    <dgm:cxn modelId="{B2CCB9DF-B2AE-44C3-9CDA-6CA48EEE8689}" srcId="{DC986F2A-DC4F-413A-B8D6-D6F52CB57B86}" destId="{0E2148AF-3A89-4DCE-9723-D42AD8A51CE7}" srcOrd="3" destOrd="0" parTransId="{8490005B-35D4-42F7-A605-49E72FDA7B19}" sibTransId="{839ADF49-1F96-4E15-BF85-508BDCF68B57}"/>
    <dgm:cxn modelId="{440B4BE0-8400-4D88-970F-924624A32184}" type="presOf" srcId="{5A4DB7EE-F2D4-46EC-9ABD-08752CC5B394}" destId="{388E71D2-8D77-4BF1-8874-58BB7934F2C0}" srcOrd="0" destOrd="1" presId="urn:microsoft.com/office/officeart/2018/2/layout/IconLabelDescriptionList"/>
    <dgm:cxn modelId="{25890CE7-F424-479E-9DDA-BD96023DAAA2}" srcId="{91678D9E-50D3-448F-AE71-A45206BEDDE8}" destId="{9FB7A40A-1528-459F-91C6-CD61CF97092F}" srcOrd="2" destOrd="0" parTransId="{06C63D3D-9633-41A8-8B5A-6006B1DEB10D}" sibTransId="{B14B2E9C-3F28-4963-BAB4-009F786975B1}"/>
    <dgm:cxn modelId="{64E9F5F3-CD57-44F8-8D3B-26C1FD12C464}" type="presOf" srcId="{D811FCC9-CFD8-418D-A7A9-82BFA20FCF91}" destId="{1BF19AC0-9049-434B-B13E-CDAE29335124}" srcOrd="0" destOrd="1" presId="urn:microsoft.com/office/officeart/2018/2/layout/IconLabelDescriptionList"/>
    <dgm:cxn modelId="{FCE73EF9-7433-45EC-A1E7-67B8FB2DC3C1}" srcId="{9ED152A9-0D06-4477-8211-F2D614A4569A}" destId="{391834B8-000A-4D09-AB2E-A12674BB15B1}" srcOrd="0" destOrd="0" parTransId="{848B7B29-5924-4904-9E1D-51AE8D381C4B}" sibTransId="{214ADC2C-33F9-4E89-BE88-5EE25DA20F27}"/>
    <dgm:cxn modelId="{29BC33C7-6407-4C03-9F7D-C13FD1A86BD8}" type="presParOf" srcId="{E87C28A0-72F6-4A3C-A4CF-3B9B0175CB50}" destId="{1785ED09-5928-4EAB-AFB2-1A6E9DBE3508}" srcOrd="0" destOrd="0" presId="urn:microsoft.com/office/officeart/2018/2/layout/IconLabelDescriptionList"/>
    <dgm:cxn modelId="{49FAC499-E5C0-4909-9D04-6849FE4480D3}" type="presParOf" srcId="{1785ED09-5928-4EAB-AFB2-1A6E9DBE3508}" destId="{A351E26A-3CD2-40DB-93AE-B8043FC3B83E}" srcOrd="0" destOrd="0" presId="urn:microsoft.com/office/officeart/2018/2/layout/IconLabelDescriptionList"/>
    <dgm:cxn modelId="{1C750599-0E2C-420E-A8A7-2D49DB320BD1}" type="presParOf" srcId="{1785ED09-5928-4EAB-AFB2-1A6E9DBE3508}" destId="{0B8F1ED3-E3F3-4DD9-8A22-BB719440720D}" srcOrd="1" destOrd="0" presId="urn:microsoft.com/office/officeart/2018/2/layout/IconLabelDescriptionList"/>
    <dgm:cxn modelId="{34216B81-8DE2-4262-9687-8DF3297A8202}" type="presParOf" srcId="{1785ED09-5928-4EAB-AFB2-1A6E9DBE3508}" destId="{15B43C69-B415-4FC7-9BC1-5EE7DE0BB6F9}" srcOrd="2" destOrd="0" presId="urn:microsoft.com/office/officeart/2018/2/layout/IconLabelDescriptionList"/>
    <dgm:cxn modelId="{164A2FC8-E6EE-4F5A-88E7-7894C7B7D4E7}" type="presParOf" srcId="{1785ED09-5928-4EAB-AFB2-1A6E9DBE3508}" destId="{D634DD78-7073-45E7-8B15-02BFA20895E2}" srcOrd="3" destOrd="0" presId="urn:microsoft.com/office/officeart/2018/2/layout/IconLabelDescriptionList"/>
    <dgm:cxn modelId="{974B82A5-B5C8-4303-BC7E-E6A791DAEA3B}" type="presParOf" srcId="{1785ED09-5928-4EAB-AFB2-1A6E9DBE3508}" destId="{2026806C-75C8-40B8-A595-C8E7C7E0DD56}" srcOrd="4" destOrd="0" presId="urn:microsoft.com/office/officeart/2018/2/layout/IconLabelDescriptionList"/>
    <dgm:cxn modelId="{4039E7DD-AA95-4220-ADE1-4B3CF998E08F}" type="presParOf" srcId="{E87C28A0-72F6-4A3C-A4CF-3B9B0175CB50}" destId="{EDE42686-602D-49A6-85E6-EC238A9A760C}" srcOrd="1" destOrd="0" presId="urn:microsoft.com/office/officeart/2018/2/layout/IconLabelDescriptionList"/>
    <dgm:cxn modelId="{1EE7ED99-DF44-4E28-8737-3C61C2BB4B56}" type="presParOf" srcId="{E87C28A0-72F6-4A3C-A4CF-3B9B0175CB50}" destId="{4C36BC4E-2E31-4D51-9293-E94B46396F1E}" srcOrd="2" destOrd="0" presId="urn:microsoft.com/office/officeart/2018/2/layout/IconLabelDescriptionList"/>
    <dgm:cxn modelId="{D2CB8D29-243D-4585-A635-7071C35D5117}" type="presParOf" srcId="{4C36BC4E-2E31-4D51-9293-E94B46396F1E}" destId="{66CCA55E-E9C0-43FB-BEED-6D59457344F2}" srcOrd="0" destOrd="0" presId="urn:microsoft.com/office/officeart/2018/2/layout/IconLabelDescriptionList"/>
    <dgm:cxn modelId="{9D9D3512-8B75-4447-AFE9-21CFFA6EF710}" type="presParOf" srcId="{4C36BC4E-2E31-4D51-9293-E94B46396F1E}" destId="{49523687-9A8A-425F-947A-2571F6603D34}" srcOrd="1" destOrd="0" presId="urn:microsoft.com/office/officeart/2018/2/layout/IconLabelDescriptionList"/>
    <dgm:cxn modelId="{D6704526-7F8C-40C4-8580-326C564C0BB1}" type="presParOf" srcId="{4C36BC4E-2E31-4D51-9293-E94B46396F1E}" destId="{CC26732F-0EDF-4F85-9D77-24B083B0E0C5}" srcOrd="2" destOrd="0" presId="urn:microsoft.com/office/officeart/2018/2/layout/IconLabelDescriptionList"/>
    <dgm:cxn modelId="{7D7EEAB6-A72F-43FF-8517-6419D308C70E}" type="presParOf" srcId="{4C36BC4E-2E31-4D51-9293-E94B46396F1E}" destId="{C1B68E74-34C4-4F0B-B764-DB895105DE97}" srcOrd="3" destOrd="0" presId="urn:microsoft.com/office/officeart/2018/2/layout/IconLabelDescriptionList"/>
    <dgm:cxn modelId="{394A9386-90B8-4C5C-A312-5BA04A37CE6A}" type="presParOf" srcId="{4C36BC4E-2E31-4D51-9293-E94B46396F1E}" destId="{388E71D2-8D77-4BF1-8874-58BB7934F2C0}" srcOrd="4" destOrd="0" presId="urn:microsoft.com/office/officeart/2018/2/layout/IconLabelDescriptionList"/>
    <dgm:cxn modelId="{1E0ED710-6C80-40BF-B578-E80A3C9D51FC}" type="presParOf" srcId="{E87C28A0-72F6-4A3C-A4CF-3B9B0175CB50}" destId="{8167C4ED-8FC4-491C-9547-ED5CC1BA163E}" srcOrd="3" destOrd="0" presId="urn:microsoft.com/office/officeart/2018/2/layout/IconLabelDescriptionList"/>
    <dgm:cxn modelId="{8C64B500-3A52-48F6-A5BC-75D07631C621}" type="presParOf" srcId="{E87C28A0-72F6-4A3C-A4CF-3B9B0175CB50}" destId="{9475F87A-1868-4FE6-89BB-EF65FB8FE0DF}" srcOrd="4" destOrd="0" presId="urn:microsoft.com/office/officeart/2018/2/layout/IconLabelDescriptionList"/>
    <dgm:cxn modelId="{B4CE3549-D3E0-4DFA-9001-CCA27836253C}" type="presParOf" srcId="{9475F87A-1868-4FE6-89BB-EF65FB8FE0DF}" destId="{542C43B9-B3EA-4F5B-90FE-461344C27CE3}" srcOrd="0" destOrd="0" presId="urn:microsoft.com/office/officeart/2018/2/layout/IconLabelDescriptionList"/>
    <dgm:cxn modelId="{368E3D0C-F8E7-4C01-865B-4665A127B10D}" type="presParOf" srcId="{9475F87A-1868-4FE6-89BB-EF65FB8FE0DF}" destId="{131D093E-2FB5-4FC1-8C08-B4EB1F769905}" srcOrd="1" destOrd="0" presId="urn:microsoft.com/office/officeart/2018/2/layout/IconLabelDescriptionList"/>
    <dgm:cxn modelId="{FBCF17AA-6866-46D5-A717-A35F4E6E5C69}" type="presParOf" srcId="{9475F87A-1868-4FE6-89BB-EF65FB8FE0DF}" destId="{01A124C3-378F-40B6-9D4D-D1FCA031B538}" srcOrd="2" destOrd="0" presId="urn:microsoft.com/office/officeart/2018/2/layout/IconLabelDescriptionList"/>
    <dgm:cxn modelId="{A97CBB3F-9C5A-47F2-BEEE-EB3E60246183}" type="presParOf" srcId="{9475F87A-1868-4FE6-89BB-EF65FB8FE0DF}" destId="{54B537BB-42AC-43AF-A0D7-D86E8DE88959}" srcOrd="3" destOrd="0" presId="urn:microsoft.com/office/officeart/2018/2/layout/IconLabelDescriptionList"/>
    <dgm:cxn modelId="{71919D79-06D0-45A2-AAD0-5D03B40E94FC}" type="presParOf" srcId="{9475F87A-1868-4FE6-89BB-EF65FB8FE0DF}" destId="{1BF19AC0-9049-434B-B13E-CDAE29335124}"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E4DAFC-EDF6-4815-B7FF-B6FFE90D74B3}" type="doc">
      <dgm:prSet loTypeId="urn:microsoft.com/office/officeart/2008/layout/HexagonCluster" loCatId="relationship" qsTypeId="urn:microsoft.com/office/officeart/2005/8/quickstyle/simple1" qsCatId="simple" csTypeId="urn:microsoft.com/office/officeart/2005/8/colors/colorful2" csCatId="colorful" phldr="1"/>
      <dgm:spPr/>
    </dgm:pt>
    <dgm:pt modelId="{10DC0B16-B1DB-49B6-959C-C3EEAC6949D4}">
      <dgm:prSet phldrT="[Text]" custT="1"/>
      <dgm:spPr/>
      <dgm:t>
        <a:bodyPr/>
        <a:lstStyle/>
        <a:p>
          <a:r>
            <a:rPr lang="en-NZ" sz="1200" dirty="0"/>
            <a:t>Understanding brand and reputation</a:t>
          </a:r>
          <a:endParaRPr lang="en-NZ" sz="1200" i="1" dirty="0"/>
        </a:p>
      </dgm:t>
    </dgm:pt>
    <dgm:pt modelId="{49F0B4BC-17C0-4FBA-AAEA-DD23960ABA67}" type="parTrans" cxnId="{DCC61482-0D31-4DF9-8D5A-85B0456E3E52}">
      <dgm:prSet/>
      <dgm:spPr/>
      <dgm:t>
        <a:bodyPr/>
        <a:lstStyle/>
        <a:p>
          <a:endParaRPr lang="en-NZ"/>
        </a:p>
      </dgm:t>
    </dgm:pt>
    <dgm:pt modelId="{A1978A48-B788-40C3-B23D-FDB431B51386}" type="sibTrans" cxnId="{DCC61482-0D31-4DF9-8D5A-85B0456E3E52}">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t>
        <a:bodyPr/>
        <a:lstStyle/>
        <a:p>
          <a:endParaRPr lang="en-NZ"/>
        </a:p>
      </dgm:t>
    </dgm:pt>
    <dgm:pt modelId="{E9AAA2AC-80E7-49A1-AD33-A936EF90B6F0}">
      <dgm:prSet phldrT="[Text]" custT="1"/>
      <dgm:spPr/>
      <dgm:t>
        <a:bodyPr/>
        <a:lstStyle/>
        <a:p>
          <a:r>
            <a:rPr lang="en-NZ" sz="1200" dirty="0"/>
            <a:t>Predictive analytics</a:t>
          </a:r>
        </a:p>
      </dgm:t>
    </dgm:pt>
    <dgm:pt modelId="{53A7E65C-4955-4BF4-921A-8055EF0A2BEF}" type="parTrans" cxnId="{9C2233FC-8F6D-4270-A8E0-A8E965D39E21}">
      <dgm:prSet/>
      <dgm:spPr/>
      <dgm:t>
        <a:bodyPr/>
        <a:lstStyle/>
        <a:p>
          <a:endParaRPr lang="en-NZ"/>
        </a:p>
      </dgm:t>
    </dgm:pt>
    <dgm:pt modelId="{9A0CB42F-4F41-4CB1-A85E-4AF924C7619D}" type="sibTrans" cxnId="{9C2233FC-8F6D-4270-A8E0-A8E965D39E21}">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t>
        <a:bodyPr/>
        <a:lstStyle/>
        <a:p>
          <a:endParaRPr lang="en-NZ"/>
        </a:p>
      </dgm:t>
      <dgm:extLst>
        <a:ext uri="{E40237B7-FDA0-4F09-8148-C483321AD2D9}">
          <dgm14:cNvPr xmlns:dgm14="http://schemas.microsoft.com/office/drawing/2010/diagram" id="0" name="" descr="Magnifying glass"/>
        </a:ext>
      </dgm:extLst>
    </dgm:pt>
    <dgm:pt modelId="{D85D769F-9D72-414A-9DC8-687F135C1FB4}">
      <dgm:prSet phldrT="[Text]" custT="1"/>
      <dgm:spPr/>
      <dgm:t>
        <a:bodyPr/>
        <a:lstStyle/>
        <a:p>
          <a:r>
            <a:rPr lang="en-NZ" sz="1200" dirty="0"/>
            <a:t>Individualised Support Services</a:t>
          </a:r>
        </a:p>
      </dgm:t>
    </dgm:pt>
    <dgm:pt modelId="{D053B5B1-3AA2-48A9-9538-30874D161646}" type="parTrans" cxnId="{3116AB7F-5F08-467B-B53C-87AF5F2C61DD}">
      <dgm:prSet/>
      <dgm:spPr/>
      <dgm:t>
        <a:bodyPr/>
        <a:lstStyle/>
        <a:p>
          <a:endParaRPr lang="en-NZ"/>
        </a:p>
      </dgm:t>
    </dgm:pt>
    <dgm:pt modelId="{C72381A4-A2A2-49AF-9CDC-C949A378D22E}" type="sibTrans" cxnId="{3116AB7F-5F08-467B-B53C-87AF5F2C61DD}">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t>
        <a:bodyPr/>
        <a:lstStyle/>
        <a:p>
          <a:endParaRPr lang="en-NZ"/>
        </a:p>
      </dgm:t>
      <dgm:extLst>
        <a:ext uri="{E40237B7-FDA0-4F09-8148-C483321AD2D9}">
          <dgm14:cNvPr xmlns:dgm14="http://schemas.microsoft.com/office/drawing/2010/diagram" id="0" name="" descr="Head with gears"/>
        </a:ext>
      </dgm:extLst>
    </dgm:pt>
    <dgm:pt modelId="{E467C03F-A3DB-453F-B539-81B5598E6362}">
      <dgm:prSet phldrT="[Text]" custT="1"/>
      <dgm:spPr/>
      <dgm:t>
        <a:bodyPr/>
        <a:lstStyle/>
        <a:p>
          <a:r>
            <a:rPr lang="en-NZ" sz="1400" dirty="0"/>
            <a:t>Personalised/adaptive learning</a:t>
          </a:r>
          <a:endParaRPr lang="en-NZ" sz="1400" i="1" dirty="0"/>
        </a:p>
      </dgm:t>
    </dgm:pt>
    <dgm:pt modelId="{B840178D-13CE-42C0-82E2-DEC0696D6D82}" type="parTrans" cxnId="{E87545E3-0126-4B0D-80E3-26D2CDDCF8D7}">
      <dgm:prSet/>
      <dgm:spPr/>
      <dgm:t>
        <a:bodyPr/>
        <a:lstStyle/>
        <a:p>
          <a:endParaRPr lang="en-NZ"/>
        </a:p>
      </dgm:t>
    </dgm:pt>
    <dgm:pt modelId="{F6C5B646-9490-471A-A46D-CFFEEE685E35}" type="sibTrans" cxnId="{E87545E3-0126-4B0D-80E3-26D2CDDCF8D7}">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t>
        <a:bodyPr/>
        <a:lstStyle/>
        <a:p>
          <a:endParaRPr lang="en-NZ"/>
        </a:p>
      </dgm:t>
      <dgm:extLst>
        <a:ext uri="{E40237B7-FDA0-4F09-8148-C483321AD2D9}">
          <dgm14:cNvPr xmlns:dgm14="http://schemas.microsoft.com/office/drawing/2010/diagram" id="0" name="" descr="Database"/>
        </a:ext>
      </dgm:extLst>
    </dgm:pt>
    <dgm:pt modelId="{D02F54E7-B8A6-43DC-824D-481D000D812F}">
      <dgm:prSet phldrT="[Text]" custT="1"/>
      <dgm:spPr/>
      <dgm:t>
        <a:bodyPr/>
        <a:lstStyle/>
        <a:p>
          <a:r>
            <a:rPr lang="en-NZ" sz="1050" dirty="0"/>
            <a:t>Forecasting and planning</a:t>
          </a:r>
        </a:p>
      </dgm:t>
    </dgm:pt>
    <dgm:pt modelId="{B867DB77-851C-4569-95E1-4776CEAF214E}" type="parTrans" cxnId="{8B25CDC6-62D5-4596-8B75-FA5951270050}">
      <dgm:prSet/>
      <dgm:spPr/>
      <dgm:t>
        <a:bodyPr/>
        <a:lstStyle/>
        <a:p>
          <a:endParaRPr lang="en-NZ"/>
        </a:p>
      </dgm:t>
    </dgm:pt>
    <dgm:pt modelId="{597C4A73-18A7-4DB3-99C9-1A0E2E351958}" type="sibTrans" cxnId="{8B25CDC6-62D5-4596-8B75-FA5951270050}">
      <dgm:prSet/>
      <dgm:spPr>
        <a:blipFill>
          <a:blip xmlns:r="http://schemas.openxmlformats.org/officeDocument/2006/relationships" r:embed="rId9">
            <a:alphaModFix/>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dgm:spPr>
      <dgm:t>
        <a:bodyPr/>
        <a:lstStyle/>
        <a:p>
          <a:endParaRPr lang="en-NZ"/>
        </a:p>
      </dgm:t>
      <dgm:extLst>
        <a:ext uri="{E40237B7-FDA0-4F09-8148-C483321AD2D9}">
          <dgm14:cNvPr xmlns:dgm14="http://schemas.microsoft.com/office/drawing/2010/diagram" id="0" name="" descr="Playbook"/>
        </a:ext>
      </dgm:extLst>
    </dgm:pt>
    <dgm:pt modelId="{C79FA46A-A225-428A-B6E3-FA202375D1AF}">
      <dgm:prSet phldrT="[Text]" custT="1"/>
      <dgm:spPr/>
      <dgm:t>
        <a:bodyPr/>
        <a:lstStyle/>
        <a:p>
          <a:r>
            <a:rPr lang="en-NZ" sz="1050" i="1" dirty="0"/>
            <a:t>Campaigns based on sentiment and campaign effectiveness</a:t>
          </a:r>
          <a:endParaRPr lang="en-NZ" sz="1050" dirty="0"/>
        </a:p>
      </dgm:t>
    </dgm:pt>
    <dgm:pt modelId="{DB5CA01A-7A5E-44AD-80C0-F807B29A7CED}" type="parTrans" cxnId="{302D5C43-4596-47E8-A6F1-BFE40432A10A}">
      <dgm:prSet/>
      <dgm:spPr/>
      <dgm:t>
        <a:bodyPr/>
        <a:lstStyle/>
        <a:p>
          <a:endParaRPr lang="en-NZ"/>
        </a:p>
      </dgm:t>
    </dgm:pt>
    <dgm:pt modelId="{CD2E8490-620C-4EC4-9560-A052CF141443}" type="sibTrans" cxnId="{302D5C43-4596-47E8-A6F1-BFE40432A10A}">
      <dgm:prSet/>
      <dgm:spPr/>
      <dgm:t>
        <a:bodyPr/>
        <a:lstStyle/>
        <a:p>
          <a:endParaRPr lang="en-NZ"/>
        </a:p>
      </dgm:t>
    </dgm:pt>
    <dgm:pt modelId="{ED9B46BB-6859-4578-B81A-9500E3FE706D}">
      <dgm:prSet phldrT="[Text]" custT="1"/>
      <dgm:spPr/>
      <dgm:t>
        <a:bodyPr/>
        <a:lstStyle/>
        <a:p>
          <a:r>
            <a:rPr lang="en-NZ" sz="1050" i="1" dirty="0"/>
            <a:t>Course and programme offerings based on surveys and enrolments</a:t>
          </a:r>
          <a:endParaRPr lang="en-NZ" sz="1050" dirty="0"/>
        </a:p>
      </dgm:t>
    </dgm:pt>
    <dgm:pt modelId="{A3C6AA26-2ACC-4A40-A3FC-DDD2C88137E8}" type="parTrans" cxnId="{9B2227F6-24B6-4A4E-A852-43EF01654E7D}">
      <dgm:prSet/>
      <dgm:spPr/>
      <dgm:t>
        <a:bodyPr/>
        <a:lstStyle/>
        <a:p>
          <a:endParaRPr lang="en-NZ"/>
        </a:p>
      </dgm:t>
    </dgm:pt>
    <dgm:pt modelId="{F9A1F7A0-46DC-4223-94D7-5244085968E9}" type="sibTrans" cxnId="{9B2227F6-24B6-4A4E-A852-43EF01654E7D}">
      <dgm:prSet/>
      <dgm:spPr/>
      <dgm:t>
        <a:bodyPr/>
        <a:lstStyle/>
        <a:p>
          <a:endParaRPr lang="en-NZ"/>
        </a:p>
      </dgm:t>
    </dgm:pt>
    <dgm:pt modelId="{9C6BBB8E-1264-4982-B507-B69ED97EFA6C}">
      <dgm:prSet phldrT="[Text]" custT="1"/>
      <dgm:spPr/>
      <dgm:t>
        <a:bodyPr/>
        <a:lstStyle/>
        <a:p>
          <a:r>
            <a:rPr lang="en-NZ" sz="1200" i="1" dirty="0"/>
            <a:t>Proactive interventions based on profile, self assessment, literacy , numeracy, etc.</a:t>
          </a:r>
          <a:endParaRPr lang="en-NZ" sz="1200" dirty="0"/>
        </a:p>
      </dgm:t>
    </dgm:pt>
    <dgm:pt modelId="{2B100289-8FBF-411C-A933-1F1F885A7B38}" type="parTrans" cxnId="{BEC67E21-7A7F-4544-B809-0316CC9A65D3}">
      <dgm:prSet/>
      <dgm:spPr/>
      <dgm:t>
        <a:bodyPr/>
        <a:lstStyle/>
        <a:p>
          <a:endParaRPr lang="en-NZ"/>
        </a:p>
      </dgm:t>
    </dgm:pt>
    <dgm:pt modelId="{506BD789-9E6A-4232-A0C2-23C8879B5748}" type="sibTrans" cxnId="{BEC67E21-7A7F-4544-B809-0316CC9A65D3}">
      <dgm:prSet/>
      <dgm:spPr/>
      <dgm:t>
        <a:bodyPr/>
        <a:lstStyle/>
        <a:p>
          <a:endParaRPr lang="en-NZ"/>
        </a:p>
      </dgm:t>
    </dgm:pt>
    <dgm:pt modelId="{FD7B0438-DDBE-4789-AFCD-3B42EEF53F62}">
      <dgm:prSet phldrT="[Text]" custT="1"/>
      <dgm:spPr/>
      <dgm:t>
        <a:bodyPr/>
        <a:lstStyle/>
        <a:p>
          <a:r>
            <a:rPr lang="en-NZ" sz="1200" i="1" dirty="0"/>
            <a:t>configurable l earning based on student behaviours and needs</a:t>
          </a:r>
        </a:p>
      </dgm:t>
    </dgm:pt>
    <dgm:pt modelId="{EF44F075-FCC9-450B-8771-1539E01A59A9}" type="parTrans" cxnId="{9C4CE018-F1D7-445B-9CF3-87FCB43E9AA1}">
      <dgm:prSet/>
      <dgm:spPr/>
      <dgm:t>
        <a:bodyPr/>
        <a:lstStyle/>
        <a:p>
          <a:endParaRPr lang="en-NZ"/>
        </a:p>
      </dgm:t>
    </dgm:pt>
    <dgm:pt modelId="{DF0B10A2-67F0-47F6-8466-391441865E4C}" type="sibTrans" cxnId="{9C4CE018-F1D7-445B-9CF3-87FCB43E9AA1}">
      <dgm:prSet/>
      <dgm:spPr/>
      <dgm:t>
        <a:bodyPr/>
        <a:lstStyle/>
        <a:p>
          <a:endParaRPr lang="en-NZ"/>
        </a:p>
      </dgm:t>
    </dgm:pt>
    <dgm:pt modelId="{1DC0EF8A-8380-4EDC-ADB4-6AF6D9033F91}">
      <dgm:prSet phldrT="[Text]" custT="1"/>
      <dgm:spPr/>
      <dgm:t>
        <a:bodyPr/>
        <a:lstStyle/>
        <a:p>
          <a:r>
            <a:rPr lang="en-NZ" sz="1200" i="1" dirty="0"/>
            <a:t>at risk indicators triggering interventions</a:t>
          </a:r>
          <a:endParaRPr lang="en-NZ" sz="1200" dirty="0"/>
        </a:p>
      </dgm:t>
    </dgm:pt>
    <dgm:pt modelId="{F9E1D903-E1F4-47D0-921B-1AB01C35C2CE}" type="parTrans" cxnId="{461CFF3C-F864-45FB-83A4-A28C77A4603E}">
      <dgm:prSet/>
      <dgm:spPr/>
      <dgm:t>
        <a:bodyPr/>
        <a:lstStyle/>
        <a:p>
          <a:endParaRPr lang="en-NZ"/>
        </a:p>
      </dgm:t>
    </dgm:pt>
    <dgm:pt modelId="{BB7A5A54-90EB-43FD-AA6C-8B34F99F43A0}" type="sibTrans" cxnId="{461CFF3C-F864-45FB-83A4-A28C77A4603E}">
      <dgm:prSet/>
      <dgm:spPr/>
      <dgm:t>
        <a:bodyPr/>
        <a:lstStyle/>
        <a:p>
          <a:endParaRPr lang="en-NZ"/>
        </a:p>
      </dgm:t>
    </dgm:pt>
    <dgm:pt modelId="{7209B4B8-3D2E-42D1-8575-C789D45D1979}">
      <dgm:prSet phldrT="[Text]" custT="1"/>
      <dgm:spPr/>
      <dgm:t>
        <a:bodyPr/>
        <a:lstStyle/>
        <a:p>
          <a:r>
            <a:rPr lang="en-NZ" sz="1200" i="1" dirty="0"/>
            <a:t>Social learning, </a:t>
          </a:r>
        </a:p>
      </dgm:t>
    </dgm:pt>
    <dgm:pt modelId="{880A3181-0CA3-44B4-9912-2A8D93ED4317}" type="parTrans" cxnId="{2CD166B2-28D5-4091-8309-CA94C81B6017}">
      <dgm:prSet/>
      <dgm:spPr/>
      <dgm:t>
        <a:bodyPr/>
        <a:lstStyle/>
        <a:p>
          <a:endParaRPr lang="en-NZ"/>
        </a:p>
      </dgm:t>
    </dgm:pt>
    <dgm:pt modelId="{B3521743-A5CB-45BF-A16A-D4D24501BCBD}" type="sibTrans" cxnId="{2CD166B2-28D5-4091-8309-CA94C81B6017}">
      <dgm:prSet/>
      <dgm:spPr/>
      <dgm:t>
        <a:bodyPr/>
        <a:lstStyle/>
        <a:p>
          <a:endParaRPr lang="en-NZ"/>
        </a:p>
      </dgm:t>
    </dgm:pt>
    <dgm:pt modelId="{AABA663C-15FA-46DC-868C-C80A05E2CEAB}">
      <dgm:prSet phldrT="[Text]" custT="1"/>
      <dgm:spPr/>
      <dgm:t>
        <a:bodyPr/>
        <a:lstStyle/>
        <a:p>
          <a:r>
            <a:rPr lang="en-NZ" sz="1200" i="1" dirty="0"/>
            <a:t>surveys</a:t>
          </a:r>
        </a:p>
      </dgm:t>
    </dgm:pt>
    <dgm:pt modelId="{AC730C3E-6CA8-4EFF-84CD-FB37E5E7363F}" type="parTrans" cxnId="{302A5747-6694-42CA-994F-6B5960A9B219}">
      <dgm:prSet/>
      <dgm:spPr/>
      <dgm:t>
        <a:bodyPr/>
        <a:lstStyle/>
        <a:p>
          <a:endParaRPr lang="en-NZ"/>
        </a:p>
      </dgm:t>
    </dgm:pt>
    <dgm:pt modelId="{81D80990-93ED-402D-84AD-4577FA58A060}" type="sibTrans" cxnId="{302A5747-6694-42CA-994F-6B5960A9B219}">
      <dgm:prSet/>
      <dgm:spPr/>
      <dgm:t>
        <a:bodyPr/>
        <a:lstStyle/>
        <a:p>
          <a:endParaRPr lang="en-NZ"/>
        </a:p>
      </dgm:t>
    </dgm:pt>
    <dgm:pt modelId="{6AB6939F-D4E1-4E3D-AA5B-6DB96397148E}">
      <dgm:prSet phldrT="[Text]" custT="1"/>
      <dgm:spPr/>
      <dgm:t>
        <a:bodyPr/>
        <a:lstStyle/>
        <a:p>
          <a:r>
            <a:rPr lang="en-NZ" sz="1200" i="1" dirty="0"/>
            <a:t>Course Delivery improvements</a:t>
          </a:r>
          <a:endParaRPr lang="en-NZ" sz="1200" dirty="0"/>
        </a:p>
      </dgm:t>
    </dgm:pt>
    <dgm:pt modelId="{04BDB02B-2B99-4E8C-B23F-4F346E56452F}" type="parTrans" cxnId="{E5A02355-58F1-4093-BA57-01464AD8065F}">
      <dgm:prSet/>
      <dgm:spPr/>
      <dgm:t>
        <a:bodyPr/>
        <a:lstStyle/>
        <a:p>
          <a:endParaRPr lang="en-NZ"/>
        </a:p>
      </dgm:t>
    </dgm:pt>
    <dgm:pt modelId="{6A8AD412-778C-4E08-B92F-BE92EB16A302}" type="sibTrans" cxnId="{E5A02355-58F1-4093-BA57-01464AD8065F}">
      <dgm:prSet/>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dgm:spPr>
      <dgm:t>
        <a:bodyPr/>
        <a:lstStyle/>
        <a:p>
          <a:endParaRPr lang="en-NZ"/>
        </a:p>
      </dgm:t>
      <dgm:extLst>
        <a:ext uri="{E40237B7-FDA0-4F09-8148-C483321AD2D9}">
          <dgm14:cNvPr xmlns:dgm14="http://schemas.microsoft.com/office/drawing/2010/diagram" id="0" name="" descr="Eye"/>
        </a:ext>
      </dgm:extLst>
    </dgm:pt>
    <dgm:pt modelId="{8885A1A4-ADE3-42CB-871E-2F87FD560490}">
      <dgm:prSet phldrT="[Text]" custT="1"/>
      <dgm:spPr/>
      <dgm:t>
        <a:bodyPr/>
        <a:lstStyle/>
        <a:p>
          <a:r>
            <a:rPr lang="en-NZ" sz="1200" i="1" dirty="0"/>
            <a:t>Patterns of student behaviours</a:t>
          </a:r>
          <a:endParaRPr lang="en-NZ" sz="1200" dirty="0"/>
        </a:p>
      </dgm:t>
    </dgm:pt>
    <dgm:pt modelId="{ED838AB3-E31C-4BFB-9D2B-DA1F3AED3C5D}" type="parTrans" cxnId="{23A6A62E-8966-4714-9857-D76EE8F927FF}">
      <dgm:prSet/>
      <dgm:spPr/>
      <dgm:t>
        <a:bodyPr/>
        <a:lstStyle/>
        <a:p>
          <a:endParaRPr lang="en-NZ"/>
        </a:p>
      </dgm:t>
    </dgm:pt>
    <dgm:pt modelId="{B1852A05-22A9-4573-AB60-FBAA45563F08}" type="sibTrans" cxnId="{23A6A62E-8966-4714-9857-D76EE8F927FF}">
      <dgm:prSet/>
      <dgm:spPr/>
      <dgm:t>
        <a:bodyPr/>
        <a:lstStyle/>
        <a:p>
          <a:endParaRPr lang="en-NZ"/>
        </a:p>
      </dgm:t>
    </dgm:pt>
    <dgm:pt modelId="{E3428C5D-23C4-4D87-8E05-DABB20F06DAC}">
      <dgm:prSet phldrT="[Text]" custT="1"/>
      <dgm:spPr/>
      <dgm:t>
        <a:bodyPr/>
        <a:lstStyle/>
        <a:p>
          <a:r>
            <a:rPr lang="en-NZ" sz="1200" i="1" dirty="0"/>
            <a:t>Assessment patterns</a:t>
          </a:r>
        </a:p>
        <a:p>
          <a:endParaRPr lang="en-NZ" sz="700" dirty="0"/>
        </a:p>
      </dgm:t>
    </dgm:pt>
    <dgm:pt modelId="{020431D0-4BC5-469D-9966-3353CAADB27B}" type="parTrans" cxnId="{3C2D5244-5184-4C5E-A3FE-5D08BF358F7F}">
      <dgm:prSet/>
      <dgm:spPr/>
      <dgm:t>
        <a:bodyPr/>
        <a:lstStyle/>
        <a:p>
          <a:endParaRPr lang="en-NZ"/>
        </a:p>
      </dgm:t>
    </dgm:pt>
    <dgm:pt modelId="{3BC83FF3-7B10-416B-A823-DA149488BA89}" type="sibTrans" cxnId="{3C2D5244-5184-4C5E-A3FE-5D08BF358F7F}">
      <dgm:prSet/>
      <dgm:spPr/>
      <dgm:t>
        <a:bodyPr/>
        <a:lstStyle/>
        <a:p>
          <a:endParaRPr lang="en-NZ"/>
        </a:p>
      </dgm:t>
    </dgm:pt>
    <dgm:pt modelId="{79FC1D26-6045-4097-AA52-E88A4F1E3EF7}" type="pres">
      <dgm:prSet presAssocID="{47E4DAFC-EDF6-4815-B7FF-B6FFE90D74B3}" presName="Name0" presStyleCnt="0">
        <dgm:presLayoutVars>
          <dgm:chMax val="21"/>
          <dgm:chPref val="21"/>
        </dgm:presLayoutVars>
      </dgm:prSet>
      <dgm:spPr/>
    </dgm:pt>
    <dgm:pt modelId="{7FAC6C20-E995-4411-9B95-74E81A0EDCD6}" type="pres">
      <dgm:prSet presAssocID="{10DC0B16-B1DB-49B6-959C-C3EEAC6949D4}" presName="text1" presStyleCnt="0"/>
      <dgm:spPr/>
    </dgm:pt>
    <dgm:pt modelId="{5156BD3B-A70D-46B7-B2B2-2C8B677EAF6F}" type="pres">
      <dgm:prSet presAssocID="{10DC0B16-B1DB-49B6-959C-C3EEAC6949D4}" presName="textRepeatNode" presStyleLbl="alignNode1" presStyleIdx="0" presStyleCnt="6" custScaleX="107149" custScaleY="101653" custLinFactX="-13078" custLinFactY="-70015" custLinFactNeighborX="-100000" custLinFactNeighborY="-100000">
        <dgm:presLayoutVars>
          <dgm:chMax val="0"/>
          <dgm:chPref val="0"/>
          <dgm:bulletEnabled val="1"/>
        </dgm:presLayoutVars>
      </dgm:prSet>
      <dgm:spPr/>
    </dgm:pt>
    <dgm:pt modelId="{7DC2F941-87B7-47DC-B131-89666867EC4C}" type="pres">
      <dgm:prSet presAssocID="{10DC0B16-B1DB-49B6-959C-C3EEAC6949D4}" presName="textaccent1" presStyleCnt="0"/>
      <dgm:spPr/>
    </dgm:pt>
    <dgm:pt modelId="{2D44441E-7165-4928-8113-B2D8C886F4C6}" type="pres">
      <dgm:prSet presAssocID="{10DC0B16-B1DB-49B6-959C-C3EEAC6949D4}" presName="accentRepeatNode" presStyleLbl="solidAlignAcc1" presStyleIdx="0" presStyleCnt="12" custLinFactX="-109745" custLinFactY="-192292" custLinFactNeighborX="-200000" custLinFactNeighborY="-200000"/>
      <dgm:spPr/>
    </dgm:pt>
    <dgm:pt modelId="{AFB5A423-4B4C-4459-BBFF-766ADAC3CAA7}" type="pres">
      <dgm:prSet presAssocID="{A1978A48-B788-40C3-B23D-FDB431B51386}" presName="image1" presStyleCnt="0"/>
      <dgm:spPr/>
    </dgm:pt>
    <dgm:pt modelId="{A2D8ADB6-1315-451E-8600-94B337966026}" type="pres">
      <dgm:prSet presAssocID="{A1978A48-B788-40C3-B23D-FDB431B51386}" presName="imageRepeatNode" presStyleLbl="alignAcc1" presStyleIdx="0" presStyleCnt="6" custScaleX="95356" custScaleY="100155" custLinFactNeighborX="-30779" custLinFactNeighborY="-318"/>
      <dgm:spPr/>
    </dgm:pt>
    <dgm:pt modelId="{436BA8B8-B3DF-4746-9022-F5260253BA82}" type="pres">
      <dgm:prSet presAssocID="{A1978A48-B788-40C3-B23D-FDB431B51386}" presName="imageaccent1" presStyleCnt="0"/>
      <dgm:spPr/>
    </dgm:pt>
    <dgm:pt modelId="{3597CB83-60E3-4909-A5C9-95C703733097}" type="pres">
      <dgm:prSet presAssocID="{A1978A48-B788-40C3-B23D-FDB431B51386}" presName="accentRepeatNode" presStyleLbl="solidAlignAcc1" presStyleIdx="1" presStyleCnt="12" custLinFactX="300000" custLinFactNeighborX="394058" custLinFactNeighborY="99735"/>
      <dgm:spPr/>
    </dgm:pt>
    <dgm:pt modelId="{2780D9F6-E300-4DA6-8187-0D62E2FAD6EA}" type="pres">
      <dgm:prSet presAssocID="{D85D769F-9D72-414A-9DC8-687F135C1FB4}" presName="text2" presStyleCnt="0"/>
      <dgm:spPr/>
    </dgm:pt>
    <dgm:pt modelId="{EF7BFC1A-A22E-493A-84C6-FC426C28F6A7}" type="pres">
      <dgm:prSet presAssocID="{D85D769F-9D72-414A-9DC8-687F135C1FB4}" presName="textRepeatNode" presStyleLbl="alignNode1" presStyleIdx="1" presStyleCnt="6" custScaleX="110743" custScaleY="114403" custLinFactNeighborX="-2676" custLinFactNeighborY="-24740">
        <dgm:presLayoutVars>
          <dgm:chMax val="0"/>
          <dgm:chPref val="0"/>
          <dgm:bulletEnabled val="1"/>
        </dgm:presLayoutVars>
      </dgm:prSet>
      <dgm:spPr/>
    </dgm:pt>
    <dgm:pt modelId="{5BA5BEFF-42BD-4B84-B55B-7724D047EA45}" type="pres">
      <dgm:prSet presAssocID="{D85D769F-9D72-414A-9DC8-687F135C1FB4}" presName="textaccent2" presStyleCnt="0"/>
      <dgm:spPr/>
    </dgm:pt>
    <dgm:pt modelId="{5CC074F5-6EC2-4088-9A9D-DC08DC1554ED}" type="pres">
      <dgm:prSet presAssocID="{D85D769F-9D72-414A-9DC8-687F135C1FB4}" presName="accentRepeatNode" presStyleLbl="solidAlignAcc1" presStyleIdx="2" presStyleCnt="12" custLinFactY="-100000" custLinFactNeighborX="-57360" custLinFactNeighborY="-165961"/>
      <dgm:spPr/>
    </dgm:pt>
    <dgm:pt modelId="{135CDE8C-3601-41CA-81FE-2BB3FBBDF3D5}" type="pres">
      <dgm:prSet presAssocID="{C72381A4-A2A2-49AF-9CDC-C949A378D22E}" presName="image2" presStyleCnt="0"/>
      <dgm:spPr/>
    </dgm:pt>
    <dgm:pt modelId="{D2FC34D5-08D7-4E24-92C2-41B83E22C61E}" type="pres">
      <dgm:prSet presAssocID="{C72381A4-A2A2-49AF-9CDC-C949A378D22E}" presName="imageRepeatNode" presStyleLbl="alignAcc1" presStyleIdx="1" presStyleCnt="6" custScaleX="79530" custScaleY="74459" custLinFactNeighborX="-87415" custLinFactNeighborY="24488"/>
      <dgm:spPr/>
    </dgm:pt>
    <dgm:pt modelId="{0870545F-FC98-478A-948F-8254E6B8DE2D}" type="pres">
      <dgm:prSet presAssocID="{C72381A4-A2A2-49AF-9CDC-C949A378D22E}" presName="imageaccent2" presStyleCnt="0"/>
      <dgm:spPr/>
    </dgm:pt>
    <dgm:pt modelId="{474B2E2D-0484-4A30-ADF4-E2CAADA79988}" type="pres">
      <dgm:prSet presAssocID="{C72381A4-A2A2-49AF-9CDC-C949A378D22E}" presName="accentRepeatNode" presStyleLbl="solidAlignAcc1" presStyleIdx="3" presStyleCnt="12" custLinFactX="-49137" custLinFactY="39629" custLinFactNeighborX="-100000" custLinFactNeighborY="100000"/>
      <dgm:spPr/>
    </dgm:pt>
    <dgm:pt modelId="{E1F3B09B-1E11-4351-AEFA-9B5FC13625F7}" type="pres">
      <dgm:prSet presAssocID="{E467C03F-A3DB-453F-B539-81B5598E6362}" presName="text3" presStyleCnt="0"/>
      <dgm:spPr/>
    </dgm:pt>
    <dgm:pt modelId="{B61BB150-6D14-42D3-9B3E-BF17E94212AE}" type="pres">
      <dgm:prSet presAssocID="{E467C03F-A3DB-453F-B539-81B5598E6362}" presName="textRepeatNode" presStyleLbl="alignNode1" presStyleIdx="2" presStyleCnt="6" custScaleX="127036" custScaleY="131866" custLinFactY="3636" custLinFactNeighborX="-14051" custLinFactNeighborY="100000">
        <dgm:presLayoutVars>
          <dgm:chMax val="0"/>
          <dgm:chPref val="0"/>
          <dgm:bulletEnabled val="1"/>
        </dgm:presLayoutVars>
      </dgm:prSet>
      <dgm:spPr/>
    </dgm:pt>
    <dgm:pt modelId="{3168BFA2-52A0-4EDE-931A-1998E873D365}" type="pres">
      <dgm:prSet presAssocID="{E467C03F-A3DB-453F-B539-81B5598E6362}" presName="textaccent3" presStyleCnt="0"/>
      <dgm:spPr/>
    </dgm:pt>
    <dgm:pt modelId="{EE45AB19-2A57-4EDA-91FD-8EA2337D39E0}" type="pres">
      <dgm:prSet presAssocID="{E467C03F-A3DB-453F-B539-81B5598E6362}" presName="accentRepeatNode" presStyleLbl="solidAlignAcc1" presStyleIdx="4" presStyleCnt="12" custLinFactY="298411" custLinFactNeighborX="-74568" custLinFactNeighborY="300000"/>
      <dgm:spPr/>
    </dgm:pt>
    <dgm:pt modelId="{03210D59-1D2E-428B-A02E-75ADB1549FFC}" type="pres">
      <dgm:prSet presAssocID="{F6C5B646-9490-471A-A46D-CFFEEE685E35}" presName="image3" presStyleCnt="0"/>
      <dgm:spPr/>
    </dgm:pt>
    <dgm:pt modelId="{6CD7E3EA-EC2D-41D3-A16B-0B763B3987CF}" type="pres">
      <dgm:prSet presAssocID="{F6C5B646-9490-471A-A46D-CFFEEE685E35}" presName="imageRepeatNode" presStyleLbl="alignAcc1" presStyleIdx="2" presStyleCnt="6" custScaleX="104053" custScaleY="91592" custLinFactX="-3041" custLinFactNeighborX="-100000" custLinFactNeighborY="47532"/>
      <dgm:spPr/>
    </dgm:pt>
    <dgm:pt modelId="{00150980-817A-44E2-BEBF-526812EC892E}" type="pres">
      <dgm:prSet presAssocID="{F6C5B646-9490-471A-A46D-CFFEEE685E35}" presName="imageaccent3" presStyleCnt="0"/>
      <dgm:spPr/>
    </dgm:pt>
    <dgm:pt modelId="{BAE75FBC-8C89-45EF-9933-CA881401BF07}" type="pres">
      <dgm:prSet presAssocID="{F6C5B646-9490-471A-A46D-CFFEEE685E35}" presName="accentRepeatNode" presStyleLbl="solidAlignAcc1" presStyleIdx="5" presStyleCnt="12" custLinFactX="-167105" custLinFactY="822095" custLinFactNeighborX="-200000" custLinFactNeighborY="900000"/>
      <dgm:spPr/>
    </dgm:pt>
    <dgm:pt modelId="{C447395D-2630-4267-B498-AC547C10237B}" type="pres">
      <dgm:prSet presAssocID="{E9AAA2AC-80E7-49A1-AD33-A936EF90B6F0}" presName="text4" presStyleCnt="0"/>
      <dgm:spPr/>
    </dgm:pt>
    <dgm:pt modelId="{A70DBAC5-C6C2-45ED-A3C8-4FA6734327C6}" type="pres">
      <dgm:prSet presAssocID="{E9AAA2AC-80E7-49A1-AD33-A936EF90B6F0}" presName="textRepeatNode" presStyleLbl="alignNode1" presStyleIdx="3" presStyleCnt="6" custScaleX="112512" custScaleY="116327" custLinFactNeighborY="97819">
        <dgm:presLayoutVars>
          <dgm:chMax val="0"/>
          <dgm:chPref val="0"/>
          <dgm:bulletEnabled val="1"/>
        </dgm:presLayoutVars>
      </dgm:prSet>
      <dgm:spPr/>
    </dgm:pt>
    <dgm:pt modelId="{77D5F1C3-6A40-4BB1-9FFF-6D7F59252A50}" type="pres">
      <dgm:prSet presAssocID="{E9AAA2AC-80E7-49A1-AD33-A936EF90B6F0}" presName="textaccent4" presStyleCnt="0"/>
      <dgm:spPr/>
    </dgm:pt>
    <dgm:pt modelId="{181F1D93-EDAF-49C2-8A22-F5A3B3847A86}" type="pres">
      <dgm:prSet presAssocID="{E9AAA2AC-80E7-49A1-AD33-A936EF90B6F0}" presName="accentRepeatNode" presStyleLbl="solidAlignAcc1" presStyleIdx="6" presStyleCnt="12"/>
      <dgm:spPr/>
    </dgm:pt>
    <dgm:pt modelId="{474E2C05-C6B1-420F-8CF7-F771E1C28AAC}" type="pres">
      <dgm:prSet presAssocID="{9A0CB42F-4F41-4CB1-A85E-4AF924C7619D}" presName="image4" presStyleCnt="0"/>
      <dgm:spPr/>
    </dgm:pt>
    <dgm:pt modelId="{5AD6ED4B-EAA9-4DAF-BB7A-A3C36A72E079}" type="pres">
      <dgm:prSet presAssocID="{9A0CB42F-4F41-4CB1-A85E-4AF924C7619D}" presName="imageRepeatNode" presStyleLbl="alignAcc1" presStyleIdx="3" presStyleCnt="6" custScaleX="88152" custScaleY="75282" custLinFactNeighborX="-81649" custLinFactNeighborY="-66759"/>
      <dgm:spPr/>
    </dgm:pt>
    <dgm:pt modelId="{022B786B-3495-4BF3-9A4B-80F0894D5C17}" type="pres">
      <dgm:prSet presAssocID="{9A0CB42F-4F41-4CB1-A85E-4AF924C7619D}" presName="imageaccent4" presStyleCnt="0"/>
      <dgm:spPr/>
    </dgm:pt>
    <dgm:pt modelId="{AF669899-3FD7-409B-A311-7BD71CAF488C}" type="pres">
      <dgm:prSet presAssocID="{9A0CB42F-4F41-4CB1-A85E-4AF924C7619D}" presName="accentRepeatNode" presStyleLbl="solidAlignAcc1" presStyleIdx="7" presStyleCnt="12" custLinFactX="-149897" custLinFactY="510366" custLinFactNeighborX="-200000" custLinFactNeighborY="600000"/>
      <dgm:spPr/>
    </dgm:pt>
    <dgm:pt modelId="{281504E8-5AFE-4E80-8A29-81BAB1A446A3}" type="pres">
      <dgm:prSet presAssocID="{D02F54E7-B8A6-43DC-824D-481D000D812F}" presName="text5" presStyleCnt="0"/>
      <dgm:spPr/>
    </dgm:pt>
    <dgm:pt modelId="{34F2F5B6-DA78-49D4-B2D0-0D3476CE4D3E}" type="pres">
      <dgm:prSet presAssocID="{D02F54E7-B8A6-43DC-824D-481D000D812F}" presName="textRepeatNode" presStyleLbl="alignNode1" presStyleIdx="4" presStyleCnt="6" custScaleX="128598" custScaleY="105162" custLinFactNeighborX="13382" custLinFactNeighborY="99552">
        <dgm:presLayoutVars>
          <dgm:chMax val="0"/>
          <dgm:chPref val="0"/>
          <dgm:bulletEnabled val="1"/>
        </dgm:presLayoutVars>
      </dgm:prSet>
      <dgm:spPr/>
    </dgm:pt>
    <dgm:pt modelId="{7364B1D4-DAFA-4D0D-828E-17174193BF01}" type="pres">
      <dgm:prSet presAssocID="{D02F54E7-B8A6-43DC-824D-481D000D812F}" presName="textaccent5" presStyleCnt="0"/>
      <dgm:spPr/>
    </dgm:pt>
    <dgm:pt modelId="{027A8C31-7E8E-494A-9A5B-75E62B6EA5A6}" type="pres">
      <dgm:prSet presAssocID="{D02F54E7-B8A6-43DC-824D-481D000D812F}" presName="accentRepeatNode" presStyleLbl="solidAlignAcc1" presStyleIdx="8" presStyleCnt="12"/>
      <dgm:spPr/>
    </dgm:pt>
    <dgm:pt modelId="{D1C38F5B-F2EB-42CE-A6FB-B6292742222C}" type="pres">
      <dgm:prSet presAssocID="{597C4A73-18A7-4DB3-99C9-1A0E2E351958}" presName="image5" presStyleCnt="0"/>
      <dgm:spPr/>
    </dgm:pt>
    <dgm:pt modelId="{854E1CB3-3BB1-4AAB-972F-F717671B3CA1}" type="pres">
      <dgm:prSet presAssocID="{597C4A73-18A7-4DB3-99C9-1A0E2E351958}" presName="imageRepeatNode" presStyleLbl="alignAcc1" presStyleIdx="4" presStyleCnt="6" custScaleX="80251" custScaleY="75327" custLinFactNeighborX="32644" custLinFactNeighborY="77899"/>
      <dgm:spPr/>
    </dgm:pt>
    <dgm:pt modelId="{08571C7B-ADD5-45BD-A874-85DF5DAD02C3}" type="pres">
      <dgm:prSet presAssocID="{597C4A73-18A7-4DB3-99C9-1A0E2E351958}" presName="imageaccent5" presStyleCnt="0"/>
      <dgm:spPr/>
    </dgm:pt>
    <dgm:pt modelId="{B12CA67D-1A11-4BA8-9AB7-80F733C560D7}" type="pres">
      <dgm:prSet presAssocID="{597C4A73-18A7-4DB3-99C9-1A0E2E351958}" presName="accentRepeatNode" presStyleLbl="solidAlignAcc1" presStyleIdx="9" presStyleCnt="12" custLinFactY="374625" custLinFactNeighborX="-40152" custLinFactNeighborY="400000"/>
      <dgm:spPr/>
    </dgm:pt>
    <dgm:pt modelId="{978C73A8-20E6-47DB-A77B-5383C1F619F7}" type="pres">
      <dgm:prSet presAssocID="{6AB6939F-D4E1-4E3D-AA5B-6DB96397148E}" presName="text6" presStyleCnt="0"/>
      <dgm:spPr/>
    </dgm:pt>
    <dgm:pt modelId="{EFC1E8B6-C4F3-44AD-99C5-D00B584D082C}" type="pres">
      <dgm:prSet presAssocID="{6AB6939F-D4E1-4E3D-AA5B-6DB96397148E}" presName="textRepeatNode" presStyleLbl="alignNode1" presStyleIdx="5" presStyleCnt="6" custScaleX="126197" custScaleY="118391" custLinFactY="-31158" custLinFactNeighborX="32117" custLinFactNeighborY="-100000">
        <dgm:presLayoutVars>
          <dgm:chMax val="0"/>
          <dgm:chPref val="0"/>
          <dgm:bulletEnabled val="1"/>
        </dgm:presLayoutVars>
      </dgm:prSet>
      <dgm:spPr/>
    </dgm:pt>
    <dgm:pt modelId="{FFB02202-8CEA-4283-ADC1-886DA38389DE}" type="pres">
      <dgm:prSet presAssocID="{6AB6939F-D4E1-4E3D-AA5B-6DB96397148E}" presName="textaccent6" presStyleCnt="0"/>
      <dgm:spPr/>
    </dgm:pt>
    <dgm:pt modelId="{06ED4333-D0AD-4DAA-B18D-FF9A40A94A68}" type="pres">
      <dgm:prSet presAssocID="{6AB6939F-D4E1-4E3D-AA5B-6DB96397148E}" presName="accentRepeatNode" presStyleLbl="solidAlignAcc1" presStyleIdx="10" presStyleCnt="12" custScaleX="67199" custScaleY="81348" custLinFactX="100000" custLinFactY="-300000" custLinFactNeighborX="129440" custLinFactNeighborY="-305060"/>
      <dgm:spPr/>
    </dgm:pt>
    <dgm:pt modelId="{5F7918E0-0EED-42BC-9C1C-523D11C7490E}" type="pres">
      <dgm:prSet presAssocID="{6A8AD412-778C-4E08-B92F-BE92EB16A302}" presName="image6" presStyleCnt="0"/>
      <dgm:spPr/>
    </dgm:pt>
    <dgm:pt modelId="{6112950D-44A6-4505-BD9E-0BED71DE4A2C}" type="pres">
      <dgm:prSet presAssocID="{6A8AD412-778C-4E08-B92F-BE92EB16A302}" presName="imageRepeatNode" presStyleLbl="alignAcc1" presStyleIdx="5" presStyleCnt="6" custScaleX="79235" custScaleY="73382" custLinFactY="-100000" custLinFactNeighborX="14159" custLinFactNeighborY="-119305"/>
      <dgm:spPr/>
    </dgm:pt>
    <dgm:pt modelId="{702AB5D2-81CE-4D9F-8DE0-DC56A36DAED8}" type="pres">
      <dgm:prSet presAssocID="{6A8AD412-778C-4E08-B92F-BE92EB16A302}" presName="imageaccent6" presStyleCnt="0"/>
      <dgm:spPr/>
    </dgm:pt>
    <dgm:pt modelId="{35CACE97-D9F6-4E42-BC2F-67A1C78B2B3F}" type="pres">
      <dgm:prSet presAssocID="{6A8AD412-778C-4E08-B92F-BE92EB16A302}" presName="accentRepeatNode" presStyleLbl="solidAlignAcc1" presStyleIdx="11" presStyleCnt="12" custLinFactX="200000" custLinFactY="-567656" custLinFactNeighborX="276089" custLinFactNeighborY="-600000"/>
      <dgm:spPr/>
    </dgm:pt>
  </dgm:ptLst>
  <dgm:cxnLst>
    <dgm:cxn modelId="{B8DE5808-AFD9-46C7-B00C-223B01E318E0}" type="presOf" srcId="{E467C03F-A3DB-453F-B539-81B5598E6362}" destId="{B61BB150-6D14-42D3-9B3E-BF17E94212AE}" srcOrd="0" destOrd="0" presId="urn:microsoft.com/office/officeart/2008/layout/HexagonCluster"/>
    <dgm:cxn modelId="{FBD90412-F607-4280-A6DC-01C05476FC0B}" type="presOf" srcId="{9C6BBB8E-1264-4982-B507-B69ED97EFA6C}" destId="{A70DBAC5-C6C2-45ED-A3C8-4FA6734327C6}" srcOrd="0" destOrd="1" presId="urn:microsoft.com/office/officeart/2008/layout/HexagonCluster"/>
    <dgm:cxn modelId="{24F51515-3FEA-4A9D-99F8-A1838579EE04}" type="presOf" srcId="{D02F54E7-B8A6-43DC-824D-481D000D812F}" destId="{34F2F5B6-DA78-49D4-B2D0-0D3476CE4D3E}" srcOrd="0" destOrd="0" presId="urn:microsoft.com/office/officeart/2008/layout/HexagonCluster"/>
    <dgm:cxn modelId="{9C4CE018-F1D7-445B-9CF3-87FCB43E9AA1}" srcId="{E467C03F-A3DB-453F-B539-81B5598E6362}" destId="{FD7B0438-DDBE-4789-AFCD-3B42EEF53F62}" srcOrd="0" destOrd="0" parTransId="{EF44F075-FCC9-450B-8771-1539E01A59A9}" sibTransId="{DF0B10A2-67F0-47F6-8466-391441865E4C}"/>
    <dgm:cxn modelId="{BEC67E21-7A7F-4544-B809-0316CC9A65D3}" srcId="{E9AAA2AC-80E7-49A1-AD33-A936EF90B6F0}" destId="{9C6BBB8E-1264-4982-B507-B69ED97EFA6C}" srcOrd="0" destOrd="0" parTransId="{2B100289-8FBF-411C-A933-1F1F885A7B38}" sibTransId="{506BD789-9E6A-4232-A0C2-23C8879B5748}"/>
    <dgm:cxn modelId="{0721A526-97C1-4F14-92EE-0EB559DC7312}" type="presOf" srcId="{7209B4B8-3D2E-42D1-8575-C789D45D1979}" destId="{5156BD3B-A70D-46B7-B2B2-2C8B677EAF6F}" srcOrd="0" destOrd="1" presId="urn:microsoft.com/office/officeart/2008/layout/HexagonCluster"/>
    <dgm:cxn modelId="{92F94028-CFF6-430A-95E5-372E007BF788}" type="presOf" srcId="{E9AAA2AC-80E7-49A1-AD33-A936EF90B6F0}" destId="{A70DBAC5-C6C2-45ED-A3C8-4FA6734327C6}" srcOrd="0" destOrd="0" presId="urn:microsoft.com/office/officeart/2008/layout/HexagonCluster"/>
    <dgm:cxn modelId="{23A6A62E-8966-4714-9857-D76EE8F927FF}" srcId="{6AB6939F-D4E1-4E3D-AA5B-6DB96397148E}" destId="{8885A1A4-ADE3-42CB-871E-2F87FD560490}" srcOrd="0" destOrd="0" parTransId="{ED838AB3-E31C-4BFB-9D2B-DA1F3AED3C5D}" sibTransId="{B1852A05-22A9-4573-AB60-FBAA45563F08}"/>
    <dgm:cxn modelId="{64554735-9AF1-4826-B7D6-B131D53863F7}" type="presOf" srcId="{8885A1A4-ADE3-42CB-871E-2F87FD560490}" destId="{EFC1E8B6-C4F3-44AD-99C5-D00B584D082C}" srcOrd="0" destOrd="1" presId="urn:microsoft.com/office/officeart/2008/layout/HexagonCluster"/>
    <dgm:cxn modelId="{3867283B-40D4-4D80-B5D7-830F76A6E347}" type="presOf" srcId="{597C4A73-18A7-4DB3-99C9-1A0E2E351958}" destId="{854E1CB3-3BB1-4AAB-972F-F717671B3CA1}" srcOrd="0" destOrd="0" presId="urn:microsoft.com/office/officeart/2008/layout/HexagonCluster"/>
    <dgm:cxn modelId="{461CFF3C-F864-45FB-83A4-A28C77A4603E}" srcId="{D85D769F-9D72-414A-9DC8-687F135C1FB4}" destId="{1DC0EF8A-8380-4EDC-ADB4-6AF6D9033F91}" srcOrd="0" destOrd="0" parTransId="{F9E1D903-E1F4-47D0-921B-1AB01C35C2CE}" sibTransId="{BB7A5A54-90EB-43FD-AA6C-8B34F99F43A0}"/>
    <dgm:cxn modelId="{1C7BA03D-EF67-42DE-862F-062CFE9DAF07}" type="presOf" srcId="{C72381A4-A2A2-49AF-9CDC-C949A378D22E}" destId="{D2FC34D5-08D7-4E24-92C2-41B83E22C61E}" srcOrd="0" destOrd="0" presId="urn:microsoft.com/office/officeart/2008/layout/HexagonCluster"/>
    <dgm:cxn modelId="{E90FDC5D-E2CB-45D4-BF35-462CBF670C97}" type="presOf" srcId="{A1978A48-B788-40C3-B23D-FDB431B51386}" destId="{A2D8ADB6-1315-451E-8600-94B337966026}" srcOrd="0" destOrd="0" presId="urn:microsoft.com/office/officeart/2008/layout/HexagonCluster"/>
    <dgm:cxn modelId="{302D5C43-4596-47E8-A6F1-BFE40432A10A}" srcId="{D02F54E7-B8A6-43DC-824D-481D000D812F}" destId="{C79FA46A-A225-428A-B6E3-FA202375D1AF}" srcOrd="0" destOrd="0" parTransId="{DB5CA01A-7A5E-44AD-80C0-F807B29A7CED}" sibTransId="{CD2E8490-620C-4EC4-9560-A052CF141443}"/>
    <dgm:cxn modelId="{E3F50864-7352-4AE5-8BF6-D6E7E7209996}" type="presOf" srcId="{FD7B0438-DDBE-4789-AFCD-3B42EEF53F62}" destId="{B61BB150-6D14-42D3-9B3E-BF17E94212AE}" srcOrd="0" destOrd="1" presId="urn:microsoft.com/office/officeart/2008/layout/HexagonCluster"/>
    <dgm:cxn modelId="{3C2D5244-5184-4C5E-A3FE-5D08BF358F7F}" srcId="{6AB6939F-D4E1-4E3D-AA5B-6DB96397148E}" destId="{E3428C5D-23C4-4D87-8E05-DABB20F06DAC}" srcOrd="1" destOrd="0" parTransId="{020431D0-4BC5-469D-9966-3353CAADB27B}" sibTransId="{3BC83FF3-7B10-416B-A823-DA149488BA89}"/>
    <dgm:cxn modelId="{302A5747-6694-42CA-994F-6B5960A9B219}" srcId="{10DC0B16-B1DB-49B6-959C-C3EEAC6949D4}" destId="{AABA663C-15FA-46DC-868C-C80A05E2CEAB}" srcOrd="1" destOrd="0" parTransId="{AC730C3E-6CA8-4EFF-84CD-FB37E5E7363F}" sibTransId="{81D80990-93ED-402D-84AD-4577FA58A060}"/>
    <dgm:cxn modelId="{596DC873-4C89-4C19-B6E8-E84E486C222B}" type="presOf" srcId="{D85D769F-9D72-414A-9DC8-687F135C1FB4}" destId="{EF7BFC1A-A22E-493A-84C6-FC426C28F6A7}" srcOrd="0" destOrd="0" presId="urn:microsoft.com/office/officeart/2008/layout/HexagonCluster"/>
    <dgm:cxn modelId="{6EAA1455-3707-4C2E-AE0A-441F723B0940}" type="presOf" srcId="{1DC0EF8A-8380-4EDC-ADB4-6AF6D9033F91}" destId="{EF7BFC1A-A22E-493A-84C6-FC426C28F6A7}" srcOrd="0" destOrd="1" presId="urn:microsoft.com/office/officeart/2008/layout/HexagonCluster"/>
    <dgm:cxn modelId="{E5A02355-58F1-4093-BA57-01464AD8065F}" srcId="{47E4DAFC-EDF6-4815-B7FF-B6FFE90D74B3}" destId="{6AB6939F-D4E1-4E3D-AA5B-6DB96397148E}" srcOrd="5" destOrd="0" parTransId="{04BDB02B-2B99-4E8C-B23F-4F346E56452F}" sibTransId="{6A8AD412-778C-4E08-B92F-BE92EB16A302}"/>
    <dgm:cxn modelId="{A0C23F76-D6D9-441A-9CC9-0AFDFC516BF1}" type="presOf" srcId="{9A0CB42F-4F41-4CB1-A85E-4AF924C7619D}" destId="{5AD6ED4B-EAA9-4DAF-BB7A-A3C36A72E079}" srcOrd="0" destOrd="0" presId="urn:microsoft.com/office/officeart/2008/layout/HexagonCluster"/>
    <dgm:cxn modelId="{3535C07B-3F93-4089-B965-903E8225F21C}" type="presOf" srcId="{F6C5B646-9490-471A-A46D-CFFEEE685E35}" destId="{6CD7E3EA-EC2D-41D3-A16B-0B763B3987CF}" srcOrd="0" destOrd="0" presId="urn:microsoft.com/office/officeart/2008/layout/HexagonCluster"/>
    <dgm:cxn modelId="{3116AB7F-5F08-467B-B53C-87AF5F2C61DD}" srcId="{47E4DAFC-EDF6-4815-B7FF-B6FFE90D74B3}" destId="{D85D769F-9D72-414A-9DC8-687F135C1FB4}" srcOrd="1" destOrd="0" parTransId="{D053B5B1-3AA2-48A9-9538-30874D161646}" sibTransId="{C72381A4-A2A2-49AF-9CDC-C949A378D22E}"/>
    <dgm:cxn modelId="{60D5C281-BD0A-45B0-81DF-3EFBE2F816AC}" type="presOf" srcId="{AABA663C-15FA-46DC-868C-C80A05E2CEAB}" destId="{5156BD3B-A70D-46B7-B2B2-2C8B677EAF6F}" srcOrd="0" destOrd="2" presId="urn:microsoft.com/office/officeart/2008/layout/HexagonCluster"/>
    <dgm:cxn modelId="{DCC61482-0D31-4DF9-8D5A-85B0456E3E52}" srcId="{47E4DAFC-EDF6-4815-B7FF-B6FFE90D74B3}" destId="{10DC0B16-B1DB-49B6-959C-C3EEAC6949D4}" srcOrd="0" destOrd="0" parTransId="{49F0B4BC-17C0-4FBA-AAEA-DD23960ABA67}" sibTransId="{A1978A48-B788-40C3-B23D-FDB431B51386}"/>
    <dgm:cxn modelId="{F7B7A88A-43F7-4D86-8305-9FB89B8CE04F}" type="presOf" srcId="{E3428C5D-23C4-4D87-8E05-DABB20F06DAC}" destId="{EFC1E8B6-C4F3-44AD-99C5-D00B584D082C}" srcOrd="0" destOrd="2" presId="urn:microsoft.com/office/officeart/2008/layout/HexagonCluster"/>
    <dgm:cxn modelId="{E45DD393-E1D5-4EF6-BA6E-14417D0EB7DA}" type="presOf" srcId="{10DC0B16-B1DB-49B6-959C-C3EEAC6949D4}" destId="{5156BD3B-A70D-46B7-B2B2-2C8B677EAF6F}" srcOrd="0" destOrd="0" presId="urn:microsoft.com/office/officeart/2008/layout/HexagonCluster"/>
    <dgm:cxn modelId="{DBA5899F-271A-46BD-BFA8-95DC4E372D36}" type="presOf" srcId="{6AB6939F-D4E1-4E3D-AA5B-6DB96397148E}" destId="{EFC1E8B6-C4F3-44AD-99C5-D00B584D082C}" srcOrd="0" destOrd="0" presId="urn:microsoft.com/office/officeart/2008/layout/HexagonCluster"/>
    <dgm:cxn modelId="{B3CC0EAE-7CD3-4B4F-86D2-94EACB00A10E}" type="presOf" srcId="{C79FA46A-A225-428A-B6E3-FA202375D1AF}" destId="{34F2F5B6-DA78-49D4-B2D0-0D3476CE4D3E}" srcOrd="0" destOrd="1" presId="urn:microsoft.com/office/officeart/2008/layout/HexagonCluster"/>
    <dgm:cxn modelId="{2CD166B2-28D5-4091-8309-CA94C81B6017}" srcId="{10DC0B16-B1DB-49B6-959C-C3EEAC6949D4}" destId="{7209B4B8-3D2E-42D1-8575-C789D45D1979}" srcOrd="0" destOrd="0" parTransId="{880A3181-0CA3-44B4-9912-2A8D93ED4317}" sibTransId="{B3521743-A5CB-45BF-A16A-D4D24501BCBD}"/>
    <dgm:cxn modelId="{8B25CDC6-62D5-4596-8B75-FA5951270050}" srcId="{47E4DAFC-EDF6-4815-B7FF-B6FFE90D74B3}" destId="{D02F54E7-B8A6-43DC-824D-481D000D812F}" srcOrd="4" destOrd="0" parTransId="{B867DB77-851C-4569-95E1-4776CEAF214E}" sibTransId="{597C4A73-18A7-4DB3-99C9-1A0E2E351958}"/>
    <dgm:cxn modelId="{87D241C8-D13C-4F2C-B5C0-0FA76990899E}" type="presOf" srcId="{47E4DAFC-EDF6-4815-B7FF-B6FFE90D74B3}" destId="{79FC1D26-6045-4097-AA52-E88A4F1E3EF7}" srcOrd="0" destOrd="0" presId="urn:microsoft.com/office/officeart/2008/layout/HexagonCluster"/>
    <dgm:cxn modelId="{A856AFCA-B838-4014-B91D-9E44A24344CC}" type="presOf" srcId="{ED9B46BB-6859-4578-B81A-9500E3FE706D}" destId="{34F2F5B6-DA78-49D4-B2D0-0D3476CE4D3E}" srcOrd="0" destOrd="2" presId="urn:microsoft.com/office/officeart/2008/layout/HexagonCluster"/>
    <dgm:cxn modelId="{47F36BD7-118B-42F0-9346-71EC0FCCA065}" type="presOf" srcId="{6A8AD412-778C-4E08-B92F-BE92EB16A302}" destId="{6112950D-44A6-4505-BD9E-0BED71DE4A2C}" srcOrd="0" destOrd="0" presId="urn:microsoft.com/office/officeart/2008/layout/HexagonCluster"/>
    <dgm:cxn modelId="{E87545E3-0126-4B0D-80E3-26D2CDDCF8D7}" srcId="{47E4DAFC-EDF6-4815-B7FF-B6FFE90D74B3}" destId="{E467C03F-A3DB-453F-B539-81B5598E6362}" srcOrd="2" destOrd="0" parTransId="{B840178D-13CE-42C0-82E2-DEC0696D6D82}" sibTransId="{F6C5B646-9490-471A-A46D-CFFEEE685E35}"/>
    <dgm:cxn modelId="{9B2227F6-24B6-4A4E-A852-43EF01654E7D}" srcId="{D02F54E7-B8A6-43DC-824D-481D000D812F}" destId="{ED9B46BB-6859-4578-B81A-9500E3FE706D}" srcOrd="1" destOrd="0" parTransId="{A3C6AA26-2ACC-4A40-A3FC-DDD2C88137E8}" sibTransId="{F9A1F7A0-46DC-4223-94D7-5244085968E9}"/>
    <dgm:cxn modelId="{9C2233FC-8F6D-4270-A8E0-A8E965D39E21}" srcId="{47E4DAFC-EDF6-4815-B7FF-B6FFE90D74B3}" destId="{E9AAA2AC-80E7-49A1-AD33-A936EF90B6F0}" srcOrd="3" destOrd="0" parTransId="{53A7E65C-4955-4BF4-921A-8055EF0A2BEF}" sibTransId="{9A0CB42F-4F41-4CB1-A85E-4AF924C7619D}"/>
    <dgm:cxn modelId="{65168A51-D32E-4054-ACE2-6F7C0CB24A9D}" type="presParOf" srcId="{79FC1D26-6045-4097-AA52-E88A4F1E3EF7}" destId="{7FAC6C20-E995-4411-9B95-74E81A0EDCD6}" srcOrd="0" destOrd="0" presId="urn:microsoft.com/office/officeart/2008/layout/HexagonCluster"/>
    <dgm:cxn modelId="{4AAFAB02-279F-4D89-96AB-43ADC6A65788}" type="presParOf" srcId="{7FAC6C20-E995-4411-9B95-74E81A0EDCD6}" destId="{5156BD3B-A70D-46B7-B2B2-2C8B677EAF6F}" srcOrd="0" destOrd="0" presId="urn:microsoft.com/office/officeart/2008/layout/HexagonCluster"/>
    <dgm:cxn modelId="{BF5B767F-3451-4C0B-8B8F-BD23BA245B66}" type="presParOf" srcId="{79FC1D26-6045-4097-AA52-E88A4F1E3EF7}" destId="{7DC2F941-87B7-47DC-B131-89666867EC4C}" srcOrd="1" destOrd="0" presId="urn:microsoft.com/office/officeart/2008/layout/HexagonCluster"/>
    <dgm:cxn modelId="{76D0DAFF-0C23-4312-A661-B37718962E29}" type="presParOf" srcId="{7DC2F941-87B7-47DC-B131-89666867EC4C}" destId="{2D44441E-7165-4928-8113-B2D8C886F4C6}" srcOrd="0" destOrd="0" presId="urn:microsoft.com/office/officeart/2008/layout/HexagonCluster"/>
    <dgm:cxn modelId="{2BCF9BA9-5B39-41C8-BABB-536C8DB53F2D}" type="presParOf" srcId="{79FC1D26-6045-4097-AA52-E88A4F1E3EF7}" destId="{AFB5A423-4B4C-4459-BBFF-766ADAC3CAA7}" srcOrd="2" destOrd="0" presId="urn:microsoft.com/office/officeart/2008/layout/HexagonCluster"/>
    <dgm:cxn modelId="{4C826002-5924-472E-AD29-3A7522713C24}" type="presParOf" srcId="{AFB5A423-4B4C-4459-BBFF-766ADAC3CAA7}" destId="{A2D8ADB6-1315-451E-8600-94B337966026}" srcOrd="0" destOrd="0" presId="urn:microsoft.com/office/officeart/2008/layout/HexagonCluster"/>
    <dgm:cxn modelId="{9B2017EC-2097-4CF4-9393-546DD7C0A3C8}" type="presParOf" srcId="{79FC1D26-6045-4097-AA52-E88A4F1E3EF7}" destId="{436BA8B8-B3DF-4746-9022-F5260253BA82}" srcOrd="3" destOrd="0" presId="urn:microsoft.com/office/officeart/2008/layout/HexagonCluster"/>
    <dgm:cxn modelId="{BFD00F98-CFCD-4FAB-BB08-49D26CF8C393}" type="presParOf" srcId="{436BA8B8-B3DF-4746-9022-F5260253BA82}" destId="{3597CB83-60E3-4909-A5C9-95C703733097}" srcOrd="0" destOrd="0" presId="urn:microsoft.com/office/officeart/2008/layout/HexagonCluster"/>
    <dgm:cxn modelId="{B13C31B7-FAF6-4C08-B424-2C1701FF096E}" type="presParOf" srcId="{79FC1D26-6045-4097-AA52-E88A4F1E3EF7}" destId="{2780D9F6-E300-4DA6-8187-0D62E2FAD6EA}" srcOrd="4" destOrd="0" presId="urn:microsoft.com/office/officeart/2008/layout/HexagonCluster"/>
    <dgm:cxn modelId="{FE3EF525-3F1C-493C-BEB9-81AADF4C8661}" type="presParOf" srcId="{2780D9F6-E300-4DA6-8187-0D62E2FAD6EA}" destId="{EF7BFC1A-A22E-493A-84C6-FC426C28F6A7}" srcOrd="0" destOrd="0" presId="urn:microsoft.com/office/officeart/2008/layout/HexagonCluster"/>
    <dgm:cxn modelId="{B80D42EB-DDB1-47EF-9F97-A897083F5F45}" type="presParOf" srcId="{79FC1D26-6045-4097-AA52-E88A4F1E3EF7}" destId="{5BA5BEFF-42BD-4B84-B55B-7724D047EA45}" srcOrd="5" destOrd="0" presId="urn:microsoft.com/office/officeart/2008/layout/HexagonCluster"/>
    <dgm:cxn modelId="{1BD488C7-B143-4853-A49D-8464861441E2}" type="presParOf" srcId="{5BA5BEFF-42BD-4B84-B55B-7724D047EA45}" destId="{5CC074F5-6EC2-4088-9A9D-DC08DC1554ED}" srcOrd="0" destOrd="0" presId="urn:microsoft.com/office/officeart/2008/layout/HexagonCluster"/>
    <dgm:cxn modelId="{1489D4D9-5DF6-4EA6-B3E7-220FBC8E2A9D}" type="presParOf" srcId="{79FC1D26-6045-4097-AA52-E88A4F1E3EF7}" destId="{135CDE8C-3601-41CA-81FE-2BB3FBBDF3D5}" srcOrd="6" destOrd="0" presId="urn:microsoft.com/office/officeart/2008/layout/HexagonCluster"/>
    <dgm:cxn modelId="{BCBDFE0D-E681-42EC-BD5B-2FD53765BCF9}" type="presParOf" srcId="{135CDE8C-3601-41CA-81FE-2BB3FBBDF3D5}" destId="{D2FC34D5-08D7-4E24-92C2-41B83E22C61E}" srcOrd="0" destOrd="0" presId="urn:microsoft.com/office/officeart/2008/layout/HexagonCluster"/>
    <dgm:cxn modelId="{37AB7354-B83F-475B-B356-95F9F95DA30F}" type="presParOf" srcId="{79FC1D26-6045-4097-AA52-E88A4F1E3EF7}" destId="{0870545F-FC98-478A-948F-8254E6B8DE2D}" srcOrd="7" destOrd="0" presId="urn:microsoft.com/office/officeart/2008/layout/HexagonCluster"/>
    <dgm:cxn modelId="{F3D30715-B384-4015-AD26-2E2CB149ADFF}" type="presParOf" srcId="{0870545F-FC98-478A-948F-8254E6B8DE2D}" destId="{474B2E2D-0484-4A30-ADF4-E2CAADA79988}" srcOrd="0" destOrd="0" presId="urn:microsoft.com/office/officeart/2008/layout/HexagonCluster"/>
    <dgm:cxn modelId="{04A3BAA7-C847-4A3D-BB37-9E405DFB63DA}" type="presParOf" srcId="{79FC1D26-6045-4097-AA52-E88A4F1E3EF7}" destId="{E1F3B09B-1E11-4351-AEFA-9B5FC13625F7}" srcOrd="8" destOrd="0" presId="urn:microsoft.com/office/officeart/2008/layout/HexagonCluster"/>
    <dgm:cxn modelId="{704E850A-A1D0-4DBD-BACD-C9AE678CF6E7}" type="presParOf" srcId="{E1F3B09B-1E11-4351-AEFA-9B5FC13625F7}" destId="{B61BB150-6D14-42D3-9B3E-BF17E94212AE}" srcOrd="0" destOrd="0" presId="urn:microsoft.com/office/officeart/2008/layout/HexagonCluster"/>
    <dgm:cxn modelId="{B77972FB-A65D-44B6-AD3E-B5F239D76F91}" type="presParOf" srcId="{79FC1D26-6045-4097-AA52-E88A4F1E3EF7}" destId="{3168BFA2-52A0-4EDE-931A-1998E873D365}" srcOrd="9" destOrd="0" presId="urn:microsoft.com/office/officeart/2008/layout/HexagonCluster"/>
    <dgm:cxn modelId="{610435D1-6FDC-415E-B01D-C8847ACADA4E}" type="presParOf" srcId="{3168BFA2-52A0-4EDE-931A-1998E873D365}" destId="{EE45AB19-2A57-4EDA-91FD-8EA2337D39E0}" srcOrd="0" destOrd="0" presId="urn:microsoft.com/office/officeart/2008/layout/HexagonCluster"/>
    <dgm:cxn modelId="{8C7DED01-AE62-4617-AEFF-C9E191CB91FF}" type="presParOf" srcId="{79FC1D26-6045-4097-AA52-E88A4F1E3EF7}" destId="{03210D59-1D2E-428B-A02E-75ADB1549FFC}" srcOrd="10" destOrd="0" presId="urn:microsoft.com/office/officeart/2008/layout/HexagonCluster"/>
    <dgm:cxn modelId="{E3EDC6EF-4950-4FED-BAA0-BC1356689213}" type="presParOf" srcId="{03210D59-1D2E-428B-A02E-75ADB1549FFC}" destId="{6CD7E3EA-EC2D-41D3-A16B-0B763B3987CF}" srcOrd="0" destOrd="0" presId="urn:microsoft.com/office/officeart/2008/layout/HexagonCluster"/>
    <dgm:cxn modelId="{984E3525-1535-4136-815C-5E98D90BB373}" type="presParOf" srcId="{79FC1D26-6045-4097-AA52-E88A4F1E3EF7}" destId="{00150980-817A-44E2-BEBF-526812EC892E}" srcOrd="11" destOrd="0" presId="urn:microsoft.com/office/officeart/2008/layout/HexagonCluster"/>
    <dgm:cxn modelId="{0271416E-0F93-469D-BE51-74637924B7D4}" type="presParOf" srcId="{00150980-817A-44E2-BEBF-526812EC892E}" destId="{BAE75FBC-8C89-45EF-9933-CA881401BF07}" srcOrd="0" destOrd="0" presId="urn:microsoft.com/office/officeart/2008/layout/HexagonCluster"/>
    <dgm:cxn modelId="{C9544085-5C1E-4E15-9904-667D269426C8}" type="presParOf" srcId="{79FC1D26-6045-4097-AA52-E88A4F1E3EF7}" destId="{C447395D-2630-4267-B498-AC547C10237B}" srcOrd="12" destOrd="0" presId="urn:microsoft.com/office/officeart/2008/layout/HexagonCluster"/>
    <dgm:cxn modelId="{737EFC5E-203D-4724-9874-E5BD75A53C6D}" type="presParOf" srcId="{C447395D-2630-4267-B498-AC547C10237B}" destId="{A70DBAC5-C6C2-45ED-A3C8-4FA6734327C6}" srcOrd="0" destOrd="0" presId="urn:microsoft.com/office/officeart/2008/layout/HexagonCluster"/>
    <dgm:cxn modelId="{E91E3394-FD08-455D-9F86-92331FB4889D}" type="presParOf" srcId="{79FC1D26-6045-4097-AA52-E88A4F1E3EF7}" destId="{77D5F1C3-6A40-4BB1-9FFF-6D7F59252A50}" srcOrd="13" destOrd="0" presId="urn:microsoft.com/office/officeart/2008/layout/HexagonCluster"/>
    <dgm:cxn modelId="{98372839-BBD8-4B7D-9BBC-5DB44EE90880}" type="presParOf" srcId="{77D5F1C3-6A40-4BB1-9FFF-6D7F59252A50}" destId="{181F1D93-EDAF-49C2-8A22-F5A3B3847A86}" srcOrd="0" destOrd="0" presId="urn:microsoft.com/office/officeart/2008/layout/HexagonCluster"/>
    <dgm:cxn modelId="{573B9955-4139-4C43-A0D2-12D9FC34A492}" type="presParOf" srcId="{79FC1D26-6045-4097-AA52-E88A4F1E3EF7}" destId="{474E2C05-C6B1-420F-8CF7-F771E1C28AAC}" srcOrd="14" destOrd="0" presId="urn:microsoft.com/office/officeart/2008/layout/HexagonCluster"/>
    <dgm:cxn modelId="{C9F78DA4-F4EB-4F11-A805-A08E2F42C132}" type="presParOf" srcId="{474E2C05-C6B1-420F-8CF7-F771E1C28AAC}" destId="{5AD6ED4B-EAA9-4DAF-BB7A-A3C36A72E079}" srcOrd="0" destOrd="0" presId="urn:microsoft.com/office/officeart/2008/layout/HexagonCluster"/>
    <dgm:cxn modelId="{371B3382-C761-4B85-AC34-80A6C07691C1}" type="presParOf" srcId="{79FC1D26-6045-4097-AA52-E88A4F1E3EF7}" destId="{022B786B-3495-4BF3-9A4B-80F0894D5C17}" srcOrd="15" destOrd="0" presId="urn:microsoft.com/office/officeart/2008/layout/HexagonCluster"/>
    <dgm:cxn modelId="{93935FBC-215F-41D9-9EC3-44AA06D64700}" type="presParOf" srcId="{022B786B-3495-4BF3-9A4B-80F0894D5C17}" destId="{AF669899-3FD7-409B-A311-7BD71CAF488C}" srcOrd="0" destOrd="0" presId="urn:microsoft.com/office/officeart/2008/layout/HexagonCluster"/>
    <dgm:cxn modelId="{C238D99A-530A-42CB-B2D7-1804D6BFDF32}" type="presParOf" srcId="{79FC1D26-6045-4097-AA52-E88A4F1E3EF7}" destId="{281504E8-5AFE-4E80-8A29-81BAB1A446A3}" srcOrd="16" destOrd="0" presId="urn:microsoft.com/office/officeart/2008/layout/HexagonCluster"/>
    <dgm:cxn modelId="{FC3C13DE-A712-40CC-9BC4-A5DB973EB77C}" type="presParOf" srcId="{281504E8-5AFE-4E80-8A29-81BAB1A446A3}" destId="{34F2F5B6-DA78-49D4-B2D0-0D3476CE4D3E}" srcOrd="0" destOrd="0" presId="urn:microsoft.com/office/officeart/2008/layout/HexagonCluster"/>
    <dgm:cxn modelId="{418907B0-2C78-4CEA-AC83-85342DEF808F}" type="presParOf" srcId="{79FC1D26-6045-4097-AA52-E88A4F1E3EF7}" destId="{7364B1D4-DAFA-4D0D-828E-17174193BF01}" srcOrd="17" destOrd="0" presId="urn:microsoft.com/office/officeart/2008/layout/HexagonCluster"/>
    <dgm:cxn modelId="{5C1E90CF-1430-4CBC-8D5F-116CCD97CE25}" type="presParOf" srcId="{7364B1D4-DAFA-4D0D-828E-17174193BF01}" destId="{027A8C31-7E8E-494A-9A5B-75E62B6EA5A6}" srcOrd="0" destOrd="0" presId="urn:microsoft.com/office/officeart/2008/layout/HexagonCluster"/>
    <dgm:cxn modelId="{47143396-1744-4636-8C64-0C1977E2F1C7}" type="presParOf" srcId="{79FC1D26-6045-4097-AA52-E88A4F1E3EF7}" destId="{D1C38F5B-F2EB-42CE-A6FB-B6292742222C}" srcOrd="18" destOrd="0" presId="urn:microsoft.com/office/officeart/2008/layout/HexagonCluster"/>
    <dgm:cxn modelId="{8151CA39-1947-4A4D-B835-A6C90C33290D}" type="presParOf" srcId="{D1C38F5B-F2EB-42CE-A6FB-B6292742222C}" destId="{854E1CB3-3BB1-4AAB-972F-F717671B3CA1}" srcOrd="0" destOrd="0" presId="urn:microsoft.com/office/officeart/2008/layout/HexagonCluster"/>
    <dgm:cxn modelId="{C1B81F49-73AB-421A-B1EA-7ED271250AA9}" type="presParOf" srcId="{79FC1D26-6045-4097-AA52-E88A4F1E3EF7}" destId="{08571C7B-ADD5-45BD-A874-85DF5DAD02C3}" srcOrd="19" destOrd="0" presId="urn:microsoft.com/office/officeart/2008/layout/HexagonCluster"/>
    <dgm:cxn modelId="{66BCC200-F937-432F-AD61-21A056135376}" type="presParOf" srcId="{08571C7B-ADD5-45BD-A874-85DF5DAD02C3}" destId="{B12CA67D-1A11-4BA8-9AB7-80F733C560D7}" srcOrd="0" destOrd="0" presId="urn:microsoft.com/office/officeart/2008/layout/HexagonCluster"/>
    <dgm:cxn modelId="{E5668F8E-B9BD-43C9-BF4A-06CCA935A3DA}" type="presParOf" srcId="{79FC1D26-6045-4097-AA52-E88A4F1E3EF7}" destId="{978C73A8-20E6-47DB-A77B-5383C1F619F7}" srcOrd="20" destOrd="0" presId="urn:microsoft.com/office/officeart/2008/layout/HexagonCluster"/>
    <dgm:cxn modelId="{79B2F64F-23D6-4200-8D0C-DE0DC16A31D0}" type="presParOf" srcId="{978C73A8-20E6-47DB-A77B-5383C1F619F7}" destId="{EFC1E8B6-C4F3-44AD-99C5-D00B584D082C}" srcOrd="0" destOrd="0" presId="urn:microsoft.com/office/officeart/2008/layout/HexagonCluster"/>
    <dgm:cxn modelId="{2C1941EA-26FF-422C-92A1-41A8B50E4998}" type="presParOf" srcId="{79FC1D26-6045-4097-AA52-E88A4F1E3EF7}" destId="{FFB02202-8CEA-4283-ADC1-886DA38389DE}" srcOrd="21" destOrd="0" presId="urn:microsoft.com/office/officeart/2008/layout/HexagonCluster"/>
    <dgm:cxn modelId="{E26E5569-F35D-475A-92A8-0B85F22DF4B6}" type="presParOf" srcId="{FFB02202-8CEA-4283-ADC1-886DA38389DE}" destId="{06ED4333-D0AD-4DAA-B18D-FF9A40A94A68}" srcOrd="0" destOrd="0" presId="urn:microsoft.com/office/officeart/2008/layout/HexagonCluster"/>
    <dgm:cxn modelId="{CA086361-A33A-4BE5-89DD-369E29EACF90}" type="presParOf" srcId="{79FC1D26-6045-4097-AA52-E88A4F1E3EF7}" destId="{5F7918E0-0EED-42BC-9C1C-523D11C7490E}" srcOrd="22" destOrd="0" presId="urn:microsoft.com/office/officeart/2008/layout/HexagonCluster"/>
    <dgm:cxn modelId="{7ED5A3F6-71AE-4E39-B5ED-5D5997D1B40E}" type="presParOf" srcId="{5F7918E0-0EED-42BC-9C1C-523D11C7490E}" destId="{6112950D-44A6-4505-BD9E-0BED71DE4A2C}" srcOrd="0" destOrd="0" presId="urn:microsoft.com/office/officeart/2008/layout/HexagonCluster"/>
    <dgm:cxn modelId="{F4A2B8AC-3D77-4734-8D7C-B45C6FB7404A}" type="presParOf" srcId="{79FC1D26-6045-4097-AA52-E88A4F1E3EF7}" destId="{702AB5D2-81CE-4D9F-8DE0-DC56A36DAED8}" srcOrd="23" destOrd="0" presId="urn:microsoft.com/office/officeart/2008/layout/HexagonCluster"/>
    <dgm:cxn modelId="{57131F18-7822-4F04-B5BF-411026F5A905}" type="presParOf" srcId="{702AB5D2-81CE-4D9F-8DE0-DC56A36DAED8}" destId="{35CACE97-D9F6-4E42-BC2F-67A1C78B2B3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D25C2C-09B1-4573-96D2-9143AF22D323}" type="doc">
      <dgm:prSet loTypeId="urn:microsoft.com/office/officeart/2005/8/layout/arrow2" loCatId="process" qsTypeId="urn:microsoft.com/office/officeart/2005/8/quickstyle/simple1" qsCatId="simple" csTypeId="urn:microsoft.com/office/officeart/2005/8/colors/accent2_4" csCatId="accent2" phldr="1"/>
      <dgm:spPr/>
    </dgm:pt>
    <dgm:pt modelId="{563A0883-9763-473A-9E3E-10966FE51CF6}">
      <dgm:prSet phldrT="[Text]" custT="1"/>
      <dgm:spPr/>
      <dgm:t>
        <a:bodyPr/>
        <a:lstStyle/>
        <a:p>
          <a:r>
            <a:rPr lang="en-NZ" sz="1600" b="1" dirty="0">
              <a:solidFill>
                <a:srgbClr val="FF0000"/>
              </a:solidFill>
            </a:rPr>
            <a:t>Reports</a:t>
          </a:r>
        </a:p>
      </dgm:t>
    </dgm:pt>
    <dgm:pt modelId="{7A70B128-E47C-42DE-8B57-6F1014E4A395}" type="parTrans" cxnId="{361C3B51-BFDA-407A-A556-B97DC1A8F7F0}">
      <dgm:prSet/>
      <dgm:spPr/>
      <dgm:t>
        <a:bodyPr/>
        <a:lstStyle/>
        <a:p>
          <a:endParaRPr lang="en-NZ"/>
        </a:p>
      </dgm:t>
    </dgm:pt>
    <dgm:pt modelId="{147FF9DC-1A2E-4CA9-911F-E361B9BBA42E}" type="sibTrans" cxnId="{361C3B51-BFDA-407A-A556-B97DC1A8F7F0}">
      <dgm:prSet/>
      <dgm:spPr/>
      <dgm:t>
        <a:bodyPr/>
        <a:lstStyle/>
        <a:p>
          <a:endParaRPr lang="en-NZ"/>
        </a:p>
      </dgm:t>
    </dgm:pt>
    <dgm:pt modelId="{96E1DD96-FDCE-49DB-B61E-75FB8D0BF299}">
      <dgm:prSet phldrT="[Text]" custT="1"/>
      <dgm:spPr/>
      <dgm:t>
        <a:bodyPr/>
        <a:lstStyle/>
        <a:p>
          <a:r>
            <a:rPr lang="en-NZ" sz="1600" b="1" dirty="0">
              <a:solidFill>
                <a:srgbClr val="FF0000"/>
              </a:solidFill>
            </a:rPr>
            <a:t>Interactive Dashboards</a:t>
          </a:r>
        </a:p>
      </dgm:t>
    </dgm:pt>
    <dgm:pt modelId="{A603B01C-20C9-40F0-8362-30391BC7C951}" type="parTrans" cxnId="{0353E8A2-AB85-41AD-B8C1-61D42751BAA7}">
      <dgm:prSet/>
      <dgm:spPr/>
      <dgm:t>
        <a:bodyPr/>
        <a:lstStyle/>
        <a:p>
          <a:endParaRPr lang="en-NZ"/>
        </a:p>
      </dgm:t>
    </dgm:pt>
    <dgm:pt modelId="{F5587C4F-E42A-4F38-9ABC-2796242EB4FE}" type="sibTrans" cxnId="{0353E8A2-AB85-41AD-B8C1-61D42751BAA7}">
      <dgm:prSet/>
      <dgm:spPr/>
      <dgm:t>
        <a:bodyPr/>
        <a:lstStyle/>
        <a:p>
          <a:endParaRPr lang="en-NZ"/>
        </a:p>
      </dgm:t>
    </dgm:pt>
    <dgm:pt modelId="{EE10CCBB-5399-408E-A9BE-DF4ADEC4E349}">
      <dgm:prSet phldrT="[Text]" custT="1"/>
      <dgm:spPr/>
      <dgm:t>
        <a:bodyPr/>
        <a:lstStyle/>
        <a:p>
          <a:r>
            <a:rPr lang="en-NZ" sz="1600" b="1" dirty="0">
              <a:solidFill>
                <a:srgbClr val="FF0000"/>
              </a:solidFill>
            </a:rPr>
            <a:t>Recommendations and Automation</a:t>
          </a:r>
        </a:p>
      </dgm:t>
    </dgm:pt>
    <dgm:pt modelId="{6FFE4E6D-8034-4264-8C61-A5410F8DD562}" type="parTrans" cxnId="{252971A8-F246-40EC-A6FD-3EAF222E00A2}">
      <dgm:prSet/>
      <dgm:spPr/>
      <dgm:t>
        <a:bodyPr/>
        <a:lstStyle/>
        <a:p>
          <a:endParaRPr lang="en-NZ"/>
        </a:p>
      </dgm:t>
    </dgm:pt>
    <dgm:pt modelId="{69B382E9-B893-41C4-871F-F691777FEF3D}" type="sibTrans" cxnId="{252971A8-F246-40EC-A6FD-3EAF222E00A2}">
      <dgm:prSet/>
      <dgm:spPr/>
      <dgm:t>
        <a:bodyPr/>
        <a:lstStyle/>
        <a:p>
          <a:endParaRPr lang="en-NZ"/>
        </a:p>
      </dgm:t>
    </dgm:pt>
    <dgm:pt modelId="{3B175ACA-886D-4D67-953A-570890F8852A}">
      <dgm:prSet phldrT="[Text]" custT="1"/>
      <dgm:spPr/>
      <dgm:t>
        <a:bodyPr/>
        <a:lstStyle/>
        <a:p>
          <a:r>
            <a:rPr lang="en-NZ" sz="1600" b="1" dirty="0">
              <a:solidFill>
                <a:srgbClr val="FF0000"/>
              </a:solidFill>
            </a:rPr>
            <a:t>Predictive Models</a:t>
          </a:r>
        </a:p>
      </dgm:t>
    </dgm:pt>
    <dgm:pt modelId="{7600F5ED-FB0E-4A12-B329-CE33B4F8D275}" type="parTrans" cxnId="{75513DF0-D015-42F9-914A-3E29D5E582C1}">
      <dgm:prSet/>
      <dgm:spPr/>
      <dgm:t>
        <a:bodyPr/>
        <a:lstStyle/>
        <a:p>
          <a:endParaRPr lang="en-NZ"/>
        </a:p>
      </dgm:t>
    </dgm:pt>
    <dgm:pt modelId="{A5F459DC-4507-4540-A580-A18D244B74B8}" type="sibTrans" cxnId="{75513DF0-D015-42F9-914A-3E29D5E582C1}">
      <dgm:prSet/>
      <dgm:spPr/>
      <dgm:t>
        <a:bodyPr/>
        <a:lstStyle/>
        <a:p>
          <a:endParaRPr lang="en-NZ"/>
        </a:p>
      </dgm:t>
    </dgm:pt>
    <dgm:pt modelId="{71F0FB0C-B7B3-49F2-98BD-A5F9EDF28BF1}" type="pres">
      <dgm:prSet presAssocID="{80D25C2C-09B1-4573-96D2-9143AF22D323}" presName="arrowDiagram" presStyleCnt="0">
        <dgm:presLayoutVars>
          <dgm:chMax val="5"/>
          <dgm:dir/>
          <dgm:resizeHandles val="exact"/>
        </dgm:presLayoutVars>
      </dgm:prSet>
      <dgm:spPr/>
    </dgm:pt>
    <dgm:pt modelId="{5901CF10-9DFC-4B38-ABAB-3DC67DB63666}" type="pres">
      <dgm:prSet presAssocID="{80D25C2C-09B1-4573-96D2-9143AF22D323}" presName="arrow" presStyleLbl="bgShp" presStyleIdx="0" presStyleCnt="1"/>
      <dgm:spPr/>
    </dgm:pt>
    <dgm:pt modelId="{D685291A-B086-4927-84FB-83D8F9501AD3}" type="pres">
      <dgm:prSet presAssocID="{80D25C2C-09B1-4573-96D2-9143AF22D323}" presName="arrowDiagram4" presStyleCnt="0"/>
      <dgm:spPr/>
    </dgm:pt>
    <dgm:pt modelId="{69FB98E6-A840-4D42-BF36-2C138C635848}" type="pres">
      <dgm:prSet presAssocID="{563A0883-9763-473A-9E3E-10966FE51CF6}" presName="bullet4a" presStyleLbl="node1" presStyleIdx="0" presStyleCnt="4"/>
      <dgm:spPr/>
    </dgm:pt>
    <dgm:pt modelId="{DBBF5C14-1BA5-4625-BFD6-002B0CEA2D54}" type="pres">
      <dgm:prSet presAssocID="{563A0883-9763-473A-9E3E-10966FE51CF6}" presName="textBox4a" presStyleLbl="revTx" presStyleIdx="0" presStyleCnt="4">
        <dgm:presLayoutVars>
          <dgm:bulletEnabled val="1"/>
        </dgm:presLayoutVars>
      </dgm:prSet>
      <dgm:spPr/>
    </dgm:pt>
    <dgm:pt modelId="{9276EDE3-3E7E-4F79-AE80-02138B5B0CC1}" type="pres">
      <dgm:prSet presAssocID="{96E1DD96-FDCE-49DB-B61E-75FB8D0BF299}" presName="bullet4b" presStyleLbl="node1" presStyleIdx="1" presStyleCnt="4"/>
      <dgm:spPr/>
    </dgm:pt>
    <dgm:pt modelId="{04FBED1F-513C-4022-976F-152A1D716055}" type="pres">
      <dgm:prSet presAssocID="{96E1DD96-FDCE-49DB-B61E-75FB8D0BF299}" presName="textBox4b" presStyleLbl="revTx" presStyleIdx="1" presStyleCnt="4">
        <dgm:presLayoutVars>
          <dgm:bulletEnabled val="1"/>
        </dgm:presLayoutVars>
      </dgm:prSet>
      <dgm:spPr/>
    </dgm:pt>
    <dgm:pt modelId="{9E4AD760-5048-4D59-B517-2DE248DE4FD1}" type="pres">
      <dgm:prSet presAssocID="{3B175ACA-886D-4D67-953A-570890F8852A}" presName="bullet4c" presStyleLbl="node1" presStyleIdx="2" presStyleCnt="4"/>
      <dgm:spPr/>
    </dgm:pt>
    <dgm:pt modelId="{820DDB93-2CD9-4BFB-B0BE-6E46181A9B7C}" type="pres">
      <dgm:prSet presAssocID="{3B175ACA-886D-4D67-953A-570890F8852A}" presName="textBox4c" presStyleLbl="revTx" presStyleIdx="2" presStyleCnt="4">
        <dgm:presLayoutVars>
          <dgm:bulletEnabled val="1"/>
        </dgm:presLayoutVars>
      </dgm:prSet>
      <dgm:spPr/>
    </dgm:pt>
    <dgm:pt modelId="{7D7EA45F-B326-4459-9B96-3FEF2FF4433C}" type="pres">
      <dgm:prSet presAssocID="{EE10CCBB-5399-408E-A9BE-DF4ADEC4E349}" presName="bullet4d" presStyleLbl="node1" presStyleIdx="3" presStyleCnt="4"/>
      <dgm:spPr/>
    </dgm:pt>
    <dgm:pt modelId="{9617651D-D10E-4835-98A3-C59871EF9765}" type="pres">
      <dgm:prSet presAssocID="{EE10CCBB-5399-408E-A9BE-DF4ADEC4E349}" presName="textBox4d" presStyleLbl="revTx" presStyleIdx="3" presStyleCnt="4" custScaleX="155768" custLinFactNeighborX="35491" custLinFactNeighborY="4707">
        <dgm:presLayoutVars>
          <dgm:bulletEnabled val="1"/>
        </dgm:presLayoutVars>
      </dgm:prSet>
      <dgm:spPr/>
    </dgm:pt>
  </dgm:ptLst>
  <dgm:cxnLst>
    <dgm:cxn modelId="{A9CB123A-97DC-4003-BBE3-0102628A49E4}" type="presOf" srcId="{563A0883-9763-473A-9E3E-10966FE51CF6}" destId="{DBBF5C14-1BA5-4625-BFD6-002B0CEA2D54}" srcOrd="0" destOrd="0" presId="urn:microsoft.com/office/officeart/2005/8/layout/arrow2"/>
    <dgm:cxn modelId="{AB3C543C-C104-4B9F-8FA5-162510107D50}" type="presOf" srcId="{EE10CCBB-5399-408E-A9BE-DF4ADEC4E349}" destId="{9617651D-D10E-4835-98A3-C59871EF9765}" srcOrd="0" destOrd="0" presId="urn:microsoft.com/office/officeart/2005/8/layout/arrow2"/>
    <dgm:cxn modelId="{361C3B51-BFDA-407A-A556-B97DC1A8F7F0}" srcId="{80D25C2C-09B1-4573-96D2-9143AF22D323}" destId="{563A0883-9763-473A-9E3E-10966FE51CF6}" srcOrd="0" destOrd="0" parTransId="{7A70B128-E47C-42DE-8B57-6F1014E4A395}" sibTransId="{147FF9DC-1A2E-4CA9-911F-E361B9BBA42E}"/>
    <dgm:cxn modelId="{85DC5280-DE45-48D1-AC0E-AC087761C9BD}" type="presOf" srcId="{96E1DD96-FDCE-49DB-B61E-75FB8D0BF299}" destId="{04FBED1F-513C-4022-976F-152A1D716055}" srcOrd="0" destOrd="0" presId="urn:microsoft.com/office/officeart/2005/8/layout/arrow2"/>
    <dgm:cxn modelId="{C116DB8F-3F2B-45CA-9868-C081BF7C463A}" type="presOf" srcId="{80D25C2C-09B1-4573-96D2-9143AF22D323}" destId="{71F0FB0C-B7B3-49F2-98BD-A5F9EDF28BF1}" srcOrd="0" destOrd="0" presId="urn:microsoft.com/office/officeart/2005/8/layout/arrow2"/>
    <dgm:cxn modelId="{0353E8A2-AB85-41AD-B8C1-61D42751BAA7}" srcId="{80D25C2C-09B1-4573-96D2-9143AF22D323}" destId="{96E1DD96-FDCE-49DB-B61E-75FB8D0BF299}" srcOrd="1" destOrd="0" parTransId="{A603B01C-20C9-40F0-8362-30391BC7C951}" sibTransId="{F5587C4F-E42A-4F38-9ABC-2796242EB4FE}"/>
    <dgm:cxn modelId="{252971A8-F246-40EC-A6FD-3EAF222E00A2}" srcId="{80D25C2C-09B1-4573-96D2-9143AF22D323}" destId="{EE10CCBB-5399-408E-A9BE-DF4ADEC4E349}" srcOrd="3" destOrd="0" parTransId="{6FFE4E6D-8034-4264-8C61-A5410F8DD562}" sibTransId="{69B382E9-B893-41C4-871F-F691777FEF3D}"/>
    <dgm:cxn modelId="{09CE4CCB-7E99-4877-8B86-96F719C8DD9D}" type="presOf" srcId="{3B175ACA-886D-4D67-953A-570890F8852A}" destId="{820DDB93-2CD9-4BFB-B0BE-6E46181A9B7C}" srcOrd="0" destOrd="0" presId="urn:microsoft.com/office/officeart/2005/8/layout/arrow2"/>
    <dgm:cxn modelId="{75513DF0-D015-42F9-914A-3E29D5E582C1}" srcId="{80D25C2C-09B1-4573-96D2-9143AF22D323}" destId="{3B175ACA-886D-4D67-953A-570890F8852A}" srcOrd="2" destOrd="0" parTransId="{7600F5ED-FB0E-4A12-B329-CE33B4F8D275}" sibTransId="{A5F459DC-4507-4540-A580-A18D244B74B8}"/>
    <dgm:cxn modelId="{2EC0A17F-0B7B-4C03-92A3-1B889D82F4FA}" type="presParOf" srcId="{71F0FB0C-B7B3-49F2-98BD-A5F9EDF28BF1}" destId="{5901CF10-9DFC-4B38-ABAB-3DC67DB63666}" srcOrd="0" destOrd="0" presId="urn:microsoft.com/office/officeart/2005/8/layout/arrow2"/>
    <dgm:cxn modelId="{974F1DE3-FCC9-483C-B08C-282FF2928DEB}" type="presParOf" srcId="{71F0FB0C-B7B3-49F2-98BD-A5F9EDF28BF1}" destId="{D685291A-B086-4927-84FB-83D8F9501AD3}" srcOrd="1" destOrd="0" presId="urn:microsoft.com/office/officeart/2005/8/layout/arrow2"/>
    <dgm:cxn modelId="{7F211060-32B4-485B-96E6-792FB0BA071E}" type="presParOf" srcId="{D685291A-B086-4927-84FB-83D8F9501AD3}" destId="{69FB98E6-A840-4D42-BF36-2C138C635848}" srcOrd="0" destOrd="0" presId="urn:microsoft.com/office/officeart/2005/8/layout/arrow2"/>
    <dgm:cxn modelId="{36571CAB-4679-41DD-9157-A977F57CB242}" type="presParOf" srcId="{D685291A-B086-4927-84FB-83D8F9501AD3}" destId="{DBBF5C14-1BA5-4625-BFD6-002B0CEA2D54}" srcOrd="1" destOrd="0" presId="urn:microsoft.com/office/officeart/2005/8/layout/arrow2"/>
    <dgm:cxn modelId="{ECCAE73D-59D7-42AC-8254-65D5C355B925}" type="presParOf" srcId="{D685291A-B086-4927-84FB-83D8F9501AD3}" destId="{9276EDE3-3E7E-4F79-AE80-02138B5B0CC1}" srcOrd="2" destOrd="0" presId="urn:microsoft.com/office/officeart/2005/8/layout/arrow2"/>
    <dgm:cxn modelId="{6DCE59DB-EDF0-464C-BAE2-CC4B484D87D4}" type="presParOf" srcId="{D685291A-B086-4927-84FB-83D8F9501AD3}" destId="{04FBED1F-513C-4022-976F-152A1D716055}" srcOrd="3" destOrd="0" presId="urn:microsoft.com/office/officeart/2005/8/layout/arrow2"/>
    <dgm:cxn modelId="{443D5301-8876-41F2-9F04-DE4649D814DD}" type="presParOf" srcId="{D685291A-B086-4927-84FB-83D8F9501AD3}" destId="{9E4AD760-5048-4D59-B517-2DE248DE4FD1}" srcOrd="4" destOrd="0" presId="urn:microsoft.com/office/officeart/2005/8/layout/arrow2"/>
    <dgm:cxn modelId="{9AF39B7F-CBB8-40BF-8EF2-6B6055ECF9DC}" type="presParOf" srcId="{D685291A-B086-4927-84FB-83D8F9501AD3}" destId="{820DDB93-2CD9-4BFB-B0BE-6E46181A9B7C}" srcOrd="5" destOrd="0" presId="urn:microsoft.com/office/officeart/2005/8/layout/arrow2"/>
    <dgm:cxn modelId="{6A4CADEB-9B12-4CD6-9877-0AFABEEA5A8C}" type="presParOf" srcId="{D685291A-B086-4927-84FB-83D8F9501AD3}" destId="{7D7EA45F-B326-4459-9B96-3FEF2FF4433C}" srcOrd="6" destOrd="0" presId="urn:microsoft.com/office/officeart/2005/8/layout/arrow2"/>
    <dgm:cxn modelId="{FEC171BA-1D11-42C6-BD52-07F0A5AF59A4}" type="presParOf" srcId="{D685291A-B086-4927-84FB-83D8F9501AD3}" destId="{9617651D-D10E-4835-98A3-C59871EF9765}"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AA149-E4B7-4738-B542-DB2B284B58D1}">
      <dsp:nvSpPr>
        <dsp:cNvPr id="0" name=""/>
        <dsp:cNvSpPr/>
      </dsp:nvSpPr>
      <dsp:spPr>
        <a:xfrm>
          <a:off x="0" y="598"/>
          <a:ext cx="6266011" cy="1399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1B5C63-0017-4DC8-91E5-6A4C10101727}">
      <dsp:nvSpPr>
        <dsp:cNvPr id="0" name=""/>
        <dsp:cNvSpPr/>
      </dsp:nvSpPr>
      <dsp:spPr>
        <a:xfrm>
          <a:off x="432001" y="340362"/>
          <a:ext cx="769740" cy="7200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6C4489-A9E3-4EA7-9296-A9297E12081B}">
      <dsp:nvSpPr>
        <dsp:cNvPr id="0" name=""/>
        <dsp:cNvSpPr/>
      </dsp:nvSpPr>
      <dsp:spPr>
        <a:xfrm>
          <a:off x="1616455" y="598"/>
          <a:ext cx="4649555" cy="1399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117" tIns="148117" rIns="148117" bIns="148117" numCol="1" spcCol="1270" anchor="ctr" anchorCtr="0">
          <a:noAutofit/>
        </a:bodyPr>
        <a:lstStyle/>
        <a:p>
          <a:pPr marL="0" lvl="0" indent="0" algn="l" defTabSz="1066800">
            <a:lnSpc>
              <a:spcPct val="90000"/>
            </a:lnSpc>
            <a:spcBef>
              <a:spcPct val="0"/>
            </a:spcBef>
            <a:spcAft>
              <a:spcPct val="35000"/>
            </a:spcAft>
            <a:buNone/>
          </a:pPr>
          <a:r>
            <a:rPr lang="en-US" sz="2400" kern="1200"/>
            <a:t>To maximise our contribution  to the survival of Māori as a people</a:t>
          </a:r>
        </a:p>
      </dsp:txBody>
      <dsp:txXfrm>
        <a:off x="1616455" y="598"/>
        <a:ext cx="4649555" cy="1399528"/>
      </dsp:txXfrm>
    </dsp:sp>
    <dsp:sp modelId="{DE6071E4-96F7-4E34-8C69-0E01E83B98B2}">
      <dsp:nvSpPr>
        <dsp:cNvPr id="0" name=""/>
        <dsp:cNvSpPr/>
      </dsp:nvSpPr>
      <dsp:spPr>
        <a:xfrm>
          <a:off x="0" y="1750009"/>
          <a:ext cx="6266011" cy="1399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5921B-98AD-4500-A1B5-A388CCE5569C}">
      <dsp:nvSpPr>
        <dsp:cNvPr id="0" name=""/>
        <dsp:cNvSpPr/>
      </dsp:nvSpPr>
      <dsp:spPr>
        <a:xfrm>
          <a:off x="423357" y="2064903"/>
          <a:ext cx="769740" cy="76974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9A7AFD-5488-495B-B994-65E81D2FF511}">
      <dsp:nvSpPr>
        <dsp:cNvPr id="0" name=""/>
        <dsp:cNvSpPr/>
      </dsp:nvSpPr>
      <dsp:spPr>
        <a:xfrm>
          <a:off x="1616455" y="1750009"/>
          <a:ext cx="4649555" cy="1399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117" tIns="148117" rIns="148117" bIns="148117" numCol="1" spcCol="1270" anchor="ctr" anchorCtr="0">
          <a:noAutofit/>
        </a:bodyPr>
        <a:lstStyle/>
        <a:p>
          <a:pPr marL="0" lvl="0" indent="0" algn="l" defTabSz="1066800">
            <a:lnSpc>
              <a:spcPct val="90000"/>
            </a:lnSpc>
            <a:spcBef>
              <a:spcPct val="0"/>
            </a:spcBef>
            <a:spcAft>
              <a:spcPct val="35000"/>
            </a:spcAft>
            <a:buNone/>
          </a:pPr>
          <a:r>
            <a:rPr lang="en-US" sz="2400" kern="1200"/>
            <a:t>2 enrollees!</a:t>
          </a:r>
        </a:p>
      </dsp:txBody>
      <dsp:txXfrm>
        <a:off x="1616455" y="1750009"/>
        <a:ext cx="4649555" cy="1399528"/>
      </dsp:txXfrm>
    </dsp:sp>
    <dsp:sp modelId="{BE352F20-34C3-4F6E-A948-117AECEDB9AC}">
      <dsp:nvSpPr>
        <dsp:cNvPr id="0" name=""/>
        <dsp:cNvSpPr/>
      </dsp:nvSpPr>
      <dsp:spPr>
        <a:xfrm>
          <a:off x="0" y="3499420"/>
          <a:ext cx="6266011" cy="1399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1F692-8DB7-4F74-A695-FC3C2108FF08}">
      <dsp:nvSpPr>
        <dsp:cNvPr id="0" name=""/>
        <dsp:cNvSpPr/>
      </dsp:nvSpPr>
      <dsp:spPr>
        <a:xfrm>
          <a:off x="423357" y="3814314"/>
          <a:ext cx="769740" cy="76974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D415F8-EA20-4C2F-9E4B-91D1CA8D192A}">
      <dsp:nvSpPr>
        <dsp:cNvPr id="0" name=""/>
        <dsp:cNvSpPr/>
      </dsp:nvSpPr>
      <dsp:spPr>
        <a:xfrm>
          <a:off x="1616455" y="3499420"/>
          <a:ext cx="4649555" cy="1399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117" tIns="148117" rIns="148117" bIns="148117" numCol="1" spcCol="1270" anchor="ctr" anchorCtr="0">
          <a:noAutofit/>
        </a:bodyPr>
        <a:lstStyle/>
        <a:p>
          <a:pPr marL="0" lvl="0" indent="0" algn="l" defTabSz="1066800">
            <a:lnSpc>
              <a:spcPct val="90000"/>
            </a:lnSpc>
            <a:spcBef>
              <a:spcPct val="0"/>
            </a:spcBef>
            <a:spcAft>
              <a:spcPct val="35000"/>
            </a:spcAft>
            <a:buNone/>
          </a:pPr>
          <a:r>
            <a:rPr lang="en-US" sz="2400" kern="1200"/>
            <a:t>reo, iwi and hapū research:  compulsory papers</a:t>
          </a:r>
        </a:p>
      </dsp:txBody>
      <dsp:txXfrm>
        <a:off x="1616455" y="3499420"/>
        <a:ext cx="4649555" cy="1399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DCFEA-A31C-487E-9F63-FE88684EEE59}">
      <dsp:nvSpPr>
        <dsp:cNvPr id="0" name=""/>
        <dsp:cNvSpPr/>
      </dsp:nvSpPr>
      <dsp:spPr>
        <a:xfrm>
          <a:off x="472902" y="2112345"/>
          <a:ext cx="1806668" cy="90333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New Academic Model</a:t>
          </a:r>
        </a:p>
      </dsp:txBody>
      <dsp:txXfrm>
        <a:off x="499360" y="2138803"/>
        <a:ext cx="1753752" cy="850418"/>
      </dsp:txXfrm>
    </dsp:sp>
    <dsp:sp modelId="{FD87A3D8-985B-4925-92FE-03782289BCF8}">
      <dsp:nvSpPr>
        <dsp:cNvPr id="0" name=""/>
        <dsp:cNvSpPr/>
      </dsp:nvSpPr>
      <dsp:spPr>
        <a:xfrm rot="18025784">
          <a:off x="1958372" y="1989228"/>
          <a:ext cx="1301669" cy="27202"/>
        </a:xfrm>
        <a:custGeom>
          <a:avLst/>
          <a:gdLst/>
          <a:ahLst/>
          <a:cxnLst/>
          <a:rect l="0" t="0" r="0" b="0"/>
          <a:pathLst>
            <a:path>
              <a:moveTo>
                <a:pt x="0" y="13601"/>
              </a:moveTo>
              <a:lnTo>
                <a:pt x="1301669" y="13601"/>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dirty="0"/>
        </a:p>
      </dsp:txBody>
      <dsp:txXfrm>
        <a:off x="2576665" y="1970287"/>
        <a:ext cx="65083" cy="65083"/>
      </dsp:txXfrm>
    </dsp:sp>
    <dsp:sp modelId="{B477183E-36B6-41FB-8ABD-E94D7144B310}">
      <dsp:nvSpPr>
        <dsp:cNvPr id="0" name=""/>
        <dsp:cNvSpPr/>
      </dsp:nvSpPr>
      <dsp:spPr>
        <a:xfrm>
          <a:off x="2938842" y="724191"/>
          <a:ext cx="1806668" cy="143491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NZ" sz="1400" b="1" kern="1200" dirty="0"/>
            <a:t>Blended learning</a:t>
          </a:r>
        </a:p>
      </dsp:txBody>
      <dsp:txXfrm>
        <a:off x="2980869" y="766218"/>
        <a:ext cx="1722614" cy="1350856"/>
      </dsp:txXfrm>
    </dsp:sp>
    <dsp:sp modelId="{72DFDA22-4E37-4204-832F-B5705F772E38}">
      <dsp:nvSpPr>
        <dsp:cNvPr id="0" name=""/>
        <dsp:cNvSpPr/>
      </dsp:nvSpPr>
      <dsp:spPr>
        <a:xfrm>
          <a:off x="4745511" y="1428045"/>
          <a:ext cx="722667" cy="27202"/>
        </a:xfrm>
        <a:custGeom>
          <a:avLst/>
          <a:gdLst/>
          <a:ahLst/>
          <a:cxnLst/>
          <a:rect l="0" t="0" r="0" b="0"/>
          <a:pathLst>
            <a:path>
              <a:moveTo>
                <a:pt x="0" y="13601"/>
              </a:moveTo>
              <a:lnTo>
                <a:pt x="722667" y="13601"/>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dirty="0"/>
        </a:p>
      </dsp:txBody>
      <dsp:txXfrm>
        <a:off x="5088778" y="1423579"/>
        <a:ext cx="36133" cy="36133"/>
      </dsp:txXfrm>
    </dsp:sp>
    <dsp:sp modelId="{AA49986E-B479-4CB0-AE44-2400D6780E3A}">
      <dsp:nvSpPr>
        <dsp:cNvPr id="0" name=""/>
        <dsp:cNvSpPr/>
      </dsp:nvSpPr>
      <dsp:spPr>
        <a:xfrm>
          <a:off x="5468178" y="1456"/>
          <a:ext cx="1806668" cy="28803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NZ" sz="1700" kern="1200" dirty="0"/>
            <a:t>Recognising an urgent need to improve systems and practices, that is smart, scalable and simple</a:t>
          </a:r>
        </a:p>
      </dsp:txBody>
      <dsp:txXfrm>
        <a:off x="5521093" y="54371"/>
        <a:ext cx="1700838" cy="2774550"/>
      </dsp:txXfrm>
    </dsp:sp>
    <dsp:sp modelId="{C12559F6-C3B6-4D73-AD22-F222C1DA8B42}">
      <dsp:nvSpPr>
        <dsp:cNvPr id="0" name=""/>
        <dsp:cNvSpPr/>
      </dsp:nvSpPr>
      <dsp:spPr>
        <a:xfrm>
          <a:off x="472902" y="3181197"/>
          <a:ext cx="1806668" cy="90333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dirty="0"/>
            <a:t>The Student Lifecycle</a:t>
          </a:r>
        </a:p>
      </dsp:txBody>
      <dsp:txXfrm>
        <a:off x="499360" y="3207655"/>
        <a:ext cx="1753752" cy="850418"/>
      </dsp:txXfrm>
    </dsp:sp>
    <dsp:sp modelId="{9BE4BE72-0863-43E5-B4A0-5A30FC5EA835}">
      <dsp:nvSpPr>
        <dsp:cNvPr id="0" name=""/>
        <dsp:cNvSpPr/>
      </dsp:nvSpPr>
      <dsp:spPr>
        <a:xfrm rot="3158925">
          <a:off x="2065881" y="4051170"/>
          <a:ext cx="1086651" cy="27202"/>
        </a:xfrm>
        <a:custGeom>
          <a:avLst/>
          <a:gdLst/>
          <a:ahLst/>
          <a:cxnLst/>
          <a:rect l="0" t="0" r="0" b="0"/>
          <a:pathLst>
            <a:path>
              <a:moveTo>
                <a:pt x="0" y="13601"/>
              </a:moveTo>
              <a:lnTo>
                <a:pt x="1086651" y="13601"/>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dirty="0"/>
        </a:p>
      </dsp:txBody>
      <dsp:txXfrm>
        <a:off x="2582040" y="4037604"/>
        <a:ext cx="54332" cy="54332"/>
      </dsp:txXfrm>
    </dsp:sp>
    <dsp:sp modelId="{3500810D-6E9D-43ED-973C-33520C7EE470}">
      <dsp:nvSpPr>
        <dsp:cNvPr id="0" name=""/>
        <dsp:cNvSpPr/>
      </dsp:nvSpPr>
      <dsp:spPr>
        <a:xfrm>
          <a:off x="2938842" y="3698333"/>
          <a:ext cx="1806668" cy="1596688"/>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NZ" sz="1400" kern="1200" dirty="0">
              <a:latin typeface="Segoe UI Black"/>
            </a:rPr>
            <a:t>Self management</a:t>
          </a:r>
          <a:endParaRPr lang="en-NZ" sz="1400" kern="1200" dirty="0"/>
        </a:p>
      </dsp:txBody>
      <dsp:txXfrm>
        <a:off x="2985607" y="3745098"/>
        <a:ext cx="1713138" cy="1503158"/>
      </dsp:txXfrm>
    </dsp:sp>
    <dsp:sp modelId="{54FD9158-07B1-4C3E-B580-127F9F0F5B81}">
      <dsp:nvSpPr>
        <dsp:cNvPr id="0" name=""/>
        <dsp:cNvSpPr/>
      </dsp:nvSpPr>
      <dsp:spPr>
        <a:xfrm>
          <a:off x="4745511" y="4483076"/>
          <a:ext cx="722667" cy="27202"/>
        </a:xfrm>
        <a:custGeom>
          <a:avLst/>
          <a:gdLst/>
          <a:ahLst/>
          <a:cxnLst/>
          <a:rect l="0" t="0" r="0" b="0"/>
          <a:pathLst>
            <a:path>
              <a:moveTo>
                <a:pt x="0" y="13601"/>
              </a:moveTo>
              <a:lnTo>
                <a:pt x="722667" y="13601"/>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dirty="0"/>
        </a:p>
      </dsp:txBody>
      <dsp:txXfrm>
        <a:off x="5088778" y="4478611"/>
        <a:ext cx="36133" cy="36133"/>
      </dsp:txXfrm>
    </dsp:sp>
    <dsp:sp modelId="{BDDF8570-F448-44F1-B3F2-FF21992D68C9}">
      <dsp:nvSpPr>
        <dsp:cNvPr id="0" name=""/>
        <dsp:cNvSpPr/>
      </dsp:nvSpPr>
      <dsp:spPr>
        <a:xfrm>
          <a:off x="5468178" y="3017337"/>
          <a:ext cx="1806668" cy="2958681"/>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NZ" sz="1700" kern="1200" dirty="0"/>
            <a:t>Provide visibility across all platforms and remove all manual, repetitive, duplicated and varied processes</a:t>
          </a:r>
        </a:p>
      </dsp:txBody>
      <dsp:txXfrm>
        <a:off x="5521093" y="3070252"/>
        <a:ext cx="1700838" cy="2852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1E26A-3CD2-40DB-93AE-B8043FC3B83E}">
      <dsp:nvSpPr>
        <dsp:cNvPr id="0" name=""/>
        <dsp:cNvSpPr/>
      </dsp:nvSpPr>
      <dsp:spPr>
        <a:xfrm>
          <a:off x="6492" y="43488"/>
          <a:ext cx="1231725" cy="12098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B43C69-B415-4FC7-9BC1-5EE7DE0BB6F9}">
      <dsp:nvSpPr>
        <dsp:cNvPr id="0" name=""/>
        <dsp:cNvSpPr/>
      </dsp:nvSpPr>
      <dsp:spPr>
        <a:xfrm>
          <a:off x="6492" y="1460402"/>
          <a:ext cx="3519216" cy="51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NZ" sz="2700" kern="1200" dirty="0"/>
            <a:t>Graduands</a:t>
          </a:r>
          <a:endParaRPr lang="en-US" sz="2700" kern="1200" dirty="0"/>
        </a:p>
      </dsp:txBody>
      <dsp:txXfrm>
        <a:off x="6492" y="1460402"/>
        <a:ext cx="3519216" cy="518516"/>
      </dsp:txXfrm>
    </dsp:sp>
    <dsp:sp modelId="{2026806C-75C8-40B8-A595-C8E7C7E0DD56}">
      <dsp:nvSpPr>
        <dsp:cNvPr id="0" name=""/>
        <dsp:cNvSpPr/>
      </dsp:nvSpPr>
      <dsp:spPr>
        <a:xfrm>
          <a:off x="6492" y="2075217"/>
          <a:ext cx="3519216" cy="278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NZ" sz="1700" kern="1200" dirty="0"/>
            <a:t>Work Ready is a good investment</a:t>
          </a:r>
          <a:endParaRPr lang="en-US" sz="1700" kern="1200" dirty="0"/>
        </a:p>
        <a:p>
          <a:pPr marL="0" lvl="0" indent="0" algn="l" defTabSz="755650">
            <a:lnSpc>
              <a:spcPct val="100000"/>
            </a:lnSpc>
            <a:spcBef>
              <a:spcPct val="0"/>
            </a:spcBef>
            <a:spcAft>
              <a:spcPct val="35000"/>
            </a:spcAft>
            <a:buNone/>
          </a:pPr>
          <a:r>
            <a:rPr lang="en-NZ" sz="1700" kern="1200" dirty="0"/>
            <a:t>Career pathways are clear</a:t>
          </a:r>
          <a:endParaRPr lang="en-US" sz="1700" kern="1200" dirty="0"/>
        </a:p>
        <a:p>
          <a:pPr marL="0" lvl="0" indent="0" algn="l" defTabSz="755650">
            <a:lnSpc>
              <a:spcPct val="100000"/>
            </a:lnSpc>
            <a:spcBef>
              <a:spcPct val="0"/>
            </a:spcBef>
            <a:spcAft>
              <a:spcPct val="35000"/>
            </a:spcAft>
            <a:buNone/>
          </a:pPr>
          <a:r>
            <a:rPr lang="en-NZ" sz="1700" kern="1200" dirty="0"/>
            <a:t>Confident that they can secure positions</a:t>
          </a:r>
          <a:endParaRPr lang="en-US" sz="1700" kern="1200" dirty="0"/>
        </a:p>
        <a:p>
          <a:pPr marL="0" lvl="0" indent="0" algn="l" defTabSz="755650">
            <a:lnSpc>
              <a:spcPct val="100000"/>
            </a:lnSpc>
            <a:spcBef>
              <a:spcPct val="0"/>
            </a:spcBef>
            <a:spcAft>
              <a:spcPct val="35000"/>
            </a:spcAft>
            <a:buNone/>
          </a:pPr>
          <a:r>
            <a:rPr lang="en-NZ" sz="1700" kern="1200" dirty="0"/>
            <a:t>Mātauranga Māori is living and case studies are relevant</a:t>
          </a:r>
          <a:r>
            <a:rPr lang="en-NZ" sz="1700" kern="1200" dirty="0">
              <a:latin typeface="Calisto MT" panose="02040603050505030304"/>
            </a:rPr>
            <a:t> </a:t>
          </a:r>
          <a:endParaRPr lang="en-US" sz="1700" kern="1200" dirty="0"/>
        </a:p>
      </dsp:txBody>
      <dsp:txXfrm>
        <a:off x="6492" y="2075217"/>
        <a:ext cx="3519216" cy="2783232"/>
      </dsp:txXfrm>
    </dsp:sp>
    <dsp:sp modelId="{66CCA55E-E9C0-43FB-BEED-6D59457344F2}">
      <dsp:nvSpPr>
        <dsp:cNvPr id="0" name=""/>
        <dsp:cNvSpPr/>
      </dsp:nvSpPr>
      <dsp:spPr>
        <a:xfrm>
          <a:off x="4141571" y="43488"/>
          <a:ext cx="1231725" cy="12098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26732F-0EDF-4F85-9D77-24B083B0E0C5}">
      <dsp:nvSpPr>
        <dsp:cNvPr id="0" name=""/>
        <dsp:cNvSpPr/>
      </dsp:nvSpPr>
      <dsp:spPr>
        <a:xfrm>
          <a:off x="4141571" y="1460402"/>
          <a:ext cx="3519216" cy="51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NZ" sz="2700" kern="1200" dirty="0"/>
            <a:t>Academic Staff</a:t>
          </a:r>
          <a:endParaRPr lang="en-US" sz="2700" kern="1200" dirty="0"/>
        </a:p>
      </dsp:txBody>
      <dsp:txXfrm>
        <a:off x="4141571" y="1460402"/>
        <a:ext cx="3519216" cy="518516"/>
      </dsp:txXfrm>
    </dsp:sp>
    <dsp:sp modelId="{388E71D2-8D77-4BF1-8874-58BB7934F2C0}">
      <dsp:nvSpPr>
        <dsp:cNvPr id="0" name=""/>
        <dsp:cNvSpPr/>
      </dsp:nvSpPr>
      <dsp:spPr>
        <a:xfrm>
          <a:off x="4141571" y="2075217"/>
          <a:ext cx="3519216" cy="278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NZ" sz="1700" kern="1200" dirty="0"/>
            <a:t>Pūkenga undervalue administration</a:t>
          </a:r>
          <a:endParaRPr lang="en-US" sz="1700" kern="1200" dirty="0"/>
        </a:p>
        <a:p>
          <a:pPr marL="0" lvl="0" indent="0" algn="l" defTabSz="755650">
            <a:lnSpc>
              <a:spcPct val="100000"/>
            </a:lnSpc>
            <a:spcBef>
              <a:spcPct val="0"/>
            </a:spcBef>
            <a:spcAft>
              <a:spcPct val="35000"/>
            </a:spcAft>
            <a:buNone/>
          </a:pPr>
          <a:r>
            <a:rPr lang="en-NZ" sz="1700" kern="1200" dirty="0"/>
            <a:t>Pūkenga feel administration is below them</a:t>
          </a:r>
          <a:endParaRPr lang="en-US" sz="1700" kern="1200" dirty="0"/>
        </a:p>
        <a:p>
          <a:pPr marL="0" lvl="0" indent="0" algn="l" defTabSz="755650">
            <a:lnSpc>
              <a:spcPct val="100000"/>
            </a:lnSpc>
            <a:spcBef>
              <a:spcPct val="0"/>
            </a:spcBef>
            <a:spcAft>
              <a:spcPct val="35000"/>
            </a:spcAft>
            <a:buNone/>
          </a:pPr>
          <a:r>
            <a:rPr lang="en-NZ" sz="1700" kern="1200" dirty="0"/>
            <a:t>Pūkenga don’t like being told HOW to teach the things they teach</a:t>
          </a:r>
          <a:r>
            <a:rPr lang="en-NZ" sz="1700" kern="1200" dirty="0">
              <a:latin typeface="Calisto MT" panose="02040603050505030304"/>
            </a:rPr>
            <a:t> </a:t>
          </a:r>
          <a:endParaRPr lang="en-US" sz="1700" kern="1200" dirty="0"/>
        </a:p>
        <a:p>
          <a:pPr marL="0" lvl="0" indent="0" algn="l" defTabSz="755650">
            <a:lnSpc>
              <a:spcPct val="100000"/>
            </a:lnSpc>
            <a:spcBef>
              <a:spcPct val="0"/>
            </a:spcBef>
            <a:spcAft>
              <a:spcPct val="35000"/>
            </a:spcAft>
            <a:buNone/>
          </a:pPr>
          <a:r>
            <a:rPr lang="en-NZ" sz="1700" kern="1200" dirty="0"/>
            <a:t>Pūkenga do not want to sacrifice their tuition time on other matters (characteristics of GWR&amp;R), it is precious.</a:t>
          </a:r>
          <a:endParaRPr lang="en-US" sz="1700" kern="1200" dirty="0"/>
        </a:p>
      </dsp:txBody>
      <dsp:txXfrm>
        <a:off x="4141571" y="2075217"/>
        <a:ext cx="3519216" cy="2783232"/>
      </dsp:txXfrm>
    </dsp:sp>
    <dsp:sp modelId="{542C43B9-B3EA-4F5B-90FE-461344C27CE3}">
      <dsp:nvSpPr>
        <dsp:cNvPr id="0" name=""/>
        <dsp:cNvSpPr/>
      </dsp:nvSpPr>
      <dsp:spPr>
        <a:xfrm>
          <a:off x="8276650" y="43488"/>
          <a:ext cx="1231725" cy="12098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A124C3-378F-40B6-9D4D-D1FCA031B538}">
      <dsp:nvSpPr>
        <dsp:cNvPr id="0" name=""/>
        <dsp:cNvSpPr/>
      </dsp:nvSpPr>
      <dsp:spPr>
        <a:xfrm>
          <a:off x="8276650" y="1460402"/>
          <a:ext cx="3519216" cy="51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NZ" sz="2700" kern="1200" dirty="0"/>
            <a:t>Change Management</a:t>
          </a:r>
          <a:endParaRPr lang="en-US" sz="2700" kern="1200" dirty="0"/>
        </a:p>
      </dsp:txBody>
      <dsp:txXfrm>
        <a:off x="8276650" y="1460402"/>
        <a:ext cx="3519216" cy="518516"/>
      </dsp:txXfrm>
    </dsp:sp>
    <dsp:sp modelId="{1BF19AC0-9049-434B-B13E-CDAE29335124}">
      <dsp:nvSpPr>
        <dsp:cNvPr id="0" name=""/>
        <dsp:cNvSpPr/>
      </dsp:nvSpPr>
      <dsp:spPr>
        <a:xfrm>
          <a:off x="8276650" y="2075217"/>
          <a:ext cx="3519216" cy="278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NZ" sz="1700" kern="1200" dirty="0"/>
            <a:t>Focus on student lifecycle</a:t>
          </a:r>
          <a:endParaRPr lang="en-US" sz="1700" kern="1200" dirty="0"/>
        </a:p>
        <a:p>
          <a:pPr marL="0" lvl="0" indent="0" algn="l" defTabSz="755650">
            <a:lnSpc>
              <a:spcPct val="100000"/>
            </a:lnSpc>
            <a:spcBef>
              <a:spcPct val="0"/>
            </a:spcBef>
            <a:spcAft>
              <a:spcPct val="35000"/>
            </a:spcAft>
            <a:buNone/>
          </a:pPr>
          <a:r>
            <a:rPr lang="en-NZ" sz="1700" kern="1200" dirty="0"/>
            <a:t>Kaupapa are the foundation of all actions</a:t>
          </a:r>
          <a:endParaRPr lang="en-US" sz="1700" kern="1200" dirty="0"/>
        </a:p>
      </dsp:txBody>
      <dsp:txXfrm>
        <a:off x="8276650" y="2075217"/>
        <a:ext cx="3519216" cy="2783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6BD3B-A70D-46B7-B2B2-2C8B677EAF6F}">
      <dsp:nvSpPr>
        <dsp:cNvPr id="0" name=""/>
        <dsp:cNvSpPr/>
      </dsp:nvSpPr>
      <dsp:spPr>
        <a:xfrm>
          <a:off x="0" y="42282"/>
          <a:ext cx="1952414" cy="1590515"/>
        </a:xfrm>
        <a:prstGeom prst="hexagon">
          <a:avLst>
            <a:gd name="adj" fmla="val 25000"/>
            <a:gd name="vf" fmla="val 115470"/>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t" anchorCtr="0">
          <a:noAutofit/>
        </a:bodyPr>
        <a:lstStyle/>
        <a:p>
          <a:pPr marL="0" lvl="0" indent="0" algn="l" defTabSz="533400">
            <a:lnSpc>
              <a:spcPct val="90000"/>
            </a:lnSpc>
            <a:spcBef>
              <a:spcPct val="0"/>
            </a:spcBef>
            <a:spcAft>
              <a:spcPct val="35000"/>
            </a:spcAft>
            <a:buNone/>
          </a:pPr>
          <a:r>
            <a:rPr lang="en-NZ" sz="1200" kern="1200" dirty="0"/>
            <a:t>Understanding brand and reputation</a:t>
          </a:r>
          <a:endParaRPr lang="en-NZ" sz="1200" i="1" kern="1200" dirty="0"/>
        </a:p>
        <a:p>
          <a:pPr marL="114300" lvl="1" indent="-114300" algn="l" defTabSz="533400">
            <a:lnSpc>
              <a:spcPct val="90000"/>
            </a:lnSpc>
            <a:spcBef>
              <a:spcPct val="0"/>
            </a:spcBef>
            <a:spcAft>
              <a:spcPct val="15000"/>
            </a:spcAft>
            <a:buChar char="•"/>
          </a:pPr>
          <a:r>
            <a:rPr lang="en-NZ" sz="1200" i="1" kern="1200" dirty="0"/>
            <a:t>Social learning, </a:t>
          </a:r>
        </a:p>
        <a:p>
          <a:pPr marL="114300" lvl="1" indent="-114300" algn="l" defTabSz="533400">
            <a:lnSpc>
              <a:spcPct val="90000"/>
            </a:lnSpc>
            <a:spcBef>
              <a:spcPct val="0"/>
            </a:spcBef>
            <a:spcAft>
              <a:spcPct val="15000"/>
            </a:spcAft>
            <a:buChar char="•"/>
          </a:pPr>
          <a:r>
            <a:rPr lang="en-NZ" sz="1200" i="1" kern="1200" dirty="0"/>
            <a:t>surveys</a:t>
          </a:r>
        </a:p>
      </dsp:txBody>
      <dsp:txXfrm>
        <a:off x="295244" y="282800"/>
        <a:ext cx="1361926" cy="1109479"/>
      </dsp:txXfrm>
    </dsp:sp>
    <dsp:sp modelId="{2D44441E-7165-4928-8113-B2D8C886F4C6}">
      <dsp:nvSpPr>
        <dsp:cNvPr id="0" name=""/>
        <dsp:cNvSpPr/>
      </dsp:nvSpPr>
      <dsp:spPr>
        <a:xfrm>
          <a:off x="1501595" y="2695738"/>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D8ADB6-1315-451E-8600-94B337966026}">
      <dsp:nvSpPr>
        <dsp:cNvPr id="0" name=""/>
        <dsp:cNvSpPr/>
      </dsp:nvSpPr>
      <dsp:spPr>
        <a:xfrm>
          <a:off x="29906" y="1844227"/>
          <a:ext cx="1737528" cy="15670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97CB83-60E3-4909-A5C9-95C703733097}">
      <dsp:nvSpPr>
        <dsp:cNvPr id="0" name=""/>
        <dsp:cNvSpPr/>
      </dsp:nvSpPr>
      <dsp:spPr>
        <a:xfrm>
          <a:off x="3271926" y="3390400"/>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827558"/>
              <a:satOff val="-61"/>
              <a:lumOff val="642"/>
              <a:alphaOff val="0"/>
            </a:schemeClr>
          </a:solidFill>
          <a:prstDash val="solid"/>
        </a:ln>
        <a:effectLst/>
      </dsp:spPr>
      <dsp:style>
        <a:lnRef idx="2">
          <a:scrgbClr r="0" g="0" b="0"/>
        </a:lnRef>
        <a:fillRef idx="1">
          <a:scrgbClr r="0" g="0" b="0"/>
        </a:fillRef>
        <a:effectRef idx="0">
          <a:scrgbClr r="0" g="0" b="0"/>
        </a:effectRef>
        <a:fontRef idx="minor"/>
      </dsp:style>
    </dsp:sp>
    <dsp:sp modelId="{EF7BFC1A-A22E-493A-84C6-FC426C28F6A7}">
      <dsp:nvSpPr>
        <dsp:cNvPr id="0" name=""/>
        <dsp:cNvSpPr/>
      </dsp:nvSpPr>
      <dsp:spPr>
        <a:xfrm>
          <a:off x="3537903" y="1346108"/>
          <a:ext cx="2017902" cy="1790008"/>
        </a:xfrm>
        <a:prstGeom prst="hexagon">
          <a:avLst>
            <a:gd name="adj" fmla="val 25000"/>
            <a:gd name="vf" fmla="val 115470"/>
          </a:avLst>
        </a:prstGeom>
        <a:solidFill>
          <a:schemeClr val="accent2">
            <a:hueOff val="4020628"/>
            <a:satOff val="-135"/>
            <a:lumOff val="1411"/>
            <a:alphaOff val="0"/>
          </a:schemeClr>
        </a:solidFill>
        <a:ln w="15875" cap="rnd" cmpd="sng" algn="ctr">
          <a:solidFill>
            <a:schemeClr val="accent2">
              <a:hueOff val="4020628"/>
              <a:satOff val="-135"/>
              <a:lumOff val="1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t" anchorCtr="0">
          <a:noAutofit/>
        </a:bodyPr>
        <a:lstStyle/>
        <a:p>
          <a:pPr marL="0" lvl="0" indent="0" algn="l" defTabSz="533400">
            <a:lnSpc>
              <a:spcPct val="90000"/>
            </a:lnSpc>
            <a:spcBef>
              <a:spcPct val="0"/>
            </a:spcBef>
            <a:spcAft>
              <a:spcPct val="35000"/>
            </a:spcAft>
            <a:buNone/>
          </a:pPr>
          <a:r>
            <a:rPr lang="en-NZ" sz="1200" kern="1200" dirty="0"/>
            <a:t>Individualised Support Services</a:t>
          </a:r>
        </a:p>
        <a:p>
          <a:pPr marL="114300" lvl="1" indent="-114300" algn="l" defTabSz="533400">
            <a:lnSpc>
              <a:spcPct val="90000"/>
            </a:lnSpc>
            <a:spcBef>
              <a:spcPct val="0"/>
            </a:spcBef>
            <a:spcAft>
              <a:spcPct val="15000"/>
            </a:spcAft>
            <a:buChar char="•"/>
          </a:pPr>
          <a:r>
            <a:rPr lang="en-NZ" sz="1200" i="1" kern="1200" dirty="0"/>
            <a:t>at risk indicators triggering interventions</a:t>
          </a:r>
          <a:endParaRPr lang="en-NZ" sz="1200" kern="1200" dirty="0"/>
        </a:p>
      </dsp:txBody>
      <dsp:txXfrm>
        <a:off x="3855229" y="1627596"/>
        <a:ext cx="1383250" cy="1227032"/>
      </dsp:txXfrm>
    </dsp:sp>
    <dsp:sp modelId="{5CC074F5-6EC2-4088-9A9D-DC08DC1554ED}">
      <dsp:nvSpPr>
        <dsp:cNvPr id="0" name=""/>
        <dsp:cNvSpPr/>
      </dsp:nvSpPr>
      <dsp:spPr>
        <a:xfrm>
          <a:off x="4816676" y="2711276"/>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3655117"/>
              <a:satOff val="-123"/>
              <a:lumOff val="1283"/>
              <a:alphaOff val="0"/>
            </a:schemeClr>
          </a:solidFill>
          <a:prstDash val="solid"/>
        </a:ln>
        <a:effectLst/>
      </dsp:spPr>
      <dsp:style>
        <a:lnRef idx="2">
          <a:scrgbClr r="0" g="0" b="0"/>
        </a:lnRef>
        <a:fillRef idx="1">
          <a:scrgbClr r="0" g="0" b="0"/>
        </a:fillRef>
        <a:effectRef idx="0">
          <a:scrgbClr r="0" g="0" b="0"/>
        </a:effectRef>
        <a:fontRef idx="minor"/>
      </dsp:style>
    </dsp:sp>
    <dsp:sp modelId="{D2FC34D5-08D7-4E24-92C2-41B83E22C61E}">
      <dsp:nvSpPr>
        <dsp:cNvPr id="0" name=""/>
        <dsp:cNvSpPr/>
      </dsp:nvSpPr>
      <dsp:spPr>
        <a:xfrm>
          <a:off x="3845292" y="3295299"/>
          <a:ext cx="1449154" cy="116502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15875" cap="rnd" cmpd="sng" algn="ctr">
          <a:solidFill>
            <a:schemeClr val="accent2">
              <a:hueOff val="4020628"/>
              <a:satOff val="-135"/>
              <a:lumOff val="1411"/>
              <a:alphaOff val="0"/>
            </a:schemeClr>
          </a:solidFill>
          <a:prstDash val="solid"/>
        </a:ln>
        <a:effectLst/>
      </dsp:spPr>
      <dsp:style>
        <a:lnRef idx="2">
          <a:scrgbClr r="0" g="0" b="0"/>
        </a:lnRef>
        <a:fillRef idx="1">
          <a:scrgbClr r="0" g="0" b="0"/>
        </a:fillRef>
        <a:effectRef idx="0">
          <a:scrgbClr r="0" g="0" b="0"/>
        </a:effectRef>
        <a:fontRef idx="minor"/>
      </dsp:style>
    </dsp:sp>
    <dsp:sp modelId="{474B2E2D-0484-4A30-ADF4-E2CAADA79988}">
      <dsp:nvSpPr>
        <dsp:cNvPr id="0" name=""/>
        <dsp:cNvSpPr/>
      </dsp:nvSpPr>
      <dsp:spPr>
        <a:xfrm>
          <a:off x="4979076" y="3664549"/>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5482675"/>
              <a:satOff val="-184"/>
              <a:lumOff val="1925"/>
              <a:alphaOff val="0"/>
            </a:schemeClr>
          </a:solidFill>
          <a:prstDash val="solid"/>
        </a:ln>
        <a:effectLst/>
      </dsp:spPr>
      <dsp:style>
        <a:lnRef idx="2">
          <a:scrgbClr r="0" g="0" b="0"/>
        </a:lnRef>
        <a:fillRef idx="1">
          <a:scrgbClr r="0" g="0" b="0"/>
        </a:fillRef>
        <a:effectRef idx="0">
          <a:scrgbClr r="0" g="0" b="0"/>
        </a:effectRef>
        <a:fontRef idx="minor"/>
      </dsp:style>
    </dsp:sp>
    <dsp:sp modelId="{B61BB150-6D14-42D3-9B3E-BF17E94212AE}">
      <dsp:nvSpPr>
        <dsp:cNvPr id="0" name=""/>
        <dsp:cNvSpPr/>
      </dsp:nvSpPr>
      <dsp:spPr>
        <a:xfrm>
          <a:off x="1614139" y="2358224"/>
          <a:ext cx="2314784" cy="2063243"/>
        </a:xfrm>
        <a:prstGeom prst="hexagon">
          <a:avLst>
            <a:gd name="adj" fmla="val 25000"/>
            <a:gd name="vf" fmla="val 115470"/>
          </a:avLst>
        </a:prstGeom>
        <a:solidFill>
          <a:schemeClr val="accent2">
            <a:hueOff val="8041256"/>
            <a:satOff val="-270"/>
            <a:lumOff val="2823"/>
            <a:alphaOff val="0"/>
          </a:schemeClr>
        </a:solidFill>
        <a:ln w="15875" cap="rnd" cmpd="sng" algn="ctr">
          <a:solidFill>
            <a:schemeClr val="accent2">
              <a:hueOff val="8041256"/>
              <a:satOff val="-270"/>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t" anchorCtr="0">
          <a:noAutofit/>
        </a:bodyPr>
        <a:lstStyle/>
        <a:p>
          <a:pPr marL="0" lvl="0" indent="0" algn="l" defTabSz="622300">
            <a:lnSpc>
              <a:spcPct val="90000"/>
            </a:lnSpc>
            <a:spcBef>
              <a:spcPct val="0"/>
            </a:spcBef>
            <a:spcAft>
              <a:spcPct val="35000"/>
            </a:spcAft>
            <a:buNone/>
          </a:pPr>
          <a:r>
            <a:rPr lang="en-NZ" sz="1400" kern="1200" dirty="0"/>
            <a:t>Personalised/adaptive learning</a:t>
          </a:r>
          <a:endParaRPr lang="en-NZ" sz="1400" i="1" kern="1200" dirty="0"/>
        </a:p>
        <a:p>
          <a:pPr marL="114300" lvl="1" indent="-114300" algn="l" defTabSz="533400">
            <a:lnSpc>
              <a:spcPct val="90000"/>
            </a:lnSpc>
            <a:spcBef>
              <a:spcPct val="0"/>
            </a:spcBef>
            <a:spcAft>
              <a:spcPct val="15000"/>
            </a:spcAft>
            <a:buChar char="•"/>
          </a:pPr>
          <a:r>
            <a:rPr lang="en-NZ" sz="1200" i="1" kern="1200" dirty="0"/>
            <a:t>configurable l earning based on student behaviours and needs</a:t>
          </a:r>
        </a:p>
      </dsp:txBody>
      <dsp:txXfrm>
        <a:off x="1978975" y="2683414"/>
        <a:ext cx="1585112" cy="1412863"/>
      </dsp:txXfrm>
    </dsp:sp>
    <dsp:sp modelId="{EE45AB19-2A57-4EDA-91FD-8EA2337D39E0}">
      <dsp:nvSpPr>
        <dsp:cNvPr id="0" name=""/>
        <dsp:cNvSpPr/>
      </dsp:nvSpPr>
      <dsp:spPr>
        <a:xfrm>
          <a:off x="3206251" y="2112978"/>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7310233"/>
              <a:satOff val="-245"/>
              <a:lumOff val="2566"/>
              <a:alphaOff val="0"/>
            </a:schemeClr>
          </a:solidFill>
          <a:prstDash val="solid"/>
        </a:ln>
        <a:effectLst/>
      </dsp:spPr>
      <dsp:style>
        <a:lnRef idx="2">
          <a:scrgbClr r="0" g="0" b="0"/>
        </a:lnRef>
        <a:fillRef idx="1">
          <a:scrgbClr r="0" g="0" b="0"/>
        </a:fillRef>
        <a:effectRef idx="0">
          <a:scrgbClr r="0" g="0" b="0"/>
        </a:effectRef>
        <a:fontRef idx="minor"/>
      </dsp:style>
    </dsp:sp>
    <dsp:sp modelId="{6CD7E3EA-EC2D-41D3-A16B-0B763B3987CF}">
      <dsp:nvSpPr>
        <dsp:cNvPr id="0" name=""/>
        <dsp:cNvSpPr/>
      </dsp:nvSpPr>
      <dsp:spPr>
        <a:xfrm>
          <a:off x="1770054" y="925487"/>
          <a:ext cx="1896000" cy="1433095"/>
        </a:xfrm>
        <a:prstGeom prst="hexagon">
          <a:avLst>
            <a:gd name="adj" fmla="val 25000"/>
            <a:gd name="vf" fmla="val 1154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5875" cap="rnd" cmpd="sng" algn="ctr">
          <a:solidFill>
            <a:schemeClr val="accent2">
              <a:hueOff val="8041256"/>
              <a:satOff val="-270"/>
              <a:lumOff val="2823"/>
              <a:alphaOff val="0"/>
            </a:schemeClr>
          </a:solidFill>
          <a:prstDash val="solid"/>
        </a:ln>
        <a:effectLst/>
      </dsp:spPr>
      <dsp:style>
        <a:lnRef idx="2">
          <a:scrgbClr r="0" g="0" b="0"/>
        </a:lnRef>
        <a:fillRef idx="1">
          <a:scrgbClr r="0" g="0" b="0"/>
        </a:fillRef>
        <a:effectRef idx="0">
          <a:scrgbClr r="0" g="0" b="0"/>
        </a:effectRef>
        <a:fontRef idx="minor"/>
      </dsp:style>
    </dsp:sp>
    <dsp:sp modelId="{BAE75FBC-8C89-45EF-9933-CA881401BF07}">
      <dsp:nvSpPr>
        <dsp:cNvPr id="0" name=""/>
        <dsp:cNvSpPr/>
      </dsp:nvSpPr>
      <dsp:spPr>
        <a:xfrm>
          <a:off x="2955457" y="3966889"/>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9137791"/>
              <a:satOff val="-306"/>
              <a:lumOff val="3208"/>
              <a:alphaOff val="0"/>
            </a:schemeClr>
          </a:solidFill>
          <a:prstDash val="solid"/>
        </a:ln>
        <a:effectLst/>
      </dsp:spPr>
      <dsp:style>
        <a:lnRef idx="2">
          <a:scrgbClr r="0" g="0" b="0"/>
        </a:lnRef>
        <a:fillRef idx="1">
          <a:scrgbClr r="0" g="0" b="0"/>
        </a:fillRef>
        <a:effectRef idx="0">
          <a:scrgbClr r="0" g="0" b="0"/>
        </a:effectRef>
        <a:fontRef idx="minor"/>
      </dsp:style>
    </dsp:sp>
    <dsp:sp modelId="{A70DBAC5-C6C2-45ED-A3C8-4FA6734327C6}">
      <dsp:nvSpPr>
        <dsp:cNvPr id="0" name=""/>
        <dsp:cNvSpPr/>
      </dsp:nvSpPr>
      <dsp:spPr>
        <a:xfrm>
          <a:off x="5137633" y="2385248"/>
          <a:ext cx="2050136" cy="1820112"/>
        </a:xfrm>
        <a:prstGeom prst="hexagon">
          <a:avLst>
            <a:gd name="adj" fmla="val 25000"/>
            <a:gd name="vf" fmla="val 115470"/>
          </a:avLst>
        </a:prstGeom>
        <a:solidFill>
          <a:schemeClr val="accent2">
            <a:hueOff val="12061885"/>
            <a:satOff val="-404"/>
            <a:lumOff val="4234"/>
            <a:alphaOff val="0"/>
          </a:schemeClr>
        </a:solidFill>
        <a:ln w="15875" cap="rnd" cmpd="sng" algn="ctr">
          <a:solidFill>
            <a:schemeClr val="accent2">
              <a:hueOff val="12061885"/>
              <a:satOff val="-404"/>
              <a:lumOff val="42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t" anchorCtr="0">
          <a:noAutofit/>
        </a:bodyPr>
        <a:lstStyle/>
        <a:p>
          <a:pPr marL="0" lvl="0" indent="0" algn="l" defTabSz="533400">
            <a:lnSpc>
              <a:spcPct val="90000"/>
            </a:lnSpc>
            <a:spcBef>
              <a:spcPct val="0"/>
            </a:spcBef>
            <a:spcAft>
              <a:spcPct val="35000"/>
            </a:spcAft>
            <a:buNone/>
          </a:pPr>
          <a:r>
            <a:rPr lang="en-NZ" sz="1200" kern="1200" dirty="0"/>
            <a:t>Predictive analytics</a:t>
          </a:r>
        </a:p>
        <a:p>
          <a:pPr marL="114300" lvl="1" indent="-114300" algn="l" defTabSz="533400">
            <a:lnSpc>
              <a:spcPct val="90000"/>
            </a:lnSpc>
            <a:spcBef>
              <a:spcPct val="0"/>
            </a:spcBef>
            <a:spcAft>
              <a:spcPct val="15000"/>
            </a:spcAft>
            <a:buChar char="•"/>
          </a:pPr>
          <a:r>
            <a:rPr lang="en-NZ" sz="1200" i="1" kern="1200" dirty="0"/>
            <a:t>Proactive interventions based on profile, self assessment, literacy , numeracy, etc.</a:t>
          </a:r>
          <a:endParaRPr lang="en-NZ" sz="1200" kern="1200" dirty="0"/>
        </a:p>
      </dsp:txBody>
      <dsp:txXfrm>
        <a:off x="5460154" y="2671582"/>
        <a:ext cx="1405094" cy="1247444"/>
      </dsp:txXfrm>
    </dsp:sp>
    <dsp:sp modelId="{181F1D93-EDAF-49C2-8A22-F5A3B3847A86}">
      <dsp:nvSpPr>
        <dsp:cNvPr id="0" name=""/>
        <dsp:cNvSpPr/>
      </dsp:nvSpPr>
      <dsp:spPr>
        <a:xfrm>
          <a:off x="6828375" y="1675613"/>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0965350"/>
              <a:satOff val="-368"/>
              <a:lumOff val="3849"/>
              <a:alphaOff val="0"/>
            </a:schemeClr>
          </a:solidFill>
          <a:prstDash val="solid"/>
        </a:ln>
        <a:effectLst/>
      </dsp:spPr>
      <dsp:style>
        <a:lnRef idx="2">
          <a:scrgbClr r="0" g="0" b="0"/>
        </a:lnRef>
        <a:fillRef idx="1">
          <a:scrgbClr r="0" g="0" b="0"/>
        </a:fillRef>
        <a:effectRef idx="0">
          <a:scrgbClr r="0" g="0" b="0"/>
        </a:effectRef>
        <a:fontRef idx="minor"/>
      </dsp:style>
    </dsp:sp>
    <dsp:sp modelId="{5AD6ED4B-EAA9-4DAF-BB7A-A3C36A72E079}">
      <dsp:nvSpPr>
        <dsp:cNvPr id="0" name=""/>
        <dsp:cNvSpPr/>
      </dsp:nvSpPr>
      <dsp:spPr>
        <a:xfrm>
          <a:off x="5439857" y="1010831"/>
          <a:ext cx="1606260" cy="1177900"/>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15875" cap="rnd" cmpd="sng" algn="ctr">
          <a:solidFill>
            <a:schemeClr val="accent2">
              <a:hueOff val="12061885"/>
              <a:satOff val="-404"/>
              <a:lumOff val="4234"/>
              <a:alphaOff val="0"/>
            </a:schemeClr>
          </a:solidFill>
          <a:prstDash val="solid"/>
        </a:ln>
        <a:effectLst/>
      </dsp:spPr>
      <dsp:style>
        <a:lnRef idx="2">
          <a:scrgbClr r="0" g="0" b="0"/>
        </a:lnRef>
        <a:fillRef idx="1">
          <a:scrgbClr r="0" g="0" b="0"/>
        </a:fillRef>
        <a:effectRef idx="0">
          <a:scrgbClr r="0" g="0" b="0"/>
        </a:effectRef>
        <a:fontRef idx="minor"/>
      </dsp:style>
    </dsp:sp>
    <dsp:sp modelId="{AF669899-3FD7-409B-A311-7BD71CAF488C}">
      <dsp:nvSpPr>
        <dsp:cNvPr id="0" name=""/>
        <dsp:cNvSpPr/>
      </dsp:nvSpPr>
      <dsp:spPr>
        <a:xfrm>
          <a:off x="6431508" y="3926239"/>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2792907"/>
              <a:satOff val="-429"/>
              <a:lumOff val="4491"/>
              <a:alphaOff val="0"/>
            </a:schemeClr>
          </a:solidFill>
          <a:prstDash val="solid"/>
        </a:ln>
        <a:effectLst/>
      </dsp:spPr>
      <dsp:style>
        <a:lnRef idx="2">
          <a:scrgbClr r="0" g="0" b="0"/>
        </a:lnRef>
        <a:fillRef idx="1">
          <a:scrgbClr r="0" g="0" b="0"/>
        </a:fillRef>
        <a:effectRef idx="0">
          <a:scrgbClr r="0" g="0" b="0"/>
        </a:effectRef>
        <a:fontRef idx="minor"/>
      </dsp:style>
    </dsp:sp>
    <dsp:sp modelId="{34F2F5B6-DA78-49D4-B2D0-0D3476CE4D3E}">
      <dsp:nvSpPr>
        <dsp:cNvPr id="0" name=""/>
        <dsp:cNvSpPr/>
      </dsp:nvSpPr>
      <dsp:spPr>
        <a:xfrm>
          <a:off x="6802970" y="1649881"/>
          <a:ext cx="2343246" cy="1645418"/>
        </a:xfrm>
        <a:prstGeom prst="hexagon">
          <a:avLst>
            <a:gd name="adj" fmla="val 25000"/>
            <a:gd name="vf" fmla="val 115470"/>
          </a:avLst>
        </a:prstGeom>
        <a:solidFill>
          <a:schemeClr val="accent2">
            <a:hueOff val="16082512"/>
            <a:satOff val="-539"/>
            <a:lumOff val="5646"/>
            <a:alphaOff val="0"/>
          </a:schemeClr>
        </a:solidFill>
        <a:ln w="15875" cap="rnd" cmpd="sng" algn="ctr">
          <a:solidFill>
            <a:schemeClr val="accent2">
              <a:hueOff val="16082512"/>
              <a:satOff val="-539"/>
              <a:lumOff val="5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t" anchorCtr="0">
          <a:noAutofit/>
        </a:bodyPr>
        <a:lstStyle/>
        <a:p>
          <a:pPr marL="0" lvl="0" indent="0" algn="l" defTabSz="466725">
            <a:lnSpc>
              <a:spcPct val="90000"/>
            </a:lnSpc>
            <a:spcBef>
              <a:spcPct val="0"/>
            </a:spcBef>
            <a:spcAft>
              <a:spcPct val="35000"/>
            </a:spcAft>
            <a:buNone/>
          </a:pPr>
          <a:r>
            <a:rPr lang="en-NZ" sz="1050" kern="1200" dirty="0"/>
            <a:t>Forecasting and planning</a:t>
          </a:r>
        </a:p>
        <a:p>
          <a:pPr marL="57150" lvl="1" indent="-57150" algn="l" defTabSz="466725">
            <a:lnSpc>
              <a:spcPct val="90000"/>
            </a:lnSpc>
            <a:spcBef>
              <a:spcPct val="0"/>
            </a:spcBef>
            <a:spcAft>
              <a:spcPct val="15000"/>
            </a:spcAft>
            <a:buChar char="•"/>
          </a:pPr>
          <a:r>
            <a:rPr lang="en-NZ" sz="1050" i="1" kern="1200" dirty="0"/>
            <a:t>Campaigns based on sentiment and campaign effectiveness</a:t>
          </a:r>
          <a:endParaRPr lang="en-NZ" sz="1050" kern="1200" dirty="0"/>
        </a:p>
        <a:p>
          <a:pPr marL="57150" lvl="1" indent="-57150" algn="l" defTabSz="466725">
            <a:lnSpc>
              <a:spcPct val="90000"/>
            </a:lnSpc>
            <a:spcBef>
              <a:spcPct val="0"/>
            </a:spcBef>
            <a:spcAft>
              <a:spcPct val="15000"/>
            </a:spcAft>
            <a:buChar char="•"/>
          </a:pPr>
          <a:r>
            <a:rPr lang="en-NZ" sz="1050" i="1" kern="1200" dirty="0"/>
            <a:t>Course and programme offerings based on surveys and enrolments</a:t>
          </a:r>
          <a:endParaRPr lang="en-NZ" sz="1050" kern="1200" dirty="0"/>
        </a:p>
      </dsp:txBody>
      <dsp:txXfrm>
        <a:off x="7135359" y="1883283"/>
        <a:ext cx="1678468" cy="1178614"/>
      </dsp:txXfrm>
    </dsp:sp>
    <dsp:sp modelId="{027A8C31-7E8E-494A-9A5B-75E62B6EA5A6}">
      <dsp:nvSpPr>
        <dsp:cNvPr id="0" name=""/>
        <dsp:cNvSpPr/>
      </dsp:nvSpPr>
      <dsp:spPr>
        <a:xfrm>
          <a:off x="8396427" y="833845"/>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4620466"/>
              <a:satOff val="-490"/>
              <a:lumOff val="5132"/>
              <a:alphaOff val="0"/>
            </a:schemeClr>
          </a:solidFill>
          <a:prstDash val="solid"/>
        </a:ln>
        <a:effectLst/>
      </dsp:spPr>
      <dsp:style>
        <a:lnRef idx="2">
          <a:scrgbClr r="0" g="0" b="0"/>
        </a:lnRef>
        <a:fillRef idx="1">
          <a:scrgbClr r="0" g="0" b="0"/>
        </a:fillRef>
        <a:effectRef idx="0">
          <a:scrgbClr r="0" g="0" b="0"/>
        </a:effectRef>
        <a:fontRef idx="minor"/>
      </dsp:style>
    </dsp:sp>
    <dsp:sp modelId="{854E1CB3-3BB1-4AAB-972F-F717671B3CA1}">
      <dsp:nvSpPr>
        <dsp:cNvPr id="0" name=""/>
        <dsp:cNvSpPr/>
      </dsp:nvSpPr>
      <dsp:spPr>
        <a:xfrm>
          <a:off x="9162482" y="2417495"/>
          <a:ext cx="1462292" cy="1178605"/>
        </a:xfrm>
        <a:prstGeom prst="hexagon">
          <a:avLst>
            <a:gd name="adj" fmla="val 25000"/>
            <a:gd name="vf" fmla="val 115470"/>
          </a:avLst>
        </a:prstGeom>
        <a:blipFill>
          <a:blip xmlns:r="http://schemas.openxmlformats.org/officeDocument/2006/relationships" r:embed="rId9">
            <a:alphaModFix/>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w="15875" cap="rnd" cmpd="sng" algn="ctr">
          <a:solidFill>
            <a:schemeClr val="accent2">
              <a:hueOff val="16082512"/>
              <a:satOff val="-539"/>
              <a:lumOff val="5646"/>
              <a:alphaOff val="0"/>
            </a:schemeClr>
          </a:solidFill>
          <a:prstDash val="solid"/>
        </a:ln>
        <a:effectLst/>
      </dsp:spPr>
      <dsp:style>
        <a:lnRef idx="2">
          <a:scrgbClr r="0" g="0" b="0"/>
        </a:lnRef>
        <a:fillRef idx="1">
          <a:scrgbClr r="0" g="0" b="0"/>
        </a:fillRef>
        <a:effectRef idx="0">
          <a:scrgbClr r="0" g="0" b="0"/>
        </a:effectRef>
        <a:fontRef idx="minor"/>
      </dsp:style>
    </dsp:sp>
    <dsp:sp modelId="{B12CA67D-1A11-4BA8-9AB7-80F733C560D7}">
      <dsp:nvSpPr>
        <dsp:cNvPr id="0" name=""/>
        <dsp:cNvSpPr/>
      </dsp:nvSpPr>
      <dsp:spPr>
        <a:xfrm>
          <a:off x="8665659" y="2460778"/>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6448024"/>
              <a:satOff val="-551"/>
              <a:lumOff val="5774"/>
              <a:alphaOff val="0"/>
            </a:schemeClr>
          </a:solidFill>
          <a:prstDash val="solid"/>
        </a:ln>
        <a:effectLst/>
      </dsp:spPr>
      <dsp:style>
        <a:lnRef idx="2">
          <a:scrgbClr r="0" g="0" b="0"/>
        </a:lnRef>
        <a:fillRef idx="1">
          <a:scrgbClr r="0" g="0" b="0"/>
        </a:fillRef>
        <a:effectRef idx="0">
          <a:scrgbClr r="0" g="0" b="0"/>
        </a:effectRef>
        <a:fontRef idx="minor"/>
      </dsp:style>
    </dsp:sp>
    <dsp:sp modelId="{EFC1E8B6-C4F3-44AD-99C5-D00B584D082C}">
      <dsp:nvSpPr>
        <dsp:cNvPr id="0" name=""/>
        <dsp:cNvSpPr/>
      </dsp:nvSpPr>
      <dsp:spPr>
        <a:xfrm>
          <a:off x="8734277" y="536440"/>
          <a:ext cx="2299497" cy="1852406"/>
        </a:xfrm>
        <a:prstGeom prst="hexagon">
          <a:avLst>
            <a:gd name="adj" fmla="val 25000"/>
            <a:gd name="vf" fmla="val 115470"/>
          </a:avLst>
        </a:prstGeom>
        <a:solidFill>
          <a:schemeClr val="accent2">
            <a:hueOff val="20103140"/>
            <a:satOff val="-674"/>
            <a:lumOff val="7057"/>
            <a:alphaOff val="0"/>
          </a:schemeClr>
        </a:solidFill>
        <a:ln w="15875" cap="rnd" cmpd="sng" algn="ctr">
          <a:solidFill>
            <a:schemeClr val="accent2">
              <a:hueOff val="20103140"/>
              <a:satOff val="-674"/>
              <a:lumOff val="70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t" anchorCtr="0">
          <a:noAutofit/>
        </a:bodyPr>
        <a:lstStyle/>
        <a:p>
          <a:pPr marL="0" lvl="0" indent="0" algn="l" defTabSz="533400">
            <a:lnSpc>
              <a:spcPct val="90000"/>
            </a:lnSpc>
            <a:spcBef>
              <a:spcPct val="0"/>
            </a:spcBef>
            <a:spcAft>
              <a:spcPct val="35000"/>
            </a:spcAft>
            <a:buNone/>
          </a:pPr>
          <a:r>
            <a:rPr lang="en-NZ" sz="1200" i="1" kern="1200" dirty="0"/>
            <a:t>Course Delivery improvements</a:t>
          </a:r>
          <a:endParaRPr lang="en-NZ" sz="1200" kern="1200" dirty="0"/>
        </a:p>
        <a:p>
          <a:pPr marL="114300" lvl="1" indent="-114300" algn="l" defTabSz="533400">
            <a:lnSpc>
              <a:spcPct val="90000"/>
            </a:lnSpc>
            <a:spcBef>
              <a:spcPct val="0"/>
            </a:spcBef>
            <a:spcAft>
              <a:spcPct val="15000"/>
            </a:spcAft>
            <a:buChar char="•"/>
          </a:pPr>
          <a:r>
            <a:rPr lang="en-NZ" sz="1200" i="1" kern="1200" dirty="0"/>
            <a:t>Patterns of student behaviours</a:t>
          </a:r>
          <a:endParaRPr lang="en-NZ" sz="1200" kern="1200" dirty="0"/>
        </a:p>
        <a:p>
          <a:pPr marL="114300" lvl="1" indent="-114300" algn="l" defTabSz="533400">
            <a:lnSpc>
              <a:spcPct val="90000"/>
            </a:lnSpc>
            <a:spcBef>
              <a:spcPct val="0"/>
            </a:spcBef>
            <a:spcAft>
              <a:spcPct val="15000"/>
            </a:spcAft>
            <a:buChar char="•"/>
          </a:pPr>
          <a:r>
            <a:rPr lang="en-NZ" sz="1200" i="1" kern="1200" dirty="0"/>
            <a:t>Assessment patterns</a:t>
          </a:r>
        </a:p>
        <a:p>
          <a:pPr marL="114300" lvl="1" indent="-114300" algn="l" defTabSz="533400">
            <a:lnSpc>
              <a:spcPct val="90000"/>
            </a:lnSpc>
            <a:spcBef>
              <a:spcPct val="0"/>
            </a:spcBef>
            <a:spcAft>
              <a:spcPct val="15000"/>
            </a:spcAft>
            <a:buChar char="•"/>
          </a:pPr>
          <a:endParaRPr lang="en-NZ" sz="700" kern="1200" dirty="0"/>
        </a:p>
      </dsp:txBody>
      <dsp:txXfrm>
        <a:off x="9080269" y="815161"/>
        <a:ext cx="1607513" cy="1294964"/>
      </dsp:txXfrm>
    </dsp:sp>
    <dsp:sp modelId="{06ED4333-D0AD-4DAA-B18D-FF9A40A94A68}">
      <dsp:nvSpPr>
        <dsp:cNvPr id="0" name=""/>
        <dsp:cNvSpPr/>
      </dsp:nvSpPr>
      <dsp:spPr>
        <a:xfrm>
          <a:off x="9271609" y="3010316"/>
          <a:ext cx="142832" cy="149164"/>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18275583"/>
              <a:satOff val="-613"/>
              <a:lumOff val="6415"/>
              <a:alphaOff val="0"/>
            </a:schemeClr>
          </a:solidFill>
          <a:prstDash val="solid"/>
        </a:ln>
        <a:effectLst/>
      </dsp:spPr>
      <dsp:style>
        <a:lnRef idx="2">
          <a:scrgbClr r="0" g="0" b="0"/>
        </a:lnRef>
        <a:fillRef idx="1">
          <a:scrgbClr r="0" g="0" b="0"/>
        </a:fillRef>
        <a:effectRef idx="0">
          <a:scrgbClr r="0" g="0" b="0"/>
        </a:effectRef>
        <a:fontRef idx="minor"/>
      </dsp:style>
    </dsp:sp>
    <dsp:sp modelId="{6112950D-44A6-4505-BD9E-0BED71DE4A2C}">
      <dsp:nvSpPr>
        <dsp:cNvPr id="0" name=""/>
        <dsp:cNvSpPr/>
      </dsp:nvSpPr>
      <dsp:spPr>
        <a:xfrm>
          <a:off x="7266862" y="365741"/>
          <a:ext cx="1443779" cy="1148172"/>
        </a:xfrm>
        <a:prstGeom prst="hexagon">
          <a:avLst>
            <a:gd name="adj" fmla="val 25000"/>
            <a:gd name="vf" fmla="val 1154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a:ln w="15875" cap="rnd" cmpd="sng" algn="ctr">
          <a:solidFill>
            <a:schemeClr val="accent2">
              <a:hueOff val="20103140"/>
              <a:satOff val="-674"/>
              <a:lumOff val="7057"/>
              <a:alphaOff val="0"/>
            </a:schemeClr>
          </a:solidFill>
          <a:prstDash val="solid"/>
        </a:ln>
        <a:effectLst/>
      </dsp:spPr>
      <dsp:style>
        <a:lnRef idx="2">
          <a:scrgbClr r="0" g="0" b="0"/>
        </a:lnRef>
        <a:fillRef idx="1">
          <a:scrgbClr r="0" g="0" b="0"/>
        </a:fillRef>
        <a:effectRef idx="0">
          <a:scrgbClr r="0" g="0" b="0"/>
        </a:effectRef>
        <a:fontRef idx="minor"/>
      </dsp:style>
    </dsp:sp>
    <dsp:sp modelId="{35CACE97-D9F6-4E42-BC2F-67A1C78B2B3F}">
      <dsp:nvSpPr>
        <dsp:cNvPr id="0" name=""/>
        <dsp:cNvSpPr/>
      </dsp:nvSpPr>
      <dsp:spPr>
        <a:xfrm>
          <a:off x="9422855" y="2134396"/>
          <a:ext cx="212551" cy="183365"/>
        </a:xfrm>
        <a:prstGeom prst="hexagon">
          <a:avLst>
            <a:gd name="adj" fmla="val 25000"/>
            <a:gd name="vf" fmla="val 115470"/>
          </a:avLst>
        </a:prstGeom>
        <a:solidFill>
          <a:schemeClr val="lt1">
            <a:hueOff val="0"/>
            <a:satOff val="0"/>
            <a:lumOff val="0"/>
            <a:alphaOff val="0"/>
          </a:schemeClr>
        </a:solidFill>
        <a:ln w="15875" cap="rnd" cmpd="sng" algn="ctr">
          <a:solidFill>
            <a:schemeClr val="accent2">
              <a:hueOff val="20103140"/>
              <a:satOff val="-674"/>
              <a:lumOff val="705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1CF10-9DFC-4B38-ABAB-3DC67DB63666}">
      <dsp:nvSpPr>
        <dsp:cNvPr id="0" name=""/>
        <dsp:cNvSpPr/>
      </dsp:nvSpPr>
      <dsp:spPr>
        <a:xfrm>
          <a:off x="1149931" y="0"/>
          <a:ext cx="8905284" cy="5565802"/>
        </a:xfrm>
        <a:prstGeom prst="swooshArrow">
          <a:avLst>
            <a:gd name="adj1" fmla="val 25000"/>
            <a:gd name="adj2" fmla="val 25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B98E6-A840-4D42-BF36-2C138C635848}">
      <dsp:nvSpPr>
        <dsp:cNvPr id="0" name=""/>
        <dsp:cNvSpPr/>
      </dsp:nvSpPr>
      <dsp:spPr>
        <a:xfrm>
          <a:off x="2027102" y="4138731"/>
          <a:ext cx="204821" cy="204821"/>
        </a:xfrm>
        <a:prstGeom prst="ellipse">
          <a:avLst/>
        </a:prstGeom>
        <a:solidFill>
          <a:schemeClr val="accent2">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BF5C14-1BA5-4625-BFD6-002B0CEA2D54}">
      <dsp:nvSpPr>
        <dsp:cNvPr id="0" name=""/>
        <dsp:cNvSpPr/>
      </dsp:nvSpPr>
      <dsp:spPr>
        <a:xfrm>
          <a:off x="2129512" y="4241141"/>
          <a:ext cx="1522803" cy="1324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31" tIns="0" rIns="0" bIns="0" numCol="1" spcCol="1270" anchor="t" anchorCtr="0">
          <a:noAutofit/>
        </a:bodyPr>
        <a:lstStyle/>
        <a:p>
          <a:pPr marL="0" lvl="0" indent="0" algn="l" defTabSz="711200">
            <a:lnSpc>
              <a:spcPct val="90000"/>
            </a:lnSpc>
            <a:spcBef>
              <a:spcPct val="0"/>
            </a:spcBef>
            <a:spcAft>
              <a:spcPct val="35000"/>
            </a:spcAft>
            <a:buNone/>
          </a:pPr>
          <a:r>
            <a:rPr lang="en-NZ" sz="1600" b="1" kern="1200" dirty="0">
              <a:solidFill>
                <a:srgbClr val="FF0000"/>
              </a:solidFill>
            </a:rPr>
            <a:t>Reports</a:t>
          </a:r>
        </a:p>
      </dsp:txBody>
      <dsp:txXfrm>
        <a:off x="2129512" y="4241141"/>
        <a:ext cx="1522803" cy="1324661"/>
      </dsp:txXfrm>
    </dsp:sp>
    <dsp:sp modelId="{9276EDE3-3E7E-4F79-AE80-02138B5B0CC1}">
      <dsp:nvSpPr>
        <dsp:cNvPr id="0" name=""/>
        <dsp:cNvSpPr/>
      </dsp:nvSpPr>
      <dsp:spPr>
        <a:xfrm>
          <a:off x="3474210" y="2844125"/>
          <a:ext cx="356211" cy="356211"/>
        </a:xfrm>
        <a:prstGeom prst="ellipse">
          <a:avLst/>
        </a:prstGeom>
        <a:solidFill>
          <a:schemeClr val="accent2">
            <a:shade val="50000"/>
            <a:hueOff val="-278697"/>
            <a:satOff val="-15078"/>
            <a:lumOff val="2586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BED1F-513C-4022-976F-152A1D716055}">
      <dsp:nvSpPr>
        <dsp:cNvPr id="0" name=""/>
        <dsp:cNvSpPr/>
      </dsp:nvSpPr>
      <dsp:spPr>
        <a:xfrm>
          <a:off x="3652316" y="3022231"/>
          <a:ext cx="1870109" cy="254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49" tIns="0" rIns="0" bIns="0" numCol="1" spcCol="1270" anchor="t" anchorCtr="0">
          <a:noAutofit/>
        </a:bodyPr>
        <a:lstStyle/>
        <a:p>
          <a:pPr marL="0" lvl="0" indent="0" algn="l" defTabSz="711200">
            <a:lnSpc>
              <a:spcPct val="90000"/>
            </a:lnSpc>
            <a:spcBef>
              <a:spcPct val="0"/>
            </a:spcBef>
            <a:spcAft>
              <a:spcPct val="35000"/>
            </a:spcAft>
            <a:buNone/>
          </a:pPr>
          <a:r>
            <a:rPr lang="en-NZ" sz="1600" b="1" kern="1200" dirty="0">
              <a:solidFill>
                <a:srgbClr val="FF0000"/>
              </a:solidFill>
            </a:rPr>
            <a:t>Interactive Dashboards</a:t>
          </a:r>
        </a:p>
      </dsp:txBody>
      <dsp:txXfrm>
        <a:off x="3652316" y="3022231"/>
        <a:ext cx="1870109" cy="2543571"/>
      </dsp:txXfrm>
    </dsp:sp>
    <dsp:sp modelId="{9E4AD760-5048-4D59-B517-2DE248DE4FD1}">
      <dsp:nvSpPr>
        <dsp:cNvPr id="0" name=""/>
        <dsp:cNvSpPr/>
      </dsp:nvSpPr>
      <dsp:spPr>
        <a:xfrm>
          <a:off x="5322057" y="1890146"/>
          <a:ext cx="471980" cy="471980"/>
        </a:xfrm>
        <a:prstGeom prst="ellipse">
          <a:avLst/>
        </a:prstGeom>
        <a:solidFill>
          <a:schemeClr val="accent2">
            <a:shade val="50000"/>
            <a:hueOff val="-557394"/>
            <a:satOff val="-30157"/>
            <a:lumOff val="5173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DDB93-2CD9-4BFB-B0BE-6E46181A9B7C}">
      <dsp:nvSpPr>
        <dsp:cNvPr id="0" name=""/>
        <dsp:cNvSpPr/>
      </dsp:nvSpPr>
      <dsp:spPr>
        <a:xfrm>
          <a:off x="5558047" y="2126136"/>
          <a:ext cx="1870109" cy="343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092" tIns="0" rIns="0" bIns="0" numCol="1" spcCol="1270" anchor="t" anchorCtr="0">
          <a:noAutofit/>
        </a:bodyPr>
        <a:lstStyle/>
        <a:p>
          <a:pPr marL="0" lvl="0" indent="0" algn="l" defTabSz="711200">
            <a:lnSpc>
              <a:spcPct val="90000"/>
            </a:lnSpc>
            <a:spcBef>
              <a:spcPct val="0"/>
            </a:spcBef>
            <a:spcAft>
              <a:spcPct val="35000"/>
            </a:spcAft>
            <a:buNone/>
          </a:pPr>
          <a:r>
            <a:rPr lang="en-NZ" sz="1600" b="1" kern="1200" dirty="0">
              <a:solidFill>
                <a:srgbClr val="FF0000"/>
              </a:solidFill>
            </a:rPr>
            <a:t>Predictive Models</a:t>
          </a:r>
        </a:p>
      </dsp:txBody>
      <dsp:txXfrm>
        <a:off x="5558047" y="2126136"/>
        <a:ext cx="1870109" cy="3439666"/>
      </dsp:txXfrm>
    </dsp:sp>
    <dsp:sp modelId="{7D7EA45F-B326-4459-9B96-3FEF2FF4433C}">
      <dsp:nvSpPr>
        <dsp:cNvPr id="0" name=""/>
        <dsp:cNvSpPr/>
      </dsp:nvSpPr>
      <dsp:spPr>
        <a:xfrm>
          <a:off x="7334651" y="1258984"/>
          <a:ext cx="632275" cy="632275"/>
        </a:xfrm>
        <a:prstGeom prst="ellipse">
          <a:avLst/>
        </a:prstGeom>
        <a:solidFill>
          <a:schemeClr val="accent2">
            <a:shade val="50000"/>
            <a:hueOff val="-278697"/>
            <a:satOff val="-15078"/>
            <a:lumOff val="2586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17651D-D10E-4835-98A3-C59871EF9765}">
      <dsp:nvSpPr>
        <dsp:cNvPr id="0" name=""/>
        <dsp:cNvSpPr/>
      </dsp:nvSpPr>
      <dsp:spPr>
        <a:xfrm>
          <a:off x="7793048" y="1575122"/>
          <a:ext cx="2913032" cy="399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30" tIns="0" rIns="0" bIns="0" numCol="1" spcCol="1270" anchor="t" anchorCtr="0">
          <a:noAutofit/>
        </a:bodyPr>
        <a:lstStyle/>
        <a:p>
          <a:pPr marL="0" lvl="0" indent="0" algn="l" defTabSz="711200">
            <a:lnSpc>
              <a:spcPct val="90000"/>
            </a:lnSpc>
            <a:spcBef>
              <a:spcPct val="0"/>
            </a:spcBef>
            <a:spcAft>
              <a:spcPct val="35000"/>
            </a:spcAft>
            <a:buNone/>
          </a:pPr>
          <a:r>
            <a:rPr lang="en-NZ" sz="1600" b="1" kern="1200" dirty="0">
              <a:solidFill>
                <a:srgbClr val="FF0000"/>
              </a:solidFill>
            </a:rPr>
            <a:t>Recommendations and Automation</a:t>
          </a:r>
        </a:p>
      </dsp:txBody>
      <dsp:txXfrm>
        <a:off x="7793048" y="1575122"/>
        <a:ext cx="2913032" cy="39906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45279"/>
          </a:xfrm>
          <a:prstGeom prst="rect">
            <a:avLst/>
          </a:prstGeom>
        </p:spPr>
        <p:txBody>
          <a:bodyPr vert="horz" lIns="194603" tIns="97301" rIns="194603" bIns="97301" rtlCol="0"/>
          <a:lstStyle>
            <a:lvl1pPr algn="l">
              <a:defRPr sz="2600"/>
            </a:lvl1pPr>
          </a:lstStyle>
          <a:p>
            <a:endParaRPr lang="en-US" dirty="0"/>
          </a:p>
        </p:txBody>
      </p:sp>
      <p:sp>
        <p:nvSpPr>
          <p:cNvPr id="3" name="Date Placeholder 2"/>
          <p:cNvSpPr>
            <a:spLocks noGrp="1"/>
          </p:cNvSpPr>
          <p:nvPr>
            <p:ph type="dt" idx="1"/>
          </p:nvPr>
        </p:nvSpPr>
        <p:spPr>
          <a:xfrm>
            <a:off x="5622798" y="0"/>
            <a:ext cx="4301543" cy="345279"/>
          </a:xfrm>
          <a:prstGeom prst="rect">
            <a:avLst/>
          </a:prstGeom>
        </p:spPr>
        <p:txBody>
          <a:bodyPr vert="horz" lIns="194603" tIns="97301" rIns="194603" bIns="97301" rtlCol="0"/>
          <a:lstStyle>
            <a:lvl1pPr algn="r">
              <a:defRPr sz="2600"/>
            </a:lvl1pPr>
          </a:lstStyle>
          <a:p>
            <a:fld id="{69EEE776-887C-4B20-B689-CFFB79DBE5E5}" type="datetimeFigureOut">
              <a:rPr lang="en-US"/>
              <a:t>8/6/2019</a:t>
            </a:fld>
            <a:endParaRPr lang="en-US" dirty="0"/>
          </a:p>
        </p:txBody>
      </p:sp>
      <p:sp>
        <p:nvSpPr>
          <p:cNvPr id="4" name="Slide Image Placeholder 3"/>
          <p:cNvSpPr>
            <a:spLocks noGrp="1" noRot="1" noChangeAspect="1"/>
          </p:cNvSpPr>
          <p:nvPr>
            <p:ph type="sldImg" idx="2"/>
          </p:nvPr>
        </p:nvSpPr>
        <p:spPr>
          <a:xfrm>
            <a:off x="2930525" y="852488"/>
            <a:ext cx="4065588" cy="2287587"/>
          </a:xfrm>
          <a:prstGeom prst="rect">
            <a:avLst/>
          </a:prstGeom>
          <a:noFill/>
          <a:ln w="12700">
            <a:solidFill>
              <a:prstClr val="black"/>
            </a:solidFill>
          </a:ln>
        </p:spPr>
        <p:txBody>
          <a:bodyPr vert="horz" lIns="194603" tIns="97301" rIns="194603" bIns="97301" rtlCol="0" anchor="ctr"/>
          <a:lstStyle/>
          <a:p>
            <a:endParaRPr lang="en-US" dirty="0"/>
          </a:p>
        </p:txBody>
      </p:sp>
      <p:sp>
        <p:nvSpPr>
          <p:cNvPr id="5" name="Notes Placeholder 4"/>
          <p:cNvSpPr>
            <a:spLocks noGrp="1"/>
          </p:cNvSpPr>
          <p:nvPr>
            <p:ph type="body" sz="quarter" idx="3"/>
          </p:nvPr>
        </p:nvSpPr>
        <p:spPr>
          <a:xfrm>
            <a:off x="992664" y="3269361"/>
            <a:ext cx="7941310" cy="2675910"/>
          </a:xfrm>
          <a:prstGeom prst="rect">
            <a:avLst/>
          </a:prstGeom>
        </p:spPr>
        <p:txBody>
          <a:bodyPr vert="horz" lIns="194603" tIns="97301" rIns="194603" bIns="973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2396"/>
            <a:ext cx="4301543" cy="345279"/>
          </a:xfrm>
          <a:prstGeom prst="rect">
            <a:avLst/>
          </a:prstGeom>
        </p:spPr>
        <p:txBody>
          <a:bodyPr vert="horz" lIns="194603" tIns="97301" rIns="194603" bIns="97301" rtlCol="0" anchor="b"/>
          <a:lstStyle>
            <a:lvl1pPr algn="l">
              <a:defRPr sz="2600"/>
            </a:lvl1pPr>
          </a:lstStyle>
          <a:p>
            <a:endParaRPr lang="en-US" dirty="0"/>
          </a:p>
        </p:txBody>
      </p:sp>
      <p:sp>
        <p:nvSpPr>
          <p:cNvPr id="7" name="Slide Number Placeholder 6"/>
          <p:cNvSpPr>
            <a:spLocks noGrp="1"/>
          </p:cNvSpPr>
          <p:nvPr>
            <p:ph type="sldNum" sz="quarter" idx="5"/>
          </p:nvPr>
        </p:nvSpPr>
        <p:spPr>
          <a:xfrm>
            <a:off x="5622798" y="6452396"/>
            <a:ext cx="4301543" cy="345279"/>
          </a:xfrm>
          <a:prstGeom prst="rect">
            <a:avLst/>
          </a:prstGeom>
        </p:spPr>
        <p:txBody>
          <a:bodyPr vert="horz" lIns="194603" tIns="97301" rIns="194603" bIns="97301" rtlCol="0" anchor="b"/>
          <a:lstStyle>
            <a:lvl1pPr algn="r">
              <a:defRPr sz="2600"/>
            </a:lvl1pPr>
          </a:lstStyle>
          <a:p>
            <a:fld id="{8FF1E9BE-DF16-4AE0-AF91-1A72F43C5553}" type="slidenum">
              <a:rPr lang="en-US"/>
              <a:t>‹#›</a:t>
            </a:fld>
            <a:endParaRPr lang="en-US" dirty="0"/>
          </a:p>
        </p:txBody>
      </p:sp>
    </p:spTree>
    <p:extLst>
      <p:ext uri="{BB962C8B-B14F-4D97-AF65-F5344CB8AC3E}">
        <p14:creationId xmlns:p14="http://schemas.microsoft.com/office/powerpoint/2010/main" val="166005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F1E9BE-DF16-4AE0-AF91-1A72F43C5553}" type="slidenum">
              <a:rPr lang="en-US" smtClean="0"/>
              <a:t>1</a:t>
            </a:fld>
            <a:endParaRPr lang="en-US" dirty="0"/>
          </a:p>
        </p:txBody>
      </p:sp>
    </p:spTree>
    <p:extLst>
      <p:ext uri="{BB962C8B-B14F-4D97-AF65-F5344CB8AC3E}">
        <p14:creationId xmlns:p14="http://schemas.microsoft.com/office/powerpoint/2010/main" val="1560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200" b="1" kern="1200" dirty="0">
                <a:solidFill>
                  <a:schemeClr val="tx1"/>
                </a:solidFill>
                <a:effectLst/>
                <a:latin typeface="+mn-lt"/>
                <a:ea typeface="+mn-ea"/>
                <a:cs typeface="+mn-cs"/>
              </a:rPr>
              <a:t>Kuikui</a:t>
            </a:r>
            <a:endParaRPr lang="en-NZ" sz="1200" kern="1200" dirty="0">
              <a:solidFill>
                <a:schemeClr val="tx1"/>
              </a:solidFill>
              <a:effectLst/>
              <a:latin typeface="+mn-lt"/>
              <a:ea typeface="+mn-ea"/>
              <a:cs typeface="+mn-cs"/>
            </a:endParaRPr>
          </a:p>
          <a:p>
            <a:pPr fontAlgn="base"/>
            <a:r>
              <a:rPr lang="en-NZ" sz="1200" kern="1200" dirty="0">
                <a:solidFill>
                  <a:schemeClr val="tx1"/>
                </a:solidFill>
                <a:effectLst/>
                <a:latin typeface="+mn-lt"/>
                <a:ea typeface="+mn-ea"/>
                <a:cs typeface="+mn-cs"/>
              </a:rPr>
              <a:t>An individual who was born before the existence of digital technology (digital immigrant) but adopted it to some extent later in life. She understood that the change was critical. She was excited but also very afraid. </a:t>
            </a:r>
          </a:p>
          <a:p>
            <a:endParaRPr lang="en-NZ" dirty="0"/>
          </a:p>
          <a:p>
            <a:pPr fontAlgn="base"/>
            <a:r>
              <a:rPr lang="en-NZ" sz="1200" b="1" kern="1200" dirty="0">
                <a:solidFill>
                  <a:schemeClr val="tx1"/>
                </a:solidFill>
                <a:effectLst/>
                <a:latin typeface="+mn-lt"/>
                <a:ea typeface="+mn-ea"/>
                <a:cs typeface="+mn-cs"/>
              </a:rPr>
              <a:t>Riripeti</a:t>
            </a:r>
            <a:endParaRPr lang="en-NZ" sz="1200" kern="1200" dirty="0">
              <a:solidFill>
                <a:schemeClr val="tx1"/>
              </a:solidFill>
              <a:effectLst/>
              <a:latin typeface="+mn-lt"/>
              <a:ea typeface="+mn-ea"/>
              <a:cs typeface="+mn-cs"/>
            </a:endParaRPr>
          </a:p>
          <a:p>
            <a:pPr fontAlgn="base"/>
            <a:r>
              <a:rPr lang="en-NZ" sz="1200" kern="1200" dirty="0">
                <a:solidFill>
                  <a:schemeClr val="tx1"/>
                </a:solidFill>
                <a:effectLst/>
                <a:latin typeface="+mn-lt"/>
                <a:ea typeface="+mn-ea"/>
                <a:cs typeface="+mn-cs"/>
              </a:rPr>
              <a:t>Riripeti is our digital native. She is a person born into the age of digital technology. </a:t>
            </a:r>
          </a:p>
          <a:p>
            <a:endParaRPr lang="en-NZ" dirty="0"/>
          </a:p>
          <a:p>
            <a:pPr fontAlgn="base"/>
            <a:r>
              <a:rPr lang="en-NZ" sz="1200" b="1" kern="1200" dirty="0">
                <a:solidFill>
                  <a:schemeClr val="tx1"/>
                </a:solidFill>
                <a:effectLst/>
                <a:latin typeface="+mn-lt"/>
                <a:ea typeface="+mn-ea"/>
                <a:cs typeface="+mn-cs"/>
              </a:rPr>
              <a:t>Raimona</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specialist - Very knowledgeable person in the world of IT. He knew the ins and outs of all systems. </a:t>
            </a: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Moana</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Technician - Moana was our Mr fix it man. He delivered messages regarding any outages.</a:t>
            </a:r>
          </a:p>
          <a:p>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Their personas were adapted to fit the scope of the project. Staff could relate to at least one of the avatars. Over time staff were able to identify the purpose of a communication by what ever avatar was used. </a:t>
            </a:r>
          </a:p>
          <a:p>
            <a:endParaRPr lang="en-NZ" sz="1200" kern="1200" dirty="0">
              <a:ln>
                <a:solidFill>
                  <a:srgbClr val="000000">
                    <a:lumMod val="75000"/>
                    <a:lumOff val="25000"/>
                    <a:alpha val="10000"/>
                  </a:srgbClr>
                </a:solidFill>
              </a:ln>
              <a:solidFill>
                <a:schemeClr val="tx1"/>
              </a:solidFill>
              <a:effectLst/>
              <a:latin typeface="+mn-lt"/>
              <a:ea typeface="+mn-ea"/>
              <a:cs typeface="+mn-cs"/>
            </a:endParaRPr>
          </a:p>
          <a:p>
            <a:r>
              <a:rPr lang="en-US" sz="1200" dirty="0">
                <a:ln>
                  <a:solidFill>
                    <a:srgbClr val="000000">
                      <a:lumMod val="75000"/>
                      <a:lumOff val="25000"/>
                      <a:alpha val="10000"/>
                    </a:srgbClr>
                  </a:solidFill>
                </a:ln>
                <a:solidFill>
                  <a:srgbClr val="000000"/>
                </a:solidFill>
                <a:effectLst/>
                <a:latin typeface="Arial"/>
                <a:cs typeface="Arial"/>
              </a:rPr>
              <a:t>Staff along the journey, making sure that when they got across a new line the line then disappeared so they couldn’t get back</a:t>
            </a:r>
          </a:p>
          <a:p>
            <a:r>
              <a:rPr lang="en-US" sz="1200" dirty="0">
                <a:ln>
                  <a:solidFill>
                    <a:srgbClr val="000000">
                      <a:lumMod val="75000"/>
                      <a:lumOff val="25000"/>
                      <a:alpha val="10000"/>
                    </a:srgbClr>
                  </a:solidFill>
                </a:ln>
                <a:solidFill>
                  <a:srgbClr val="000000"/>
                </a:solidFill>
                <a:effectLst/>
                <a:latin typeface="Arial"/>
                <a:cs typeface="Arial"/>
              </a:rPr>
              <a:t>Senior management buy in and not sit back and watch – appreciation and empathy for staff</a:t>
            </a:r>
          </a:p>
          <a:p>
            <a:r>
              <a:rPr lang="en-US" sz="1200" dirty="0">
                <a:ln>
                  <a:solidFill>
                    <a:srgbClr val="000000">
                      <a:lumMod val="75000"/>
                      <a:lumOff val="25000"/>
                      <a:alpha val="10000"/>
                    </a:srgbClr>
                  </a:solidFill>
                </a:ln>
                <a:solidFill>
                  <a:srgbClr val="000000"/>
                </a:solidFill>
                <a:effectLst/>
                <a:latin typeface="Arial"/>
                <a:cs typeface="Arial"/>
              </a:rPr>
              <a:t>Risk and opportunity</a:t>
            </a:r>
          </a:p>
          <a:p>
            <a:r>
              <a:rPr lang="en-US" sz="1200" dirty="0">
                <a:ln>
                  <a:solidFill>
                    <a:srgbClr val="000000">
                      <a:lumMod val="75000"/>
                      <a:lumOff val="25000"/>
                      <a:alpha val="10000"/>
                    </a:srgbClr>
                  </a:solidFill>
                </a:ln>
                <a:solidFill>
                  <a:srgbClr val="000000"/>
                </a:solidFill>
                <a:effectLst/>
                <a:latin typeface="Arial"/>
                <a:cs typeface="Arial"/>
              </a:rPr>
              <a:t>Avatars – classify themselves, gently encouraged, </a:t>
            </a:r>
          </a:p>
          <a:p>
            <a:r>
              <a:rPr lang="en-US" sz="1200" dirty="0">
                <a:ln>
                  <a:solidFill>
                    <a:srgbClr val="000000">
                      <a:lumMod val="75000"/>
                      <a:lumOff val="25000"/>
                      <a:alpha val="10000"/>
                    </a:srgbClr>
                  </a:solidFill>
                </a:ln>
                <a:solidFill>
                  <a:srgbClr val="000000"/>
                </a:solidFill>
                <a:effectLst/>
                <a:latin typeface="Arial"/>
                <a:cs typeface="Arial"/>
              </a:rPr>
              <a:t>Staff are our biggest risk but also our biggest opportunity</a:t>
            </a:r>
          </a:p>
          <a:p>
            <a:endParaRPr lang="en-NZ" dirty="0"/>
          </a:p>
          <a:p>
            <a:r>
              <a:rPr lang="en-NZ" dirty="0"/>
              <a:t>Change agent network</a:t>
            </a:r>
          </a:p>
          <a:p>
            <a:pPr marL="171450" indent="-171450">
              <a:buFontTx/>
              <a:buChar char="-"/>
            </a:pPr>
            <a:r>
              <a:rPr lang="en-NZ" dirty="0"/>
              <a:t>30 staff spread across the organisation and included the avatars </a:t>
            </a:r>
          </a:p>
          <a:p>
            <a:pPr marL="171450" indent="-171450">
              <a:buFontTx/>
              <a:buChar char="-"/>
            </a:pPr>
            <a:r>
              <a:rPr lang="en-NZ" dirty="0"/>
              <a:t>Facilitators of messages</a:t>
            </a:r>
          </a:p>
          <a:p>
            <a:pPr marL="0" indent="0">
              <a:buFontTx/>
              <a:buNone/>
            </a:pPr>
            <a:endParaRPr lang="en-NZ" dirty="0"/>
          </a:p>
          <a:p>
            <a:pPr marL="0" indent="0">
              <a:buFontTx/>
              <a:buNone/>
            </a:pPr>
            <a:r>
              <a:rPr lang="en-NZ" dirty="0"/>
              <a:t>Ngāti Riripeti</a:t>
            </a:r>
          </a:p>
          <a:p>
            <a:pPr marL="171450" indent="-171450">
              <a:buFontTx/>
              <a:buChar char="-"/>
            </a:pPr>
            <a:r>
              <a:rPr lang="en-NZ" dirty="0"/>
              <a:t>Train the trainer approach</a:t>
            </a:r>
          </a:p>
          <a:p>
            <a:pPr marL="171450" indent="-171450">
              <a:buFontTx/>
              <a:buChar char="-"/>
            </a:pPr>
            <a:r>
              <a:rPr lang="en-NZ" dirty="0"/>
              <a:t>Staff trained to train our own</a:t>
            </a:r>
          </a:p>
          <a:p>
            <a:pPr marL="171450" indent="-171450">
              <a:buFontTx/>
              <a:buChar char="-"/>
            </a:pPr>
            <a:r>
              <a:rPr lang="en-NZ" dirty="0"/>
              <a:t>Built skills within</a:t>
            </a:r>
          </a:p>
          <a:p>
            <a:pPr marL="171450" indent="-171450">
              <a:buFontTx/>
              <a:buChar char="-"/>
            </a:pPr>
            <a:endParaRPr lang="en-NZ" dirty="0"/>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8FF1E9BE-DF16-4AE0-AF91-1A72F43C5553}" type="slidenum">
              <a:rPr lang="en-US" smtClean="0"/>
              <a:t>‹#›</a:t>
            </a:fld>
            <a:endParaRPr lang="en-US" dirty="0"/>
          </a:p>
        </p:txBody>
      </p:sp>
    </p:spTree>
    <p:extLst>
      <p:ext uri="{BB962C8B-B14F-4D97-AF65-F5344CB8AC3E}">
        <p14:creationId xmlns:p14="http://schemas.microsoft.com/office/powerpoint/2010/main" val="272421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F1E9BE-DF16-4AE0-AF91-1A72F43C5553}" type="slidenum">
              <a:rPr lang="en-US" smtClean="0"/>
              <a:t>14</a:t>
            </a:fld>
            <a:endParaRPr lang="en-US" dirty="0"/>
          </a:p>
        </p:txBody>
      </p:sp>
    </p:spTree>
    <p:extLst>
      <p:ext uri="{BB962C8B-B14F-4D97-AF65-F5344CB8AC3E}">
        <p14:creationId xmlns:p14="http://schemas.microsoft.com/office/powerpoint/2010/main" val="66066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TWOR has always recognised that it’s a much bigger picture than teaching a course. We aim to evolve and identify characteristics that are missing.  </a:t>
            </a:r>
          </a:p>
          <a:p>
            <a:endParaRPr lang="mi-NZ"/>
          </a:p>
          <a:p>
            <a:r>
              <a:rPr lang="mi-NZ"/>
              <a:t>Fundamental characteristics of a graduate who is work ready:</a:t>
            </a:r>
          </a:p>
          <a:p>
            <a:pPr marL="171450" indent="-171450">
              <a:buFontTx/>
              <a:buChar char="-"/>
            </a:pPr>
            <a:r>
              <a:rPr lang="mi-NZ"/>
              <a:t>Some disciplines you would be introduced to in your home</a:t>
            </a:r>
            <a:r>
              <a:rPr lang="en-NZ" dirty="0"/>
              <a:t>, some at school (if you go), some in other social community groups. </a:t>
            </a:r>
          </a:p>
          <a:p>
            <a:pPr marL="171450" indent="-171450">
              <a:buFontTx/>
              <a:buChar char="-"/>
            </a:pPr>
            <a:r>
              <a:rPr lang="en-NZ" dirty="0"/>
              <a:t>When you enter university or wānanga there is a combination of these things that you grew up with, some haven’t, but there is a piece missing or remaining. </a:t>
            </a:r>
          </a:p>
          <a:p>
            <a:pPr marL="171450" indent="-171450">
              <a:buFontTx/>
              <a:buChar char="-"/>
            </a:pPr>
            <a:r>
              <a:rPr lang="en-NZ" dirty="0"/>
              <a:t>Students study is worthwhile if they know or can be assured and confident that they can get employment when they are complete.</a:t>
            </a:r>
          </a:p>
          <a:p>
            <a:pPr marL="171450" indent="-171450">
              <a:buFontTx/>
              <a:buChar char="-"/>
            </a:pPr>
            <a:r>
              <a:rPr lang="en-NZ" dirty="0"/>
              <a:t>Learner success project we are focussing on producing graduates who are not only Māori in the way they think, behave and act but to produce graduates who are work fit and work ready</a:t>
            </a:r>
          </a:p>
          <a:p>
            <a:pPr marL="171450" indent="-171450">
              <a:buFontTx/>
              <a:buChar char="-"/>
            </a:pPr>
            <a:endParaRPr lang="en-NZ" dirty="0"/>
          </a:p>
          <a:p>
            <a:pPr marL="0" indent="0">
              <a:buFontTx/>
              <a:buNone/>
            </a:pPr>
            <a:endParaRPr lang="en-NZ" dirty="0"/>
          </a:p>
          <a:p>
            <a:pPr marL="171450" indent="-171450">
              <a:buFontTx/>
              <a:buChar char="-"/>
            </a:pPr>
            <a:endParaRPr lang="en-NZ" dirty="0"/>
          </a:p>
          <a:p>
            <a:pPr marL="171450" indent="-171450">
              <a:buFontTx/>
              <a:buChar char="-"/>
            </a:pPr>
            <a:endParaRPr lang="en-NZ" dirty="0"/>
          </a:p>
          <a:p>
            <a:pPr marL="171450" indent="-171450">
              <a:buFontTx/>
              <a:buChar char="-"/>
            </a:pPr>
            <a:endParaRPr lang="en-NZ" dirty="0"/>
          </a:p>
          <a:p>
            <a:pPr marL="0" indent="0">
              <a:buFontTx/>
              <a:buNone/>
            </a:pPr>
            <a:endParaRPr lang="en-NZ" dirty="0"/>
          </a:p>
          <a:p>
            <a:pPr marL="171450" indent="-171450">
              <a:buFontTx/>
              <a:buChar char="-"/>
            </a:pPr>
            <a:endParaRPr lang="mi-NZ"/>
          </a:p>
        </p:txBody>
      </p:sp>
      <p:sp>
        <p:nvSpPr>
          <p:cNvPr id="4" name="Slide Number Placeholder 3"/>
          <p:cNvSpPr>
            <a:spLocks noGrp="1"/>
          </p:cNvSpPr>
          <p:nvPr>
            <p:ph type="sldNum" sz="quarter" idx="5"/>
          </p:nvPr>
        </p:nvSpPr>
        <p:spPr/>
        <p:txBody>
          <a:bodyPr/>
          <a:lstStyle/>
          <a:p>
            <a:fld id="{8FF1E9BE-DF16-4AE0-AF91-1A72F43C5553}" type="slidenum">
              <a:rPr lang="en-US" smtClean="0"/>
              <a:t>18</a:t>
            </a:fld>
            <a:endParaRPr lang="en-US" dirty="0"/>
          </a:p>
        </p:txBody>
      </p:sp>
    </p:spTree>
    <p:extLst>
      <p:ext uri="{BB962C8B-B14F-4D97-AF65-F5344CB8AC3E}">
        <p14:creationId xmlns:p14="http://schemas.microsoft.com/office/powerpoint/2010/main" val="263194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46026"/>
            <a:r>
              <a:rPr lang="en-NZ" sz="2600" dirty="0"/>
              <a:t>Te Wānanga o Raukawa operates within kaupapa/tikanga framework as proposed by Ngā Kaihautū and endorsed by Te Mana Whakahaere.  We find this has placed us in an environment with challenges and opportunities to learn about how the Māori mind (prior to being influenced by the language and culture of later settlers) conceptualised and responded to the world.  The kaupapa provide a window to that world.  The ongoing accumulation experience represents a contribution to our mātauranga continuum that has served us well and will serve us into the future.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F1E9BE-DF16-4AE0-AF91-1A72F43C5553}" type="slidenum">
              <a:rPr lang="en-US"/>
              <a:t>6</a:t>
            </a:fld>
            <a:endParaRPr lang="en-US" dirty="0"/>
          </a:p>
        </p:txBody>
      </p:sp>
    </p:spTree>
    <p:extLst>
      <p:ext uri="{BB962C8B-B14F-4D97-AF65-F5344CB8AC3E}">
        <p14:creationId xmlns:p14="http://schemas.microsoft.com/office/powerpoint/2010/main" val="281782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a:p>
            <a:endParaRPr lang="mi-NZ" dirty="0"/>
          </a:p>
        </p:txBody>
      </p:sp>
      <p:sp>
        <p:nvSpPr>
          <p:cNvPr id="4" name="Slide Number Placeholder 3"/>
          <p:cNvSpPr>
            <a:spLocks noGrp="1"/>
          </p:cNvSpPr>
          <p:nvPr>
            <p:ph type="sldNum" sz="quarter" idx="5"/>
          </p:nvPr>
        </p:nvSpPr>
        <p:spPr/>
        <p:txBody>
          <a:bodyPr/>
          <a:lstStyle/>
          <a:p>
            <a:fld id="{8FF1E9BE-DF16-4AE0-AF91-1A72F43C5553}" type="slidenum">
              <a:rPr lang="en-US" smtClean="0"/>
              <a:t>8</a:t>
            </a:fld>
            <a:endParaRPr lang="en-US" dirty="0"/>
          </a:p>
        </p:txBody>
      </p:sp>
    </p:spTree>
    <p:extLst>
      <p:ext uri="{BB962C8B-B14F-4D97-AF65-F5344CB8AC3E}">
        <p14:creationId xmlns:p14="http://schemas.microsoft.com/office/powerpoint/2010/main" val="279208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cs typeface="Calibri"/>
              </a:rPr>
              <a:t>Demographic</a:t>
            </a:r>
          </a:p>
          <a:p>
            <a:pPr marL="457200" indent="-457200">
              <a:buFontTx/>
              <a:buChar char="-"/>
            </a:pPr>
            <a:r>
              <a:rPr lang="mi-NZ" sz="1200" dirty="0">
                <a:cs typeface="Calibri"/>
              </a:rPr>
              <a:t>39yrs, female, often mothers and grandmothers</a:t>
            </a:r>
          </a:p>
          <a:p>
            <a:pPr marL="457200" indent="-457200">
              <a:buFontTx/>
              <a:buChar char="-"/>
            </a:pPr>
            <a:r>
              <a:rPr lang="mi-NZ" sz="1200" dirty="0">
                <a:cs typeface="Calibri"/>
              </a:rPr>
              <a:t>Mature students who carry burden</a:t>
            </a:r>
          </a:p>
          <a:p>
            <a:pPr marL="457200" indent="-457200">
              <a:buFontTx/>
              <a:buChar char="-"/>
            </a:pPr>
            <a:r>
              <a:rPr lang="mi-NZ" sz="1200" dirty="0">
                <a:cs typeface="Calibri"/>
              </a:rPr>
              <a:t>First time learners</a:t>
            </a:r>
          </a:p>
          <a:p>
            <a:pPr marL="457200" indent="-457200">
              <a:buFontTx/>
              <a:buChar char="-"/>
            </a:pPr>
            <a:r>
              <a:rPr lang="mi-NZ" sz="1200" dirty="0">
                <a:cs typeface="Calibri"/>
              </a:rPr>
              <a:t>Part-time (working fulltime)</a:t>
            </a:r>
          </a:p>
          <a:p>
            <a:pPr marL="457200" indent="-457200">
              <a:buFontTx/>
              <a:buChar char="-"/>
            </a:pPr>
            <a:r>
              <a:rPr lang="mi-NZ" sz="1200" dirty="0">
                <a:cs typeface="Calibri"/>
              </a:rPr>
              <a:t>University structure doesnt accomodate/not suited to this demographic</a:t>
            </a:r>
          </a:p>
          <a:p>
            <a:pPr marL="457200" indent="-457200">
              <a:buFontTx/>
              <a:buChar char="-"/>
            </a:pPr>
            <a:r>
              <a:rPr lang="mi-NZ" sz="1200" dirty="0">
                <a:cs typeface="Calibri"/>
              </a:rPr>
              <a:t>Our people are victims of the education system</a:t>
            </a:r>
          </a:p>
          <a:p>
            <a:pPr marL="457200" indent="-457200">
              <a:buFontTx/>
              <a:buChar char="-"/>
            </a:pPr>
            <a:r>
              <a:rPr lang="mi-NZ" sz="1200" dirty="0">
                <a:cs typeface="Calibri"/>
              </a:rPr>
              <a:t>Our dempgraphioc supports our pursuit, vision</a:t>
            </a:r>
          </a:p>
          <a:p>
            <a:pPr marL="457200" indent="-457200">
              <a:buFontTx/>
              <a:buChar char="-"/>
            </a:pPr>
            <a:endParaRPr lang="en-NZ" sz="1200" dirty="0"/>
          </a:p>
        </p:txBody>
      </p:sp>
      <p:sp>
        <p:nvSpPr>
          <p:cNvPr id="4" name="Slide Number Placeholder 3"/>
          <p:cNvSpPr>
            <a:spLocks noGrp="1"/>
          </p:cNvSpPr>
          <p:nvPr>
            <p:ph type="sldNum" sz="quarter" idx="5"/>
          </p:nvPr>
        </p:nvSpPr>
        <p:spPr/>
        <p:txBody>
          <a:bodyPr/>
          <a:lstStyle/>
          <a:p>
            <a:fld id="{8FF1E9BE-DF16-4AE0-AF91-1A72F43C5553}" type="slidenum">
              <a:rPr lang="en-US"/>
              <a:t>9</a:t>
            </a:fld>
            <a:endParaRPr lang="en-US" dirty="0"/>
          </a:p>
        </p:txBody>
      </p:sp>
    </p:spTree>
    <p:extLst>
      <p:ext uri="{BB962C8B-B14F-4D97-AF65-F5344CB8AC3E}">
        <p14:creationId xmlns:p14="http://schemas.microsoft.com/office/powerpoint/2010/main" val="175643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80" indent="0">
              <a:buNone/>
            </a:pPr>
            <a:r>
              <a:rPr lang="en-US" sz="1200" dirty="0">
                <a:ln>
                  <a:solidFill>
                    <a:srgbClr val="000000">
                      <a:lumMod val="75000"/>
                      <a:lumOff val="25000"/>
                      <a:alpha val="10000"/>
                    </a:srgbClr>
                  </a:solidFill>
                </a:ln>
                <a:solidFill>
                  <a:srgbClr val="000000"/>
                </a:solidFill>
                <a:effectLst/>
                <a:latin typeface="Arial"/>
                <a:cs typeface="Arial"/>
              </a:rPr>
              <a:t>	2015</a:t>
            </a:r>
          </a:p>
          <a:p>
            <a:pPr marL="72480" indent="0">
              <a:buNone/>
            </a:pPr>
            <a:r>
              <a:rPr lang="en-US" sz="1200" dirty="0">
                <a:ln>
                  <a:solidFill>
                    <a:srgbClr val="000000">
                      <a:lumMod val="75000"/>
                      <a:lumOff val="25000"/>
                      <a:alpha val="10000"/>
                    </a:srgbClr>
                  </a:solidFill>
                </a:ln>
                <a:solidFill>
                  <a:srgbClr val="000000"/>
                </a:solidFill>
                <a:effectLst/>
                <a:latin typeface="Arial"/>
                <a:cs typeface="Arial"/>
              </a:rPr>
              <a:t>	Financial burden informed academic model</a:t>
            </a:r>
          </a:p>
          <a:p>
            <a:pPr marL="72480" indent="0">
              <a:buNone/>
            </a:pPr>
            <a:r>
              <a:rPr lang="en-US" sz="1200" dirty="0">
                <a:ln>
                  <a:solidFill>
                    <a:srgbClr val="000000">
                      <a:lumMod val="75000"/>
                      <a:lumOff val="25000"/>
                      <a:alpha val="10000"/>
                    </a:srgbClr>
                  </a:solidFill>
                </a:ln>
                <a:solidFill>
                  <a:srgbClr val="000000"/>
                </a:solidFill>
                <a:effectLst/>
                <a:latin typeface="Arial"/>
                <a:cs typeface="Arial"/>
              </a:rPr>
              <a:t>	Residential seminars – travel 6-8 times per year</a:t>
            </a:r>
          </a:p>
          <a:p>
            <a:pPr marL="72480" indent="0">
              <a:buNone/>
            </a:pPr>
            <a:r>
              <a:rPr lang="en-US" sz="1200" dirty="0">
                <a:ln>
                  <a:solidFill>
                    <a:srgbClr val="000000">
                      <a:lumMod val="75000"/>
                      <a:lumOff val="25000"/>
                      <a:alpha val="10000"/>
                    </a:srgbClr>
                  </a:solidFill>
                </a:ln>
                <a:solidFill>
                  <a:srgbClr val="000000"/>
                </a:solidFill>
                <a:effectLst/>
                <a:latin typeface="Arial"/>
                <a:cs typeface="Arial"/>
              </a:rPr>
              <a:t>	Designed fit for purpose for our people and their circumstances</a:t>
            </a:r>
          </a:p>
          <a:p>
            <a:endParaRPr lang="en-US" dirty="0">
              <a:cs typeface="Calibri"/>
            </a:endParaRPr>
          </a:p>
        </p:txBody>
      </p:sp>
      <p:sp>
        <p:nvSpPr>
          <p:cNvPr id="4" name="Slide Number Placeholder 3"/>
          <p:cNvSpPr>
            <a:spLocks noGrp="1"/>
          </p:cNvSpPr>
          <p:nvPr>
            <p:ph type="sldNum" sz="quarter" idx="5"/>
          </p:nvPr>
        </p:nvSpPr>
        <p:spPr/>
        <p:txBody>
          <a:bodyPr/>
          <a:lstStyle/>
          <a:p>
            <a:fld id="{8FF1E9BE-DF16-4AE0-AF91-1A72F43C5553}" type="slidenum">
              <a:rPr lang="en-US"/>
              <a:t>10</a:t>
            </a:fld>
            <a:endParaRPr lang="en-US" dirty="0"/>
          </a:p>
        </p:txBody>
      </p:sp>
    </p:spTree>
    <p:extLst>
      <p:ext uri="{BB962C8B-B14F-4D97-AF65-F5344CB8AC3E}">
        <p14:creationId xmlns:p14="http://schemas.microsoft.com/office/powerpoint/2010/main" val="257397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NZ" dirty="0"/>
              <a:t>New Academic Model</a:t>
            </a:r>
            <a:endParaRPr lang="en-US" dirty="0"/>
          </a:p>
          <a:p>
            <a:pPr marL="628650" lvl="1" indent="-171450">
              <a:buFont typeface="Arial"/>
              <a:buChar char="•"/>
            </a:pPr>
            <a:r>
              <a:rPr lang="en-NZ" dirty="0"/>
              <a:t>Blended learning capabilities across the full suite of courses.</a:t>
            </a:r>
            <a:endParaRPr lang="en-US" dirty="0"/>
          </a:p>
          <a:p>
            <a:pPr marL="1085850" lvl="2" indent="-171450">
              <a:buFont typeface="Arial"/>
              <a:buChar char="•"/>
            </a:pPr>
            <a:r>
              <a:rPr lang="en-NZ" dirty="0"/>
              <a:t>Recognising an urgent need to improve systems and practices, that is smart, scalable and simple</a:t>
            </a:r>
            <a:endParaRPr lang="en-US" dirty="0"/>
          </a:p>
          <a:p>
            <a:pPr marL="171450" indent="-171450">
              <a:buFont typeface="Arial"/>
              <a:buChar char="•"/>
            </a:pPr>
            <a:r>
              <a:rPr lang="en-NZ" dirty="0"/>
              <a:t>The Student Lifecycle</a:t>
            </a:r>
            <a:endParaRPr lang="en-US" dirty="0"/>
          </a:p>
          <a:p>
            <a:pPr marL="628650" lvl="1" indent="-171450">
              <a:buFont typeface="Arial"/>
              <a:buChar char="•"/>
            </a:pPr>
            <a:r>
              <a:rPr lang="en-NZ" dirty="0"/>
              <a:t>Student managing their journey and controls their information.</a:t>
            </a:r>
            <a:endParaRPr lang="en-US" dirty="0"/>
          </a:p>
          <a:p>
            <a:pPr marL="1085850" lvl="2" indent="-171450">
              <a:buFont typeface="Arial"/>
              <a:buChar char="•"/>
            </a:pPr>
            <a:r>
              <a:rPr lang="en-NZ" dirty="0"/>
              <a:t>Provide visibility across all platforms and remove all manual, repetitive, duplicated and varied processes</a:t>
            </a:r>
          </a:p>
        </p:txBody>
      </p:sp>
      <p:sp>
        <p:nvSpPr>
          <p:cNvPr id="4" name="Slide Number Placeholder 3"/>
          <p:cNvSpPr>
            <a:spLocks noGrp="1"/>
          </p:cNvSpPr>
          <p:nvPr>
            <p:ph type="sldNum" sz="quarter" idx="5"/>
          </p:nvPr>
        </p:nvSpPr>
        <p:spPr/>
        <p:txBody>
          <a:bodyPr/>
          <a:lstStyle/>
          <a:p>
            <a:fld id="{8FF1E9BE-DF16-4AE0-AF91-1A72F43C5553}" type="slidenum">
              <a:rPr lang="en-US" smtClean="0"/>
              <a:t>11</a:t>
            </a:fld>
            <a:endParaRPr lang="en-US" dirty="0"/>
          </a:p>
        </p:txBody>
      </p:sp>
    </p:spTree>
    <p:extLst>
      <p:ext uri="{BB962C8B-B14F-4D97-AF65-F5344CB8AC3E}">
        <p14:creationId xmlns:p14="http://schemas.microsoft.com/office/powerpoint/2010/main" val="217529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3 phases</a:t>
            </a:r>
          </a:p>
          <a:p>
            <a:endParaRPr lang="en-NZ" dirty="0"/>
          </a:p>
          <a:p>
            <a:r>
              <a:rPr lang="en-NZ" dirty="0"/>
              <a:t>Recruitment</a:t>
            </a:r>
          </a:p>
          <a:p>
            <a:r>
              <a:rPr lang="en-NZ" dirty="0"/>
              <a:t>In course </a:t>
            </a:r>
          </a:p>
          <a:p>
            <a:r>
              <a:rPr lang="en-NZ" dirty="0"/>
              <a:t>Alumni</a:t>
            </a:r>
          </a:p>
        </p:txBody>
      </p:sp>
      <p:sp>
        <p:nvSpPr>
          <p:cNvPr id="4" name="Slide Number Placeholder 3"/>
          <p:cNvSpPr>
            <a:spLocks noGrp="1"/>
          </p:cNvSpPr>
          <p:nvPr>
            <p:ph type="sldNum" sz="quarter" idx="5"/>
          </p:nvPr>
        </p:nvSpPr>
        <p:spPr/>
        <p:txBody>
          <a:bodyPr/>
          <a:lstStyle/>
          <a:p>
            <a:fld id="{8FF1E9BE-DF16-4AE0-AF91-1A72F43C5553}" type="slidenum">
              <a:rPr lang="en-US" smtClean="0"/>
              <a:t>12</a:t>
            </a:fld>
            <a:endParaRPr lang="en-US" dirty="0"/>
          </a:p>
        </p:txBody>
      </p:sp>
    </p:spTree>
    <p:extLst>
      <p:ext uri="{BB962C8B-B14F-4D97-AF65-F5344CB8AC3E}">
        <p14:creationId xmlns:p14="http://schemas.microsoft.com/office/powerpoint/2010/main" val="283102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Student success focused</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Not about having the latest and greatest toys</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Internal systems were weak</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Too many gaps where we would lose students through systems not talking</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We had systems that suited us not the students, came from a package that was designed for administration and not students</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More responsive, giving them more control and accountable</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Skill capacity level – ability to work in a technology environment</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More engagement with students, up the level of engagement due to technology</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Individual education plan</a:t>
            </a:r>
          </a:p>
          <a:p>
            <a:pPr marL="72480" lvl="0" indent="0">
              <a:buFont typeface="Wingdings 2" charset="2"/>
              <a:buNone/>
            </a:pPr>
            <a:r>
              <a:rPr lang="en-US" sz="1200" dirty="0">
                <a:ln>
                  <a:solidFill>
                    <a:srgbClr val="000000">
                      <a:lumMod val="75000"/>
                      <a:lumOff val="25000"/>
                      <a:alpha val="10000"/>
                    </a:srgbClr>
                  </a:solidFill>
                </a:ln>
                <a:solidFill>
                  <a:srgbClr val="000000"/>
                </a:solidFill>
                <a:effectLst/>
                <a:latin typeface="Arial"/>
                <a:cs typeface="Arial"/>
              </a:rPr>
              <a:t>Mobility – Anywhere, anytime</a:t>
            </a:r>
          </a:p>
          <a:p>
            <a:pPr marL="72480" lvl="0" indent="0">
              <a:buFont typeface="Wingdings 2" charset="2"/>
              <a:buNone/>
            </a:pPr>
            <a:endParaRPr lang="en-US" sz="1200" dirty="0">
              <a:ln>
                <a:solidFill>
                  <a:srgbClr val="000000">
                    <a:lumMod val="75000"/>
                    <a:lumOff val="25000"/>
                    <a:alpha val="10000"/>
                  </a:srgbClr>
                </a:solidFill>
              </a:ln>
              <a:solidFill>
                <a:srgbClr val="000000"/>
              </a:solidFill>
              <a:effectLst/>
              <a:latin typeface="Arial"/>
              <a:cs typeface="Arial"/>
            </a:endParaRPr>
          </a:p>
          <a:p>
            <a:r>
              <a:rPr lang="mi-NZ" dirty="0"/>
              <a:t>Focus not on having the latest and greatest toys but it is all driven by an academic model that is designed fit for purpose for our people and their circumstances and in response to e kore au e ngaro he kakano i ruia mai i Rangiatea. </a:t>
            </a:r>
          </a:p>
          <a:p>
            <a:endParaRPr lang="mi-NZ" dirty="0"/>
          </a:p>
          <a:p>
            <a:r>
              <a:rPr lang="mi-NZ" dirty="0"/>
              <a:t>We found we could not do the best job we wanted to do because our internal systems were weak. We had many sources of truth, different databases spread across the organisation, didnt have visibility to track students; there were too many gaps through systems not talking. We had systems that suited us and was designed for administration and not students. </a:t>
            </a:r>
          </a:p>
          <a:p>
            <a:endParaRPr lang="mi-NZ" dirty="0"/>
          </a:p>
          <a:p>
            <a:r>
              <a:rPr lang="mi-NZ" dirty="0"/>
              <a:t>We aim to be more responsive to our students and to have more control and being accountable. </a:t>
            </a:r>
          </a:p>
          <a:p>
            <a:pPr marL="72480" lvl="0" indent="0">
              <a:buFont typeface="Wingdings 2" charset="2"/>
              <a:buNone/>
            </a:pPr>
            <a:endParaRPr lang="en-US" sz="1200" dirty="0">
              <a:ln>
                <a:solidFill>
                  <a:srgbClr val="000000">
                    <a:lumMod val="75000"/>
                    <a:lumOff val="25000"/>
                    <a:alpha val="10000"/>
                  </a:srgbClr>
                </a:solidFill>
              </a:ln>
              <a:solidFill>
                <a:srgbClr val="000000"/>
              </a:solidFill>
              <a:effectLst/>
              <a:latin typeface="Arial"/>
              <a:cs typeface="Arial"/>
            </a:endParaRPr>
          </a:p>
          <a:p>
            <a:endParaRPr lang="en-NZ" dirty="0"/>
          </a:p>
        </p:txBody>
      </p:sp>
      <p:sp>
        <p:nvSpPr>
          <p:cNvPr id="4" name="Slide Number Placeholder 3"/>
          <p:cNvSpPr>
            <a:spLocks noGrp="1"/>
          </p:cNvSpPr>
          <p:nvPr>
            <p:ph type="sldNum" sz="quarter" idx="5"/>
          </p:nvPr>
        </p:nvSpPr>
        <p:spPr/>
        <p:txBody>
          <a:bodyPr/>
          <a:lstStyle/>
          <a:p>
            <a:fld id="{8FF1E9BE-DF16-4AE0-AF91-1A72F43C5553}" type="slidenum">
              <a:rPr lang="en-US" smtClean="0"/>
              <a:t>13</a:t>
            </a:fld>
            <a:endParaRPr lang="en-US" dirty="0"/>
          </a:p>
        </p:txBody>
      </p:sp>
    </p:spTree>
    <p:extLst>
      <p:ext uri="{BB962C8B-B14F-4D97-AF65-F5344CB8AC3E}">
        <p14:creationId xmlns:p14="http://schemas.microsoft.com/office/powerpoint/2010/main" val="111140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200" b="1" kern="1200" dirty="0">
                <a:solidFill>
                  <a:schemeClr val="tx1"/>
                </a:solidFill>
                <a:effectLst/>
                <a:latin typeface="+mn-lt"/>
                <a:ea typeface="+mn-ea"/>
                <a:cs typeface="+mn-cs"/>
              </a:rPr>
              <a:t>Kuikui</a:t>
            </a:r>
            <a:endParaRPr lang="en-NZ" sz="1200" kern="1200" dirty="0">
              <a:solidFill>
                <a:schemeClr val="tx1"/>
              </a:solidFill>
              <a:effectLst/>
              <a:latin typeface="+mn-lt"/>
              <a:ea typeface="+mn-ea"/>
              <a:cs typeface="+mn-cs"/>
            </a:endParaRPr>
          </a:p>
          <a:p>
            <a:pPr fontAlgn="base"/>
            <a:r>
              <a:rPr lang="en-NZ" sz="1200" kern="1200" dirty="0">
                <a:solidFill>
                  <a:schemeClr val="tx1"/>
                </a:solidFill>
                <a:effectLst/>
                <a:latin typeface="+mn-lt"/>
                <a:ea typeface="+mn-ea"/>
                <a:cs typeface="+mn-cs"/>
              </a:rPr>
              <a:t>An individual who was born before the existence of digital technology (digital immigrant) but adopted it to some extent later in life. She understood that the change was critical. She was excited but also very afraid. </a:t>
            </a:r>
          </a:p>
          <a:p>
            <a:endParaRPr lang="en-NZ" dirty="0"/>
          </a:p>
          <a:p>
            <a:pPr fontAlgn="base"/>
            <a:r>
              <a:rPr lang="en-NZ" sz="1200" b="1" kern="1200" dirty="0">
                <a:solidFill>
                  <a:schemeClr val="tx1"/>
                </a:solidFill>
                <a:effectLst/>
                <a:latin typeface="+mn-lt"/>
                <a:ea typeface="+mn-ea"/>
                <a:cs typeface="+mn-cs"/>
              </a:rPr>
              <a:t>Riripeti</a:t>
            </a:r>
            <a:endParaRPr lang="en-NZ" sz="1200" kern="1200" dirty="0">
              <a:solidFill>
                <a:schemeClr val="tx1"/>
              </a:solidFill>
              <a:effectLst/>
              <a:latin typeface="+mn-lt"/>
              <a:ea typeface="+mn-ea"/>
              <a:cs typeface="+mn-cs"/>
            </a:endParaRPr>
          </a:p>
          <a:p>
            <a:pPr fontAlgn="base"/>
            <a:r>
              <a:rPr lang="en-NZ" sz="1200" kern="1200" dirty="0">
                <a:solidFill>
                  <a:schemeClr val="tx1"/>
                </a:solidFill>
                <a:effectLst/>
                <a:latin typeface="+mn-lt"/>
                <a:ea typeface="+mn-ea"/>
                <a:cs typeface="+mn-cs"/>
              </a:rPr>
              <a:t>Riripeti is our digital native. She is a person born into the age of digital technology. </a:t>
            </a:r>
          </a:p>
          <a:p>
            <a:endParaRPr lang="en-NZ" dirty="0"/>
          </a:p>
          <a:p>
            <a:pPr fontAlgn="base"/>
            <a:r>
              <a:rPr lang="en-NZ" sz="1200" b="1" kern="1200" dirty="0">
                <a:solidFill>
                  <a:schemeClr val="tx1"/>
                </a:solidFill>
                <a:effectLst/>
                <a:latin typeface="+mn-lt"/>
                <a:ea typeface="+mn-ea"/>
                <a:cs typeface="+mn-cs"/>
              </a:rPr>
              <a:t>Raimona</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specialist - Very knowledgeable person in the world of IT. He knew the ins and outs of all systems. </a:t>
            </a: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Moana</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Technician - Moana was our Mr fix it man. He delivered messages regarding any outages.</a:t>
            </a:r>
          </a:p>
          <a:p>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Their personas were adapted to fit the scope of the project. Staff could relate to at least one of the avatars. Over time staff were able to identify the purpose of a communication by what ever avatar was used. </a:t>
            </a:r>
          </a:p>
          <a:p>
            <a:endParaRPr lang="en-NZ" sz="1200" kern="1200" dirty="0">
              <a:ln>
                <a:solidFill>
                  <a:srgbClr val="000000">
                    <a:lumMod val="75000"/>
                    <a:lumOff val="25000"/>
                    <a:alpha val="10000"/>
                  </a:srgbClr>
                </a:solidFill>
              </a:ln>
              <a:solidFill>
                <a:schemeClr val="tx1"/>
              </a:solidFill>
              <a:effectLst/>
              <a:latin typeface="+mn-lt"/>
              <a:ea typeface="+mn-ea"/>
              <a:cs typeface="+mn-cs"/>
            </a:endParaRPr>
          </a:p>
          <a:p>
            <a:r>
              <a:rPr lang="en-US" sz="1200" dirty="0">
                <a:ln>
                  <a:solidFill>
                    <a:srgbClr val="000000">
                      <a:lumMod val="75000"/>
                      <a:lumOff val="25000"/>
                      <a:alpha val="10000"/>
                    </a:srgbClr>
                  </a:solidFill>
                </a:ln>
                <a:solidFill>
                  <a:srgbClr val="000000"/>
                </a:solidFill>
                <a:effectLst/>
                <a:latin typeface="Arial"/>
                <a:cs typeface="Arial"/>
              </a:rPr>
              <a:t>Staff along the journey, making sure that when they got across a new line the line then disappeared so they couldn’t get back</a:t>
            </a:r>
          </a:p>
          <a:p>
            <a:r>
              <a:rPr lang="en-US" sz="1200" dirty="0">
                <a:ln>
                  <a:solidFill>
                    <a:srgbClr val="000000">
                      <a:lumMod val="75000"/>
                      <a:lumOff val="25000"/>
                      <a:alpha val="10000"/>
                    </a:srgbClr>
                  </a:solidFill>
                </a:ln>
                <a:solidFill>
                  <a:srgbClr val="000000"/>
                </a:solidFill>
                <a:effectLst/>
                <a:latin typeface="Arial"/>
                <a:cs typeface="Arial"/>
              </a:rPr>
              <a:t>Senior management buy in and not sit back and watch – appreciation and empathy for staff</a:t>
            </a:r>
          </a:p>
          <a:p>
            <a:r>
              <a:rPr lang="en-US" sz="1200" dirty="0">
                <a:ln>
                  <a:solidFill>
                    <a:srgbClr val="000000">
                      <a:lumMod val="75000"/>
                      <a:lumOff val="25000"/>
                      <a:alpha val="10000"/>
                    </a:srgbClr>
                  </a:solidFill>
                </a:ln>
                <a:solidFill>
                  <a:srgbClr val="000000"/>
                </a:solidFill>
                <a:effectLst/>
                <a:latin typeface="Arial"/>
                <a:cs typeface="Arial"/>
              </a:rPr>
              <a:t>Risk and opportunity</a:t>
            </a:r>
          </a:p>
          <a:p>
            <a:r>
              <a:rPr lang="en-US" sz="1200" dirty="0">
                <a:ln>
                  <a:solidFill>
                    <a:srgbClr val="000000">
                      <a:lumMod val="75000"/>
                      <a:lumOff val="25000"/>
                      <a:alpha val="10000"/>
                    </a:srgbClr>
                  </a:solidFill>
                </a:ln>
                <a:solidFill>
                  <a:srgbClr val="000000"/>
                </a:solidFill>
                <a:effectLst/>
                <a:latin typeface="Arial"/>
                <a:cs typeface="Arial"/>
              </a:rPr>
              <a:t>Avatars – classify themselves, gently encouraged, </a:t>
            </a:r>
          </a:p>
          <a:p>
            <a:r>
              <a:rPr lang="en-US" sz="1200" dirty="0">
                <a:ln>
                  <a:solidFill>
                    <a:srgbClr val="000000">
                      <a:lumMod val="75000"/>
                      <a:lumOff val="25000"/>
                      <a:alpha val="10000"/>
                    </a:srgbClr>
                  </a:solidFill>
                </a:ln>
                <a:solidFill>
                  <a:srgbClr val="000000"/>
                </a:solidFill>
                <a:effectLst/>
                <a:latin typeface="Arial"/>
                <a:cs typeface="Arial"/>
              </a:rPr>
              <a:t>Staff are our biggest risk but also our biggest opportunity</a:t>
            </a:r>
          </a:p>
          <a:p>
            <a:endParaRPr lang="en-NZ" dirty="0"/>
          </a:p>
          <a:p>
            <a:r>
              <a:rPr lang="en-NZ" dirty="0"/>
              <a:t>Change agent network</a:t>
            </a:r>
          </a:p>
          <a:p>
            <a:pPr marL="171450" indent="-171450">
              <a:buFontTx/>
              <a:buChar char="-"/>
            </a:pPr>
            <a:r>
              <a:rPr lang="en-NZ" dirty="0"/>
              <a:t>30 staff spread across the organisation and included the avatars </a:t>
            </a:r>
          </a:p>
          <a:p>
            <a:pPr marL="171450" indent="-171450">
              <a:buFontTx/>
              <a:buChar char="-"/>
            </a:pPr>
            <a:r>
              <a:rPr lang="en-NZ" dirty="0"/>
              <a:t>Facilitators of messages</a:t>
            </a:r>
          </a:p>
          <a:p>
            <a:pPr marL="0" indent="0">
              <a:buFontTx/>
              <a:buNone/>
            </a:pPr>
            <a:endParaRPr lang="en-NZ" dirty="0"/>
          </a:p>
          <a:p>
            <a:pPr marL="0" indent="0">
              <a:buFontTx/>
              <a:buNone/>
            </a:pPr>
            <a:r>
              <a:rPr lang="en-NZ" dirty="0"/>
              <a:t>Ngāti Riripeti</a:t>
            </a:r>
          </a:p>
          <a:p>
            <a:pPr marL="171450" indent="-171450">
              <a:buFontTx/>
              <a:buChar char="-"/>
            </a:pPr>
            <a:r>
              <a:rPr lang="en-NZ" dirty="0"/>
              <a:t>Train the trainer approach</a:t>
            </a:r>
          </a:p>
          <a:p>
            <a:pPr marL="171450" indent="-171450">
              <a:buFontTx/>
              <a:buChar char="-"/>
            </a:pPr>
            <a:r>
              <a:rPr lang="en-NZ" dirty="0"/>
              <a:t>Staff trained to train our own</a:t>
            </a:r>
          </a:p>
          <a:p>
            <a:pPr marL="171450" indent="-171450">
              <a:buFontTx/>
              <a:buChar char="-"/>
            </a:pPr>
            <a:r>
              <a:rPr lang="en-NZ" dirty="0"/>
              <a:t>Built skills within</a:t>
            </a:r>
          </a:p>
          <a:p>
            <a:pPr marL="171450" indent="-171450">
              <a:buFontTx/>
              <a:buChar char="-"/>
            </a:pPr>
            <a:endParaRPr lang="en-NZ" dirty="0"/>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8FF1E9BE-DF16-4AE0-AF91-1A72F43C5553}" type="slidenum">
              <a:rPr lang="en-US" smtClean="0"/>
              <a:t>17</a:t>
            </a:fld>
            <a:endParaRPr lang="en-US" dirty="0"/>
          </a:p>
        </p:txBody>
      </p:sp>
    </p:spTree>
    <p:extLst>
      <p:ext uri="{BB962C8B-B14F-4D97-AF65-F5344CB8AC3E}">
        <p14:creationId xmlns:p14="http://schemas.microsoft.com/office/powerpoint/2010/main" val="13863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8/6/2019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938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26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452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9252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3427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2289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87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8/6/2019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1912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8/6/2019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822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8/6/2019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305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908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005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8/6/2019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303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8/6/2019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984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556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1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8/6/2019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641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8/6/2019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2395992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33" r:id="rId6"/>
    <p:sldLayoutId id="2147483734" r:id="rId7"/>
    <p:sldLayoutId id="2147483735" r:id="rId8"/>
    <p:sldLayoutId id="2147483736" r:id="rId9"/>
    <p:sldLayoutId id="2147483737" r:id="rId10"/>
    <p:sldLayoutId id="2147483744" r:id="rId11"/>
    <p:sldLayoutId id="2147483738" r:id="rId12"/>
    <p:sldLayoutId id="2147483739" r:id="rId13"/>
    <p:sldLayoutId id="2147483740" r:id="rId14"/>
    <p:sldLayoutId id="2147483741" r:id="rId15"/>
    <p:sldLayoutId id="2147483742" r:id="rId16"/>
    <p:sldLayoutId id="2147483743"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8.JP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chart" Target="../charts/char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3EE1F-FA85-47EF-AC52-E75C7E534A90}"/>
              </a:ext>
            </a:extLst>
          </p:cNvPr>
          <p:cNvSpPr>
            <a:spLocks noGrp="1"/>
          </p:cNvSpPr>
          <p:nvPr>
            <p:ph type="ctrTitle"/>
          </p:nvPr>
        </p:nvSpPr>
        <p:spPr>
          <a:xfrm>
            <a:off x="1370693" y="4406537"/>
            <a:ext cx="9440034" cy="1088336"/>
          </a:xfrm>
        </p:spPr>
        <p:txBody>
          <a:bodyPr>
            <a:normAutofit/>
          </a:bodyPr>
          <a:lstStyle/>
          <a:p>
            <a:r>
              <a:rPr lang="en-NZ" sz="4800" dirty="0">
                <a:latin typeface="Segoe UI" panose="020B0502040204020203" pitchFamily="34" charset="0"/>
                <a:cs typeface="Segoe UI" panose="020B0502040204020203" pitchFamily="34" charset="0"/>
              </a:rPr>
              <a:t>Student Success</a:t>
            </a:r>
          </a:p>
        </p:txBody>
      </p:sp>
      <p:sp>
        <p:nvSpPr>
          <p:cNvPr id="3" name="Subtitle 2">
            <a:extLst>
              <a:ext uri="{FF2B5EF4-FFF2-40B4-BE49-F238E27FC236}">
                <a16:creationId xmlns:a16="http://schemas.microsoft.com/office/drawing/2014/main" id="{4C20A3DA-A860-487D-8FDF-C4FA7F092DF6}"/>
              </a:ext>
            </a:extLst>
          </p:cNvPr>
          <p:cNvSpPr>
            <a:spLocks noGrp="1"/>
          </p:cNvSpPr>
          <p:nvPr>
            <p:ph type="subTitle" idx="1"/>
          </p:nvPr>
        </p:nvSpPr>
        <p:spPr>
          <a:xfrm>
            <a:off x="1370693" y="5494872"/>
            <a:ext cx="9440034" cy="621614"/>
          </a:xfrm>
        </p:spPr>
        <p:txBody>
          <a:bodyPr>
            <a:normAutofit/>
          </a:bodyPr>
          <a:lstStyle/>
          <a:p>
            <a:pPr>
              <a:lnSpc>
                <a:spcPct val="90000"/>
              </a:lnSpc>
            </a:pPr>
            <a:r>
              <a:rPr lang="en-NZ" sz="1400" dirty="0">
                <a:solidFill>
                  <a:srgbClr val="FCF27F"/>
                </a:solidFill>
                <a:latin typeface="Segoe UI" panose="020B0502040204020203" pitchFamily="34" charset="0"/>
                <a:cs typeface="Segoe UI" panose="020B0502040204020203" pitchFamily="34" charset="0"/>
              </a:rPr>
              <a:t>E kore au e </a:t>
            </a:r>
            <a:r>
              <a:rPr lang="en-NZ" sz="1400" dirty="0" err="1">
                <a:solidFill>
                  <a:srgbClr val="FCF27F"/>
                </a:solidFill>
                <a:latin typeface="Segoe UI" panose="020B0502040204020203" pitchFamily="34" charset="0"/>
                <a:cs typeface="Segoe UI" panose="020B0502040204020203" pitchFamily="34" charset="0"/>
              </a:rPr>
              <a:t>ngaro</a:t>
            </a:r>
            <a:r>
              <a:rPr lang="en-NZ" sz="1400" dirty="0">
                <a:solidFill>
                  <a:srgbClr val="FCF27F"/>
                </a:solidFill>
                <a:latin typeface="Segoe UI" panose="020B0502040204020203" pitchFamily="34" charset="0"/>
                <a:cs typeface="Segoe UI" panose="020B0502040204020203" pitchFamily="34" charset="0"/>
              </a:rPr>
              <a:t> he </a:t>
            </a:r>
            <a:r>
              <a:rPr lang="en-NZ" sz="1400" dirty="0" err="1">
                <a:solidFill>
                  <a:srgbClr val="FCF27F"/>
                </a:solidFill>
                <a:latin typeface="Segoe UI" panose="020B0502040204020203" pitchFamily="34" charset="0"/>
                <a:cs typeface="Segoe UI" panose="020B0502040204020203" pitchFamily="34" charset="0"/>
              </a:rPr>
              <a:t>kākano</a:t>
            </a:r>
            <a:r>
              <a:rPr lang="en-NZ" sz="1400" dirty="0">
                <a:solidFill>
                  <a:srgbClr val="FCF27F"/>
                </a:solidFill>
                <a:latin typeface="Segoe UI" panose="020B0502040204020203" pitchFamily="34" charset="0"/>
                <a:cs typeface="Segoe UI" panose="020B0502040204020203" pitchFamily="34" charset="0"/>
              </a:rPr>
              <a:t>; </a:t>
            </a:r>
            <a:r>
              <a:rPr lang="en-NZ" sz="1400" dirty="0" err="1">
                <a:solidFill>
                  <a:srgbClr val="FCF27F"/>
                </a:solidFill>
                <a:latin typeface="Segoe UI" panose="020B0502040204020203" pitchFamily="34" charset="0"/>
                <a:cs typeface="Segoe UI" panose="020B0502040204020203" pitchFamily="34" charset="0"/>
              </a:rPr>
              <a:t>i</a:t>
            </a:r>
            <a:r>
              <a:rPr lang="en-NZ" sz="1400" dirty="0">
                <a:solidFill>
                  <a:srgbClr val="FCF27F"/>
                </a:solidFill>
                <a:latin typeface="Segoe UI" panose="020B0502040204020203" pitchFamily="34" charset="0"/>
                <a:cs typeface="Segoe UI" panose="020B0502040204020203" pitchFamily="34" charset="0"/>
              </a:rPr>
              <a:t> </a:t>
            </a:r>
            <a:r>
              <a:rPr lang="en-NZ" sz="1400" dirty="0" err="1">
                <a:solidFill>
                  <a:srgbClr val="FCF27F"/>
                </a:solidFill>
                <a:latin typeface="Segoe UI" panose="020B0502040204020203" pitchFamily="34" charset="0"/>
                <a:cs typeface="Segoe UI" panose="020B0502040204020203" pitchFamily="34" charset="0"/>
              </a:rPr>
              <a:t>ruia</a:t>
            </a:r>
            <a:r>
              <a:rPr lang="en-NZ" sz="1400" dirty="0">
                <a:solidFill>
                  <a:srgbClr val="FCF27F"/>
                </a:solidFill>
                <a:latin typeface="Segoe UI" panose="020B0502040204020203" pitchFamily="34" charset="0"/>
                <a:cs typeface="Segoe UI" panose="020B0502040204020203" pitchFamily="34" charset="0"/>
              </a:rPr>
              <a:t> </a:t>
            </a:r>
            <a:r>
              <a:rPr lang="en-NZ" sz="1400" dirty="0" err="1">
                <a:solidFill>
                  <a:srgbClr val="FCF27F"/>
                </a:solidFill>
                <a:latin typeface="Segoe UI" panose="020B0502040204020203" pitchFamily="34" charset="0"/>
                <a:cs typeface="Segoe UI" panose="020B0502040204020203" pitchFamily="34" charset="0"/>
              </a:rPr>
              <a:t>mai</a:t>
            </a:r>
            <a:r>
              <a:rPr lang="en-NZ" sz="1400" dirty="0">
                <a:solidFill>
                  <a:srgbClr val="FCF27F"/>
                </a:solidFill>
                <a:latin typeface="Segoe UI" panose="020B0502040204020203" pitchFamily="34" charset="0"/>
                <a:cs typeface="Segoe UI" panose="020B0502040204020203" pitchFamily="34" charset="0"/>
              </a:rPr>
              <a:t> </a:t>
            </a:r>
            <a:r>
              <a:rPr lang="en-NZ" sz="1400" dirty="0" err="1">
                <a:solidFill>
                  <a:srgbClr val="FCF27F"/>
                </a:solidFill>
                <a:latin typeface="Segoe UI" panose="020B0502040204020203" pitchFamily="34" charset="0"/>
                <a:cs typeface="Segoe UI" panose="020B0502040204020203" pitchFamily="34" charset="0"/>
              </a:rPr>
              <a:t>i</a:t>
            </a:r>
            <a:r>
              <a:rPr lang="en-NZ" sz="1400" dirty="0">
                <a:solidFill>
                  <a:srgbClr val="FCF27F"/>
                </a:solidFill>
                <a:latin typeface="Segoe UI" panose="020B0502040204020203" pitchFamily="34" charset="0"/>
                <a:cs typeface="Segoe UI" panose="020B0502040204020203" pitchFamily="34" charset="0"/>
              </a:rPr>
              <a:t> </a:t>
            </a:r>
            <a:r>
              <a:rPr lang="en-NZ" sz="1400" dirty="0" err="1">
                <a:solidFill>
                  <a:srgbClr val="FCF27F"/>
                </a:solidFill>
                <a:latin typeface="Segoe UI" panose="020B0502040204020203" pitchFamily="34" charset="0"/>
                <a:cs typeface="Segoe UI" panose="020B0502040204020203" pitchFamily="34" charset="0"/>
              </a:rPr>
              <a:t>Rangiātea</a:t>
            </a:r>
            <a:r>
              <a:rPr lang="en-NZ" sz="1400" dirty="0">
                <a:solidFill>
                  <a:srgbClr val="FCF27F"/>
                </a:solidFill>
                <a:latin typeface="Segoe UI" panose="020B0502040204020203" pitchFamily="34" charset="0"/>
                <a:cs typeface="Segoe UI" panose="020B0502040204020203" pitchFamily="34" charset="0"/>
              </a:rPr>
              <a:t>.</a:t>
            </a:r>
          </a:p>
          <a:p>
            <a:pPr>
              <a:lnSpc>
                <a:spcPct val="90000"/>
              </a:lnSpc>
            </a:pPr>
            <a:r>
              <a:rPr lang="en-NZ" sz="1400" i="1" dirty="0">
                <a:solidFill>
                  <a:srgbClr val="FCF27F"/>
                </a:solidFill>
                <a:latin typeface="Segoe Print" panose="02000600000000000000" pitchFamily="2" charset="0"/>
                <a:cs typeface="Segoe UI" panose="020B0502040204020203" pitchFamily="34" charset="0"/>
              </a:rPr>
              <a:t>I will never be lost a seed; sown from </a:t>
            </a:r>
            <a:r>
              <a:rPr lang="en-NZ" sz="1400" i="1" dirty="0" err="1">
                <a:solidFill>
                  <a:srgbClr val="FCF27F"/>
                </a:solidFill>
                <a:latin typeface="Segoe Print" panose="02000600000000000000" pitchFamily="2" charset="0"/>
                <a:cs typeface="Segoe UI" panose="020B0502040204020203" pitchFamily="34" charset="0"/>
              </a:rPr>
              <a:t>Rangiātea</a:t>
            </a:r>
            <a:endParaRPr lang="en-NZ" sz="1400" i="1" dirty="0">
              <a:solidFill>
                <a:srgbClr val="FCF27F"/>
              </a:solidFill>
              <a:latin typeface="Segoe Print" panose="02000600000000000000" pitchFamily="2" charset="0"/>
              <a:cs typeface="Segoe UI" panose="020B0502040204020203" pitchFamily="34" charset="0"/>
            </a:endParaRPr>
          </a:p>
        </p:txBody>
      </p:sp>
      <p:pic>
        <p:nvPicPr>
          <p:cNvPr id="72" name="Picture 71">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7" name="Picture 6">
            <a:extLst>
              <a:ext uri="{FF2B5EF4-FFF2-40B4-BE49-F238E27FC236}">
                <a16:creationId xmlns:a16="http://schemas.microsoft.com/office/drawing/2014/main" id="{4DC23B8B-1068-451B-AB92-0F88A96F4AD3}"/>
              </a:ext>
            </a:extLst>
          </p:cNvPr>
          <p:cNvPicPr>
            <a:picLocks noChangeAspect="1"/>
          </p:cNvPicPr>
          <p:nvPr/>
        </p:nvPicPr>
        <p:blipFill rotWithShape="1">
          <a:blip r:embed="rId5"/>
          <a:srcRect l="16229" r="2" b="2"/>
          <a:stretch/>
        </p:blipFill>
        <p:spPr>
          <a:xfrm>
            <a:off x="-1" y="-1"/>
            <a:ext cx="6095987" cy="4220682"/>
          </a:xfrm>
          <a:prstGeom prst="rect">
            <a:avLst/>
          </a:prstGeom>
        </p:spPr>
      </p:pic>
      <p:pic>
        <p:nvPicPr>
          <p:cNvPr id="6" name="Picture 5">
            <a:extLst>
              <a:ext uri="{FF2B5EF4-FFF2-40B4-BE49-F238E27FC236}">
                <a16:creationId xmlns:a16="http://schemas.microsoft.com/office/drawing/2014/main" id="{153931FB-03E9-4FB0-8380-967C5D0A43B3}"/>
              </a:ext>
            </a:extLst>
          </p:cNvPr>
          <p:cNvPicPr>
            <a:picLocks noChangeAspect="1"/>
          </p:cNvPicPr>
          <p:nvPr/>
        </p:nvPicPr>
        <p:blipFill rotWithShape="1">
          <a:blip r:embed="rId6"/>
          <a:srcRect l="507" r="2641" b="1"/>
          <a:stretch/>
        </p:blipFill>
        <p:spPr>
          <a:xfrm>
            <a:off x="6090710" y="10"/>
            <a:ext cx="6101290" cy="4220671"/>
          </a:xfrm>
          <a:prstGeom prst="rect">
            <a:avLst/>
          </a:prstGeom>
        </p:spPr>
      </p:pic>
      <p:pic>
        <p:nvPicPr>
          <p:cNvPr id="13" name="Picture 12">
            <a:extLst>
              <a:ext uri="{FF2B5EF4-FFF2-40B4-BE49-F238E27FC236}">
                <a16:creationId xmlns:a16="http://schemas.microsoft.com/office/drawing/2014/main" id="{8F413EB4-C988-4797-AC61-3CD1AA6AD110}"/>
              </a:ext>
            </a:extLst>
          </p:cNvPr>
          <p:cNvPicPr>
            <a:picLocks noChangeAspect="1"/>
          </p:cNvPicPr>
          <p:nvPr/>
        </p:nvPicPr>
        <p:blipFill>
          <a:blip r:embed="rId7"/>
          <a:stretch>
            <a:fillRect/>
          </a:stretch>
        </p:blipFill>
        <p:spPr>
          <a:xfrm>
            <a:off x="9817737" y="6095321"/>
            <a:ext cx="2271927" cy="715657"/>
          </a:xfrm>
          <a:prstGeom prst="rect">
            <a:avLst/>
          </a:prstGeom>
        </p:spPr>
      </p:pic>
    </p:spTree>
    <p:extLst>
      <p:ext uri="{BB962C8B-B14F-4D97-AF65-F5344CB8AC3E}">
        <p14:creationId xmlns:p14="http://schemas.microsoft.com/office/powerpoint/2010/main" val="3566132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833F5045-5779-4E8F-9507-636D7A19E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DAA9B-8715-4EBA-B62B-F9ACD1376975}"/>
              </a:ext>
            </a:extLst>
          </p:cNvPr>
          <p:cNvSpPr>
            <a:spLocks noGrp="1"/>
          </p:cNvSpPr>
          <p:nvPr>
            <p:ph type="title"/>
          </p:nvPr>
        </p:nvSpPr>
        <p:spPr>
          <a:xfrm>
            <a:off x="807148" y="381000"/>
            <a:ext cx="4428700" cy="1905000"/>
          </a:xfrm>
        </p:spPr>
        <p:txBody>
          <a:bodyPr vert="horz" lIns="91440" tIns="45720" rIns="91440" bIns="45720" rtlCol="0" anchor="ctr">
            <a:normAutofit/>
          </a:bodyPr>
          <a:lstStyle/>
          <a:p>
            <a:pPr algn="l"/>
            <a:r>
              <a:rPr lang="en-US" b="1" u="sng" dirty="0"/>
              <a:t>Academic Model</a:t>
            </a:r>
          </a:p>
        </p:txBody>
      </p:sp>
      <p:sp>
        <p:nvSpPr>
          <p:cNvPr id="4" name="Content Placeholder 3">
            <a:extLst>
              <a:ext uri="{FF2B5EF4-FFF2-40B4-BE49-F238E27FC236}">
                <a16:creationId xmlns:a16="http://schemas.microsoft.com/office/drawing/2014/main" id="{390F1E15-C9C9-4E69-BCC1-9A2EB45C9A9A}"/>
              </a:ext>
            </a:extLst>
          </p:cNvPr>
          <p:cNvSpPr>
            <a:spLocks noGrp="1"/>
          </p:cNvSpPr>
          <p:nvPr>
            <p:ph sz="half" idx="2"/>
          </p:nvPr>
        </p:nvSpPr>
        <p:spPr>
          <a:xfrm>
            <a:off x="887581" y="2135906"/>
            <a:ext cx="4428700" cy="3869822"/>
          </a:xfrm>
        </p:spPr>
        <p:txBody>
          <a:bodyPr vert="horz" lIns="91440" tIns="45720" rIns="91440" bIns="45720" rtlCol="0" anchor="t">
            <a:normAutofit/>
          </a:bodyPr>
          <a:lstStyle/>
          <a:p>
            <a:pPr marL="36900" indent="0">
              <a:buNone/>
            </a:pPr>
            <a:r>
              <a:rPr lang="en-US" sz="2800" dirty="0"/>
              <a:t>6-week packages</a:t>
            </a:r>
          </a:p>
          <a:p>
            <a:pPr marL="450000" lvl="1" indent="0">
              <a:buNone/>
            </a:pPr>
            <a:r>
              <a:rPr lang="en-US" sz="2400" dirty="0"/>
              <a:t>Work at home - Moodle</a:t>
            </a:r>
          </a:p>
          <a:p>
            <a:pPr marL="450000" lvl="1" indent="0">
              <a:buNone/>
            </a:pPr>
            <a:r>
              <a:rPr lang="en-US" sz="2400" dirty="0"/>
              <a:t>Learning engagement is interactive</a:t>
            </a:r>
          </a:p>
          <a:p>
            <a:pPr marL="450000" lvl="1" indent="0">
              <a:buNone/>
            </a:pPr>
            <a:r>
              <a:rPr lang="en-US" sz="2400" dirty="0"/>
              <a:t>Residential Seminar  </a:t>
            </a:r>
          </a:p>
          <a:p>
            <a:pPr marL="450000" lvl="1" indent="0">
              <a:buNone/>
            </a:pPr>
            <a:r>
              <a:rPr lang="en-US" sz="2400" dirty="0"/>
              <a:t>Post Seminar work</a:t>
            </a:r>
          </a:p>
          <a:p>
            <a:pPr marL="450000" lvl="1" indent="0">
              <a:buNone/>
            </a:pPr>
            <a:r>
              <a:rPr lang="en-US" sz="2400" dirty="0"/>
              <a:t>Assessment completions</a:t>
            </a:r>
          </a:p>
        </p:txBody>
      </p:sp>
      <p:sp>
        <p:nvSpPr>
          <p:cNvPr id="27" name="Rectangle 26">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E7FFBCE-D40B-423C-BD76-B77A4FFA8301}"/>
              </a:ext>
            </a:extLst>
          </p:cNvPr>
          <p:cNvPicPr>
            <a:picLocks noChangeAspect="1"/>
          </p:cNvPicPr>
          <p:nvPr/>
        </p:nvPicPr>
        <p:blipFill rotWithShape="1">
          <a:blip r:embed="rId4">
            <a:extLst>
              <a:ext uri="{28A0092B-C50C-407E-A947-70E740481C1C}">
                <a14:useLocalDpi xmlns:a14="http://schemas.microsoft.com/office/drawing/2010/main" val="0"/>
              </a:ext>
            </a:extLst>
          </a:blip>
          <a:srcRect t="3014" r="2" b="4562"/>
          <a:stretch/>
        </p:blipFill>
        <p:spPr>
          <a:xfrm>
            <a:off x="6256868" y="4070817"/>
            <a:ext cx="1896722" cy="2626315"/>
          </a:xfrm>
          <a:prstGeom prst="rect">
            <a:avLst/>
          </a:prstGeom>
        </p:spPr>
      </p:pic>
      <p:pic>
        <p:nvPicPr>
          <p:cNvPr id="9" name="Content Placeholder 8">
            <a:extLst>
              <a:ext uri="{FF2B5EF4-FFF2-40B4-BE49-F238E27FC236}">
                <a16:creationId xmlns:a16="http://schemas.microsoft.com/office/drawing/2014/main" id="{1B40411C-DE94-48F1-8BBD-4539F88A190D}"/>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8765" r="22616" b="3"/>
          <a:stretch/>
        </p:blipFill>
        <p:spPr>
          <a:xfrm>
            <a:off x="8314455" y="3100590"/>
            <a:ext cx="3716680" cy="3615331"/>
          </a:xfrm>
          <a:prstGeom prst="rect">
            <a:avLst/>
          </a:prstGeom>
        </p:spPr>
      </p:pic>
      <p:pic>
        <p:nvPicPr>
          <p:cNvPr id="15" name="Picture 14">
            <a:extLst>
              <a:ext uri="{FF2B5EF4-FFF2-40B4-BE49-F238E27FC236}">
                <a16:creationId xmlns:a16="http://schemas.microsoft.com/office/drawing/2014/main" id="{27724D6F-5D68-4E78-A9AC-FD060FB99EA8}"/>
              </a:ext>
            </a:extLst>
          </p:cNvPr>
          <p:cNvPicPr>
            <a:picLocks noChangeAspect="1"/>
          </p:cNvPicPr>
          <p:nvPr/>
        </p:nvPicPr>
        <p:blipFill rotWithShape="1">
          <a:blip r:embed="rId6">
            <a:extLst>
              <a:ext uri="{28A0092B-C50C-407E-A947-70E740481C1C}">
                <a14:useLocalDpi xmlns:a14="http://schemas.microsoft.com/office/drawing/2010/main" val="0"/>
              </a:ext>
            </a:extLst>
          </a:blip>
          <a:srcRect t="32051" r="-2" b="24623"/>
          <a:stretch/>
        </p:blipFill>
        <p:spPr>
          <a:xfrm>
            <a:off x="6256867" y="160868"/>
            <a:ext cx="5774267" cy="3747805"/>
          </a:xfrm>
          <a:custGeom>
            <a:avLst/>
            <a:gdLst>
              <a:gd name="connsiteX0" fmla="*/ 0 w 5774267"/>
              <a:gd name="connsiteY0" fmla="*/ 0 h 3747805"/>
              <a:gd name="connsiteX1" fmla="*/ 3767328 w 5774267"/>
              <a:gd name="connsiteY1" fmla="*/ 0 h 3747805"/>
              <a:gd name="connsiteX2" fmla="*/ 3767328 w 5774267"/>
              <a:gd name="connsiteY2" fmla="*/ 1 h 3747805"/>
              <a:gd name="connsiteX3" fmla="*/ 5774267 w 5774267"/>
              <a:gd name="connsiteY3" fmla="*/ 1 h 3747805"/>
              <a:gd name="connsiteX4" fmla="*/ 5774267 w 5774267"/>
              <a:gd name="connsiteY4" fmla="*/ 2778855 h 3747805"/>
              <a:gd name="connsiteX5" fmla="*/ 3767328 w 5774267"/>
              <a:gd name="connsiteY5" fmla="*/ 2778855 h 3747805"/>
              <a:gd name="connsiteX6" fmla="*/ 3767328 w 5774267"/>
              <a:gd name="connsiteY6" fmla="*/ 2778856 h 3747805"/>
              <a:gd name="connsiteX7" fmla="*/ 1896721 w 5774267"/>
              <a:gd name="connsiteY7" fmla="*/ 2778856 h 3747805"/>
              <a:gd name="connsiteX8" fmla="*/ 1896721 w 5774267"/>
              <a:gd name="connsiteY8" fmla="*/ 3747805 h 3747805"/>
              <a:gd name="connsiteX9" fmla="*/ 0 w 5774267"/>
              <a:gd name="connsiteY9"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4267" h="3747805">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p:spPr>
      </p:pic>
      <p:pic>
        <p:nvPicPr>
          <p:cNvPr id="21" name="Picture 20">
            <a:extLst>
              <a:ext uri="{FF2B5EF4-FFF2-40B4-BE49-F238E27FC236}">
                <a16:creationId xmlns:a16="http://schemas.microsoft.com/office/drawing/2014/main" id="{89FFE1D9-3C2A-4E14-A9CC-5FF23EFBD7E7}"/>
              </a:ext>
            </a:extLst>
          </p:cNvPr>
          <p:cNvPicPr>
            <a:picLocks noChangeAspect="1"/>
          </p:cNvPicPr>
          <p:nvPr/>
        </p:nvPicPr>
        <p:blipFill>
          <a:blip r:embed="rId7"/>
          <a:stretch>
            <a:fillRect/>
          </a:stretch>
        </p:blipFill>
        <p:spPr>
          <a:xfrm>
            <a:off x="160865" y="5964523"/>
            <a:ext cx="2523963" cy="792549"/>
          </a:xfrm>
          <a:prstGeom prst="rect">
            <a:avLst/>
          </a:prstGeom>
        </p:spPr>
      </p:pic>
    </p:spTree>
    <p:extLst>
      <p:ext uri="{BB962C8B-B14F-4D97-AF65-F5344CB8AC3E}">
        <p14:creationId xmlns:p14="http://schemas.microsoft.com/office/powerpoint/2010/main" val="310653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017F-121B-4EB3-B3A4-820A1E58B4AC}"/>
              </a:ext>
            </a:extLst>
          </p:cNvPr>
          <p:cNvSpPr>
            <a:spLocks noGrp="1"/>
          </p:cNvSpPr>
          <p:nvPr>
            <p:ph type="title"/>
          </p:nvPr>
        </p:nvSpPr>
        <p:spPr>
          <a:xfrm>
            <a:off x="231043" y="5600700"/>
            <a:ext cx="10353762" cy="1257300"/>
          </a:xfrm>
        </p:spPr>
        <p:txBody>
          <a:bodyPr/>
          <a:lstStyle/>
          <a:p>
            <a:pPr algn="l"/>
            <a:r>
              <a:rPr lang="en-NZ" dirty="0"/>
              <a:t>DRIVERS FOR CHANGE</a:t>
            </a:r>
          </a:p>
        </p:txBody>
      </p:sp>
      <p:graphicFrame>
        <p:nvGraphicFramePr>
          <p:cNvPr id="7" name="Diagram 6">
            <a:extLst>
              <a:ext uri="{FF2B5EF4-FFF2-40B4-BE49-F238E27FC236}">
                <a16:creationId xmlns:a16="http://schemas.microsoft.com/office/drawing/2014/main" id="{58248F57-73BC-4E3D-881D-DA8884EFD361}"/>
              </a:ext>
            </a:extLst>
          </p:cNvPr>
          <p:cNvGraphicFramePr/>
          <p:nvPr>
            <p:extLst>
              <p:ext uri="{D42A27DB-BD31-4B8C-83A1-F6EECF244321}">
                <p14:modId xmlns:p14="http://schemas.microsoft.com/office/powerpoint/2010/main" val="69458901"/>
              </p:ext>
            </p:extLst>
          </p:nvPr>
        </p:nvGraphicFramePr>
        <p:xfrm>
          <a:off x="1562178" y="257242"/>
          <a:ext cx="7684354" cy="597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id="{12C10726-0B4C-4C54-8468-094749EFDF64}"/>
              </a:ext>
            </a:extLst>
          </p:cNvPr>
          <p:cNvPicPr>
            <a:picLocks noChangeAspect="1"/>
          </p:cNvPicPr>
          <p:nvPr/>
        </p:nvPicPr>
        <p:blipFill>
          <a:blip r:embed="rId8"/>
          <a:stretch>
            <a:fillRect/>
          </a:stretch>
        </p:blipFill>
        <p:spPr>
          <a:xfrm>
            <a:off x="9668037" y="6065451"/>
            <a:ext cx="2523963" cy="792549"/>
          </a:xfrm>
          <a:prstGeom prst="rect">
            <a:avLst/>
          </a:prstGeom>
        </p:spPr>
      </p:pic>
    </p:spTree>
    <p:extLst>
      <p:ext uri="{BB962C8B-B14F-4D97-AF65-F5344CB8AC3E}">
        <p14:creationId xmlns:p14="http://schemas.microsoft.com/office/powerpoint/2010/main" val="335117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D4A05-AFD9-4D13-98E7-B23E4C9D7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898D8D-98B5-4857-9DCE-B020270AD619}"/>
              </a:ext>
            </a:extLst>
          </p:cNvPr>
          <p:cNvSpPr>
            <a:spLocks noGrp="1"/>
          </p:cNvSpPr>
          <p:nvPr>
            <p:ph type="title"/>
          </p:nvPr>
        </p:nvSpPr>
        <p:spPr>
          <a:xfrm>
            <a:off x="1370693" y="4841644"/>
            <a:ext cx="9440034" cy="1088336"/>
          </a:xfrm>
        </p:spPr>
        <p:txBody>
          <a:bodyPr vert="horz" lIns="91440" tIns="45720" rIns="91440" bIns="45720" rtlCol="0" anchor="b">
            <a:normAutofit/>
          </a:bodyPr>
          <a:lstStyle/>
          <a:p>
            <a:pPr>
              <a:lnSpc>
                <a:spcPct val="90000"/>
              </a:lnSpc>
            </a:pPr>
            <a:r>
              <a:rPr lang="en-US" sz="3700" dirty="0"/>
              <a:t>The student controlling their journey</a:t>
            </a:r>
          </a:p>
        </p:txBody>
      </p:sp>
      <p:pic>
        <p:nvPicPr>
          <p:cNvPr id="4" name="Picture 3">
            <a:extLst>
              <a:ext uri="{FF2B5EF4-FFF2-40B4-BE49-F238E27FC236}">
                <a16:creationId xmlns:a16="http://schemas.microsoft.com/office/drawing/2014/main" id="{8E1153DE-3122-4EC5-852C-464767450DFC}"/>
              </a:ext>
            </a:extLst>
          </p:cNvPr>
          <p:cNvPicPr>
            <a:picLocks noChangeAspect="1"/>
          </p:cNvPicPr>
          <p:nvPr/>
        </p:nvPicPr>
        <p:blipFill rotWithShape="1">
          <a:blip r:embed="rId4"/>
          <a:srcRect t="21465"/>
          <a:stretch/>
        </p:blipFill>
        <p:spPr>
          <a:xfrm>
            <a:off x="428458" y="390659"/>
            <a:ext cx="11324504" cy="4737421"/>
          </a:xfrm>
          <a:prstGeom prst="rect">
            <a:avLst/>
          </a:prstGeom>
        </p:spPr>
      </p:pic>
      <p:pic>
        <p:nvPicPr>
          <p:cNvPr id="7" name="Picture 6">
            <a:extLst>
              <a:ext uri="{FF2B5EF4-FFF2-40B4-BE49-F238E27FC236}">
                <a16:creationId xmlns:a16="http://schemas.microsoft.com/office/drawing/2014/main" id="{ABD76651-B5C1-466D-BC2D-AC24FAFC79A6}"/>
              </a:ext>
            </a:extLst>
          </p:cNvPr>
          <p:cNvPicPr>
            <a:picLocks noChangeAspect="1"/>
          </p:cNvPicPr>
          <p:nvPr/>
        </p:nvPicPr>
        <p:blipFill>
          <a:blip r:embed="rId5"/>
          <a:stretch>
            <a:fillRect/>
          </a:stretch>
        </p:blipFill>
        <p:spPr>
          <a:xfrm>
            <a:off x="10201819" y="6177162"/>
            <a:ext cx="1979601" cy="621614"/>
          </a:xfrm>
          <a:prstGeom prst="rect">
            <a:avLst/>
          </a:prstGeom>
        </p:spPr>
      </p:pic>
    </p:spTree>
    <p:extLst>
      <p:ext uri="{BB962C8B-B14F-4D97-AF65-F5344CB8AC3E}">
        <p14:creationId xmlns:p14="http://schemas.microsoft.com/office/powerpoint/2010/main" val="2626235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D0FC-72AA-417F-A7B3-B608D1B57228}"/>
              </a:ext>
            </a:extLst>
          </p:cNvPr>
          <p:cNvSpPr>
            <a:spLocks noGrp="1"/>
          </p:cNvSpPr>
          <p:nvPr>
            <p:ph type="title"/>
          </p:nvPr>
        </p:nvSpPr>
        <p:spPr>
          <a:xfrm>
            <a:off x="919119" y="479"/>
            <a:ext cx="10353762" cy="1261872"/>
          </a:xfrm>
        </p:spPr>
        <p:txBody>
          <a:bodyPr>
            <a:normAutofit/>
          </a:bodyPr>
          <a:lstStyle/>
          <a:p>
            <a:r>
              <a:rPr lang="en-NZ" sz="4400" b="1" dirty="0"/>
              <a:t>Business Transformation</a:t>
            </a:r>
          </a:p>
        </p:txBody>
      </p:sp>
      <p:pic>
        <p:nvPicPr>
          <p:cNvPr id="6" name="Content Placeholder 5">
            <a:extLst>
              <a:ext uri="{FF2B5EF4-FFF2-40B4-BE49-F238E27FC236}">
                <a16:creationId xmlns:a16="http://schemas.microsoft.com/office/drawing/2014/main" id="{9512B548-4E68-4507-A2AA-7748670F54A2}"/>
              </a:ext>
            </a:extLst>
          </p:cNvPr>
          <p:cNvPicPr>
            <a:picLocks noGrp="1" noChangeAspect="1"/>
          </p:cNvPicPr>
          <p:nvPr>
            <p:ph sz="half" idx="1"/>
          </p:nvPr>
        </p:nvPicPr>
        <p:blipFill>
          <a:blip r:embed="rId3"/>
          <a:stretch>
            <a:fillRect/>
          </a:stretch>
        </p:blipFill>
        <p:spPr>
          <a:xfrm>
            <a:off x="637794" y="1275579"/>
            <a:ext cx="5879997" cy="4955428"/>
          </a:xfrm>
          <a:prstGeom prst="rect">
            <a:avLst/>
          </a:prstGeom>
        </p:spPr>
      </p:pic>
      <p:sp>
        <p:nvSpPr>
          <p:cNvPr id="4" name="Content Placeholder 3">
            <a:extLst>
              <a:ext uri="{FF2B5EF4-FFF2-40B4-BE49-F238E27FC236}">
                <a16:creationId xmlns:a16="http://schemas.microsoft.com/office/drawing/2014/main" id="{1D1D7AFF-3092-4F5D-BCF3-745D7558E76D}"/>
              </a:ext>
            </a:extLst>
          </p:cNvPr>
          <p:cNvSpPr>
            <a:spLocks noGrp="1"/>
          </p:cNvSpPr>
          <p:nvPr>
            <p:ph sz="half" idx="2"/>
          </p:nvPr>
        </p:nvSpPr>
        <p:spPr>
          <a:xfrm>
            <a:off x="7004324" y="1892595"/>
            <a:ext cx="4856841" cy="3721396"/>
          </a:xfrm>
        </p:spPr>
        <p:txBody>
          <a:bodyPr>
            <a:normAutofit lnSpcReduction="10000"/>
          </a:bodyPr>
          <a:lstStyle/>
          <a:p>
            <a:pPr marL="36900" indent="0" algn="ctr">
              <a:lnSpc>
                <a:spcPct val="110000"/>
              </a:lnSpc>
              <a:buNone/>
            </a:pPr>
            <a:r>
              <a:rPr lang="en-NZ" sz="3200" i="1" dirty="0"/>
              <a:t>Introduced technology solutions that are </a:t>
            </a:r>
            <a:r>
              <a:rPr lang="en-NZ" sz="3200" i="1" dirty="0">
                <a:solidFill>
                  <a:schemeClr val="accent1"/>
                </a:solidFill>
              </a:rPr>
              <a:t>easy to use</a:t>
            </a:r>
            <a:r>
              <a:rPr lang="en-NZ" sz="3200" i="1" dirty="0"/>
              <a:t>, that </a:t>
            </a:r>
            <a:r>
              <a:rPr lang="en-NZ" sz="3200" i="1" dirty="0">
                <a:solidFill>
                  <a:schemeClr val="accent1"/>
                </a:solidFill>
              </a:rPr>
              <a:t>support</a:t>
            </a:r>
            <a:r>
              <a:rPr lang="en-NZ" sz="3200" i="1" dirty="0"/>
              <a:t> st</a:t>
            </a:r>
            <a:r>
              <a:rPr lang="en-NZ" sz="3200" i="1" dirty="0">
                <a:solidFill>
                  <a:schemeClr val="tx1"/>
                </a:solidFill>
              </a:rPr>
              <a:t>aff &amp; students working anywhere and anytime </a:t>
            </a:r>
            <a:r>
              <a:rPr lang="en-NZ" sz="3200" i="1" dirty="0"/>
              <a:t>through </a:t>
            </a:r>
            <a:r>
              <a:rPr lang="en-NZ" sz="3200" i="1" dirty="0">
                <a:solidFill>
                  <a:schemeClr val="accent1"/>
                </a:solidFill>
              </a:rPr>
              <a:t>innovative </a:t>
            </a:r>
            <a:r>
              <a:rPr lang="en-NZ" sz="3200" i="1" dirty="0"/>
              <a:t>and </a:t>
            </a:r>
            <a:r>
              <a:rPr lang="en-NZ" sz="3200" i="1" dirty="0">
                <a:solidFill>
                  <a:schemeClr val="accent1"/>
                </a:solidFill>
              </a:rPr>
              <a:t>cohesive</a:t>
            </a:r>
            <a:r>
              <a:rPr lang="en-NZ" sz="3200" i="1" dirty="0"/>
              <a:t> solutions.  </a:t>
            </a:r>
          </a:p>
        </p:txBody>
      </p:sp>
      <p:pic>
        <p:nvPicPr>
          <p:cNvPr id="5" name="Picture 4">
            <a:extLst>
              <a:ext uri="{FF2B5EF4-FFF2-40B4-BE49-F238E27FC236}">
                <a16:creationId xmlns:a16="http://schemas.microsoft.com/office/drawing/2014/main" id="{D6E0F095-FB61-4F4F-9F29-9FD1A6752C6B}"/>
              </a:ext>
            </a:extLst>
          </p:cNvPr>
          <p:cNvPicPr>
            <a:picLocks noChangeAspect="1"/>
          </p:cNvPicPr>
          <p:nvPr/>
        </p:nvPicPr>
        <p:blipFill>
          <a:blip r:embed="rId4"/>
          <a:stretch>
            <a:fillRect/>
          </a:stretch>
        </p:blipFill>
        <p:spPr>
          <a:xfrm>
            <a:off x="9668037" y="5999070"/>
            <a:ext cx="2523963" cy="792549"/>
          </a:xfrm>
          <a:prstGeom prst="rect">
            <a:avLst/>
          </a:prstGeom>
        </p:spPr>
      </p:pic>
    </p:spTree>
    <p:extLst>
      <p:ext uri="{BB962C8B-B14F-4D97-AF65-F5344CB8AC3E}">
        <p14:creationId xmlns:p14="http://schemas.microsoft.com/office/powerpoint/2010/main" val="1814908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F700-862E-48C2-AE45-A94E96560F52}"/>
              </a:ext>
            </a:extLst>
          </p:cNvPr>
          <p:cNvSpPr>
            <a:spLocks noGrp="1"/>
          </p:cNvSpPr>
          <p:nvPr>
            <p:ph type="title"/>
          </p:nvPr>
        </p:nvSpPr>
        <p:spPr>
          <a:xfrm>
            <a:off x="919119" y="-149358"/>
            <a:ext cx="10353762" cy="1261872"/>
          </a:xfrm>
        </p:spPr>
        <p:txBody>
          <a:bodyPr>
            <a:normAutofit/>
          </a:bodyPr>
          <a:lstStyle/>
          <a:p>
            <a:r>
              <a:rPr lang="en-NZ" b="1" dirty="0"/>
              <a:t>Change Management</a:t>
            </a:r>
          </a:p>
        </p:txBody>
      </p:sp>
      <p:pic>
        <p:nvPicPr>
          <p:cNvPr id="5" name="Picture 4">
            <a:extLst>
              <a:ext uri="{FF2B5EF4-FFF2-40B4-BE49-F238E27FC236}">
                <a16:creationId xmlns:a16="http://schemas.microsoft.com/office/drawing/2014/main" id="{B2F1FCAB-28FF-4E4F-8E41-97B3FD2AA315}"/>
              </a:ext>
            </a:extLst>
          </p:cNvPr>
          <p:cNvPicPr>
            <a:picLocks noChangeAspect="1"/>
          </p:cNvPicPr>
          <p:nvPr/>
        </p:nvPicPr>
        <p:blipFill>
          <a:blip r:embed="rId3"/>
          <a:stretch>
            <a:fillRect/>
          </a:stretch>
        </p:blipFill>
        <p:spPr>
          <a:xfrm>
            <a:off x="9668037" y="6065451"/>
            <a:ext cx="2523963" cy="792549"/>
          </a:xfrm>
          <a:prstGeom prst="rect">
            <a:avLst/>
          </a:prstGeom>
        </p:spPr>
      </p:pic>
      <p:pic>
        <p:nvPicPr>
          <p:cNvPr id="16" name="Picture 15">
            <a:extLst>
              <a:ext uri="{FF2B5EF4-FFF2-40B4-BE49-F238E27FC236}">
                <a16:creationId xmlns:a16="http://schemas.microsoft.com/office/drawing/2014/main" id="{1485EE10-1307-4A5E-AB6E-F2AAA25FE18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1263" y="1335506"/>
            <a:ext cx="1488137" cy="2193792"/>
          </a:xfrm>
          <a:prstGeom prst="rect">
            <a:avLst/>
          </a:prstGeom>
        </p:spPr>
      </p:pic>
      <p:pic>
        <p:nvPicPr>
          <p:cNvPr id="18" name="Picture 17">
            <a:extLst>
              <a:ext uri="{FF2B5EF4-FFF2-40B4-BE49-F238E27FC236}">
                <a16:creationId xmlns:a16="http://schemas.microsoft.com/office/drawing/2014/main" id="{A83F07AC-534E-4A33-9B8C-B314C2379A1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73031" y="4227720"/>
            <a:ext cx="1488137" cy="2389654"/>
          </a:xfrm>
          <a:prstGeom prst="rect">
            <a:avLst/>
          </a:prstGeom>
        </p:spPr>
      </p:pic>
      <p:pic>
        <p:nvPicPr>
          <p:cNvPr id="19" name="Picture 18">
            <a:extLst>
              <a:ext uri="{FF2B5EF4-FFF2-40B4-BE49-F238E27FC236}">
                <a16:creationId xmlns:a16="http://schemas.microsoft.com/office/drawing/2014/main" id="{1DC61FB0-8281-4533-9984-AD1E4EFAD7B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37626" y="1335505"/>
            <a:ext cx="1488137" cy="2213025"/>
          </a:xfrm>
          <a:prstGeom prst="rect">
            <a:avLst/>
          </a:prstGeom>
        </p:spPr>
      </p:pic>
      <p:pic>
        <p:nvPicPr>
          <p:cNvPr id="20" name="Picture 19">
            <a:extLst>
              <a:ext uri="{FF2B5EF4-FFF2-40B4-BE49-F238E27FC236}">
                <a16:creationId xmlns:a16="http://schemas.microsoft.com/office/drawing/2014/main" id="{384EE2EA-EBF6-4D08-B5F8-7D8476FC1C1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11250" y="4227720"/>
            <a:ext cx="1488137" cy="2389654"/>
          </a:xfrm>
          <a:prstGeom prst="rect">
            <a:avLst/>
          </a:prstGeom>
        </p:spPr>
      </p:pic>
      <p:sp>
        <p:nvSpPr>
          <p:cNvPr id="21" name="TextBox 20">
            <a:extLst>
              <a:ext uri="{FF2B5EF4-FFF2-40B4-BE49-F238E27FC236}">
                <a16:creationId xmlns:a16="http://schemas.microsoft.com/office/drawing/2014/main" id="{7AE3C204-D0AC-40D4-BFFC-5ED0FB58C72E}"/>
              </a:ext>
            </a:extLst>
          </p:cNvPr>
          <p:cNvSpPr txBox="1"/>
          <p:nvPr/>
        </p:nvSpPr>
        <p:spPr>
          <a:xfrm>
            <a:off x="464799" y="910308"/>
            <a:ext cx="1496369" cy="461665"/>
          </a:xfrm>
          <a:prstGeom prst="rect">
            <a:avLst/>
          </a:prstGeom>
          <a:noFill/>
        </p:spPr>
        <p:txBody>
          <a:bodyPr wrap="square" rtlCol="0">
            <a:spAutoFit/>
          </a:bodyPr>
          <a:lstStyle/>
          <a:p>
            <a:pPr algn="ctr"/>
            <a:r>
              <a:rPr lang="mi-NZ" sz="2400" b="1" dirty="0">
                <a:solidFill>
                  <a:schemeClr val="accent1"/>
                </a:solidFill>
              </a:rPr>
              <a:t>Kuikui</a:t>
            </a:r>
            <a:endParaRPr lang="en-NZ" sz="2400" b="1" dirty="0">
              <a:solidFill>
                <a:schemeClr val="accent1"/>
              </a:solidFill>
            </a:endParaRPr>
          </a:p>
        </p:txBody>
      </p:sp>
      <p:sp>
        <p:nvSpPr>
          <p:cNvPr id="22" name="TextBox 21">
            <a:extLst>
              <a:ext uri="{FF2B5EF4-FFF2-40B4-BE49-F238E27FC236}">
                <a16:creationId xmlns:a16="http://schemas.microsoft.com/office/drawing/2014/main" id="{5EEB1B7E-2E17-46BE-B90B-6E7B020E17BD}"/>
              </a:ext>
            </a:extLst>
          </p:cNvPr>
          <p:cNvSpPr txBox="1"/>
          <p:nvPr/>
        </p:nvSpPr>
        <p:spPr>
          <a:xfrm>
            <a:off x="464798" y="3833960"/>
            <a:ext cx="1496369" cy="461665"/>
          </a:xfrm>
          <a:prstGeom prst="rect">
            <a:avLst/>
          </a:prstGeom>
          <a:noFill/>
        </p:spPr>
        <p:txBody>
          <a:bodyPr wrap="square" rtlCol="0">
            <a:spAutoFit/>
          </a:bodyPr>
          <a:lstStyle/>
          <a:p>
            <a:pPr algn="ctr"/>
            <a:r>
              <a:rPr lang="mi-NZ" sz="2400" b="1" dirty="0">
                <a:solidFill>
                  <a:schemeClr val="accent1"/>
                </a:solidFill>
              </a:rPr>
              <a:t>Riripeti</a:t>
            </a:r>
            <a:endParaRPr lang="en-NZ" sz="2400" b="1" dirty="0">
              <a:solidFill>
                <a:schemeClr val="accent1"/>
              </a:solidFill>
            </a:endParaRPr>
          </a:p>
        </p:txBody>
      </p:sp>
      <p:sp>
        <p:nvSpPr>
          <p:cNvPr id="23" name="TextBox 22">
            <a:extLst>
              <a:ext uri="{FF2B5EF4-FFF2-40B4-BE49-F238E27FC236}">
                <a16:creationId xmlns:a16="http://schemas.microsoft.com/office/drawing/2014/main" id="{95112D02-DD8C-44F1-AD57-0BB4B0063E00}"/>
              </a:ext>
            </a:extLst>
          </p:cNvPr>
          <p:cNvSpPr txBox="1"/>
          <p:nvPr/>
        </p:nvSpPr>
        <p:spPr>
          <a:xfrm>
            <a:off x="3625615" y="922340"/>
            <a:ext cx="1496369" cy="461665"/>
          </a:xfrm>
          <a:prstGeom prst="rect">
            <a:avLst/>
          </a:prstGeom>
          <a:noFill/>
        </p:spPr>
        <p:txBody>
          <a:bodyPr wrap="square" rtlCol="0">
            <a:spAutoFit/>
          </a:bodyPr>
          <a:lstStyle/>
          <a:p>
            <a:pPr algn="ctr"/>
            <a:r>
              <a:rPr lang="mi-NZ" sz="2400" b="1" dirty="0">
                <a:solidFill>
                  <a:schemeClr val="accent1"/>
                </a:solidFill>
              </a:rPr>
              <a:t>Raimona</a:t>
            </a:r>
            <a:endParaRPr lang="en-NZ" sz="2400" b="1" dirty="0">
              <a:solidFill>
                <a:schemeClr val="accent1"/>
              </a:solidFill>
            </a:endParaRPr>
          </a:p>
        </p:txBody>
      </p:sp>
      <p:sp>
        <p:nvSpPr>
          <p:cNvPr id="24" name="TextBox 23">
            <a:extLst>
              <a:ext uri="{FF2B5EF4-FFF2-40B4-BE49-F238E27FC236}">
                <a16:creationId xmlns:a16="http://schemas.microsoft.com/office/drawing/2014/main" id="{9CEA5C8F-A9B4-41DA-BC2E-4450CEDEAD64}"/>
              </a:ext>
            </a:extLst>
          </p:cNvPr>
          <p:cNvSpPr txBox="1"/>
          <p:nvPr/>
        </p:nvSpPr>
        <p:spPr>
          <a:xfrm>
            <a:off x="3637625" y="3831591"/>
            <a:ext cx="1496369" cy="461665"/>
          </a:xfrm>
          <a:prstGeom prst="rect">
            <a:avLst/>
          </a:prstGeom>
          <a:noFill/>
        </p:spPr>
        <p:txBody>
          <a:bodyPr wrap="square" rtlCol="0">
            <a:spAutoFit/>
          </a:bodyPr>
          <a:lstStyle/>
          <a:p>
            <a:pPr algn="ctr"/>
            <a:r>
              <a:rPr lang="mi-NZ" sz="2400" b="1" dirty="0">
                <a:solidFill>
                  <a:schemeClr val="accent1"/>
                </a:solidFill>
              </a:rPr>
              <a:t>Moana</a:t>
            </a:r>
            <a:endParaRPr lang="en-NZ" sz="2400" b="1" dirty="0">
              <a:solidFill>
                <a:schemeClr val="accent1"/>
              </a:solidFill>
            </a:endParaRPr>
          </a:p>
        </p:txBody>
      </p:sp>
      <p:sp>
        <p:nvSpPr>
          <p:cNvPr id="25" name="TextBox 24">
            <a:extLst>
              <a:ext uri="{FF2B5EF4-FFF2-40B4-BE49-F238E27FC236}">
                <a16:creationId xmlns:a16="http://schemas.microsoft.com/office/drawing/2014/main" id="{12A90F8C-298F-4B43-9E5A-88D4EB76774F}"/>
              </a:ext>
            </a:extLst>
          </p:cNvPr>
          <p:cNvSpPr txBox="1"/>
          <p:nvPr/>
        </p:nvSpPr>
        <p:spPr>
          <a:xfrm>
            <a:off x="1980352" y="1934403"/>
            <a:ext cx="1708484" cy="646331"/>
          </a:xfrm>
          <a:prstGeom prst="rect">
            <a:avLst/>
          </a:prstGeom>
          <a:noFill/>
        </p:spPr>
        <p:txBody>
          <a:bodyPr wrap="square" rtlCol="0">
            <a:spAutoFit/>
          </a:bodyPr>
          <a:lstStyle/>
          <a:p>
            <a:r>
              <a:rPr lang="mi-NZ" b="1" dirty="0"/>
              <a:t>Digital Immigrant</a:t>
            </a:r>
            <a:endParaRPr lang="en-NZ" b="1" dirty="0"/>
          </a:p>
        </p:txBody>
      </p:sp>
      <p:sp>
        <p:nvSpPr>
          <p:cNvPr id="26" name="TextBox 25">
            <a:extLst>
              <a:ext uri="{FF2B5EF4-FFF2-40B4-BE49-F238E27FC236}">
                <a16:creationId xmlns:a16="http://schemas.microsoft.com/office/drawing/2014/main" id="{F8ACC9ED-6BAE-494D-9A38-303F0A23DB48}"/>
              </a:ext>
            </a:extLst>
          </p:cNvPr>
          <p:cNvSpPr txBox="1"/>
          <p:nvPr/>
        </p:nvSpPr>
        <p:spPr>
          <a:xfrm>
            <a:off x="1931967" y="5174781"/>
            <a:ext cx="1708484" cy="646331"/>
          </a:xfrm>
          <a:prstGeom prst="rect">
            <a:avLst/>
          </a:prstGeom>
          <a:noFill/>
        </p:spPr>
        <p:txBody>
          <a:bodyPr wrap="square" rtlCol="0">
            <a:spAutoFit/>
          </a:bodyPr>
          <a:lstStyle/>
          <a:p>
            <a:r>
              <a:rPr lang="mi-NZ" b="1" dirty="0"/>
              <a:t>Digital </a:t>
            </a:r>
          </a:p>
          <a:p>
            <a:r>
              <a:rPr lang="mi-NZ" b="1" dirty="0"/>
              <a:t>Native</a:t>
            </a:r>
            <a:endParaRPr lang="en-NZ" b="1" dirty="0"/>
          </a:p>
        </p:txBody>
      </p:sp>
      <p:sp>
        <p:nvSpPr>
          <p:cNvPr id="27" name="TextBox 26">
            <a:extLst>
              <a:ext uri="{FF2B5EF4-FFF2-40B4-BE49-F238E27FC236}">
                <a16:creationId xmlns:a16="http://schemas.microsoft.com/office/drawing/2014/main" id="{ED1EAF0C-EA67-4A95-BE60-E6EA287CEDCD}"/>
              </a:ext>
            </a:extLst>
          </p:cNvPr>
          <p:cNvSpPr txBox="1"/>
          <p:nvPr/>
        </p:nvSpPr>
        <p:spPr>
          <a:xfrm>
            <a:off x="5133994" y="2164862"/>
            <a:ext cx="1708484" cy="646331"/>
          </a:xfrm>
          <a:prstGeom prst="rect">
            <a:avLst/>
          </a:prstGeom>
          <a:noFill/>
        </p:spPr>
        <p:txBody>
          <a:bodyPr wrap="square" rtlCol="0">
            <a:spAutoFit/>
          </a:bodyPr>
          <a:lstStyle/>
          <a:p>
            <a:r>
              <a:rPr lang="mi-NZ" b="1" dirty="0"/>
              <a:t>IT </a:t>
            </a:r>
          </a:p>
          <a:p>
            <a:r>
              <a:rPr lang="mi-NZ" b="1" dirty="0"/>
              <a:t>Specialist</a:t>
            </a:r>
            <a:endParaRPr lang="en-NZ" b="1" dirty="0"/>
          </a:p>
        </p:txBody>
      </p:sp>
      <p:sp>
        <p:nvSpPr>
          <p:cNvPr id="28" name="TextBox 27">
            <a:extLst>
              <a:ext uri="{FF2B5EF4-FFF2-40B4-BE49-F238E27FC236}">
                <a16:creationId xmlns:a16="http://schemas.microsoft.com/office/drawing/2014/main" id="{E8EAF5CF-2B63-4CCE-BDE0-6F10D0E119A7}"/>
              </a:ext>
            </a:extLst>
          </p:cNvPr>
          <p:cNvSpPr txBox="1"/>
          <p:nvPr/>
        </p:nvSpPr>
        <p:spPr>
          <a:xfrm>
            <a:off x="5133994" y="5174781"/>
            <a:ext cx="1708484" cy="646331"/>
          </a:xfrm>
          <a:prstGeom prst="rect">
            <a:avLst/>
          </a:prstGeom>
          <a:noFill/>
        </p:spPr>
        <p:txBody>
          <a:bodyPr wrap="square" rtlCol="0">
            <a:spAutoFit/>
          </a:bodyPr>
          <a:lstStyle/>
          <a:p>
            <a:r>
              <a:rPr lang="mi-NZ" b="1" dirty="0"/>
              <a:t>IT </a:t>
            </a:r>
          </a:p>
          <a:p>
            <a:r>
              <a:rPr lang="mi-NZ" b="1" dirty="0"/>
              <a:t>Technician</a:t>
            </a:r>
            <a:endParaRPr lang="en-NZ" b="1" dirty="0"/>
          </a:p>
        </p:txBody>
      </p:sp>
      <p:sp>
        <p:nvSpPr>
          <p:cNvPr id="29" name="TextBox 28">
            <a:extLst>
              <a:ext uri="{FF2B5EF4-FFF2-40B4-BE49-F238E27FC236}">
                <a16:creationId xmlns:a16="http://schemas.microsoft.com/office/drawing/2014/main" id="{2688B72F-846F-44B2-995D-4C7231700EDD}"/>
              </a:ext>
            </a:extLst>
          </p:cNvPr>
          <p:cNvSpPr txBox="1"/>
          <p:nvPr/>
        </p:nvSpPr>
        <p:spPr>
          <a:xfrm>
            <a:off x="7254057" y="1384005"/>
            <a:ext cx="4873154" cy="4708981"/>
          </a:xfrm>
          <a:prstGeom prst="rect">
            <a:avLst/>
          </a:prstGeom>
          <a:noFill/>
        </p:spPr>
        <p:txBody>
          <a:bodyPr wrap="square" rtlCol="0">
            <a:spAutoFit/>
          </a:bodyPr>
          <a:lstStyle/>
          <a:p>
            <a:r>
              <a:rPr lang="mi-NZ" sz="2500" dirty="0"/>
              <a:t>Staff are our biggest risk but also our biggest opportunity</a:t>
            </a:r>
          </a:p>
          <a:p>
            <a:endParaRPr lang="mi-NZ" sz="2500" dirty="0"/>
          </a:p>
          <a:p>
            <a:r>
              <a:rPr lang="en-US" sz="2500" dirty="0">
                <a:ln>
                  <a:solidFill>
                    <a:srgbClr val="000000">
                      <a:lumMod val="75000"/>
                      <a:lumOff val="25000"/>
                      <a:alpha val="10000"/>
                    </a:srgbClr>
                  </a:solidFill>
                </a:ln>
                <a:latin typeface="Arial"/>
                <a:cs typeface="Arial"/>
              </a:rPr>
              <a:t>Increased skill capacity level – ability to work in a technology environment</a:t>
            </a:r>
          </a:p>
          <a:p>
            <a:endParaRPr lang="en-US" sz="2500" dirty="0">
              <a:ln>
                <a:solidFill>
                  <a:srgbClr val="000000">
                    <a:lumMod val="75000"/>
                    <a:lumOff val="25000"/>
                    <a:alpha val="10000"/>
                  </a:srgbClr>
                </a:solidFill>
              </a:ln>
              <a:latin typeface="Arial"/>
              <a:cs typeface="Arial"/>
            </a:endParaRPr>
          </a:p>
          <a:p>
            <a:r>
              <a:rPr lang="en-US" sz="2500" dirty="0">
                <a:ln>
                  <a:solidFill>
                    <a:srgbClr val="000000">
                      <a:lumMod val="75000"/>
                      <a:lumOff val="25000"/>
                      <a:alpha val="10000"/>
                    </a:srgbClr>
                  </a:solidFill>
                </a:ln>
                <a:latin typeface="Arial"/>
                <a:cs typeface="Arial"/>
              </a:rPr>
              <a:t>Change Agent Network established (30+ staff)</a:t>
            </a:r>
          </a:p>
          <a:p>
            <a:endParaRPr lang="en-US" sz="2500" dirty="0">
              <a:ln>
                <a:solidFill>
                  <a:srgbClr val="000000">
                    <a:lumMod val="75000"/>
                    <a:lumOff val="25000"/>
                    <a:alpha val="10000"/>
                  </a:srgbClr>
                </a:solidFill>
              </a:ln>
              <a:latin typeface="Arial"/>
              <a:cs typeface="Arial"/>
            </a:endParaRPr>
          </a:p>
          <a:p>
            <a:r>
              <a:rPr lang="en-US" sz="2500" dirty="0">
                <a:ln>
                  <a:solidFill>
                    <a:srgbClr val="000000">
                      <a:lumMod val="75000"/>
                      <a:lumOff val="25000"/>
                      <a:alpha val="10000"/>
                    </a:srgbClr>
                  </a:solidFill>
                </a:ln>
                <a:latin typeface="Arial"/>
                <a:cs typeface="Arial"/>
              </a:rPr>
              <a:t>Ng</a:t>
            </a:r>
            <a:r>
              <a:rPr lang="mi-NZ" sz="2500" dirty="0">
                <a:ln>
                  <a:solidFill>
                    <a:srgbClr val="000000">
                      <a:lumMod val="75000"/>
                      <a:lumOff val="25000"/>
                      <a:alpha val="10000"/>
                    </a:srgbClr>
                  </a:solidFill>
                </a:ln>
                <a:latin typeface="Arial"/>
                <a:cs typeface="Arial"/>
              </a:rPr>
              <a:t>āti Riripeti – Building capacity internally</a:t>
            </a:r>
            <a:endParaRPr lang="en-NZ" sz="2500" dirty="0"/>
          </a:p>
        </p:txBody>
      </p:sp>
    </p:spTree>
    <p:extLst>
      <p:ext uri="{BB962C8B-B14F-4D97-AF65-F5344CB8AC3E}">
        <p14:creationId xmlns:p14="http://schemas.microsoft.com/office/powerpoint/2010/main" val="409874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extLst/>
          </a:blip>
          <a:stretch/>
        </a:blip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23DAFA3B-13D2-4FAA-90F4-A6579AC43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AAF700-862E-48C2-AE45-A94E96560F52}"/>
              </a:ext>
            </a:extLst>
          </p:cNvPr>
          <p:cNvSpPr>
            <a:spLocks noGrp="1"/>
          </p:cNvSpPr>
          <p:nvPr>
            <p:ph type="title"/>
          </p:nvPr>
        </p:nvSpPr>
        <p:spPr>
          <a:xfrm>
            <a:off x="1375983" y="2514607"/>
            <a:ext cx="9440034" cy="1017059"/>
          </a:xfrm>
        </p:spPr>
        <p:txBody>
          <a:bodyPr vert="horz" lIns="91440" tIns="45720" rIns="91440" bIns="45720" rtlCol="0" anchor="b">
            <a:normAutofit/>
          </a:bodyPr>
          <a:lstStyle/>
          <a:p>
            <a:r>
              <a:rPr lang="en-US" sz="4800" b="1" dirty="0"/>
              <a:t>So what?</a:t>
            </a:r>
          </a:p>
        </p:txBody>
      </p:sp>
      <p:sp>
        <p:nvSpPr>
          <p:cNvPr id="3" name="Text Placeholder 2">
            <a:extLst>
              <a:ext uri="{FF2B5EF4-FFF2-40B4-BE49-F238E27FC236}">
                <a16:creationId xmlns:a16="http://schemas.microsoft.com/office/drawing/2014/main" id="{8051D45A-69BC-43BC-9992-3E49A8FF9E4B}"/>
              </a:ext>
            </a:extLst>
          </p:cNvPr>
          <p:cNvSpPr>
            <a:spLocks noGrp="1"/>
          </p:cNvSpPr>
          <p:nvPr>
            <p:ph type="body" idx="1"/>
          </p:nvPr>
        </p:nvSpPr>
        <p:spPr>
          <a:xfrm>
            <a:off x="1375983" y="4029931"/>
            <a:ext cx="9440034" cy="2329804"/>
          </a:xfrm>
        </p:spPr>
        <p:txBody>
          <a:bodyPr vert="horz" lIns="91440" tIns="45720" rIns="91440" bIns="45720" rtlCol="0" anchor="t">
            <a:normAutofit fontScale="70000" lnSpcReduction="20000"/>
          </a:bodyPr>
          <a:lstStyle/>
          <a:p>
            <a:r>
              <a:rPr lang="en-US" sz="2900" b="1" dirty="0">
                <a:effectLst/>
              </a:rPr>
              <a:t>Visibility</a:t>
            </a:r>
          </a:p>
          <a:p>
            <a:r>
              <a:rPr lang="en-US" sz="2900" b="1" dirty="0">
                <a:effectLst/>
              </a:rPr>
              <a:t>Controlled content management</a:t>
            </a:r>
          </a:p>
          <a:p>
            <a:r>
              <a:rPr lang="en-US" sz="2900" b="1" dirty="0">
                <a:effectLst/>
              </a:rPr>
              <a:t>No more silos</a:t>
            </a:r>
          </a:p>
          <a:p>
            <a:r>
              <a:rPr lang="en-US" sz="2900" b="1" dirty="0">
                <a:effectLst/>
              </a:rPr>
              <a:t>Standardised, streamlined processes and systems</a:t>
            </a:r>
          </a:p>
          <a:p>
            <a:r>
              <a:rPr lang="en-US" sz="2900" b="1" dirty="0">
                <a:effectLst/>
              </a:rPr>
              <a:t>Unlimited opportunities to express </a:t>
            </a:r>
            <a:r>
              <a:rPr lang="en-US" sz="2900" b="1" dirty="0" err="1">
                <a:effectLst/>
              </a:rPr>
              <a:t>manaakitanga</a:t>
            </a:r>
            <a:endParaRPr lang="en-US" sz="2900" b="1" dirty="0">
              <a:effectLst/>
            </a:endParaRPr>
          </a:p>
          <a:p>
            <a:r>
              <a:rPr lang="en-US" sz="2900" b="1" dirty="0">
                <a:effectLst/>
              </a:rPr>
              <a:t>Stronger, fitter, faster as an </a:t>
            </a:r>
            <a:r>
              <a:rPr lang="en-US" sz="2900" b="1" dirty="0" err="1">
                <a:effectLst/>
              </a:rPr>
              <a:t>organisation</a:t>
            </a:r>
            <a:endParaRPr lang="en-US" sz="1400" dirty="0">
              <a:solidFill>
                <a:srgbClr val="6CA745"/>
              </a:solidFill>
            </a:endParaRPr>
          </a:p>
          <a:p>
            <a:endParaRPr lang="en-US" sz="1400" dirty="0">
              <a:solidFill>
                <a:srgbClr val="6CA745"/>
              </a:solidFill>
            </a:endParaRPr>
          </a:p>
        </p:txBody>
      </p:sp>
      <p:pic>
        <p:nvPicPr>
          <p:cNvPr id="5" name="Picture 4">
            <a:extLst>
              <a:ext uri="{FF2B5EF4-FFF2-40B4-BE49-F238E27FC236}">
                <a16:creationId xmlns:a16="http://schemas.microsoft.com/office/drawing/2014/main" id="{B2F1FCAB-28FF-4E4F-8E41-97B3FD2AA315}"/>
              </a:ext>
            </a:extLst>
          </p:cNvPr>
          <p:cNvPicPr>
            <a:picLocks noChangeAspect="1"/>
          </p:cNvPicPr>
          <p:nvPr/>
        </p:nvPicPr>
        <p:blipFill>
          <a:blip r:embed="rId4"/>
          <a:stretch>
            <a:fillRect/>
          </a:stretch>
        </p:blipFill>
        <p:spPr>
          <a:xfrm>
            <a:off x="2446315" y="125935"/>
            <a:ext cx="7186794" cy="2256724"/>
          </a:xfrm>
          <a:prstGeom prst="rect">
            <a:avLst/>
          </a:prstGeom>
        </p:spPr>
      </p:pic>
    </p:spTree>
    <p:extLst>
      <p:ext uri="{BB962C8B-B14F-4D97-AF65-F5344CB8AC3E}">
        <p14:creationId xmlns:p14="http://schemas.microsoft.com/office/powerpoint/2010/main" val="200093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52AC0-341F-49C1-8A7D-4D3D278824E8}"/>
              </a:ext>
            </a:extLst>
          </p:cNvPr>
          <p:cNvPicPr>
            <a:picLocks noChangeAspect="1"/>
          </p:cNvPicPr>
          <p:nvPr/>
        </p:nvPicPr>
        <p:blipFill>
          <a:blip r:embed="rId3"/>
          <a:stretch>
            <a:fillRect/>
          </a:stretch>
        </p:blipFill>
        <p:spPr>
          <a:xfrm>
            <a:off x="9662713" y="6023033"/>
            <a:ext cx="2523963" cy="792549"/>
          </a:xfrm>
          <a:prstGeom prst="rect">
            <a:avLst/>
          </a:prstGeom>
        </p:spPr>
      </p:pic>
      <p:sp>
        <p:nvSpPr>
          <p:cNvPr id="10" name="Rectangle 9">
            <a:extLst>
              <a:ext uri="{FF2B5EF4-FFF2-40B4-BE49-F238E27FC236}">
                <a16:creationId xmlns:a16="http://schemas.microsoft.com/office/drawing/2014/main" id="{5BAB7C38-AF9A-43A2-9B1C-F1DEBC80B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676" cy="2108723"/>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D7743E-E00A-408F-A86C-5B7B650C113B}"/>
              </a:ext>
            </a:extLst>
          </p:cNvPr>
          <p:cNvSpPr>
            <a:spLocks noGrp="1"/>
          </p:cNvSpPr>
          <p:nvPr>
            <p:ph type="title"/>
          </p:nvPr>
        </p:nvSpPr>
        <p:spPr>
          <a:xfrm>
            <a:off x="913795" y="609600"/>
            <a:ext cx="10353762" cy="1257300"/>
          </a:xfrm>
        </p:spPr>
        <p:txBody>
          <a:bodyPr>
            <a:normAutofit/>
          </a:bodyPr>
          <a:lstStyle/>
          <a:p>
            <a:r>
              <a:rPr lang="en-NZ" dirty="0">
                <a:solidFill>
                  <a:srgbClr val="FFFFFF"/>
                </a:solidFill>
              </a:rPr>
              <a:t>Survey Graduands &amp; Pūkenga</a:t>
            </a:r>
          </a:p>
        </p:txBody>
      </p:sp>
      <p:pic>
        <p:nvPicPr>
          <p:cNvPr id="12" name="Picture 11">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5325" y="2049331"/>
            <a:ext cx="12192001" cy="4808669"/>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EFA3F7F5-2304-47EE-81CA-BB3ECBDC6A1A}"/>
              </a:ext>
            </a:extLst>
          </p:cNvPr>
          <p:cNvGraphicFramePr>
            <a:graphicFrameLocks noGrp="1"/>
          </p:cNvGraphicFramePr>
          <p:nvPr>
            <p:ph idx="1"/>
            <p:extLst>
              <p:ext uri="{D42A27DB-BD31-4B8C-83A1-F6EECF244321}">
                <p14:modId xmlns:p14="http://schemas.microsoft.com/office/powerpoint/2010/main" val="256546075"/>
              </p:ext>
            </p:extLst>
          </p:nvPr>
        </p:nvGraphicFramePr>
        <p:xfrm>
          <a:off x="179109" y="1913644"/>
          <a:ext cx="11802359" cy="49019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845115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D9C9-955D-4302-BB1B-96B0A44940CA}"/>
              </a:ext>
            </a:extLst>
          </p:cNvPr>
          <p:cNvSpPr>
            <a:spLocks noGrp="1"/>
          </p:cNvSpPr>
          <p:nvPr>
            <p:ph type="title"/>
          </p:nvPr>
        </p:nvSpPr>
        <p:spPr/>
        <p:txBody>
          <a:bodyPr>
            <a:normAutofit fontScale="90000"/>
          </a:bodyPr>
          <a:lstStyle/>
          <a:p>
            <a:r>
              <a:rPr lang="en-NZ" dirty="0"/>
              <a:t>Business Intelligence (BI)</a:t>
            </a:r>
            <a:br>
              <a:rPr lang="en-NZ" dirty="0"/>
            </a:br>
            <a:r>
              <a:rPr lang="en-NZ" sz="2200" i="1" dirty="0">
                <a:solidFill>
                  <a:schemeClr val="accent3">
                    <a:lumMod val="60000"/>
                    <a:lumOff val="40000"/>
                  </a:schemeClr>
                </a:solidFill>
                <a:effectLst/>
              </a:rPr>
              <a:t>Business intelligence is the convergence of the human mind and artificial intelligence (i.e. software driven).  </a:t>
            </a:r>
            <a:br>
              <a:rPr lang="en-NZ" dirty="0">
                <a:solidFill>
                  <a:schemeClr val="accent3">
                    <a:lumMod val="60000"/>
                    <a:lumOff val="40000"/>
                  </a:schemeClr>
                </a:solidFill>
                <a:effectLst/>
              </a:rPr>
            </a:br>
            <a:endParaRPr lang="en-NZ" dirty="0">
              <a:solidFill>
                <a:schemeClr val="accent3">
                  <a:lumMod val="60000"/>
                  <a:lumOff val="40000"/>
                </a:schemeClr>
              </a:solidFill>
            </a:endParaRPr>
          </a:p>
        </p:txBody>
      </p:sp>
      <p:graphicFrame>
        <p:nvGraphicFramePr>
          <p:cNvPr id="5" name="Diagram 4">
            <a:extLst>
              <a:ext uri="{FF2B5EF4-FFF2-40B4-BE49-F238E27FC236}">
                <a16:creationId xmlns:a16="http://schemas.microsoft.com/office/drawing/2014/main" id="{4C9876C2-6BF2-4F90-8E22-3A910611ECE6}"/>
              </a:ext>
            </a:extLst>
          </p:cNvPr>
          <p:cNvGraphicFramePr/>
          <p:nvPr>
            <p:extLst>
              <p:ext uri="{D42A27DB-BD31-4B8C-83A1-F6EECF244321}">
                <p14:modId xmlns:p14="http://schemas.microsoft.com/office/powerpoint/2010/main" val="1056343320"/>
              </p:ext>
            </p:extLst>
          </p:nvPr>
        </p:nvGraphicFramePr>
        <p:xfrm>
          <a:off x="448887" y="1695796"/>
          <a:ext cx="11039301" cy="5037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873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4C53-C1C6-4119-A6DC-7F46122FE6A8}"/>
              </a:ext>
            </a:extLst>
          </p:cNvPr>
          <p:cNvSpPr>
            <a:spLocks noGrp="1"/>
          </p:cNvSpPr>
          <p:nvPr>
            <p:ph type="title"/>
          </p:nvPr>
        </p:nvSpPr>
        <p:spPr>
          <a:xfrm>
            <a:off x="1108867" y="0"/>
            <a:ext cx="10353762" cy="1257300"/>
          </a:xfrm>
        </p:spPr>
        <p:txBody>
          <a:bodyPr>
            <a:normAutofit/>
          </a:bodyPr>
          <a:lstStyle/>
          <a:p>
            <a:r>
              <a:rPr lang="en-NZ" dirty="0"/>
              <a:t>Using BI to support successful outcomes</a:t>
            </a:r>
          </a:p>
        </p:txBody>
      </p:sp>
      <p:graphicFrame>
        <p:nvGraphicFramePr>
          <p:cNvPr id="3" name="Diagram 2">
            <a:extLst>
              <a:ext uri="{FF2B5EF4-FFF2-40B4-BE49-F238E27FC236}">
                <a16:creationId xmlns:a16="http://schemas.microsoft.com/office/drawing/2014/main" id="{688389D5-B446-43FC-9734-A91E9650644C}"/>
              </a:ext>
            </a:extLst>
          </p:cNvPr>
          <p:cNvGraphicFramePr/>
          <p:nvPr>
            <p:extLst>
              <p:ext uri="{D42A27DB-BD31-4B8C-83A1-F6EECF244321}">
                <p14:modId xmlns:p14="http://schemas.microsoft.com/office/powerpoint/2010/main" val="3543587535"/>
              </p:ext>
            </p:extLst>
          </p:nvPr>
        </p:nvGraphicFramePr>
        <p:xfrm>
          <a:off x="426020" y="1529940"/>
          <a:ext cx="11205148" cy="5565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F80E9DD3-9AAA-498B-9EA7-027772B4C9FD}"/>
              </a:ext>
            </a:extLst>
          </p:cNvPr>
          <p:cNvCxnSpPr/>
          <p:nvPr/>
        </p:nvCxnSpPr>
        <p:spPr>
          <a:xfrm>
            <a:off x="5401056" y="2523744"/>
            <a:ext cx="0" cy="402336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F57A05E7-300C-40E1-9144-3A1C977118F5}"/>
              </a:ext>
            </a:extLst>
          </p:cNvPr>
          <p:cNvCxnSpPr>
            <a:cxnSpLocks/>
          </p:cNvCxnSpPr>
          <p:nvPr/>
        </p:nvCxnSpPr>
        <p:spPr>
          <a:xfrm>
            <a:off x="7552944" y="2350008"/>
            <a:ext cx="0" cy="409956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41FC6E8A-84A6-4E52-A163-5A91ED2CD242}"/>
              </a:ext>
            </a:extLst>
          </p:cNvPr>
          <p:cNvSpPr txBox="1"/>
          <p:nvPr/>
        </p:nvSpPr>
        <p:spPr>
          <a:xfrm>
            <a:off x="426020" y="4535424"/>
            <a:ext cx="1919115" cy="646331"/>
          </a:xfrm>
          <a:prstGeom prst="rect">
            <a:avLst/>
          </a:prstGeom>
          <a:noFill/>
        </p:spPr>
        <p:txBody>
          <a:bodyPr wrap="none" rtlCol="0">
            <a:spAutoFit/>
          </a:bodyPr>
          <a:lstStyle/>
          <a:p>
            <a:r>
              <a:rPr lang="en-NZ" dirty="0"/>
              <a:t>DESCRIPTIVE</a:t>
            </a:r>
          </a:p>
          <a:p>
            <a:r>
              <a:rPr lang="en-NZ" dirty="0"/>
              <a:t>What happened?</a:t>
            </a:r>
          </a:p>
        </p:txBody>
      </p:sp>
      <p:sp>
        <p:nvSpPr>
          <p:cNvPr id="12" name="TextBox 11">
            <a:extLst>
              <a:ext uri="{FF2B5EF4-FFF2-40B4-BE49-F238E27FC236}">
                <a16:creationId xmlns:a16="http://schemas.microsoft.com/office/drawing/2014/main" id="{C2620807-2448-4CBA-8125-977FB5D23DF8}"/>
              </a:ext>
            </a:extLst>
          </p:cNvPr>
          <p:cNvSpPr txBox="1"/>
          <p:nvPr/>
        </p:nvSpPr>
        <p:spPr>
          <a:xfrm>
            <a:off x="2572512" y="2929128"/>
            <a:ext cx="2173993" cy="646331"/>
          </a:xfrm>
          <a:prstGeom prst="rect">
            <a:avLst/>
          </a:prstGeom>
          <a:noFill/>
        </p:spPr>
        <p:txBody>
          <a:bodyPr wrap="none" rtlCol="0">
            <a:spAutoFit/>
          </a:bodyPr>
          <a:lstStyle/>
          <a:p>
            <a:r>
              <a:rPr lang="en-NZ" dirty="0"/>
              <a:t>DIAGNOSTIC</a:t>
            </a:r>
          </a:p>
          <a:p>
            <a:r>
              <a:rPr lang="en-NZ" dirty="0"/>
              <a:t>How did it happen?</a:t>
            </a:r>
          </a:p>
        </p:txBody>
      </p:sp>
      <p:sp>
        <p:nvSpPr>
          <p:cNvPr id="13" name="TextBox 12">
            <a:extLst>
              <a:ext uri="{FF2B5EF4-FFF2-40B4-BE49-F238E27FC236}">
                <a16:creationId xmlns:a16="http://schemas.microsoft.com/office/drawing/2014/main" id="{E298C643-A70E-417A-B48D-533322BA4CA4}"/>
              </a:ext>
            </a:extLst>
          </p:cNvPr>
          <p:cNvSpPr txBox="1"/>
          <p:nvPr/>
        </p:nvSpPr>
        <p:spPr>
          <a:xfrm flipH="1">
            <a:off x="5401056" y="1583653"/>
            <a:ext cx="2243321" cy="646331"/>
          </a:xfrm>
          <a:prstGeom prst="rect">
            <a:avLst/>
          </a:prstGeom>
          <a:noFill/>
        </p:spPr>
        <p:txBody>
          <a:bodyPr wrap="square" rtlCol="0">
            <a:spAutoFit/>
          </a:bodyPr>
          <a:lstStyle/>
          <a:p>
            <a:r>
              <a:rPr lang="en-NZ" dirty="0"/>
              <a:t>PREDICTIVE</a:t>
            </a:r>
          </a:p>
          <a:p>
            <a:r>
              <a:rPr lang="en-NZ" dirty="0"/>
              <a:t>What will happen?</a:t>
            </a:r>
          </a:p>
        </p:txBody>
      </p:sp>
      <p:sp>
        <p:nvSpPr>
          <p:cNvPr id="14" name="TextBox 13">
            <a:extLst>
              <a:ext uri="{FF2B5EF4-FFF2-40B4-BE49-F238E27FC236}">
                <a16:creationId xmlns:a16="http://schemas.microsoft.com/office/drawing/2014/main" id="{67580193-95E4-428B-9B97-AE0FA8C317E7}"/>
              </a:ext>
            </a:extLst>
          </p:cNvPr>
          <p:cNvSpPr txBox="1"/>
          <p:nvPr/>
        </p:nvSpPr>
        <p:spPr>
          <a:xfrm>
            <a:off x="7827264" y="983618"/>
            <a:ext cx="2034531" cy="646331"/>
          </a:xfrm>
          <a:prstGeom prst="rect">
            <a:avLst/>
          </a:prstGeom>
          <a:noFill/>
        </p:spPr>
        <p:txBody>
          <a:bodyPr wrap="none" rtlCol="0">
            <a:spAutoFit/>
          </a:bodyPr>
          <a:lstStyle/>
          <a:p>
            <a:r>
              <a:rPr lang="en-NZ" dirty="0"/>
              <a:t>PRESCIPTIVE</a:t>
            </a:r>
          </a:p>
          <a:p>
            <a:r>
              <a:rPr lang="en-NZ" dirty="0"/>
              <a:t>What should I do?</a:t>
            </a:r>
          </a:p>
        </p:txBody>
      </p:sp>
      <p:sp>
        <p:nvSpPr>
          <p:cNvPr id="15" name="TextBox 14">
            <a:extLst>
              <a:ext uri="{FF2B5EF4-FFF2-40B4-BE49-F238E27FC236}">
                <a16:creationId xmlns:a16="http://schemas.microsoft.com/office/drawing/2014/main" id="{EB5D3EF4-3658-4A84-8E88-24CBB94F7A1F}"/>
              </a:ext>
            </a:extLst>
          </p:cNvPr>
          <p:cNvSpPr txBox="1"/>
          <p:nvPr/>
        </p:nvSpPr>
        <p:spPr>
          <a:xfrm>
            <a:off x="3803904" y="6205728"/>
            <a:ext cx="990977" cy="369332"/>
          </a:xfrm>
          <a:prstGeom prst="rect">
            <a:avLst/>
          </a:prstGeom>
          <a:noFill/>
        </p:spPr>
        <p:txBody>
          <a:bodyPr wrap="none" rtlCol="0">
            <a:spAutoFit/>
          </a:bodyPr>
          <a:lstStyle/>
          <a:p>
            <a:r>
              <a:rPr lang="en-NZ" dirty="0"/>
              <a:t>PHASE I</a:t>
            </a:r>
          </a:p>
        </p:txBody>
      </p:sp>
      <p:sp>
        <p:nvSpPr>
          <p:cNvPr id="16" name="TextBox 15">
            <a:extLst>
              <a:ext uri="{FF2B5EF4-FFF2-40B4-BE49-F238E27FC236}">
                <a16:creationId xmlns:a16="http://schemas.microsoft.com/office/drawing/2014/main" id="{5DAA9106-DD08-498A-B988-B5C8EC8F22A0}"/>
              </a:ext>
            </a:extLst>
          </p:cNvPr>
          <p:cNvSpPr txBox="1"/>
          <p:nvPr/>
        </p:nvSpPr>
        <p:spPr>
          <a:xfrm>
            <a:off x="5953703" y="6177772"/>
            <a:ext cx="1051891" cy="369332"/>
          </a:xfrm>
          <a:prstGeom prst="rect">
            <a:avLst/>
          </a:prstGeom>
          <a:noFill/>
        </p:spPr>
        <p:txBody>
          <a:bodyPr wrap="none" rtlCol="0">
            <a:spAutoFit/>
          </a:bodyPr>
          <a:lstStyle/>
          <a:p>
            <a:r>
              <a:rPr lang="en-NZ" dirty="0"/>
              <a:t>PHASE II</a:t>
            </a:r>
          </a:p>
        </p:txBody>
      </p:sp>
      <p:sp>
        <p:nvSpPr>
          <p:cNvPr id="17" name="TextBox 16">
            <a:extLst>
              <a:ext uri="{FF2B5EF4-FFF2-40B4-BE49-F238E27FC236}">
                <a16:creationId xmlns:a16="http://schemas.microsoft.com/office/drawing/2014/main" id="{BD301C41-33A4-4C2C-BA3A-A13A04591B4D}"/>
              </a:ext>
            </a:extLst>
          </p:cNvPr>
          <p:cNvSpPr txBox="1"/>
          <p:nvPr/>
        </p:nvSpPr>
        <p:spPr>
          <a:xfrm>
            <a:off x="8446075" y="6205728"/>
            <a:ext cx="1112805" cy="369332"/>
          </a:xfrm>
          <a:prstGeom prst="rect">
            <a:avLst/>
          </a:prstGeom>
          <a:noFill/>
        </p:spPr>
        <p:txBody>
          <a:bodyPr wrap="none" rtlCol="0">
            <a:spAutoFit/>
          </a:bodyPr>
          <a:lstStyle/>
          <a:p>
            <a:r>
              <a:rPr lang="en-NZ" dirty="0"/>
              <a:t>PHASE III</a:t>
            </a:r>
          </a:p>
        </p:txBody>
      </p:sp>
    </p:spTree>
    <p:extLst>
      <p:ext uri="{BB962C8B-B14F-4D97-AF65-F5344CB8AC3E}">
        <p14:creationId xmlns:p14="http://schemas.microsoft.com/office/powerpoint/2010/main" val="415115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F087-72CA-4DEE-AD24-8EA59EE98294}"/>
              </a:ext>
            </a:extLst>
          </p:cNvPr>
          <p:cNvSpPr>
            <a:spLocks noGrp="1"/>
          </p:cNvSpPr>
          <p:nvPr>
            <p:ph type="title"/>
          </p:nvPr>
        </p:nvSpPr>
        <p:spPr>
          <a:xfrm>
            <a:off x="1041399" y="197963"/>
            <a:ext cx="10098553" cy="1780961"/>
          </a:xfrm>
        </p:spPr>
        <p:txBody>
          <a:bodyPr>
            <a:normAutofit fontScale="90000"/>
          </a:bodyPr>
          <a:lstStyle/>
          <a:p>
            <a:pPr>
              <a:lnSpc>
                <a:spcPct val="90000"/>
              </a:lnSpc>
            </a:pPr>
            <a:r>
              <a:rPr lang="en-NZ" sz="2800" dirty="0">
                <a:effectLst/>
              </a:rPr>
              <a:t>Rangatiratanga</a:t>
            </a:r>
            <a:br>
              <a:rPr lang="en-NZ" sz="2800" dirty="0">
                <a:effectLst/>
              </a:rPr>
            </a:br>
            <a:r>
              <a:rPr lang="en-NZ" sz="2800" dirty="0">
                <a:solidFill>
                  <a:schemeClr val="accent1"/>
                </a:solidFill>
                <a:effectLst/>
              </a:rPr>
              <a:t>Graduates who are Work Fit and Work Ready(GWF</a:t>
            </a:r>
            <a:r>
              <a:rPr lang="en-NZ" sz="2000" dirty="0">
                <a:solidFill>
                  <a:schemeClr val="accent1"/>
                </a:solidFill>
                <a:effectLst/>
              </a:rPr>
              <a:t>&amp;</a:t>
            </a:r>
            <a:r>
              <a:rPr lang="en-NZ" sz="2800" dirty="0">
                <a:solidFill>
                  <a:schemeClr val="accent1"/>
                </a:solidFill>
                <a:effectLst/>
              </a:rPr>
              <a:t>R</a:t>
            </a:r>
            <a:r>
              <a:rPr lang="en-NZ" sz="3200" dirty="0">
                <a:solidFill>
                  <a:schemeClr val="accent1"/>
                </a:solidFill>
                <a:effectLst/>
              </a:rPr>
              <a:t>)</a:t>
            </a:r>
            <a:br>
              <a:rPr lang="en-NZ" sz="2800" dirty="0">
                <a:effectLst/>
              </a:rPr>
            </a:br>
            <a:br>
              <a:rPr lang="en-NZ" sz="2800" dirty="0">
                <a:effectLst/>
              </a:rPr>
            </a:br>
            <a:br>
              <a:rPr lang="en-NZ" sz="2800" dirty="0">
                <a:effectLst/>
              </a:rPr>
            </a:br>
            <a:r>
              <a:rPr lang="en-NZ" sz="2800" i="1" dirty="0">
                <a:effectLst/>
              </a:rPr>
              <a:t>Characteristics</a:t>
            </a:r>
            <a:endParaRPr lang="en-NZ" sz="2800" dirty="0"/>
          </a:p>
        </p:txBody>
      </p:sp>
      <p:pic>
        <p:nvPicPr>
          <p:cNvPr id="47" name="Graphic 46" descr="Internet">
            <a:extLst>
              <a:ext uri="{FF2B5EF4-FFF2-40B4-BE49-F238E27FC236}">
                <a16:creationId xmlns:a16="http://schemas.microsoft.com/office/drawing/2014/main" id="{79DA06E0-70E1-45C6-9E17-596E68B32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5032" y="4640090"/>
            <a:ext cx="402772" cy="402772"/>
          </a:xfrm>
          <a:prstGeom prst="rect">
            <a:avLst/>
          </a:prstGeom>
        </p:spPr>
      </p:pic>
      <p:pic>
        <p:nvPicPr>
          <p:cNvPr id="50" name="Picture 49" descr="A close up of text on a black background&#10;&#10;Description automatically generated">
            <a:extLst>
              <a:ext uri="{FF2B5EF4-FFF2-40B4-BE49-F238E27FC236}">
                <a16:creationId xmlns:a16="http://schemas.microsoft.com/office/drawing/2014/main" id="{8C98B45B-804A-44FF-8A9B-77B533730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40268"/>
            <a:ext cx="12192000" cy="4301761"/>
          </a:xfrm>
          <a:prstGeom prst="rect">
            <a:avLst/>
          </a:prstGeom>
        </p:spPr>
      </p:pic>
      <p:pic>
        <p:nvPicPr>
          <p:cNvPr id="3" name="Picture 2">
            <a:extLst>
              <a:ext uri="{FF2B5EF4-FFF2-40B4-BE49-F238E27FC236}">
                <a16:creationId xmlns:a16="http://schemas.microsoft.com/office/drawing/2014/main" id="{8AE47C62-7115-46D6-AF61-06D3CEEE07F6}"/>
              </a:ext>
            </a:extLst>
          </p:cNvPr>
          <p:cNvPicPr>
            <a:picLocks noChangeAspect="1"/>
          </p:cNvPicPr>
          <p:nvPr/>
        </p:nvPicPr>
        <p:blipFill>
          <a:blip r:embed="rId6"/>
          <a:stretch>
            <a:fillRect/>
          </a:stretch>
        </p:blipFill>
        <p:spPr>
          <a:xfrm>
            <a:off x="10237142" y="6134054"/>
            <a:ext cx="1954858" cy="615950"/>
          </a:xfrm>
          <a:prstGeom prst="rect">
            <a:avLst/>
          </a:prstGeom>
        </p:spPr>
      </p:pic>
    </p:spTree>
    <p:extLst>
      <p:ext uri="{BB962C8B-B14F-4D97-AF65-F5344CB8AC3E}">
        <p14:creationId xmlns:p14="http://schemas.microsoft.com/office/powerpoint/2010/main" val="192759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extLst/>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D4EC3-B83E-472D-9914-B5E639824A09}"/>
              </a:ext>
            </a:extLst>
          </p:cNvPr>
          <p:cNvSpPr>
            <a:spLocks noGrp="1"/>
          </p:cNvSpPr>
          <p:nvPr>
            <p:ph type="title"/>
          </p:nvPr>
        </p:nvSpPr>
        <p:spPr>
          <a:xfrm>
            <a:off x="240920" y="643465"/>
            <a:ext cx="4782146" cy="1370605"/>
          </a:xfrm>
        </p:spPr>
        <p:txBody>
          <a:bodyPr>
            <a:normAutofit/>
          </a:bodyPr>
          <a:lstStyle/>
          <a:p>
            <a:pPr algn="l"/>
            <a:r>
              <a:rPr lang="en-US" sz="30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Te Wānanga o Raukawa</a:t>
            </a:r>
            <a:endParaRPr lang="en-US" sz="3000" dirty="0"/>
          </a:p>
        </p:txBody>
      </p:sp>
      <p:sp>
        <p:nvSpPr>
          <p:cNvPr id="3" name="Content Placeholder 2">
            <a:extLst>
              <a:ext uri="{FF2B5EF4-FFF2-40B4-BE49-F238E27FC236}">
                <a16:creationId xmlns:a16="http://schemas.microsoft.com/office/drawing/2014/main" id="{1455642F-D336-443B-B51E-98041958711F}"/>
              </a:ext>
            </a:extLst>
          </p:cNvPr>
          <p:cNvSpPr>
            <a:spLocks noGrp="1"/>
          </p:cNvSpPr>
          <p:nvPr>
            <p:ph idx="1"/>
          </p:nvPr>
        </p:nvSpPr>
        <p:spPr>
          <a:xfrm>
            <a:off x="379887" y="2531876"/>
            <a:ext cx="4643179" cy="3544046"/>
          </a:xfrm>
        </p:spPr>
        <p:txBody>
          <a:bodyPr>
            <a:normAutofit/>
          </a:bodyPr>
          <a:lstStyle/>
          <a:p>
            <a:pPr marL="37465" indent="0">
              <a:buNone/>
            </a:pP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Te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Āti</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 </a:t>
            </a:r>
            <a:r>
              <a:rPr lang="en-US" sz="2800" b="1" dirty="0">
                <a:ln>
                  <a:solidFill>
                    <a:srgbClr val="000000">
                      <a:lumMod val="75000"/>
                      <a:lumOff val="25000"/>
                      <a:alpha val="10000"/>
                    </a:srgbClr>
                  </a:solidFill>
                </a:ln>
                <a:solidFill>
                  <a:srgbClr val="00B050"/>
                </a:solidFill>
                <a:effectLst>
                  <a:outerShdw blurRad="9525" dist="25400" dir="14640000" algn="tl" rotWithShape="0">
                    <a:srgbClr val="000000">
                      <a:alpha val="30000"/>
                    </a:srgbClr>
                  </a:outerShdw>
                </a:effectLst>
                <a:cs typeface="Segoe UI"/>
              </a:rPr>
              <a:t>A</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wa, </a:t>
            </a:r>
            <a:endParaRPr lang="en-US" sz="2800" dirty="0"/>
          </a:p>
          <a:p>
            <a:pPr marL="37465" indent="0">
              <a:buNone/>
            </a:pP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Ngāti</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 </a:t>
            </a:r>
            <a:r>
              <a:rPr lang="en-US" sz="2800" b="1" dirty="0">
                <a:ln>
                  <a:solidFill>
                    <a:srgbClr val="000000">
                      <a:lumMod val="75000"/>
                      <a:lumOff val="25000"/>
                      <a:alpha val="10000"/>
                    </a:srgbClr>
                  </a:solidFill>
                </a:ln>
                <a:solidFill>
                  <a:srgbClr val="00B050"/>
                </a:solidFill>
                <a:effectLst>
                  <a:outerShdw blurRad="9525" dist="25400" dir="14640000" algn="tl" rotWithShape="0">
                    <a:srgbClr val="000000">
                      <a:alpha val="30000"/>
                    </a:srgbClr>
                  </a:outerShdw>
                </a:effectLst>
                <a:cs typeface="Segoe UI"/>
              </a:rPr>
              <a:t>R</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aukawa, </a:t>
            </a:r>
          </a:p>
          <a:p>
            <a:pPr marL="37465" indent="0">
              <a:buNone/>
            </a:pP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Ngāti</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 </a:t>
            </a:r>
            <a:r>
              <a:rPr lang="en-US" sz="2800" b="1" dirty="0" err="1">
                <a:ln>
                  <a:solidFill>
                    <a:srgbClr val="000000">
                      <a:lumMod val="75000"/>
                      <a:lumOff val="25000"/>
                      <a:alpha val="10000"/>
                    </a:srgbClr>
                  </a:solidFill>
                </a:ln>
                <a:solidFill>
                  <a:srgbClr val="00B050"/>
                </a:solidFill>
                <a:effectLst>
                  <a:outerShdw blurRad="9525" dist="25400" dir="14640000" algn="tl" rotWithShape="0">
                    <a:srgbClr val="000000">
                      <a:alpha val="30000"/>
                    </a:srgbClr>
                  </a:outerShdw>
                </a:effectLst>
                <a:cs typeface="Segoe UI"/>
              </a:rPr>
              <a:t>T</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oarangatira</a:t>
            </a:r>
            <a:endPar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marL="37465" indent="0">
              <a:buNone/>
            </a:pPr>
            <a:r>
              <a:rPr lang="en-US" sz="2800" i="1"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The Confederation of </a:t>
            </a:r>
            <a:r>
              <a:rPr lang="en-US" sz="2800" b="1" i="1"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ART</a:t>
            </a: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pic>
        <p:nvPicPr>
          <p:cNvPr id="4" name="Picture 3" descr="A picture containing indoor, floor&#10;&#10;Description automatically generated">
            <a:extLst>
              <a:ext uri="{FF2B5EF4-FFF2-40B4-BE49-F238E27FC236}">
                <a16:creationId xmlns:a16="http://schemas.microsoft.com/office/drawing/2014/main" id="{82E88554-A218-4CE7-B61F-DFA92DBE0053}"/>
              </a:ext>
            </a:extLst>
          </p:cNvPr>
          <p:cNvPicPr>
            <a:picLocks noChangeAspect="1"/>
          </p:cNvPicPr>
          <p:nvPr/>
        </p:nvPicPr>
        <p:blipFill rotWithShape="1">
          <a:blip r:embed="rId3"/>
          <a:srcRect l="12771" r="13862" b="-1"/>
          <a:stretch/>
        </p:blipFill>
        <p:spPr>
          <a:xfrm>
            <a:off x="5402952" y="643466"/>
            <a:ext cx="5657976" cy="5147733"/>
          </a:xfrm>
          <a:prstGeom prst="rect">
            <a:avLst/>
          </a:prstGeom>
        </p:spPr>
      </p:pic>
      <p:pic>
        <p:nvPicPr>
          <p:cNvPr id="8" name="Picture 7">
            <a:extLst>
              <a:ext uri="{FF2B5EF4-FFF2-40B4-BE49-F238E27FC236}">
                <a16:creationId xmlns:a16="http://schemas.microsoft.com/office/drawing/2014/main" id="{3140A886-5DA5-4355-AEE2-3DC8A7AF8620}"/>
              </a:ext>
            </a:extLst>
          </p:cNvPr>
          <p:cNvPicPr>
            <a:picLocks noChangeAspect="1"/>
          </p:cNvPicPr>
          <p:nvPr/>
        </p:nvPicPr>
        <p:blipFill>
          <a:blip r:embed="rId4"/>
          <a:stretch>
            <a:fillRect/>
          </a:stretch>
        </p:blipFill>
        <p:spPr>
          <a:xfrm>
            <a:off x="9920073" y="6075922"/>
            <a:ext cx="2271927" cy="715657"/>
          </a:xfrm>
          <a:prstGeom prst="rect">
            <a:avLst/>
          </a:prstGeom>
        </p:spPr>
      </p:pic>
    </p:spTree>
    <p:extLst>
      <p:ext uri="{BB962C8B-B14F-4D97-AF65-F5344CB8AC3E}">
        <p14:creationId xmlns:p14="http://schemas.microsoft.com/office/powerpoint/2010/main" val="1932285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E691-326C-4487-9338-3AF2E6CE5250}"/>
              </a:ext>
            </a:extLst>
          </p:cNvPr>
          <p:cNvSpPr>
            <a:spLocks noGrp="1"/>
          </p:cNvSpPr>
          <p:nvPr>
            <p:ph type="title"/>
          </p:nvPr>
        </p:nvSpPr>
        <p:spPr/>
        <p:txBody>
          <a:bodyPr/>
          <a:lstStyle/>
          <a:p>
            <a:endParaRPr lang="en-NZ" dirty="0"/>
          </a:p>
        </p:txBody>
      </p:sp>
      <p:pic>
        <p:nvPicPr>
          <p:cNvPr id="5" name="Content Placeholder 4" descr="A close up of a device&#10;&#10;Description automatically generated">
            <a:extLst>
              <a:ext uri="{FF2B5EF4-FFF2-40B4-BE49-F238E27FC236}">
                <a16:creationId xmlns:a16="http://schemas.microsoft.com/office/drawing/2014/main" id="{4EB17B3B-40C6-4827-BE5E-DE37A86A0C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576" y="-187411"/>
            <a:ext cx="8485632" cy="7045411"/>
          </a:xfrm>
        </p:spPr>
      </p:pic>
    </p:spTree>
    <p:extLst>
      <p:ext uri="{BB962C8B-B14F-4D97-AF65-F5344CB8AC3E}">
        <p14:creationId xmlns:p14="http://schemas.microsoft.com/office/powerpoint/2010/main" val="398217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0B46-241A-466C-86D6-FF75B1465517}"/>
              </a:ext>
            </a:extLst>
          </p:cNvPr>
          <p:cNvSpPr>
            <a:spLocks noGrp="1"/>
          </p:cNvSpPr>
          <p:nvPr>
            <p:ph type="title"/>
          </p:nvPr>
        </p:nvSpPr>
        <p:spPr>
          <a:xfrm>
            <a:off x="913795" y="609600"/>
            <a:ext cx="10353762" cy="4546725"/>
          </a:xfrm>
        </p:spPr>
        <p:txBody>
          <a:bodyPr>
            <a:normAutofit/>
          </a:bodyPr>
          <a:lstStyle/>
          <a:p>
            <a: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1975</a:t>
            </a:r>
            <a:b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b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no one under 30 years can speak our language</a:t>
            </a:r>
            <a:b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b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endParaRPr lang="en-US" dirty="0"/>
          </a:p>
        </p:txBody>
      </p:sp>
    </p:spTree>
    <p:extLst>
      <p:ext uri="{BB962C8B-B14F-4D97-AF65-F5344CB8AC3E}">
        <p14:creationId xmlns:p14="http://schemas.microsoft.com/office/powerpoint/2010/main" val="152186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04372-36B9-403D-900D-8F57EBDF7F66}"/>
              </a:ext>
            </a:extLst>
          </p:cNvPr>
          <p:cNvSpPr>
            <a:spLocks noGrp="1"/>
          </p:cNvSpPr>
          <p:nvPr>
            <p:ph type="title"/>
          </p:nvPr>
        </p:nvSpPr>
        <p:spPr>
          <a:xfrm>
            <a:off x="553023" y="963506"/>
            <a:ext cx="4101588" cy="4827693"/>
          </a:xfrm>
        </p:spPr>
        <p:txBody>
          <a:bodyPr>
            <a:normAutofit/>
          </a:bodyPr>
          <a:lstStyle/>
          <a:p>
            <a:pPr algn="r">
              <a:lnSpc>
                <a:spcPct val="90000"/>
              </a:lnSpc>
            </a:pPr>
            <a:r>
              <a:rPr lang="en-US" sz="3100" dirty="0" err="1">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Whakatupuranga</a:t>
            </a:r>
            <a:r>
              <a:rPr lang="en-US" sz="31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 </a:t>
            </a:r>
            <a:r>
              <a:rPr lang="en-US" sz="3100" dirty="0" err="1">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Rua</a:t>
            </a:r>
            <a:r>
              <a:rPr lang="en-US" sz="31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 Mano</a:t>
            </a:r>
            <a:br>
              <a:rPr lang="en-US" sz="3100" dirty="0"/>
            </a:br>
            <a:r>
              <a:rPr lang="en-US" sz="31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Generation 2000</a:t>
            </a:r>
            <a:br>
              <a:rPr lang="en-US" sz="31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r>
              <a:rPr lang="en-US" sz="3100"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Tribal Development Plan</a:t>
            </a:r>
            <a:endParaRPr lang="en-US" sz="3100" dirty="0"/>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578CBD-574A-47BB-9D1B-263B93C98F55}"/>
              </a:ext>
            </a:extLst>
          </p:cNvPr>
          <p:cNvSpPr>
            <a:spLocks noGrp="1"/>
          </p:cNvSpPr>
          <p:nvPr>
            <p:ph idx="1"/>
          </p:nvPr>
        </p:nvSpPr>
        <p:spPr>
          <a:xfrm>
            <a:off x="5307765" y="963507"/>
            <a:ext cx="5959791" cy="4827694"/>
          </a:xfrm>
          <a:effectLst/>
        </p:spPr>
        <p:txBody>
          <a:bodyPr vert="horz" lIns="91440" tIns="45720" rIns="91440" bIns="45720" rtlCol="0" anchor="ctr">
            <a:normAutofit/>
          </a:bodyPr>
          <a:lstStyle/>
          <a:p>
            <a:pPr marL="37465" indent="0">
              <a:buNone/>
            </a:pPr>
            <a:r>
              <a:rPr lang="en-US" sz="2800" b="1"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rPr>
              <a:t>Principles:</a:t>
            </a:r>
          </a:p>
          <a:p>
            <a:pPr marL="449580" lvl="1" indent="0">
              <a:buNone/>
            </a:pPr>
            <a:r>
              <a:rPr lang="en-US" sz="2400" i="1" u="sng"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rPr>
              <a:t>Our people are our wealth</a:t>
            </a:r>
          </a:p>
          <a:p>
            <a:pPr marL="449580" lvl="1" indent="0">
              <a:buNone/>
            </a:pPr>
            <a:r>
              <a:rPr lang="en-US" sz="2400"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rPr>
              <a:t>The marae is our principal home</a:t>
            </a:r>
          </a:p>
          <a:p>
            <a:pPr marL="449580" lvl="1" indent="0">
              <a:buNone/>
            </a:pPr>
            <a:r>
              <a:rPr lang="en-US" sz="2400"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rPr>
              <a:t>Our language is a treasure</a:t>
            </a:r>
          </a:p>
          <a:p>
            <a:pPr marL="449580" lvl="1" indent="0">
              <a:buNone/>
            </a:pPr>
            <a:r>
              <a:rPr lang="en-US" sz="2400"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rPr>
              <a:t>Self Determination:  take control of our destiny</a:t>
            </a:r>
          </a:p>
          <a:p>
            <a:pPr marL="719455" lvl="1" indent="-269875"/>
            <a:endParaRPr lang="en-US" sz="2400"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cs typeface="Segoe UI"/>
            </a:endParaRPr>
          </a:p>
        </p:txBody>
      </p:sp>
      <p:pic>
        <p:nvPicPr>
          <p:cNvPr id="7" name="Picture 6">
            <a:extLst>
              <a:ext uri="{FF2B5EF4-FFF2-40B4-BE49-F238E27FC236}">
                <a16:creationId xmlns:a16="http://schemas.microsoft.com/office/drawing/2014/main" id="{86E30E52-3E32-4B25-9D42-E91D8565F2BC}"/>
              </a:ext>
            </a:extLst>
          </p:cNvPr>
          <p:cNvPicPr>
            <a:picLocks noChangeAspect="1"/>
          </p:cNvPicPr>
          <p:nvPr/>
        </p:nvPicPr>
        <p:blipFill>
          <a:blip r:embed="rId3"/>
          <a:stretch>
            <a:fillRect/>
          </a:stretch>
        </p:blipFill>
        <p:spPr>
          <a:xfrm>
            <a:off x="9598509" y="5822303"/>
            <a:ext cx="2271927" cy="715657"/>
          </a:xfrm>
          <a:prstGeom prst="rect">
            <a:avLst/>
          </a:prstGeom>
        </p:spPr>
      </p:pic>
    </p:spTree>
    <p:extLst>
      <p:ext uri="{BB962C8B-B14F-4D97-AF65-F5344CB8AC3E}">
        <p14:creationId xmlns:p14="http://schemas.microsoft.com/office/powerpoint/2010/main" val="1692165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973A-1532-4790-B5E1-988E98187DB7}"/>
              </a:ext>
            </a:extLst>
          </p:cNvPr>
          <p:cNvSpPr>
            <a:spLocks noGrp="1"/>
          </p:cNvSpPr>
          <p:nvPr>
            <p:ph type="title"/>
          </p:nvPr>
        </p:nvSpPr>
        <p:spPr>
          <a:xfrm>
            <a:off x="633743" y="609599"/>
            <a:ext cx="3413156" cy="5273675"/>
          </a:xfrm>
        </p:spPr>
        <p:txBody>
          <a:bodyPr>
            <a:normAutofit/>
          </a:bodyPr>
          <a:lstStyle/>
          <a:p>
            <a: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1981 </a:t>
            </a:r>
            <a:b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br>
            <a: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Te Wānanga o Raukawa</a:t>
            </a:r>
            <a:endParaRPr lang="en-US" dirty="0"/>
          </a:p>
        </p:txBody>
      </p:sp>
      <p:pic>
        <p:nvPicPr>
          <p:cNvPr id="10" name="Picture 9">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id="{402854D5-95D6-4F90-8ADD-011D94E11928}"/>
              </a:ext>
            </a:extLst>
          </p:cNvPr>
          <p:cNvGraphicFramePr>
            <a:graphicFrameLocks noGrp="1"/>
          </p:cNvGraphicFramePr>
          <p:nvPr>
            <p:ph idx="1"/>
            <p:extLst>
              <p:ext uri="{D42A27DB-BD31-4B8C-83A1-F6EECF244321}">
                <p14:modId xmlns:p14="http://schemas.microsoft.com/office/powerpoint/2010/main" val="764877612"/>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692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1CFD-2BC0-4C8C-AF6A-DC4745CE4FF6}"/>
              </a:ext>
            </a:extLst>
          </p:cNvPr>
          <p:cNvSpPr>
            <a:spLocks noGrp="1"/>
          </p:cNvSpPr>
          <p:nvPr>
            <p:ph type="title"/>
          </p:nvPr>
        </p:nvSpPr>
        <p:spPr>
          <a:xfrm>
            <a:off x="946648" y="198941"/>
            <a:ext cx="5910517" cy="1348986"/>
          </a:xfrm>
        </p:spPr>
        <p:txBody>
          <a:bodyPr vert="horz" lIns="91440" tIns="45720" rIns="91440" bIns="45720" rtlCol="0" anchor="ctr">
            <a:normAutofit/>
          </a:bodyPr>
          <a:lstStyle/>
          <a:p>
            <a:pPr>
              <a:lnSpc>
                <a:spcPct val="90000"/>
              </a:lnSpc>
            </a:pPr>
            <a:r>
              <a:rPr lang="en-US" sz="2400" dirty="0"/>
              <a:t>Te Wānanga o Raukawa</a:t>
            </a:r>
            <a:br>
              <a:rPr lang="en-US" sz="1900" dirty="0"/>
            </a:br>
            <a:r>
              <a:rPr lang="en-US" sz="1900" i="1" dirty="0">
                <a:solidFill>
                  <a:schemeClr val="accent1"/>
                </a:solidFill>
                <a:cs typeface="Calibri"/>
              </a:rPr>
              <a:t>The survival and wellbeing of Māori as a people</a:t>
            </a:r>
            <a:br>
              <a:rPr lang="en-US" sz="1900" i="1" dirty="0">
                <a:cs typeface="Calibri"/>
              </a:rPr>
            </a:br>
            <a:br>
              <a:rPr lang="en-US" sz="1900" i="1" dirty="0"/>
            </a:br>
            <a:endParaRPr lang="en-US" sz="1900" i="1" dirty="0"/>
          </a:p>
        </p:txBody>
      </p:sp>
      <p:sp>
        <p:nvSpPr>
          <p:cNvPr id="3" name="Content Placeholder 2">
            <a:extLst>
              <a:ext uri="{FF2B5EF4-FFF2-40B4-BE49-F238E27FC236}">
                <a16:creationId xmlns:a16="http://schemas.microsoft.com/office/drawing/2014/main" id="{F2E891EE-1C58-4F8D-8F83-826AF3A8EBB8}"/>
              </a:ext>
            </a:extLst>
          </p:cNvPr>
          <p:cNvSpPr>
            <a:spLocks noGrp="1"/>
          </p:cNvSpPr>
          <p:nvPr>
            <p:ph sz="half" idx="1"/>
          </p:nvPr>
        </p:nvSpPr>
        <p:spPr>
          <a:xfrm>
            <a:off x="1998147" y="1423617"/>
            <a:ext cx="4035798" cy="5380946"/>
          </a:xfrm>
        </p:spPr>
        <p:txBody>
          <a:bodyPr vert="horz" lIns="91440" tIns="45720" rIns="91440" bIns="45720" numCol="1" rtlCol="0" anchor="t">
            <a:noAutofit/>
          </a:bodyPr>
          <a:lstStyle/>
          <a:p>
            <a:pPr lvl="1" indent="-342900">
              <a:lnSpc>
                <a:spcPct val="90000"/>
              </a:lnSpc>
              <a:buFont typeface="Wingdings 2" charset="2"/>
              <a:buAutoNum type="arabicPeriod"/>
            </a:pPr>
            <a:r>
              <a:rPr lang="en-US" sz="2400" dirty="0"/>
              <a:t>Te Reo, </a:t>
            </a:r>
          </a:p>
          <a:p>
            <a:pPr lvl="1" indent="-342900">
              <a:lnSpc>
                <a:spcPct val="90000"/>
              </a:lnSpc>
              <a:buFont typeface="Wingdings 2" charset="2"/>
              <a:buAutoNum type="arabicPeriod"/>
            </a:pPr>
            <a:r>
              <a:rPr lang="en-US" sz="2400" dirty="0"/>
              <a:t>Whakapapa, </a:t>
            </a:r>
          </a:p>
          <a:p>
            <a:pPr lvl="1" indent="-342900">
              <a:lnSpc>
                <a:spcPct val="90000"/>
              </a:lnSpc>
              <a:buFont typeface="Wingdings 2" charset="2"/>
              <a:buAutoNum type="arabicPeriod"/>
            </a:pPr>
            <a:r>
              <a:rPr lang="en-US" sz="2400" dirty="0"/>
              <a:t>Manaakitanga, </a:t>
            </a:r>
          </a:p>
          <a:p>
            <a:pPr lvl="1" indent="-342900">
              <a:lnSpc>
                <a:spcPct val="90000"/>
              </a:lnSpc>
              <a:buFont typeface="Wingdings 2" charset="2"/>
              <a:buAutoNum type="arabicPeriod"/>
            </a:pPr>
            <a:r>
              <a:rPr lang="en-US" sz="2400" dirty="0"/>
              <a:t>Wairuatanga, </a:t>
            </a:r>
          </a:p>
          <a:p>
            <a:pPr lvl="1" indent="-342900">
              <a:lnSpc>
                <a:spcPct val="90000"/>
              </a:lnSpc>
              <a:buFont typeface="Wingdings 2" charset="2"/>
              <a:buAutoNum type="arabicPeriod"/>
            </a:pPr>
            <a:r>
              <a:rPr lang="en-US" sz="2400" dirty="0"/>
              <a:t>Ūkaipōtanga, </a:t>
            </a:r>
          </a:p>
          <a:p>
            <a:pPr lvl="1" indent="-342900">
              <a:lnSpc>
                <a:spcPct val="90000"/>
              </a:lnSpc>
              <a:buFont typeface="Wingdings 2" charset="2"/>
              <a:buAutoNum type="arabicPeriod"/>
            </a:pPr>
            <a:r>
              <a:rPr lang="en-US" sz="2400" dirty="0"/>
              <a:t>Pūkengatanga, </a:t>
            </a:r>
          </a:p>
          <a:p>
            <a:pPr lvl="1" indent="-342900">
              <a:lnSpc>
                <a:spcPct val="90000"/>
              </a:lnSpc>
              <a:buFont typeface="Wingdings 2" charset="2"/>
              <a:buAutoNum type="arabicPeriod"/>
            </a:pPr>
            <a:r>
              <a:rPr lang="en-US" sz="2400" dirty="0"/>
              <a:t>Kotahitanga, </a:t>
            </a:r>
          </a:p>
          <a:p>
            <a:pPr lvl="1" indent="-342900">
              <a:lnSpc>
                <a:spcPct val="90000"/>
              </a:lnSpc>
              <a:buFont typeface="Wingdings 2" charset="2"/>
              <a:buAutoNum type="arabicPeriod"/>
            </a:pPr>
            <a:r>
              <a:rPr lang="en-US" sz="2400" dirty="0"/>
              <a:t>Rangatiratanga, </a:t>
            </a:r>
          </a:p>
          <a:p>
            <a:pPr lvl="1" indent="-342900">
              <a:lnSpc>
                <a:spcPct val="90000"/>
              </a:lnSpc>
              <a:buFont typeface="Wingdings 2" charset="2"/>
              <a:buAutoNum type="arabicPeriod"/>
            </a:pPr>
            <a:r>
              <a:rPr lang="en-US" sz="2400" dirty="0"/>
              <a:t>Whanaungatanga, </a:t>
            </a:r>
          </a:p>
          <a:p>
            <a:pPr lvl="1" indent="-342900">
              <a:lnSpc>
                <a:spcPct val="90000"/>
              </a:lnSpc>
              <a:buFont typeface="Wingdings 2" charset="2"/>
              <a:buAutoNum type="arabicPeriod"/>
            </a:pPr>
            <a:r>
              <a:rPr lang="en-US" sz="2400" dirty="0"/>
              <a:t>Kaitiakitanga</a:t>
            </a:r>
          </a:p>
          <a:p>
            <a:pPr marL="380365" indent="-342900">
              <a:lnSpc>
                <a:spcPct val="90000"/>
              </a:lnSpc>
              <a:buFont typeface="Wingdings 2" charset="2"/>
              <a:buChar char="§"/>
            </a:pPr>
            <a:endParaRPr lang="en-US" sz="1800" dirty="0"/>
          </a:p>
          <a:p>
            <a:pPr marL="37465" indent="0">
              <a:lnSpc>
                <a:spcPct val="90000"/>
              </a:lnSpc>
              <a:buFont typeface="Wingdings 2" charset="2"/>
              <a:buNone/>
            </a:pPr>
            <a:endParaRPr lang="en-US" sz="1800" dirty="0"/>
          </a:p>
        </p:txBody>
      </p:sp>
      <p:pic>
        <p:nvPicPr>
          <p:cNvPr id="22" name="Picture 21">
            <a:extLst>
              <a:ext uri="{FF2B5EF4-FFF2-40B4-BE49-F238E27FC236}">
                <a16:creationId xmlns:a16="http://schemas.microsoft.com/office/drawing/2014/main" id="{FA5B6B2C-C44F-441A-B6EE-80D965ACA4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24" name="Rectangle 23">
            <a:extLst>
              <a:ext uri="{FF2B5EF4-FFF2-40B4-BE49-F238E27FC236}">
                <a16:creationId xmlns:a16="http://schemas.microsoft.com/office/drawing/2014/main" id="{0EAD4726-4343-49C7-94B5-CEA4A3C01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736" y="0"/>
            <a:ext cx="45132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14">
            <a:extLst>
              <a:ext uri="{FF2B5EF4-FFF2-40B4-BE49-F238E27FC236}">
                <a16:creationId xmlns:a16="http://schemas.microsoft.com/office/drawing/2014/main" id="{B4208549-7BE5-48A1-A77D-F563E299D65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125557" y="321734"/>
            <a:ext cx="3518226" cy="2348416"/>
          </a:xfrm>
          <a:prstGeom prst="rect">
            <a:avLst/>
          </a:prstGeom>
        </p:spPr>
      </p:pic>
      <p:pic>
        <p:nvPicPr>
          <p:cNvPr id="17" name="Picture 16">
            <a:extLst>
              <a:ext uri="{FF2B5EF4-FFF2-40B4-BE49-F238E27FC236}">
                <a16:creationId xmlns:a16="http://schemas.microsoft.com/office/drawing/2014/main" id="{265026E0-028F-4987-98E1-2763F48BD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9859" y="2831018"/>
            <a:ext cx="3518226" cy="2348416"/>
          </a:xfrm>
          <a:prstGeom prst="rect">
            <a:avLst/>
          </a:prstGeom>
        </p:spPr>
      </p:pic>
      <p:pic>
        <p:nvPicPr>
          <p:cNvPr id="7" name="Picture 6">
            <a:extLst>
              <a:ext uri="{FF2B5EF4-FFF2-40B4-BE49-F238E27FC236}">
                <a16:creationId xmlns:a16="http://schemas.microsoft.com/office/drawing/2014/main" id="{83E211FE-8A24-485E-A998-622EFB1BF0DE}"/>
              </a:ext>
            </a:extLst>
          </p:cNvPr>
          <p:cNvPicPr>
            <a:picLocks noChangeAspect="1"/>
          </p:cNvPicPr>
          <p:nvPr/>
        </p:nvPicPr>
        <p:blipFill>
          <a:blip r:embed="rId7"/>
          <a:stretch>
            <a:fillRect/>
          </a:stretch>
        </p:blipFill>
        <p:spPr>
          <a:xfrm>
            <a:off x="7988643" y="5317281"/>
            <a:ext cx="3869794" cy="1218985"/>
          </a:xfrm>
          <a:prstGeom prst="rect">
            <a:avLst/>
          </a:prstGeom>
        </p:spPr>
      </p:pic>
    </p:spTree>
    <p:extLst>
      <p:ext uri="{BB962C8B-B14F-4D97-AF65-F5344CB8AC3E}">
        <p14:creationId xmlns:p14="http://schemas.microsoft.com/office/powerpoint/2010/main" val="297404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30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30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C93F-C287-40D4-A043-C329B9EB9FD2}"/>
              </a:ext>
            </a:extLst>
          </p:cNvPr>
          <p:cNvSpPr>
            <a:spLocks noGrp="1"/>
          </p:cNvSpPr>
          <p:nvPr>
            <p:ph type="title"/>
          </p:nvPr>
        </p:nvSpPr>
        <p:spPr>
          <a:xfrm>
            <a:off x="943973" y="247461"/>
            <a:ext cx="10353762" cy="970450"/>
          </a:xfrm>
        </p:spPr>
        <p:txBody>
          <a:bodyPr/>
          <a:lstStyle/>
          <a:p>
            <a:r>
              <a:rPr lang="en-US" dirty="0" err="1">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Te</a:t>
            </a:r>
            <a:r>
              <a:rPr lang="en-US" dirty="0">
                <a:ln>
                  <a:solidFill>
                    <a:srgbClr val="000000">
                      <a:lumMod val="75000"/>
                      <a:lumOff val="25000"/>
                      <a:alpha val="10000"/>
                    </a:srgbClr>
                  </a:solidFill>
                </a:ln>
                <a:effectLst>
                  <a:outerShdw blurRad="9525" dist="25400" dir="14640000" algn="tl" rotWithShape="0">
                    <a:srgbClr val="000000">
                      <a:alpha val="30000"/>
                    </a:srgbClr>
                  </a:outerShdw>
                </a:effectLst>
                <a:ea typeface="Segoe UI Black"/>
              </a:rPr>
              <a:t> Wānanga o Raukawa, then and now</a:t>
            </a:r>
            <a:endParaRPr lang="en-US" dirty="0"/>
          </a:p>
        </p:txBody>
      </p:sp>
      <p:sp>
        <p:nvSpPr>
          <p:cNvPr id="4" name="Content Placeholder 3">
            <a:extLst>
              <a:ext uri="{FF2B5EF4-FFF2-40B4-BE49-F238E27FC236}">
                <a16:creationId xmlns:a16="http://schemas.microsoft.com/office/drawing/2014/main" id="{793F8DC1-160F-430A-B099-BB2E9E54AEAD}"/>
              </a:ext>
            </a:extLst>
          </p:cNvPr>
          <p:cNvSpPr>
            <a:spLocks noGrp="1"/>
          </p:cNvSpPr>
          <p:nvPr>
            <p:ph sz="half" idx="2"/>
          </p:nvPr>
        </p:nvSpPr>
        <p:spPr>
          <a:xfrm>
            <a:off x="777716" y="1404747"/>
            <a:ext cx="4764764" cy="5017954"/>
          </a:xfrm>
          <a:ln>
            <a:solidFill>
              <a:schemeClr val="tx1"/>
            </a:solidFill>
          </a:ln>
        </p:spPr>
        <p:txBody>
          <a:bodyPr>
            <a:normAutofit/>
          </a:bodyPr>
          <a:lstStyle/>
          <a:p>
            <a:pPr marL="37465" indent="0" algn="ctr">
              <a:buNone/>
            </a:pPr>
            <a:r>
              <a:rPr lang="en-US" sz="4000" b="1"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1981</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2 students </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One </a:t>
            </a:r>
            <a:r>
              <a:rPr lang="en-US" sz="3600" dirty="0" err="1">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programme</a:t>
            </a:r>
            <a:endPar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100% male</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Average age:  20</a:t>
            </a: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sp>
        <p:nvSpPr>
          <p:cNvPr id="6" name="Content Placeholder 5">
            <a:extLst>
              <a:ext uri="{FF2B5EF4-FFF2-40B4-BE49-F238E27FC236}">
                <a16:creationId xmlns:a16="http://schemas.microsoft.com/office/drawing/2014/main" id="{9ADBFAF2-EA23-474F-B24C-9926A4D66EF5}"/>
              </a:ext>
            </a:extLst>
          </p:cNvPr>
          <p:cNvSpPr>
            <a:spLocks noGrp="1"/>
          </p:cNvSpPr>
          <p:nvPr>
            <p:ph sz="quarter" idx="4"/>
          </p:nvPr>
        </p:nvSpPr>
        <p:spPr>
          <a:xfrm>
            <a:off x="6649522" y="1339041"/>
            <a:ext cx="4779581" cy="5083660"/>
          </a:xfrm>
          <a:ln>
            <a:solidFill>
              <a:schemeClr val="tx1"/>
            </a:solidFill>
          </a:ln>
        </p:spPr>
        <p:txBody>
          <a:bodyPr vert="horz" lIns="91440" tIns="45720" rIns="91440" bIns="45720" rtlCol="0" anchor="t">
            <a:noAutofit/>
          </a:bodyPr>
          <a:lstStyle/>
          <a:p>
            <a:pPr marL="37465" indent="0" algn="ctr">
              <a:buNone/>
            </a:pPr>
            <a:r>
              <a:rPr lang="en-US" sz="4000" b="1"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2019</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5000 students</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18 UG degrees</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5 PG degrees</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75% women</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Average age:  39</a:t>
            </a:r>
          </a:p>
          <a:p>
            <a:pPr marL="37465" indent="0">
              <a:buNone/>
            </a:pPr>
            <a:r>
              <a:rPr lang="en-US" sz="36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90% part-time</a:t>
            </a: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pPr indent="-305435"/>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spTree>
    <p:extLst>
      <p:ext uri="{BB962C8B-B14F-4D97-AF65-F5344CB8AC3E}">
        <p14:creationId xmlns:p14="http://schemas.microsoft.com/office/powerpoint/2010/main" val="316198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D0F5-7286-41F6-B599-69ED7234C9A7}"/>
              </a:ext>
            </a:extLst>
          </p:cNvPr>
          <p:cNvSpPr>
            <a:spLocks noGrp="1"/>
          </p:cNvSpPr>
          <p:nvPr>
            <p:ph type="title"/>
          </p:nvPr>
        </p:nvSpPr>
        <p:spPr>
          <a:xfrm>
            <a:off x="914123" y="252994"/>
            <a:ext cx="10353763" cy="970450"/>
          </a:xfrm>
        </p:spPr>
        <p:txBody>
          <a:bodyPr>
            <a:normAutofit fontScale="90000"/>
          </a:bodyPr>
          <a:lstStyle/>
          <a:p>
            <a:r>
              <a:rPr lang="en-NZ" dirty="0"/>
              <a:t>Manaakitanga</a:t>
            </a:r>
            <a:br>
              <a:rPr lang="en-NZ" dirty="0"/>
            </a:br>
            <a:endParaRPr lang="en-NZ" sz="2200" dirty="0">
              <a:solidFill>
                <a:srgbClr val="FFFF00"/>
              </a:solidFill>
            </a:endParaRPr>
          </a:p>
        </p:txBody>
      </p:sp>
      <p:sp>
        <p:nvSpPr>
          <p:cNvPr id="24" name="Text Placeholder 23">
            <a:extLst>
              <a:ext uri="{FF2B5EF4-FFF2-40B4-BE49-F238E27FC236}">
                <a16:creationId xmlns:a16="http://schemas.microsoft.com/office/drawing/2014/main" id="{522825B8-F191-417F-8128-32AB6BF4A5EF}"/>
              </a:ext>
            </a:extLst>
          </p:cNvPr>
          <p:cNvSpPr>
            <a:spLocks noGrp="1"/>
          </p:cNvSpPr>
          <p:nvPr>
            <p:ph type="body" sz="half" idx="18"/>
          </p:nvPr>
        </p:nvSpPr>
        <p:spPr>
          <a:xfrm>
            <a:off x="287400" y="4187141"/>
            <a:ext cx="3927379" cy="2115044"/>
          </a:xfrm>
        </p:spPr>
        <p:txBody>
          <a:bodyPr>
            <a:normAutofit/>
          </a:bodyPr>
          <a:lstStyle/>
          <a:p>
            <a:r>
              <a:rPr lang="en-NZ" sz="3200" dirty="0">
                <a:effectLst/>
              </a:rPr>
              <a:t>Enrolment:</a:t>
            </a:r>
            <a:endParaRPr lang="en-US" sz="320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r>
              <a:rPr lang="en-NZ" sz="3200" dirty="0">
                <a:effectLst/>
              </a:rPr>
              <a:t>An act of mana-enhancement</a:t>
            </a:r>
            <a:endParaRPr lang="en-US" sz="320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pic>
        <p:nvPicPr>
          <p:cNvPr id="30" name="Picture Placeholder 29">
            <a:extLst>
              <a:ext uri="{FF2B5EF4-FFF2-40B4-BE49-F238E27FC236}">
                <a16:creationId xmlns:a16="http://schemas.microsoft.com/office/drawing/2014/main" id="{0BD5AF0C-54F0-447F-95A0-79D670707264}"/>
              </a:ext>
            </a:extLst>
          </p:cNvPr>
          <p:cNvPicPr>
            <a:picLocks noGrp="1" noChangeAspect="1"/>
          </p:cNvPicPr>
          <p:nvPr>
            <p:ph type="pic" idx="21"/>
          </p:nvPr>
        </p:nvPicPr>
        <p:blipFill>
          <a:blip r:embed="rId3"/>
          <a:srcRect t="10998" b="10998"/>
          <a:stretch>
            <a:fillRect/>
          </a:stretch>
        </p:blipFill>
        <p:spPr>
          <a:xfrm>
            <a:off x="4461663" y="1672124"/>
            <a:ext cx="3605730" cy="2185172"/>
          </a:xfrm>
          <a:prstGeom prst="rect">
            <a:avLst/>
          </a:prstGeom>
        </p:spPr>
      </p:pic>
      <p:sp>
        <p:nvSpPr>
          <p:cNvPr id="25" name="Text Placeholder 24">
            <a:extLst>
              <a:ext uri="{FF2B5EF4-FFF2-40B4-BE49-F238E27FC236}">
                <a16:creationId xmlns:a16="http://schemas.microsoft.com/office/drawing/2014/main" id="{92C7D703-B0FE-4223-8C1D-41557772646E}"/>
              </a:ext>
            </a:extLst>
          </p:cNvPr>
          <p:cNvSpPr>
            <a:spLocks noGrp="1"/>
          </p:cNvSpPr>
          <p:nvPr>
            <p:ph type="body" sz="half" idx="19"/>
          </p:nvPr>
        </p:nvSpPr>
        <p:spPr>
          <a:xfrm>
            <a:off x="4411304" y="4187024"/>
            <a:ext cx="3706447" cy="2501462"/>
          </a:xfrm>
        </p:spPr>
        <p:txBody>
          <a:bodyPr>
            <a:normAutofit/>
          </a:bodyPr>
          <a:lstStyle/>
          <a:p>
            <a:r>
              <a:rPr lang="en-NZ" sz="3200" dirty="0">
                <a:effectLst/>
              </a:rPr>
              <a:t>Reciprocity: </a:t>
            </a:r>
            <a:r>
              <a:rPr lang="en-NZ" sz="3200" dirty="0" err="1">
                <a:effectLst/>
              </a:rPr>
              <a:t>Manaakitanga</a:t>
            </a:r>
            <a:endPar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pic>
        <p:nvPicPr>
          <p:cNvPr id="32" name="Picture Placeholder 31">
            <a:extLst>
              <a:ext uri="{FF2B5EF4-FFF2-40B4-BE49-F238E27FC236}">
                <a16:creationId xmlns:a16="http://schemas.microsoft.com/office/drawing/2014/main" id="{A6379F7E-1639-4D78-B68B-1F1D9929730A}"/>
              </a:ext>
            </a:extLst>
          </p:cNvPr>
          <p:cNvPicPr>
            <a:picLocks noGrp="1" noChangeAspect="1"/>
          </p:cNvPicPr>
          <p:nvPr>
            <p:ph type="pic" idx="22"/>
          </p:nvPr>
        </p:nvPicPr>
        <p:blipFill>
          <a:blip r:embed="rId4">
            <a:extLst>
              <a:ext uri="{28A0092B-C50C-407E-A947-70E740481C1C}">
                <a14:useLocalDpi xmlns:a14="http://schemas.microsoft.com/office/drawing/2010/main" val="0"/>
              </a:ext>
            </a:extLst>
          </a:blip>
          <a:srcRect t="11037" b="11037"/>
          <a:stretch>
            <a:fillRect/>
          </a:stretch>
        </p:blipFill>
        <p:spPr>
          <a:xfrm>
            <a:off x="8285163" y="1695154"/>
            <a:ext cx="3609448" cy="2162142"/>
          </a:xfrm>
        </p:spPr>
      </p:pic>
      <p:sp>
        <p:nvSpPr>
          <p:cNvPr id="26" name="Text Placeholder 25">
            <a:extLst>
              <a:ext uri="{FF2B5EF4-FFF2-40B4-BE49-F238E27FC236}">
                <a16:creationId xmlns:a16="http://schemas.microsoft.com/office/drawing/2014/main" id="{BDB37B2E-9C74-48E7-A834-7A907628CA99}"/>
              </a:ext>
            </a:extLst>
          </p:cNvPr>
          <p:cNvSpPr>
            <a:spLocks noGrp="1"/>
          </p:cNvSpPr>
          <p:nvPr>
            <p:ph type="body" sz="half" idx="20"/>
          </p:nvPr>
        </p:nvSpPr>
        <p:spPr>
          <a:xfrm>
            <a:off x="8285163" y="4187024"/>
            <a:ext cx="3609448" cy="1883793"/>
          </a:xfrm>
        </p:spPr>
        <p:txBody>
          <a:bodyPr vert="horz" lIns="91440" tIns="45720" rIns="91440" bIns="45720" rtlCol="0" anchor="t">
            <a:noAutofit/>
          </a:bodyPr>
          <a:lstStyle/>
          <a:p>
            <a:r>
              <a:rPr lang="en-NZ" sz="3200" dirty="0"/>
              <a:t>Open entry</a:t>
            </a:r>
            <a:endParaRPr lang="en-NZ" sz="32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a:p>
            <a:r>
              <a:rPr lang="en-NZ" sz="3200"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rPr>
              <a:t>Removal of barriers to learning</a:t>
            </a:r>
          </a:p>
          <a:p>
            <a:endParaRPr lang="en-NZ" dirty="0">
              <a:ln>
                <a:solidFill>
                  <a:srgbClr val="000000">
                    <a:lumMod val="75000"/>
                    <a:lumOff val="25000"/>
                    <a:alpha val="10000"/>
                  </a:srgbClr>
                </a:solidFill>
              </a:ln>
              <a:effectLst>
                <a:outerShdw blurRad="9525" dist="25400" dir="14640000" algn="tl" rotWithShape="0">
                  <a:srgbClr val="000000">
                    <a:alpha val="30000"/>
                  </a:srgbClr>
                </a:outerShdw>
              </a:effectLst>
              <a:cs typeface="Segoe UI"/>
            </a:endParaRPr>
          </a:p>
        </p:txBody>
      </p:sp>
      <p:sp>
        <p:nvSpPr>
          <p:cNvPr id="7" name="TextBox 6">
            <a:extLst>
              <a:ext uri="{FF2B5EF4-FFF2-40B4-BE49-F238E27FC236}">
                <a16:creationId xmlns:a16="http://schemas.microsoft.com/office/drawing/2014/main" id="{6548B91D-E99B-4807-8885-19FCCB4BC2B3}"/>
              </a:ext>
            </a:extLst>
          </p:cNvPr>
          <p:cNvSpPr txBox="1"/>
          <p:nvPr/>
        </p:nvSpPr>
        <p:spPr>
          <a:xfrm>
            <a:off x="287400" y="920818"/>
            <a:ext cx="11607211" cy="523220"/>
          </a:xfrm>
          <a:prstGeom prst="rect">
            <a:avLst/>
          </a:prstGeom>
          <a:noFill/>
        </p:spPr>
        <p:txBody>
          <a:bodyPr wrap="square" rtlCol="0">
            <a:spAutoFit/>
          </a:bodyPr>
          <a:lstStyle/>
          <a:p>
            <a:pPr algn="ctr"/>
            <a:r>
              <a:rPr lang="en-NZ" sz="2800" i="1" dirty="0">
                <a:solidFill>
                  <a:schemeClr val="accent1"/>
                </a:solidFill>
              </a:rPr>
              <a:t>Te Wānanga o Raukawa views every enrolment as a mana-enhancing act.</a:t>
            </a:r>
            <a:endParaRPr lang="en-NZ" sz="2800" dirty="0">
              <a:solidFill>
                <a:schemeClr val="accent1"/>
              </a:solidFill>
            </a:endParaRPr>
          </a:p>
        </p:txBody>
      </p:sp>
      <p:pic>
        <p:nvPicPr>
          <p:cNvPr id="8" name="Picture 7">
            <a:extLst>
              <a:ext uri="{FF2B5EF4-FFF2-40B4-BE49-F238E27FC236}">
                <a16:creationId xmlns:a16="http://schemas.microsoft.com/office/drawing/2014/main" id="{19121048-44DA-4938-ADD7-019A1B3399AE}"/>
              </a:ext>
            </a:extLst>
          </p:cNvPr>
          <p:cNvPicPr>
            <a:picLocks noChangeAspect="1"/>
          </p:cNvPicPr>
          <p:nvPr/>
        </p:nvPicPr>
        <p:blipFill>
          <a:blip r:embed="rId5"/>
          <a:stretch>
            <a:fillRect/>
          </a:stretch>
        </p:blipFill>
        <p:spPr>
          <a:xfrm>
            <a:off x="9663269" y="6090510"/>
            <a:ext cx="2444160" cy="767490"/>
          </a:xfrm>
          <a:prstGeom prst="rect">
            <a:avLst/>
          </a:prstGeom>
        </p:spPr>
      </p:pic>
      <p:pic>
        <p:nvPicPr>
          <p:cNvPr id="36" name="Picture Placeholder 35">
            <a:extLst>
              <a:ext uri="{FF2B5EF4-FFF2-40B4-BE49-F238E27FC236}">
                <a16:creationId xmlns:a16="http://schemas.microsoft.com/office/drawing/2014/main" id="{01FE2F24-E9EC-4367-9BB7-F87D56E53113}"/>
              </a:ext>
            </a:extLst>
          </p:cNvPr>
          <p:cNvPicPr>
            <a:picLocks noGrp="1" noChangeAspect="1"/>
          </p:cNvPicPr>
          <p:nvPr>
            <p:ph type="pic" idx="15"/>
          </p:nvPr>
        </p:nvPicPr>
        <p:blipFill>
          <a:blip r:embed="rId6">
            <a:extLst>
              <a:ext uri="{28A0092B-C50C-407E-A947-70E740481C1C}">
                <a14:useLocalDpi xmlns:a14="http://schemas.microsoft.com/office/drawing/2010/main" val="0"/>
              </a:ext>
            </a:extLst>
          </a:blip>
          <a:srcRect t="11120" b="11120"/>
          <a:stretch>
            <a:fillRect/>
          </a:stretch>
        </p:blipFill>
        <p:spPr>
          <a:xfrm>
            <a:off x="460608" y="1695154"/>
            <a:ext cx="3783285" cy="2162142"/>
          </a:xfrm>
        </p:spPr>
      </p:pic>
    </p:spTree>
    <p:extLst>
      <p:ext uri="{BB962C8B-B14F-4D97-AF65-F5344CB8AC3E}">
        <p14:creationId xmlns:p14="http://schemas.microsoft.com/office/powerpoint/2010/main" val="129581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833F5045-5779-4E8F-9507-636D7A19E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DAA9B-8715-4EBA-B62B-F9ACD1376975}"/>
              </a:ext>
            </a:extLst>
          </p:cNvPr>
          <p:cNvSpPr>
            <a:spLocks noGrp="1"/>
          </p:cNvSpPr>
          <p:nvPr>
            <p:ph type="title"/>
          </p:nvPr>
        </p:nvSpPr>
        <p:spPr>
          <a:xfrm>
            <a:off x="343193" y="80434"/>
            <a:ext cx="5672375" cy="1487214"/>
          </a:xfrm>
        </p:spPr>
        <p:txBody>
          <a:bodyPr vert="horz" lIns="91440" tIns="45720" rIns="91440" bIns="45720" rtlCol="0" anchor="ctr">
            <a:normAutofit/>
          </a:bodyPr>
          <a:lstStyle/>
          <a:p>
            <a:r>
              <a:rPr lang="en-US" b="1" dirty="0">
                <a:solidFill>
                  <a:srgbClr val="FFFFFF"/>
                </a:solidFill>
              </a:rPr>
              <a:t>A Changing Demographic</a:t>
            </a:r>
            <a:endParaRPr lang="en-US" b="1" u="sng" dirty="0"/>
          </a:p>
        </p:txBody>
      </p:sp>
      <p:sp>
        <p:nvSpPr>
          <p:cNvPr id="27" name="Rectangle 26">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a:extLst>
              <a:ext uri="{FF2B5EF4-FFF2-40B4-BE49-F238E27FC236}">
                <a16:creationId xmlns:a16="http://schemas.microsoft.com/office/drawing/2014/main" id="{1B40411C-DE94-48F1-8BBD-4539F88A190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63954" y="3478924"/>
            <a:ext cx="5184852" cy="3335548"/>
          </a:xfrm>
          <a:prstGeom prst="rect">
            <a:avLst/>
          </a:prstGeom>
        </p:spPr>
      </p:pic>
      <p:graphicFrame>
        <p:nvGraphicFramePr>
          <p:cNvPr id="10" name="Content Placeholder 8">
            <a:extLst>
              <a:ext uri="{FF2B5EF4-FFF2-40B4-BE49-F238E27FC236}">
                <a16:creationId xmlns:a16="http://schemas.microsoft.com/office/drawing/2014/main" id="{458007E4-E2DF-47FE-8578-1DFC51122518}"/>
              </a:ext>
            </a:extLst>
          </p:cNvPr>
          <p:cNvGraphicFramePr>
            <a:graphicFrameLocks/>
          </p:cNvGraphicFramePr>
          <p:nvPr>
            <p:extLst>
              <p:ext uri="{D42A27DB-BD31-4B8C-83A1-F6EECF244321}">
                <p14:modId xmlns:p14="http://schemas.microsoft.com/office/powerpoint/2010/main" val="1594328820"/>
              </p:ext>
            </p:extLst>
          </p:nvPr>
        </p:nvGraphicFramePr>
        <p:xfrm>
          <a:off x="554765" y="1648082"/>
          <a:ext cx="5198042" cy="4871218"/>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a:extLst>
              <a:ext uri="{FF2B5EF4-FFF2-40B4-BE49-F238E27FC236}">
                <a16:creationId xmlns:a16="http://schemas.microsoft.com/office/drawing/2014/main" id="{35043966-FEB3-4633-970E-E484E2158803}"/>
              </a:ext>
            </a:extLst>
          </p:cNvPr>
          <p:cNvPicPr>
            <a:picLocks noChangeAspect="1"/>
          </p:cNvPicPr>
          <p:nvPr/>
        </p:nvPicPr>
        <p:blipFill>
          <a:blip r:embed="rId6"/>
          <a:stretch>
            <a:fillRect/>
          </a:stretch>
        </p:blipFill>
        <p:spPr>
          <a:xfrm>
            <a:off x="6663955" y="160869"/>
            <a:ext cx="5184852" cy="3335548"/>
          </a:xfrm>
          <a:prstGeom prst="rect">
            <a:avLst/>
          </a:prstGeom>
          <a:ln w="38100">
            <a:solidFill>
              <a:schemeClr val="tx1"/>
            </a:solidFill>
          </a:ln>
        </p:spPr>
      </p:pic>
    </p:spTree>
    <p:extLst>
      <p:ext uri="{BB962C8B-B14F-4D97-AF65-F5344CB8AC3E}">
        <p14:creationId xmlns:p14="http://schemas.microsoft.com/office/powerpoint/2010/main" val="309622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324159"/>
      </a:dk2>
      <a:lt2>
        <a:srgbClr val="E2E4E8"/>
      </a:lt2>
      <a:accent1>
        <a:srgbClr val="E7A629"/>
      </a:accent1>
      <a:accent2>
        <a:srgbClr val="D54517"/>
      </a:accent2>
      <a:accent3>
        <a:srgbClr val="E7294A"/>
      </a:accent3>
      <a:accent4>
        <a:srgbClr val="D51787"/>
      </a:accent4>
      <a:accent5>
        <a:srgbClr val="E529E7"/>
      </a:accent5>
      <a:accent6>
        <a:srgbClr val="8417D5"/>
      </a:accent6>
      <a:hlink>
        <a:srgbClr val="264072"/>
      </a:hlink>
      <a:folHlink>
        <a:srgbClr val="4C4C4C"/>
      </a:folHlink>
    </a:clrScheme>
    <a:fontScheme name="Custom 1">
      <a:majorFont>
        <a:latin typeface="Segoe UI Black"/>
        <a:ea typeface=""/>
        <a:cs typeface=""/>
      </a:majorFont>
      <a:minorFont>
        <a:latin typeface="Segoe UI"/>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4.xml.rels>&#65279;<?xml version="1.0" encoding="utf-8"?><Relationships xmlns="http://schemas.openxmlformats.org/package/2006/relationships"><Relationship Type="http://schemas.openxmlformats.org/officeDocument/2006/relationships/customXmlProps" Target="/customXML/itemProps4.xml" Id="Rd3c4172d526e4b2384ade4b889302c76" /></Relationships>
</file>

<file path=customXML/item4.xml><?xml version="1.0" encoding="utf-8"?>
<metadata xmlns="http://www.objective.com/ecm/document/metadata/DC4691BF00A443899034738234036697" version="1.0.0">
  <systemFields>
    <field name="Objective-Id">
      <value order="0">A1457373</value>
    </field>
    <field name="Objective-Title">
      <value order="0">4. Mereana Selby Presentation 6August</value>
    </field>
    <field name="Objective-Description">
      <value order="0"/>
    </field>
    <field name="Objective-CreationStamp">
      <value order="0">2019-08-06T21:08:08Z</value>
    </field>
    <field name="Objective-IsApproved">
      <value order="0">false</value>
    </field>
    <field name="Objective-IsPublished">
      <value order="0">false</value>
    </field>
    <field name="Objective-DatePublished">
      <value order="0"/>
    </field>
    <field name="Objective-ModificationStamp">
      <value order="0">2019-08-12T21:59:44Z</value>
    </field>
    <field name="Objective-Owner">
      <value order="0">Lisa Eames</value>
    </field>
    <field name="Objective-Path">
      <value order="0">Objective Global Folder:TEC Global Folder:Career Development:Deliveries:Products and Services:Products and Events:Events:Oritetanga Event:Presentations from conference</value>
    </field>
    <field name="Objective-Parent">
      <value order="0">Presentations from conference</value>
    </field>
    <field name="Objective-State">
      <value order="0">Being Drafted</value>
    </field>
    <field name="Objective-VersionId">
      <value order="0">vA3226354</value>
    </field>
    <field name="Objective-Version">
      <value order="0">0.1</value>
    </field>
    <field name="Objective-VersionNumber">
      <value order="0">1</value>
    </field>
    <field name="Objective-VersionComment">
      <value order="0"/>
    </field>
    <field name="Objective-FileNumber">
      <value order="0">qA124798</value>
    </field>
    <field name="Objective-Classification">
      <value order="0"/>
    </field>
    <field name="Objective-Caveats">
      <value order="0"/>
    </field>
  </systemFields>
  <catalogues>
    <catalogue name="Document Type Catalogue" type="type" ori="id:cA6">
      <field name="Objective-Fund Name">
        <value order="0"/>
      </field>
      <field name="Objective-Sub Sector">
        <value order="0"/>
      </field>
      <field name="Objective-Reference">
        <value order="0"/>
      </field>
      <field name="Objective-Financial Year">
        <value order="0"/>
      </field>
      <field name="Objective-EDUMIS Number">
        <value order="0"/>
      </field>
      <field name="Objective-Action">
        <value order="0"/>
      </field>
      <field name="Objective-Calendar Year">
        <value order="0"/>
      </field>
      <field name="Objective-Date">
        <value order="0"/>
      </field>
      <field name="Objective-Responsible">
        <value order="0"/>
      </field>
    </catalogue>
  </catalogues>
</metadata>
</file>

<file path=customXML/itemProps4.xml><?xml version="1.0" encoding="utf-8"?>
<ds:datastoreItem xmlns:ds="http://schemas.openxmlformats.org/officeDocument/2006/customXml" ds:itemID="{5745109E-2DDF-40CB-AC2B-FF9B10C90820}">
  <ds:schemaRefs>
    <ds:schemaRef ds:uri="http://www.objective.com/ecm/document/metadata/DC4691BF00A443899034738234036697"/>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77B5FE3ABBCD4681112CEE37AB0643" ma:contentTypeVersion="11" ma:contentTypeDescription="Create a new document." ma:contentTypeScope="" ma:versionID="6895b14ddbfd808a063d1b5c13167429">
  <xsd:schema xmlns:xsd="http://www.w3.org/2001/XMLSchema" xmlns:xs="http://www.w3.org/2001/XMLSchema" xmlns:p="http://schemas.microsoft.com/office/2006/metadata/properties" xmlns:ns3="8c567403-10d1-40de-a148-462b6c148d11" xmlns:ns4="1b5d9107-bc87-4209-b1c3-7de47e711162" targetNamespace="http://schemas.microsoft.com/office/2006/metadata/properties" ma:root="true" ma:fieldsID="25612e3aa0088c30c876067af082668d" ns3:_="" ns4:_="">
    <xsd:import namespace="8c567403-10d1-40de-a148-462b6c148d11"/>
    <xsd:import namespace="1b5d9107-bc87-4209-b1c3-7de47e71116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67403-10d1-40de-a148-462b6c148d1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5d9107-bc87-4209-b1c3-7de47e7111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CA92E9-8160-4105-8B92-EE374BFE9269}">
  <ds:schemaRefs>
    <ds:schemaRef ds:uri="8c567403-10d1-40de-a148-462b6c148d11"/>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infopath/2007/PartnerControls"/>
    <ds:schemaRef ds:uri="1b5d9107-bc87-4209-b1c3-7de47e711162"/>
    <ds:schemaRef ds:uri="http://purl.org/dc/dcmitype/"/>
  </ds:schemaRefs>
</ds:datastoreItem>
</file>

<file path=customXml/itemProps2.xml><?xml version="1.0" encoding="utf-8"?>
<ds:datastoreItem xmlns:ds="http://schemas.openxmlformats.org/officeDocument/2006/customXml" ds:itemID="{48C9C169-9A19-4F01-9FFA-7E8D2E41B3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567403-10d1-40de-a148-462b6c148d11"/>
    <ds:schemaRef ds:uri="1b5d9107-bc87-4209-b1c3-7de47e711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E5463B-15D8-403E-AE1C-7BB0DE58F5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1331</Words>
  <Application>Microsoft Office PowerPoint</Application>
  <PresentationFormat>Widescreen</PresentationFormat>
  <Paragraphs>263</Paragraphs>
  <Slides>20</Slides>
  <Notes>12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Calisto MT</vt:lpstr>
      <vt:lpstr>Segoe Print</vt:lpstr>
      <vt:lpstr>Segoe UI</vt:lpstr>
      <vt:lpstr>Segoe UI Black</vt:lpstr>
      <vt:lpstr>Wingdings 2</vt:lpstr>
      <vt:lpstr>SlateVTI</vt:lpstr>
      <vt:lpstr>Student Success</vt:lpstr>
      <vt:lpstr>Te Wānanga o Raukawa</vt:lpstr>
      <vt:lpstr>1975  no one under 30 years can speak our language  </vt:lpstr>
      <vt:lpstr>Whakatupuranga Rua Mano Generation 2000 Tribal Development Plan</vt:lpstr>
      <vt:lpstr>1981  Te Wānanga o Raukawa</vt:lpstr>
      <vt:lpstr>Te Wānanga o Raukawa The survival and wellbeing of Māori as a people  </vt:lpstr>
      <vt:lpstr>Te Wānanga o Raukawa, then and now</vt:lpstr>
      <vt:lpstr>Manaakitanga </vt:lpstr>
      <vt:lpstr>A Changing Demographic</vt:lpstr>
      <vt:lpstr>Academic Model</vt:lpstr>
      <vt:lpstr>DRIVERS FOR CHANGE</vt:lpstr>
      <vt:lpstr>The student controlling their journey</vt:lpstr>
      <vt:lpstr>Business Transformation</vt:lpstr>
      <vt:lpstr>Change Management</vt:lpstr>
      <vt:lpstr>So what?</vt:lpstr>
      <vt:lpstr>Survey Graduands &amp; Pūkenga</vt:lpstr>
      <vt:lpstr>Business Intelligence (BI) Business intelligence is the convergence of the human mind and artificial intelligence (i.e. software driven).   </vt:lpstr>
      <vt:lpstr>Using BI to support successful outcomes</vt:lpstr>
      <vt:lpstr>Rangatiratanga Graduates who are Work Fit and Work Ready(GWF&amp;R)   Characteristics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Success</dc:title>
  <dc:creator>Mereana Selby</dc:creator>
  <cp:lastModifiedBy>Mereana Selby</cp:lastModifiedBy>
  <cp:revision>1</cp:revision>
  <dcterms:created xsi:type="dcterms:W3CDTF">2019-08-05T21:10:00Z</dcterms:created>
  <dcterms:modified xsi:type="dcterms:W3CDTF">2019-08-05T21:12:55Z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A1457373</vt:lpwstr>
  </property>
  <property fmtid="{D5CDD505-2E9C-101B-9397-08002B2CF9AE}" pid="4" name="Objective-Title">
    <vt:lpwstr>4. Mereana Selby Presentation 6August</vt:lpwstr>
  </property>
  <property fmtid="{D5CDD505-2E9C-101B-9397-08002B2CF9AE}" pid="5" name="Objective-Description">
    <vt:lpwstr/>
  </property>
  <property fmtid="{D5CDD505-2E9C-101B-9397-08002B2CF9AE}" pid="6" name="Objective-CreationStamp">
    <vt:filetime>2019-08-06T21:08:08Z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2019-08-12T21:59:44Z</vt:filetime>
  </property>
  <property fmtid="{D5CDD505-2E9C-101B-9397-08002B2CF9AE}" pid="11" name="Objective-Owner">
    <vt:lpwstr>Lisa Eames</vt:lpwstr>
  </property>
  <property fmtid="{D5CDD505-2E9C-101B-9397-08002B2CF9AE}" pid="12" name="Objective-Path">
    <vt:lpwstr>Objective Global Folder:TEC Global Folder:Career Development:Deliveries:Products and Services:Products and Events:Events:Oritetanga Event:Presentations from conference</vt:lpwstr>
  </property>
  <property fmtid="{D5CDD505-2E9C-101B-9397-08002B2CF9AE}" pid="13" name="Objective-Parent">
    <vt:lpwstr>Presentations from conference</vt:lpwstr>
  </property>
  <property fmtid="{D5CDD505-2E9C-101B-9397-08002B2CF9AE}" pid="14" name="Objective-State">
    <vt:lpwstr>Being Drafted</vt:lpwstr>
  </property>
  <property fmtid="{D5CDD505-2E9C-101B-9397-08002B2CF9AE}" pid="15" name="Objective-VersionId">
    <vt:lpwstr>vA3226354</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qA124798</vt:lpwstr>
  </property>
  <property fmtid="{D5CDD505-2E9C-101B-9397-08002B2CF9AE}" pid="20" name="Objective-Classification">
    <vt:lpwstr/>
  </property>
  <property fmtid="{D5CDD505-2E9C-101B-9397-08002B2CF9AE}" pid="21" name="Objective-Caveats">
    <vt:lpwstr/>
  </property>
  <property fmtid="{D5CDD505-2E9C-101B-9397-08002B2CF9AE}" pid="22" name="Objective-Fund Name">
    <vt:lpwstr/>
  </property>
  <property fmtid="{D5CDD505-2E9C-101B-9397-08002B2CF9AE}" pid="23" name="Objective-Sub Sector">
    <vt:lpwstr/>
  </property>
  <property fmtid="{D5CDD505-2E9C-101B-9397-08002B2CF9AE}" pid="24" name="Objective-Reference">
    <vt:lpwstr/>
  </property>
  <property fmtid="{D5CDD505-2E9C-101B-9397-08002B2CF9AE}" pid="25" name="Objective-Financial Year">
    <vt:lpwstr/>
  </property>
  <property fmtid="{D5CDD505-2E9C-101B-9397-08002B2CF9AE}" pid="26" name="Objective-EDUMIS Number">
    <vt:lpwstr/>
  </property>
  <property fmtid="{D5CDD505-2E9C-101B-9397-08002B2CF9AE}" pid="27" name="Objective-Action">
    <vt:lpwstr/>
  </property>
  <property fmtid="{D5CDD505-2E9C-101B-9397-08002B2CF9AE}" pid="28" name="Objective-Calendar Year">
    <vt:lpwstr/>
  </property>
  <property fmtid="{D5CDD505-2E9C-101B-9397-08002B2CF9AE}" pid="29" name="Objective-Date">
    <vt:lpwstr/>
  </property>
  <property fmtid="{D5CDD505-2E9C-101B-9397-08002B2CF9AE}" pid="30" name="Objective-Responsible">
    <vt:lpwstr/>
  </property>
</Properties>
</file>